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5"/>
  </p:notesMasterIdLst>
  <p:sldIdLst>
    <p:sldId id="257" r:id="rId2"/>
    <p:sldId id="260" r:id="rId3"/>
    <p:sldId id="353" r:id="rId4"/>
    <p:sldId id="261" r:id="rId5"/>
    <p:sldId id="262" r:id="rId6"/>
    <p:sldId id="263" r:id="rId7"/>
    <p:sldId id="264" r:id="rId8"/>
    <p:sldId id="265" r:id="rId9"/>
    <p:sldId id="266" r:id="rId10"/>
    <p:sldId id="267" r:id="rId11"/>
    <p:sldId id="268" r:id="rId12"/>
    <p:sldId id="269" r:id="rId13"/>
    <p:sldId id="354" r:id="rId14"/>
    <p:sldId id="355" r:id="rId15"/>
    <p:sldId id="356" r:id="rId16"/>
    <p:sldId id="357" r:id="rId17"/>
    <p:sldId id="358" r:id="rId18"/>
    <p:sldId id="271" r:id="rId19"/>
    <p:sldId id="272" r:id="rId20"/>
    <p:sldId id="359" r:id="rId21"/>
    <p:sldId id="360" r:id="rId22"/>
    <p:sldId id="276" r:id="rId23"/>
    <p:sldId id="384" r:id="rId24"/>
    <p:sldId id="385" r:id="rId25"/>
    <p:sldId id="361" r:id="rId26"/>
    <p:sldId id="386" r:id="rId27"/>
    <p:sldId id="395" r:id="rId28"/>
    <p:sldId id="387" r:id="rId29"/>
    <p:sldId id="388" r:id="rId30"/>
    <p:sldId id="389" r:id="rId31"/>
    <p:sldId id="390" r:id="rId32"/>
    <p:sldId id="391" r:id="rId33"/>
    <p:sldId id="392" r:id="rId34"/>
    <p:sldId id="393" r:id="rId35"/>
    <p:sldId id="394" r:id="rId36"/>
    <p:sldId id="277" r:id="rId37"/>
    <p:sldId id="290" r:id="rId38"/>
    <p:sldId id="288" r:id="rId39"/>
    <p:sldId id="373" r:id="rId40"/>
    <p:sldId id="377" r:id="rId41"/>
    <p:sldId id="292" r:id="rId42"/>
    <p:sldId id="374" r:id="rId43"/>
    <p:sldId id="295" r:id="rId44"/>
    <p:sldId id="352" r:id="rId45"/>
    <p:sldId id="297" r:id="rId46"/>
    <p:sldId id="289" r:id="rId47"/>
    <p:sldId id="379" r:id="rId48"/>
    <p:sldId id="383" r:id="rId49"/>
    <p:sldId id="298" r:id="rId50"/>
    <p:sldId id="333" r:id="rId51"/>
    <p:sldId id="339" r:id="rId52"/>
    <p:sldId id="348" r:id="rId53"/>
    <p:sldId id="349" r:id="rId54"/>
    <p:sldId id="350" r:id="rId55"/>
    <p:sldId id="351" r:id="rId56"/>
    <p:sldId id="382" r:id="rId57"/>
    <p:sldId id="381" r:id="rId58"/>
    <p:sldId id="299" r:id="rId59"/>
    <p:sldId id="305" r:id="rId60"/>
    <p:sldId id="306" r:id="rId61"/>
    <p:sldId id="307" r:id="rId62"/>
    <p:sldId id="308" r:id="rId63"/>
    <p:sldId id="372" r:id="rId64"/>
    <p:sldId id="375" r:id="rId65"/>
    <p:sldId id="376" r:id="rId66"/>
    <p:sldId id="315" r:id="rId67"/>
    <p:sldId id="316" r:id="rId68"/>
    <p:sldId id="320" r:id="rId69"/>
    <p:sldId id="336" r:id="rId70"/>
    <p:sldId id="337" r:id="rId71"/>
    <p:sldId id="338" r:id="rId72"/>
    <p:sldId id="321" r:id="rId73"/>
    <p:sldId id="322" r:id="rId74"/>
    <p:sldId id="323" r:id="rId75"/>
    <p:sldId id="332" r:id="rId76"/>
    <p:sldId id="324" r:id="rId77"/>
    <p:sldId id="325" r:id="rId78"/>
    <p:sldId id="326" r:id="rId79"/>
    <p:sldId id="327" r:id="rId80"/>
    <p:sldId id="328" r:id="rId81"/>
    <p:sldId id="329" r:id="rId82"/>
    <p:sldId id="330" r:id="rId83"/>
    <p:sldId id="331" r:id="rId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FF19"/>
    <a:srgbClr val="FC00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57"/>
    <p:restoredTop sz="94659"/>
  </p:normalViewPr>
  <p:slideViewPr>
    <p:cSldViewPr snapToGrid="0" snapToObjects="1">
      <p:cViewPr varScale="1">
        <p:scale>
          <a:sx n="183" d="100"/>
          <a:sy n="183" d="100"/>
        </p:scale>
        <p:origin x="1384"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notesMaster" Target="notesMasters/notesMaster1.xml"/><Relationship Id="rId86" Type="http://schemas.openxmlformats.org/officeDocument/2006/relationships/presProps" Target="presProps.xml"/><Relationship Id="rId87" Type="http://schemas.openxmlformats.org/officeDocument/2006/relationships/viewProps" Target="viewProps.xml"/><Relationship Id="rId88" Type="http://schemas.openxmlformats.org/officeDocument/2006/relationships/theme" Target="theme/theme1.xml"/><Relationship Id="rId89"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94F1AE-1680-8A48-99BE-13EFBE708997}" type="datetimeFigureOut">
              <a:rPr lang="en-US" smtClean="0"/>
              <a:t>10/9/17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FC4EB5-9C79-AD43-8679-774227B62B55}" type="slidenum">
              <a:rPr lang="en-US" smtClean="0"/>
              <a:t>‹#›</a:t>
            </a:fld>
            <a:endParaRPr lang="en-US"/>
          </a:p>
        </p:txBody>
      </p:sp>
    </p:spTree>
    <p:extLst>
      <p:ext uri="{BB962C8B-B14F-4D97-AF65-F5344CB8AC3E}">
        <p14:creationId xmlns:p14="http://schemas.microsoft.com/office/powerpoint/2010/main" val="390656470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1</a:t>
            </a:fld>
            <a:endParaRPr lang="en-US"/>
          </a:p>
        </p:txBody>
      </p:sp>
    </p:spTree>
    <p:extLst>
      <p:ext uri="{BB962C8B-B14F-4D97-AF65-F5344CB8AC3E}">
        <p14:creationId xmlns:p14="http://schemas.microsoft.com/office/powerpoint/2010/main" val="1420173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forecast evolution for a period</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16</a:t>
            </a:fld>
            <a:endParaRPr lang="en-US"/>
          </a:p>
        </p:txBody>
      </p:sp>
    </p:spTree>
    <p:extLst>
      <p:ext uri="{BB962C8B-B14F-4D97-AF65-F5344CB8AC3E}">
        <p14:creationId xmlns:p14="http://schemas.microsoft.com/office/powerpoint/2010/main" val="3091244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17</a:t>
            </a:fld>
            <a:endParaRPr lang="en-US"/>
          </a:p>
        </p:txBody>
      </p:sp>
    </p:spTree>
    <p:extLst>
      <p:ext uri="{BB962C8B-B14F-4D97-AF65-F5344CB8AC3E}">
        <p14:creationId xmlns:p14="http://schemas.microsoft.com/office/powerpoint/2010/main" val="30912448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a:t>
            </a:r>
            <a:r>
              <a:rPr lang="en-US" baseline="0" dirty="0" smtClean="0"/>
              <a:t> instead of within</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20</a:t>
            </a:fld>
            <a:endParaRPr lang="en-US"/>
          </a:p>
        </p:txBody>
      </p:sp>
    </p:spTree>
    <p:extLst>
      <p:ext uri="{BB962C8B-B14F-4D97-AF65-F5344CB8AC3E}">
        <p14:creationId xmlns:p14="http://schemas.microsoft.com/office/powerpoint/2010/main" val="898290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Color</a:t>
            </a:r>
            <a:r>
              <a:rPr lang="en-US" baseline="0" dirty="0" smtClean="0"/>
              <a:t>ize the NPJ regimes in the text</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21</a:t>
            </a:fld>
            <a:endParaRPr lang="en-US"/>
          </a:p>
        </p:txBody>
      </p:sp>
    </p:spTree>
    <p:extLst>
      <p:ext uri="{BB962C8B-B14F-4D97-AF65-F5344CB8AC3E}">
        <p14:creationId xmlns:p14="http://schemas.microsoft.com/office/powerpoint/2010/main" val="4102624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a:t>
            </a:r>
            <a:r>
              <a:rPr lang="en-US" baseline="0" dirty="0" smtClean="0"/>
              <a:t> slide with the takeaways from these two slides. </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22</a:t>
            </a:fld>
            <a:endParaRPr lang="en-US"/>
          </a:p>
        </p:txBody>
      </p:sp>
    </p:spTree>
    <p:extLst>
      <p:ext uri="{BB962C8B-B14F-4D97-AF65-F5344CB8AC3E}">
        <p14:creationId xmlns:p14="http://schemas.microsoft.com/office/powerpoint/2010/main" val="3257566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a:t>
            </a:r>
            <a:r>
              <a:rPr lang="en-US" baseline="0" dirty="0" smtClean="0"/>
              <a:t> slide with the takeaways from these two slides. </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23</a:t>
            </a:fld>
            <a:endParaRPr lang="en-US"/>
          </a:p>
        </p:txBody>
      </p:sp>
    </p:spTree>
    <p:extLst>
      <p:ext uri="{BB962C8B-B14F-4D97-AF65-F5344CB8AC3E}">
        <p14:creationId xmlns:p14="http://schemas.microsoft.com/office/powerpoint/2010/main" val="3257566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a:t>
            </a:r>
            <a:r>
              <a:rPr lang="en-US" baseline="0" dirty="0" smtClean="0"/>
              <a:t> slide with the takeaways from these two slides. </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24</a:t>
            </a:fld>
            <a:endParaRPr lang="en-US"/>
          </a:p>
        </p:txBody>
      </p:sp>
    </p:spTree>
    <p:extLst>
      <p:ext uri="{BB962C8B-B14F-4D97-AF65-F5344CB8AC3E}">
        <p14:creationId xmlns:p14="http://schemas.microsoft.com/office/powerpoint/2010/main" val="3257566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a:t>
            </a:r>
            <a:r>
              <a:rPr lang="en-US" baseline="0" dirty="0" smtClean="0"/>
              <a:t> slide with the takeaways from these two slides. </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25</a:t>
            </a:fld>
            <a:endParaRPr lang="en-US"/>
          </a:p>
        </p:txBody>
      </p:sp>
    </p:spTree>
    <p:extLst>
      <p:ext uri="{BB962C8B-B14F-4D97-AF65-F5344CB8AC3E}">
        <p14:creationId xmlns:p14="http://schemas.microsoft.com/office/powerpoint/2010/main" val="3257566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intermediate</a:t>
            </a:r>
            <a:endParaRPr lang="en-US" dirty="0"/>
          </a:p>
        </p:txBody>
      </p:sp>
      <p:sp>
        <p:nvSpPr>
          <p:cNvPr id="4" name="Slide Number Placeholder 3"/>
          <p:cNvSpPr>
            <a:spLocks noGrp="1"/>
          </p:cNvSpPr>
          <p:nvPr>
            <p:ph type="sldNum" sz="quarter" idx="10"/>
          </p:nvPr>
        </p:nvSpPr>
        <p:spPr/>
        <p:txBody>
          <a:bodyPr/>
          <a:lstStyle/>
          <a:p>
            <a:fld id="{73CA7A69-A43E-624A-9BEE-3123AE028A18}" type="slidenum">
              <a:rPr lang="en-US" smtClean="0"/>
              <a:t>30</a:t>
            </a:fld>
            <a:endParaRPr lang="en-US"/>
          </a:p>
        </p:txBody>
      </p:sp>
    </p:spTree>
    <p:extLst>
      <p:ext uri="{BB962C8B-B14F-4D97-AF65-F5344CB8AC3E}">
        <p14:creationId xmlns:p14="http://schemas.microsoft.com/office/powerpoint/2010/main" val="6338530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Remove hypothetical</a:t>
            </a:r>
            <a:r>
              <a:rPr lang="en-US" baseline="0" dirty="0" smtClean="0"/>
              <a:t> illustrations and instead say what were </a:t>
            </a:r>
            <a:r>
              <a:rPr lang="en-US" baseline="0" dirty="0" err="1" smtClean="0"/>
              <a:t>gonna</a:t>
            </a:r>
            <a:r>
              <a:rPr lang="en-US" baseline="0" dirty="0" smtClean="0"/>
              <a:t> show</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35</a:t>
            </a:fld>
            <a:endParaRPr lang="en-US"/>
          </a:p>
        </p:txBody>
      </p:sp>
    </p:spTree>
    <p:extLst>
      <p:ext uri="{BB962C8B-B14F-4D97-AF65-F5344CB8AC3E}">
        <p14:creationId xmlns:p14="http://schemas.microsoft.com/office/powerpoint/2010/main" val="985184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6</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Switch metric</a:t>
            </a:r>
            <a:r>
              <a:rPr lang="en-US" baseline="0" dirty="0" smtClean="0"/>
              <a:t> order to agree with subsequent slides</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36</a:t>
            </a:fld>
            <a:endParaRPr lang="en-US"/>
          </a:p>
        </p:txBody>
      </p:sp>
    </p:spTree>
    <p:extLst>
      <p:ext uri="{BB962C8B-B14F-4D97-AF65-F5344CB8AC3E}">
        <p14:creationId xmlns:p14="http://schemas.microsoft.com/office/powerpoint/2010/main" val="12185726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Switch best/worst</a:t>
            </a:r>
            <a:r>
              <a:rPr lang="en-US" baseline="0" dirty="0" smtClean="0"/>
              <a:t> ratio magnitude</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37</a:t>
            </a:fld>
            <a:endParaRPr lang="en-US"/>
          </a:p>
        </p:txBody>
      </p:sp>
    </p:spTree>
    <p:extLst>
      <p:ext uri="{BB962C8B-B14F-4D97-AF65-F5344CB8AC3E}">
        <p14:creationId xmlns:p14="http://schemas.microsoft.com/office/powerpoint/2010/main" val="3933988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the interpretation and links</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38</a:t>
            </a:fld>
            <a:endParaRPr lang="en-US"/>
          </a:p>
        </p:txBody>
      </p:sp>
    </p:spTree>
    <p:extLst>
      <p:ext uri="{BB962C8B-B14F-4D97-AF65-F5344CB8AC3E}">
        <p14:creationId xmlns:p14="http://schemas.microsoft.com/office/powerpoint/2010/main" val="30225365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Switch best/worst</a:t>
            </a:r>
            <a:r>
              <a:rPr lang="en-US" baseline="0" dirty="0" smtClean="0"/>
              <a:t> in words. One bullet for each result. New slide for each bullet</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39</a:t>
            </a:fld>
            <a:endParaRPr lang="en-US"/>
          </a:p>
        </p:txBody>
      </p:sp>
    </p:spTree>
    <p:extLst>
      <p:ext uri="{BB962C8B-B14F-4D97-AF65-F5344CB8AC3E}">
        <p14:creationId xmlns:p14="http://schemas.microsoft.com/office/powerpoint/2010/main" val="3933988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Switch best/worst</a:t>
            </a:r>
            <a:r>
              <a:rPr lang="en-US" baseline="0" dirty="0" smtClean="0"/>
              <a:t> in words. One bullet for each result. New slide for each bullet</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40</a:t>
            </a:fld>
            <a:endParaRPr lang="en-US"/>
          </a:p>
        </p:txBody>
      </p:sp>
    </p:spTree>
    <p:extLst>
      <p:ext uri="{BB962C8B-B14F-4D97-AF65-F5344CB8AC3E}">
        <p14:creationId xmlns:p14="http://schemas.microsoft.com/office/powerpoint/2010/main" val="39339885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43</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44</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end labels in box. Change to 8 day trajectories.</a:t>
            </a:r>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45</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Wingdings" charset="2"/>
                <a:cs typeface="Wingdings" charset="2"/>
              </a:rPr>
              <a:t>Forecasts refer</a:t>
            </a:r>
            <a:r>
              <a:rPr lang="en-US" baseline="0" dirty="0" smtClean="0">
                <a:latin typeface="Wingdings" charset="2"/>
                <a:cs typeface="Wingdings" charset="2"/>
              </a:rPr>
              <a:t> to NPJ phase diagram forecasts</a:t>
            </a:r>
            <a:endParaRPr lang="en-US" dirty="0" smtClean="0">
              <a:latin typeface="Wingdings" charset="2"/>
              <a:cs typeface="Wingdings" charset="2"/>
            </a:endParaRPr>
          </a:p>
          <a:p>
            <a:r>
              <a:rPr lang="en-US" dirty="0" smtClean="0">
                <a:latin typeface="Wingdings" charset="2"/>
                <a:cs typeface="Wingdings" charset="2"/>
              </a:rPr>
              <a:t>First bullet: Slide 21 and 23</a:t>
            </a:r>
          </a:p>
          <a:p>
            <a:r>
              <a:rPr lang="en-US" dirty="0" smtClean="0">
                <a:latin typeface="Wingdings" charset="2"/>
                <a:cs typeface="Wingdings" charset="2"/>
              </a:rPr>
              <a:t>Second</a:t>
            </a:r>
            <a:r>
              <a:rPr lang="en-US" baseline="0" dirty="0" smtClean="0">
                <a:latin typeface="Wingdings" charset="2"/>
                <a:cs typeface="Wingdings" charset="2"/>
              </a:rPr>
              <a:t> bullet: Slide 22 and 23</a:t>
            </a:r>
          </a:p>
          <a:p>
            <a:r>
              <a:rPr lang="en-US" baseline="0" dirty="0" smtClean="0">
                <a:latin typeface="Wingdings" charset="2"/>
                <a:cs typeface="Wingdings" charset="2"/>
              </a:rPr>
              <a:t>Third bullet: Slide 23</a:t>
            </a:r>
          </a:p>
          <a:p>
            <a:endParaRPr lang="en-US" dirty="0">
              <a:latin typeface="Wingdings" charset="2"/>
              <a:cs typeface="Wingdings" charset="2"/>
            </a:endParaRPr>
          </a:p>
        </p:txBody>
      </p:sp>
      <p:sp>
        <p:nvSpPr>
          <p:cNvPr id="4" name="Slide Number Placeholder 3"/>
          <p:cNvSpPr>
            <a:spLocks noGrp="1"/>
          </p:cNvSpPr>
          <p:nvPr>
            <p:ph type="sldNum" sz="quarter" idx="10"/>
          </p:nvPr>
        </p:nvSpPr>
        <p:spPr/>
        <p:txBody>
          <a:bodyPr/>
          <a:lstStyle/>
          <a:p>
            <a:fld id="{56FC4EB5-9C79-AD43-8679-774227B62B55}" type="slidenum">
              <a:rPr lang="en-US" smtClean="0"/>
              <a:t>46</a:t>
            </a:fld>
            <a:endParaRPr lang="en-US"/>
          </a:p>
        </p:txBody>
      </p:sp>
    </p:spTree>
    <p:extLst>
      <p:ext uri="{BB962C8B-B14F-4D97-AF65-F5344CB8AC3E}">
        <p14:creationId xmlns:p14="http://schemas.microsoft.com/office/powerpoint/2010/main" val="21676097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Wingdings" charset="2"/>
                <a:cs typeface="Wingdings" charset="2"/>
              </a:rPr>
              <a:t>First Bullet: Slide 25,</a:t>
            </a:r>
            <a:r>
              <a:rPr lang="en-US" baseline="0" dirty="0" smtClean="0">
                <a:latin typeface="Wingdings" charset="2"/>
                <a:cs typeface="Wingdings" charset="2"/>
              </a:rPr>
              <a:t> 26, and 28</a:t>
            </a:r>
          </a:p>
          <a:p>
            <a:r>
              <a:rPr lang="en-US" baseline="0" dirty="0" smtClean="0">
                <a:latin typeface="Wingdings" charset="2"/>
                <a:cs typeface="Wingdings" charset="2"/>
              </a:rPr>
              <a:t>Second Bullet: Slide 26 and 28</a:t>
            </a:r>
          </a:p>
          <a:p>
            <a:r>
              <a:rPr lang="en-US" baseline="0" dirty="0" smtClean="0">
                <a:latin typeface="Wingdings" charset="2"/>
                <a:cs typeface="Wingdings" charset="2"/>
              </a:rPr>
              <a:t>Third Bullet: Slide 33</a:t>
            </a:r>
            <a:endParaRPr lang="en-US" dirty="0">
              <a:latin typeface="Wingdings" charset="2"/>
              <a:cs typeface="Wingdings" charset="2"/>
            </a:endParaRPr>
          </a:p>
        </p:txBody>
      </p:sp>
      <p:sp>
        <p:nvSpPr>
          <p:cNvPr id="4" name="Slide Number Placeholder 3"/>
          <p:cNvSpPr>
            <a:spLocks noGrp="1"/>
          </p:cNvSpPr>
          <p:nvPr>
            <p:ph type="sldNum" sz="quarter" idx="10"/>
          </p:nvPr>
        </p:nvSpPr>
        <p:spPr/>
        <p:txBody>
          <a:bodyPr/>
          <a:lstStyle/>
          <a:p>
            <a:fld id="{56FC4EB5-9C79-AD43-8679-774227B62B55}" type="slidenum">
              <a:rPr lang="en-US" smtClean="0"/>
              <a:t>47</a:t>
            </a:fld>
            <a:endParaRPr lang="en-US"/>
          </a:p>
        </p:txBody>
      </p:sp>
    </p:spTree>
    <p:extLst>
      <p:ext uri="{BB962C8B-B14F-4D97-AF65-F5344CB8AC3E}">
        <p14:creationId xmlns:p14="http://schemas.microsoft.com/office/powerpoint/2010/main" val="21676097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outermost green contour is 20</a:t>
            </a:r>
            <a:r>
              <a:rPr lang="en-US" baseline="0" dirty="0" smtClean="0"/>
              <a:t> m/s and contour interval for green contours is every 10 m/s. The green contours are calculated by adding the EOF patterns to the mean zonal wind. The resultant wind distribution would project onto the point (1,0) on the N. Pacific Jet phase diagram.</a:t>
            </a:r>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7</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Wingdings" charset="2"/>
                <a:cs typeface="Wingdings" charset="2"/>
              </a:rPr>
              <a:t>First Bullet: Slide 25,</a:t>
            </a:r>
            <a:r>
              <a:rPr lang="en-US" baseline="0" dirty="0" smtClean="0">
                <a:latin typeface="Wingdings" charset="2"/>
                <a:cs typeface="Wingdings" charset="2"/>
              </a:rPr>
              <a:t> 26, and 28</a:t>
            </a:r>
          </a:p>
          <a:p>
            <a:r>
              <a:rPr lang="en-US" baseline="0" dirty="0" smtClean="0">
                <a:latin typeface="Wingdings" charset="2"/>
                <a:cs typeface="Wingdings" charset="2"/>
              </a:rPr>
              <a:t>Second Bullet: Slide 26 and 28</a:t>
            </a:r>
          </a:p>
          <a:p>
            <a:r>
              <a:rPr lang="en-US" baseline="0" dirty="0" smtClean="0">
                <a:latin typeface="Wingdings" charset="2"/>
                <a:cs typeface="Wingdings" charset="2"/>
              </a:rPr>
              <a:t>Third Bullet: Slide 33</a:t>
            </a:r>
            <a:endParaRPr lang="en-US" dirty="0">
              <a:latin typeface="Wingdings" charset="2"/>
              <a:cs typeface="Wingdings" charset="2"/>
            </a:endParaRPr>
          </a:p>
        </p:txBody>
      </p:sp>
      <p:sp>
        <p:nvSpPr>
          <p:cNvPr id="4" name="Slide Number Placeholder 3"/>
          <p:cNvSpPr>
            <a:spLocks noGrp="1"/>
          </p:cNvSpPr>
          <p:nvPr>
            <p:ph type="sldNum" sz="quarter" idx="10"/>
          </p:nvPr>
        </p:nvSpPr>
        <p:spPr/>
        <p:txBody>
          <a:bodyPr/>
          <a:lstStyle/>
          <a:p>
            <a:fld id="{56FC4EB5-9C79-AD43-8679-774227B62B55}" type="slidenum">
              <a:rPr lang="en-US" smtClean="0"/>
              <a:t>48</a:t>
            </a:fld>
            <a:endParaRPr lang="en-US"/>
          </a:p>
        </p:txBody>
      </p:sp>
    </p:spTree>
    <p:extLst>
      <p:ext uri="{BB962C8B-B14F-4D97-AF65-F5344CB8AC3E}">
        <p14:creationId xmlns:p14="http://schemas.microsoft.com/office/powerpoint/2010/main" val="21676097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F73052-5BE2-A94A-9ECB-E7369A128CFE}" type="slidenum">
              <a:rPr lang="en-US" smtClean="0"/>
              <a:t>50</a:t>
            </a:fld>
            <a:endParaRPr lang="en-US"/>
          </a:p>
        </p:txBody>
      </p:sp>
    </p:spTree>
    <p:extLst>
      <p:ext uri="{BB962C8B-B14F-4D97-AF65-F5344CB8AC3E}">
        <p14:creationId xmlns:p14="http://schemas.microsoft.com/office/powerpoint/2010/main" val="31249457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52</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53</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54</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55</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end labels in box. Change to 8 day trajectories.</a:t>
            </a:r>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56</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 end labels in box. Change to 8 day trajectories.</a:t>
            </a:r>
            <a:endParaRPr lang="en-US" dirty="0"/>
          </a:p>
        </p:txBody>
      </p:sp>
      <p:sp>
        <p:nvSpPr>
          <p:cNvPr id="4" name="Slide Number Placeholder 3"/>
          <p:cNvSpPr>
            <a:spLocks noGrp="1"/>
          </p:cNvSpPr>
          <p:nvPr>
            <p:ph type="sldNum" sz="quarter" idx="10"/>
          </p:nvPr>
        </p:nvSpPr>
        <p:spPr/>
        <p:txBody>
          <a:bodyPr/>
          <a:lstStyle/>
          <a:p>
            <a:fld id="{C95A2FA7-6B1D-1F40-962D-BAE24163163B}" type="slidenum">
              <a:rPr lang="en-US" smtClean="0"/>
              <a:t>57</a:t>
            </a:fld>
            <a:endParaRPr lang="en-US"/>
          </a:p>
        </p:txBody>
      </p:sp>
    </p:spTree>
    <p:extLst>
      <p:ext uri="{BB962C8B-B14F-4D97-AF65-F5344CB8AC3E}">
        <p14:creationId xmlns:p14="http://schemas.microsoft.com/office/powerpoint/2010/main" val="28636267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Colorize and move</a:t>
            </a:r>
            <a:r>
              <a:rPr lang="en-US" baseline="0" dirty="0" smtClean="0"/>
              <a:t> to the back</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64</a:t>
            </a:fld>
            <a:endParaRPr lang="en-US"/>
          </a:p>
        </p:txBody>
      </p:sp>
    </p:spTree>
    <p:extLst>
      <p:ext uri="{BB962C8B-B14F-4D97-AF65-F5344CB8AC3E}">
        <p14:creationId xmlns:p14="http://schemas.microsoft.com/office/powerpoint/2010/main" val="19581104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Additional</a:t>
            </a:r>
            <a:r>
              <a:rPr lang="en-US" baseline="0" dirty="0" smtClean="0"/>
              <a:t> slide linking</a:t>
            </a:r>
            <a:r>
              <a:rPr lang="en-US" dirty="0" smtClean="0"/>
              <a:t> to previous stuff</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65</a:t>
            </a:fld>
            <a:endParaRPr lang="en-US"/>
          </a:p>
        </p:txBody>
      </p:sp>
    </p:spTree>
    <p:extLst>
      <p:ext uri="{BB962C8B-B14F-4D97-AF65-F5344CB8AC3E}">
        <p14:creationId xmlns:p14="http://schemas.microsoft.com/office/powerpoint/2010/main" val="1339838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distribution</a:t>
            </a:r>
            <a:r>
              <a:rPr lang="en-US" baseline="0" dirty="0" smtClean="0"/>
              <a:t> of zonal wind in this slide would project onto the point (-1,0) on the N. Pacific Jet phase diagram.</a:t>
            </a:r>
            <a:endParaRPr lang="en-US" dirty="0"/>
          </a:p>
        </p:txBody>
      </p:sp>
      <p:sp>
        <p:nvSpPr>
          <p:cNvPr id="4" name="Slide Number Placeholder 3"/>
          <p:cNvSpPr>
            <a:spLocks noGrp="1"/>
          </p:cNvSpPr>
          <p:nvPr>
            <p:ph type="sldNum" sz="quarter" idx="10"/>
          </p:nvPr>
        </p:nvSpPr>
        <p:spPr/>
        <p:txBody>
          <a:bodyPr/>
          <a:lstStyle/>
          <a:p>
            <a:fld id="{663B936E-5528-BF41-87AB-C916AB2DFD7B}" type="slidenum">
              <a:rPr lang="en-US" smtClean="0"/>
              <a:t>8</a:t>
            </a:fld>
            <a:endParaRPr lang="en-US"/>
          </a:p>
        </p:txBody>
      </p:sp>
    </p:spTree>
    <p:extLst>
      <p:ext uri="{BB962C8B-B14F-4D97-AF65-F5344CB8AC3E}">
        <p14:creationId xmlns:p14="http://schemas.microsoft.com/office/powerpoint/2010/main" val="10389753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75</a:t>
            </a:fld>
            <a:endParaRPr lang="en-US"/>
          </a:p>
        </p:txBody>
      </p:sp>
    </p:spTree>
    <p:extLst>
      <p:ext uri="{BB962C8B-B14F-4D97-AF65-F5344CB8AC3E}">
        <p14:creationId xmlns:p14="http://schemas.microsoft.com/office/powerpoint/2010/main" val="41571073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95C24B-8820-F646-B889-F1DA0A75228E}" type="slidenum">
              <a:rPr lang="en-US" smtClean="0"/>
              <a:t>77</a:t>
            </a:fld>
            <a:endParaRPr lang="en-US"/>
          </a:p>
        </p:txBody>
      </p:sp>
    </p:spTree>
    <p:extLst>
      <p:ext uri="{BB962C8B-B14F-4D97-AF65-F5344CB8AC3E}">
        <p14:creationId xmlns:p14="http://schemas.microsoft.com/office/powerpoint/2010/main" val="24396205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r>
              <a:rPr lang="en-US" baseline="0" dirty="0" smtClean="0"/>
              <a:t> that the positive changes in zonal wind correspond exactly to where the positive anomalies are located in the EOF2 pattern – See slide 14.</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82</a:t>
            </a:fld>
            <a:endParaRPr lang="en-US"/>
          </a:p>
        </p:txBody>
      </p:sp>
    </p:spTree>
    <p:extLst>
      <p:ext uri="{BB962C8B-B14F-4D97-AF65-F5344CB8AC3E}">
        <p14:creationId xmlns:p14="http://schemas.microsoft.com/office/powerpoint/2010/main" val="2270704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zonal</a:t>
            </a:r>
            <a:r>
              <a:rPr lang="en-US" baseline="0" dirty="0" smtClean="0"/>
              <a:t> wind pattern in green would project onto the point (0,1) on the N. Pacific Jet phase diagram.</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10</a:t>
            </a:fld>
            <a:endParaRPr lang="en-US"/>
          </a:p>
        </p:txBody>
      </p:sp>
    </p:spTree>
    <p:extLst>
      <p:ext uri="{BB962C8B-B14F-4D97-AF65-F5344CB8AC3E}">
        <p14:creationId xmlns:p14="http://schemas.microsoft.com/office/powerpoint/2010/main" val="3356936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zonal</a:t>
            </a:r>
            <a:r>
              <a:rPr lang="en-US" baseline="0" dirty="0" smtClean="0"/>
              <a:t> wind pattern in green would project onto the point (0,-1) on the N. Pacific Jet phase diagram.</a:t>
            </a:r>
            <a:endParaRPr lang="en-US" dirty="0"/>
          </a:p>
        </p:txBody>
      </p:sp>
      <p:sp>
        <p:nvSpPr>
          <p:cNvPr id="4" name="Slide Number Placeholder 3"/>
          <p:cNvSpPr>
            <a:spLocks noGrp="1"/>
          </p:cNvSpPr>
          <p:nvPr>
            <p:ph type="sldNum" sz="quarter" idx="10"/>
          </p:nvPr>
        </p:nvSpPr>
        <p:spPr/>
        <p:txBody>
          <a:bodyPr/>
          <a:lstStyle/>
          <a:p>
            <a:fld id="{89DB6547-7492-9641-8D72-8CA4794E5392}" type="slidenum">
              <a:rPr lang="en-US" smtClean="0"/>
              <a:t>11</a:t>
            </a:fld>
            <a:endParaRPr lang="en-US"/>
          </a:p>
        </p:txBody>
      </p:sp>
    </p:spTree>
    <p:extLst>
      <p:ext uri="{BB962C8B-B14F-4D97-AF65-F5344CB8AC3E}">
        <p14:creationId xmlns:p14="http://schemas.microsoft.com/office/powerpoint/2010/main" val="2383043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forecast evolution for a period</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13</a:t>
            </a:fld>
            <a:endParaRPr lang="en-US"/>
          </a:p>
        </p:txBody>
      </p:sp>
    </p:spTree>
    <p:extLst>
      <p:ext uri="{BB962C8B-B14F-4D97-AF65-F5344CB8AC3E}">
        <p14:creationId xmlns:p14="http://schemas.microsoft.com/office/powerpoint/2010/main" val="30912448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forecast evolution for a period</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14</a:t>
            </a:fld>
            <a:endParaRPr lang="en-US"/>
          </a:p>
        </p:txBody>
      </p:sp>
    </p:spTree>
    <p:extLst>
      <p:ext uri="{BB962C8B-B14F-4D97-AF65-F5344CB8AC3E}">
        <p14:creationId xmlns:p14="http://schemas.microsoft.com/office/powerpoint/2010/main" val="3091244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forecast evolution for a period</a:t>
            </a:r>
            <a:endParaRPr lang="en-US" dirty="0"/>
          </a:p>
        </p:txBody>
      </p:sp>
      <p:sp>
        <p:nvSpPr>
          <p:cNvPr id="4" name="Slide Number Placeholder 3"/>
          <p:cNvSpPr>
            <a:spLocks noGrp="1"/>
          </p:cNvSpPr>
          <p:nvPr>
            <p:ph type="sldNum" sz="quarter" idx="10"/>
          </p:nvPr>
        </p:nvSpPr>
        <p:spPr/>
        <p:txBody>
          <a:bodyPr/>
          <a:lstStyle/>
          <a:p>
            <a:fld id="{56FC4EB5-9C79-AD43-8679-774227B62B55}" type="slidenum">
              <a:rPr lang="en-US" smtClean="0"/>
              <a:t>15</a:t>
            </a:fld>
            <a:endParaRPr lang="en-US"/>
          </a:p>
        </p:txBody>
      </p:sp>
    </p:spTree>
    <p:extLst>
      <p:ext uri="{BB962C8B-B14F-4D97-AF65-F5344CB8AC3E}">
        <p14:creationId xmlns:p14="http://schemas.microsoft.com/office/powerpoint/2010/main" val="3091244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4C82F5-B9A8-3942-AA34-DFB0705D2271}" type="datetimeFigureOut">
              <a:rPr lang="en-US" smtClean="0"/>
              <a:t>10/9/17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3119119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4C82F5-B9A8-3942-AA34-DFB0705D2271}" type="datetimeFigureOut">
              <a:rPr lang="en-US" smtClean="0"/>
              <a:t>10/9/17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1952638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4C82F5-B9A8-3942-AA34-DFB0705D2271}" type="datetimeFigureOut">
              <a:rPr lang="en-US" smtClean="0"/>
              <a:t>10/9/17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711121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4C82F5-B9A8-3942-AA34-DFB0705D2271}" type="datetimeFigureOut">
              <a:rPr lang="en-US" smtClean="0"/>
              <a:t>10/9/17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1756773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4C82F5-B9A8-3942-AA34-DFB0705D2271}" type="datetimeFigureOut">
              <a:rPr lang="en-US" smtClean="0"/>
              <a:t>10/9/17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1704660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4C82F5-B9A8-3942-AA34-DFB0705D2271}" type="datetimeFigureOut">
              <a:rPr lang="en-US" smtClean="0"/>
              <a:t>10/9/17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3463084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4C82F5-B9A8-3942-AA34-DFB0705D2271}" type="datetimeFigureOut">
              <a:rPr lang="en-US" smtClean="0"/>
              <a:t>10/9/17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3894079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4C82F5-B9A8-3942-AA34-DFB0705D2271}" type="datetimeFigureOut">
              <a:rPr lang="en-US" smtClean="0"/>
              <a:t>10/9/17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4087497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4C82F5-B9A8-3942-AA34-DFB0705D2271}" type="datetimeFigureOut">
              <a:rPr lang="en-US" smtClean="0"/>
              <a:t>10/9/17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2118132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4C82F5-B9A8-3942-AA34-DFB0705D2271}" type="datetimeFigureOut">
              <a:rPr lang="en-US" smtClean="0"/>
              <a:t>10/9/17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1864457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4C82F5-B9A8-3942-AA34-DFB0705D2271}" type="datetimeFigureOut">
              <a:rPr lang="en-US" smtClean="0"/>
              <a:t>10/9/17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04B6D0-009A-FF46-9996-A646672F3454}" type="slidenum">
              <a:rPr lang="en-US" smtClean="0"/>
              <a:t>‹#›</a:t>
            </a:fld>
            <a:endParaRPr lang="en-US"/>
          </a:p>
        </p:txBody>
      </p:sp>
    </p:spTree>
    <p:extLst>
      <p:ext uri="{BB962C8B-B14F-4D97-AF65-F5344CB8AC3E}">
        <p14:creationId xmlns:p14="http://schemas.microsoft.com/office/powerpoint/2010/main" val="24337822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4C82F5-B9A8-3942-AA34-DFB0705D2271}" type="datetimeFigureOut">
              <a:rPr lang="en-US" smtClean="0"/>
              <a:t>10/9/17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04B6D0-009A-FF46-9996-A646672F3454}" type="slidenum">
              <a:rPr lang="en-US" smtClean="0"/>
              <a:t>‹#›</a:t>
            </a:fld>
            <a:endParaRPr lang="en-US"/>
          </a:p>
        </p:txBody>
      </p:sp>
    </p:spTree>
    <p:extLst>
      <p:ext uri="{BB962C8B-B14F-4D97-AF65-F5344CB8AC3E}">
        <p14:creationId xmlns:p14="http://schemas.microsoft.com/office/powerpoint/2010/main" val="3058943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emf"/><Relationship Id="rId5" Type="http://schemas.openxmlformats.org/officeDocument/2006/relationships/image" Target="../media/image7.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6.emf"/><Relationship Id="rId4" Type="http://schemas.openxmlformats.org/officeDocument/2006/relationships/image" Target="../media/image3.emf"/><Relationship Id="rId5" Type="http://schemas.openxmlformats.org/officeDocument/2006/relationships/image" Target="../media/image8.em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3.emf"/><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1.png"/><Relationship Id="rId5" Type="http://schemas.openxmlformats.org/officeDocument/2006/relationships/image" Target="../media/image15.emf"/><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1.png"/><Relationship Id="rId5" Type="http://schemas.openxmlformats.org/officeDocument/2006/relationships/image" Target="../media/image17.emf"/><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1.png"/><Relationship Id="rId5" Type="http://schemas.openxmlformats.org/officeDocument/2006/relationships/image" Target="../media/image19.emf"/><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1.png"/><Relationship Id="rId5" Type="http://schemas.openxmlformats.org/officeDocument/2006/relationships/image" Target="../media/image21.emf"/><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3.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4.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6.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6.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6.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6.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6.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7.gif"/><Relationship Id="rId4" Type="http://schemas.openxmlformats.org/officeDocument/2006/relationships/image" Target="../media/image28.gif"/><Relationship Id="rId5"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44.xml.rels><?xml version="1.0" encoding="UTF-8" standalone="yes"?>
<Relationships xmlns="http://schemas.openxmlformats.org/package/2006/relationships"><Relationship Id="rId3" Type="http://schemas.openxmlformats.org/officeDocument/2006/relationships/image" Target="../media/image30.gif"/><Relationship Id="rId4" Type="http://schemas.openxmlformats.org/officeDocument/2006/relationships/image" Target="../media/image31.png"/><Relationship Id="rId5" Type="http://schemas.openxmlformats.org/officeDocument/2006/relationships/image" Target="../media/image29.png"/><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4.gif"/><Relationship Id="rId4" Type="http://schemas.openxmlformats.org/officeDocument/2006/relationships/image" Target="../media/image35.gif"/><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emf"/><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53.xml.rels><?xml version="1.0" encoding="UTF-8" standalone="yes"?>
<Relationships xmlns="http://schemas.openxmlformats.org/package/2006/relationships"><Relationship Id="rId3" Type="http://schemas.openxmlformats.org/officeDocument/2006/relationships/image" Target="../media/image39.gif"/><Relationship Id="rId4" Type="http://schemas.openxmlformats.org/officeDocument/2006/relationships/image" Target="../media/image40.gif"/><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emf"/><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54.xml.rels><?xml version="1.0" encoding="UTF-8" standalone="yes"?>
<Relationships xmlns="http://schemas.openxmlformats.org/package/2006/relationships"><Relationship Id="rId3" Type="http://schemas.openxmlformats.org/officeDocument/2006/relationships/image" Target="../media/image41.gif"/><Relationship Id="rId4" Type="http://schemas.openxmlformats.org/officeDocument/2006/relationships/image" Target="../media/image42.gif"/><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emf"/><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55.xml.rels><?xml version="1.0" encoding="UTF-8" standalone="yes"?>
<Relationships xmlns="http://schemas.openxmlformats.org/package/2006/relationships"><Relationship Id="rId3" Type="http://schemas.openxmlformats.org/officeDocument/2006/relationships/image" Target="../media/image43.gif"/><Relationship Id="rId4" Type="http://schemas.openxmlformats.org/officeDocument/2006/relationships/image" Target="../media/image44.gif"/><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emf"/><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45.emf"/><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45.emf"/><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6.emf"/></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7.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8.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9.em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0.emf"/></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50.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2.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emf"/></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4.em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5.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emf"/></Relationships>
</file>

<file path=ppt/slides/_rels/slide72.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oleObject" Target="../embeddings/oleObject1.bin"/><Relationship Id="rId5" Type="http://schemas.openxmlformats.org/officeDocument/2006/relationships/image" Target="../media/image57.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8.emf"/><Relationship Id="rId4" Type="http://schemas.openxmlformats.org/officeDocument/2006/relationships/oleObject" Target="../embeddings/oleObject2.bin"/><Relationship Id="rId5" Type="http://schemas.openxmlformats.org/officeDocument/2006/relationships/image" Target="../media/image57.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emf"/><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1.emf"/><Relationship Id="rId3" Type="http://schemas.openxmlformats.org/officeDocument/2006/relationships/image" Target="../media/image62.emf"/></Relationships>
</file>

<file path=ppt/slides/_rels/slide77.xml.rels><?xml version="1.0" encoding="UTF-8" standalone="yes"?>
<Relationships xmlns="http://schemas.openxmlformats.org/package/2006/relationships"><Relationship Id="rId3" Type="http://schemas.openxmlformats.org/officeDocument/2006/relationships/image" Target="../media/image63.emf"/><Relationship Id="rId4" Type="http://schemas.openxmlformats.org/officeDocument/2006/relationships/image" Target="../media/image64.emf"/><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5.emf"/><Relationship Id="rId3" Type="http://schemas.openxmlformats.org/officeDocument/2006/relationships/image" Target="../media/image66.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5" Type="http://schemas.openxmlformats.org/officeDocument/2006/relationships/image" Target="../media/image5.emf"/><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80.xml.rels><?xml version="1.0" encoding="UTF-8" standalone="yes"?>
<Relationships xmlns="http://schemas.openxmlformats.org/package/2006/relationships"><Relationship Id="rId3" Type="http://schemas.openxmlformats.org/officeDocument/2006/relationships/image" Target="../media/image68.emf"/><Relationship Id="rId4" Type="http://schemas.openxmlformats.org/officeDocument/2006/relationships/image" Target="../media/image38.emf"/><Relationship Id="rId1" Type="http://schemas.openxmlformats.org/officeDocument/2006/relationships/slideLayout" Target="../slideLayouts/slideLayout1.xml"/><Relationship Id="rId2" Type="http://schemas.openxmlformats.org/officeDocument/2006/relationships/image" Target="../media/image67.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9.emf"/></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emf"/><Relationship Id="rId5" Type="http://schemas.openxmlformats.org/officeDocument/2006/relationships/image" Target="../media/image72.emf"/><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83.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1.xml"/><Relationship Id="rId2" Type="http://schemas.openxmlformats.org/officeDocument/2006/relationships/image" Target="../media/image7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emf"/><Relationship Id="rId3"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mega_0330.pdf"/>
          <p:cNvPicPr>
            <a:picLocks noChangeAspect="1"/>
          </p:cNvPicPr>
          <p:nvPr/>
        </p:nvPicPr>
        <p:blipFill>
          <a:blip r:embed="rId3">
            <a:alphaModFix amt="16000"/>
            <a:extLst>
              <a:ext uri="{28A0092B-C50C-407E-A947-70E740481C1C}">
                <a14:useLocalDpi xmlns:a14="http://schemas.microsoft.com/office/drawing/2010/main" val="0"/>
              </a:ext>
            </a:extLst>
          </a:blip>
          <a:stretch>
            <a:fillRect/>
          </a:stretch>
        </p:blipFill>
        <p:spPr>
          <a:xfrm>
            <a:off x="-501943" y="-255903"/>
            <a:ext cx="10098094" cy="7203613"/>
          </a:xfrm>
          <a:prstGeom prst="rect">
            <a:avLst/>
          </a:prstGeom>
        </p:spPr>
      </p:pic>
      <p:sp>
        <p:nvSpPr>
          <p:cNvPr id="2" name="Title 1"/>
          <p:cNvSpPr>
            <a:spLocks noGrp="1"/>
          </p:cNvSpPr>
          <p:nvPr>
            <p:ph type="ctrTitle"/>
          </p:nvPr>
        </p:nvSpPr>
        <p:spPr>
          <a:xfrm>
            <a:off x="389762" y="586458"/>
            <a:ext cx="8296726" cy="1470025"/>
          </a:xfrm>
        </p:spPr>
        <p:txBody>
          <a:bodyPr>
            <a:noAutofit/>
          </a:bodyPr>
          <a:lstStyle/>
          <a:p>
            <a:r>
              <a:rPr lang="en-US" sz="3400" b="1" dirty="0" smtClean="0">
                <a:solidFill>
                  <a:srgbClr val="FF0000"/>
                </a:solidFill>
              </a:rPr>
              <a:t>A North Pacific Jet Phase Diagram Perspective on Extreme Weather Events during 2016–2017: General Characteristics</a:t>
            </a:r>
            <a:endParaRPr lang="en-US" sz="3400" b="1" dirty="0">
              <a:solidFill>
                <a:srgbClr val="FF0000"/>
              </a:solidFill>
            </a:endParaRPr>
          </a:p>
        </p:txBody>
      </p:sp>
      <p:sp>
        <p:nvSpPr>
          <p:cNvPr id="3" name="Subtitle 2"/>
          <p:cNvSpPr>
            <a:spLocks noGrp="1"/>
          </p:cNvSpPr>
          <p:nvPr>
            <p:ph type="subTitle" idx="1"/>
          </p:nvPr>
        </p:nvSpPr>
        <p:spPr>
          <a:xfrm>
            <a:off x="0" y="2647858"/>
            <a:ext cx="9144000" cy="1752600"/>
          </a:xfrm>
        </p:spPr>
        <p:txBody>
          <a:bodyPr>
            <a:noAutofit/>
          </a:bodyPr>
          <a:lstStyle/>
          <a:p>
            <a:r>
              <a:rPr lang="en-US" sz="2400" b="1" dirty="0" smtClean="0">
                <a:solidFill>
                  <a:srgbClr val="0000FF"/>
                </a:solidFill>
                <a:latin typeface="Arial"/>
                <a:cs typeface="Arial"/>
              </a:rPr>
              <a:t>Andrew </a:t>
            </a:r>
            <a:r>
              <a:rPr lang="en-US" sz="2400" b="1" dirty="0" smtClean="0">
                <a:solidFill>
                  <a:srgbClr val="0000FF"/>
                </a:solidFill>
                <a:latin typeface="Arial"/>
                <a:cs typeface="Arial"/>
              </a:rPr>
              <a:t>C. Winters, </a:t>
            </a:r>
            <a:r>
              <a:rPr lang="en-US" sz="2400" b="1" dirty="0" smtClean="0">
                <a:solidFill>
                  <a:srgbClr val="0000FF"/>
                </a:solidFill>
                <a:latin typeface="Arial"/>
                <a:cs typeface="Arial"/>
              </a:rPr>
              <a:t>Lance </a:t>
            </a:r>
            <a:r>
              <a:rPr lang="en-US" sz="2400" b="1" dirty="0" smtClean="0">
                <a:solidFill>
                  <a:srgbClr val="0000FF"/>
                </a:solidFill>
                <a:latin typeface="Arial"/>
                <a:cs typeface="Arial"/>
              </a:rPr>
              <a:t>F. </a:t>
            </a:r>
            <a:r>
              <a:rPr lang="en-US" sz="2400" b="1" dirty="0" err="1" smtClean="0">
                <a:solidFill>
                  <a:srgbClr val="0000FF"/>
                </a:solidFill>
                <a:latin typeface="Arial"/>
                <a:cs typeface="Arial"/>
              </a:rPr>
              <a:t>Bosart</a:t>
            </a:r>
            <a:r>
              <a:rPr lang="en-US" sz="2400" b="1" dirty="0" smtClean="0">
                <a:solidFill>
                  <a:srgbClr val="0000FF"/>
                </a:solidFill>
                <a:latin typeface="Arial"/>
                <a:cs typeface="Arial"/>
              </a:rPr>
              <a:t>, and Daniel Keyser</a:t>
            </a:r>
            <a:endParaRPr lang="en-US" sz="2400" b="1" dirty="0" smtClean="0">
              <a:solidFill>
                <a:srgbClr val="0000FF"/>
              </a:solidFill>
              <a:latin typeface="Arial"/>
              <a:cs typeface="Arial"/>
            </a:endParaRPr>
          </a:p>
          <a:p>
            <a:endParaRPr lang="en-US" sz="2200" b="1" dirty="0" smtClean="0">
              <a:solidFill>
                <a:srgbClr val="0000FF"/>
              </a:solidFill>
              <a:latin typeface="Arial"/>
              <a:cs typeface="Arial"/>
            </a:endParaRPr>
          </a:p>
          <a:p>
            <a:r>
              <a:rPr lang="en-US" sz="2000" b="1" dirty="0" smtClean="0">
                <a:solidFill>
                  <a:schemeClr val="tx1"/>
                </a:solidFill>
                <a:latin typeface="Arial"/>
                <a:cs typeface="Arial"/>
              </a:rPr>
              <a:t>Department of Atmospheric and Environmental Sciences </a:t>
            </a:r>
            <a:br>
              <a:rPr lang="en-US" sz="2000" b="1" dirty="0" smtClean="0">
                <a:solidFill>
                  <a:schemeClr val="tx1"/>
                </a:solidFill>
                <a:latin typeface="Arial"/>
                <a:cs typeface="Arial"/>
              </a:rPr>
            </a:br>
            <a:r>
              <a:rPr lang="en-US" sz="2000" b="1" dirty="0" smtClean="0">
                <a:solidFill>
                  <a:schemeClr val="tx1"/>
                </a:solidFill>
                <a:latin typeface="Arial"/>
                <a:cs typeface="Arial"/>
              </a:rPr>
              <a:t>University at Albany, State University of New York, Albany, NY 12222</a:t>
            </a:r>
          </a:p>
          <a:p>
            <a:pPr>
              <a:lnSpc>
                <a:spcPts val="2000"/>
              </a:lnSpc>
            </a:pPr>
            <a:endParaRPr lang="en-US" sz="2400" b="1" dirty="0" smtClean="0">
              <a:solidFill>
                <a:srgbClr val="0000FF"/>
              </a:solidFill>
              <a:latin typeface="Arial"/>
              <a:cs typeface="Arial"/>
            </a:endParaRPr>
          </a:p>
          <a:p>
            <a:r>
              <a:rPr lang="en-US" sz="2400" b="1" dirty="0" smtClean="0">
                <a:solidFill>
                  <a:srgbClr val="0000FF"/>
                </a:solidFill>
                <a:latin typeface="Arial"/>
                <a:cs typeface="Arial"/>
              </a:rPr>
              <a:t>18</a:t>
            </a:r>
            <a:r>
              <a:rPr lang="en-US" sz="2400" b="1" baseline="30000" dirty="0" smtClean="0">
                <a:solidFill>
                  <a:srgbClr val="0000FF"/>
                </a:solidFill>
                <a:latin typeface="Arial"/>
                <a:cs typeface="Arial"/>
              </a:rPr>
              <a:t>th</a:t>
            </a:r>
            <a:r>
              <a:rPr lang="en-US" sz="2400" b="1" dirty="0" smtClean="0">
                <a:solidFill>
                  <a:srgbClr val="0000FF"/>
                </a:solidFill>
                <a:latin typeface="Arial"/>
                <a:cs typeface="Arial"/>
              </a:rPr>
              <a:t> </a:t>
            </a:r>
            <a:r>
              <a:rPr lang="en-US" sz="2400" b="1" dirty="0" smtClean="0">
                <a:solidFill>
                  <a:srgbClr val="0000FF"/>
                </a:solidFill>
                <a:latin typeface="Arial"/>
                <a:cs typeface="Arial"/>
              </a:rPr>
              <a:t>Northeast Regional Operational Workshop</a:t>
            </a:r>
            <a:endParaRPr lang="en-US" sz="2400" b="1" dirty="0" smtClean="0">
              <a:solidFill>
                <a:srgbClr val="0000FF"/>
              </a:solidFill>
              <a:latin typeface="Arial"/>
              <a:cs typeface="Arial"/>
            </a:endParaRPr>
          </a:p>
          <a:p>
            <a:r>
              <a:rPr lang="en-US" sz="2400" b="1" dirty="0" smtClean="0">
                <a:solidFill>
                  <a:srgbClr val="0000FF"/>
                </a:solidFill>
                <a:latin typeface="Arial"/>
                <a:cs typeface="Arial"/>
              </a:rPr>
              <a:t>Albany, NY</a:t>
            </a:r>
            <a:endParaRPr lang="en-US" sz="2400" b="1" dirty="0" smtClean="0">
              <a:solidFill>
                <a:srgbClr val="0000FF"/>
              </a:solidFill>
              <a:latin typeface="Arial"/>
              <a:cs typeface="Arial"/>
            </a:endParaRPr>
          </a:p>
          <a:p>
            <a:r>
              <a:rPr lang="en-US" sz="2400" b="1" dirty="0" smtClean="0">
                <a:solidFill>
                  <a:srgbClr val="0000FF"/>
                </a:solidFill>
                <a:latin typeface="Arial"/>
                <a:cs typeface="Arial"/>
              </a:rPr>
              <a:t>1–2 November 2017</a:t>
            </a:r>
            <a:endParaRPr lang="en-US" sz="2400" b="1" dirty="0">
              <a:solidFill>
                <a:srgbClr val="0000FF"/>
              </a:solidFill>
              <a:latin typeface="Arial"/>
              <a:cs typeface="Arial"/>
            </a:endParaRPr>
          </a:p>
        </p:txBody>
      </p:sp>
      <p:sp>
        <p:nvSpPr>
          <p:cNvPr id="6" name="TextBox 5"/>
          <p:cNvSpPr txBox="1"/>
          <p:nvPr/>
        </p:nvSpPr>
        <p:spPr>
          <a:xfrm>
            <a:off x="0" y="6440575"/>
            <a:ext cx="7976611" cy="369332"/>
          </a:xfrm>
          <a:prstGeom prst="rect">
            <a:avLst/>
          </a:prstGeom>
          <a:noFill/>
        </p:spPr>
        <p:txBody>
          <a:bodyPr wrap="square" rtlCol="0">
            <a:spAutoFit/>
          </a:bodyPr>
          <a:lstStyle/>
          <a:p>
            <a:r>
              <a:rPr lang="en-US" b="1" dirty="0" smtClean="0"/>
              <a:t>This work is supported by NOAA Grant NA15NWS4680006 </a:t>
            </a:r>
            <a:endParaRPr lang="en-US" b="1" dirty="0"/>
          </a:p>
        </p:txBody>
      </p:sp>
    </p:spTree>
    <p:extLst>
      <p:ext uri="{BB962C8B-B14F-4D97-AF65-F5344CB8AC3E}">
        <p14:creationId xmlns:p14="http://schemas.microsoft.com/office/powerpoint/2010/main" val="24035280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solidFill>
                  <a:srgbClr val="008000"/>
                </a:solidFill>
              </a:rPr>
              <a:t>+ EOF 2</a:t>
            </a:r>
            <a:r>
              <a:rPr lang="en-US" sz="2400" dirty="0" smtClean="0">
                <a:solidFill>
                  <a:srgbClr val="008000"/>
                </a:solidFill>
              </a:rPr>
              <a:t>: </a:t>
            </a:r>
            <a:r>
              <a:rPr lang="en-US" sz="2400" dirty="0" err="1" smtClean="0">
                <a:solidFill>
                  <a:srgbClr val="008000"/>
                </a:solidFill>
              </a:rPr>
              <a:t>Poleward</a:t>
            </a:r>
            <a:r>
              <a:rPr lang="en-US" sz="2400" dirty="0" smtClean="0">
                <a:solidFill>
                  <a:srgbClr val="008000"/>
                </a:solidFill>
              </a:rPr>
              <a:t> Shift</a:t>
            </a:r>
          </a:p>
          <a:p>
            <a:r>
              <a:rPr lang="en-US" sz="2400" b="1" dirty="0" smtClean="0"/>
              <a:t>– EOF 2</a:t>
            </a:r>
            <a:r>
              <a:rPr lang="en-US" sz="2400" dirty="0" smtClean="0"/>
              <a:t>: </a:t>
            </a:r>
            <a:r>
              <a:rPr lang="en-US" sz="2400" dirty="0" err="1" smtClean="0"/>
              <a:t>Equatorward</a:t>
            </a:r>
            <a:r>
              <a:rPr lang="en-US" sz="2400" dirty="0" smtClean="0"/>
              <a:t> Shift</a:t>
            </a:r>
            <a:endParaRPr lang="en-US" sz="2400" dirty="0"/>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7" y="994215"/>
            <a:ext cx="8665986" cy="4338717"/>
          </a:xfrm>
          <a:prstGeom prst="rect">
            <a:avLst/>
          </a:prstGeom>
        </p:spPr>
      </p:pic>
      <p:sp>
        <p:nvSpPr>
          <p:cNvPr id="16" name="TextBox 15"/>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4" name="Rectangle 13"/>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8" name="TextBox 17"/>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1769167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t>+ EOF 2</a:t>
            </a:r>
            <a:r>
              <a:rPr lang="en-US" sz="2400" dirty="0" smtClean="0"/>
              <a:t>: </a:t>
            </a:r>
            <a:r>
              <a:rPr lang="en-US" sz="2400" dirty="0" err="1" smtClean="0"/>
              <a:t>Poleward</a:t>
            </a:r>
            <a:r>
              <a:rPr lang="en-US" sz="2400" dirty="0" smtClean="0"/>
              <a:t> Shift</a:t>
            </a:r>
          </a:p>
          <a:p>
            <a:r>
              <a:rPr lang="en-US" sz="2400" b="1" dirty="0" smtClean="0">
                <a:solidFill>
                  <a:srgbClr val="008000"/>
                </a:solidFill>
              </a:rPr>
              <a:t>– EOF 2</a:t>
            </a:r>
            <a:r>
              <a:rPr lang="en-US" sz="2400" dirty="0" smtClean="0">
                <a:solidFill>
                  <a:srgbClr val="008000"/>
                </a:solidFill>
              </a:rPr>
              <a:t>: </a:t>
            </a:r>
            <a:r>
              <a:rPr lang="en-US" sz="2400" dirty="0" err="1" smtClean="0">
                <a:solidFill>
                  <a:srgbClr val="008000"/>
                </a:solidFill>
              </a:rPr>
              <a:t>Equatorward</a:t>
            </a:r>
            <a:r>
              <a:rPr lang="en-US" sz="2400" dirty="0" smtClean="0">
                <a:solidFill>
                  <a:srgbClr val="008000"/>
                </a:solidFill>
              </a:rPr>
              <a:t> Shift</a:t>
            </a:r>
            <a:endParaRPr lang="en-US" sz="2400" dirty="0">
              <a:solidFill>
                <a:srgbClr val="008000"/>
              </a:solidFill>
            </a:endParaRPr>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7" y="994215"/>
            <a:ext cx="8665986" cy="4338717"/>
          </a:xfrm>
          <a:prstGeom prst="rect">
            <a:avLst/>
          </a:prstGeom>
        </p:spPr>
      </p:pic>
      <p:sp>
        <p:nvSpPr>
          <p:cNvPr id="23" name="TextBox 22"/>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4" name="Rectangle 13"/>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8" name="TextBox 17"/>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42246673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30466"/>
            <a:ext cx="8815055" cy="4422226"/>
          </a:xfrm>
          <a:prstGeom prst="rect">
            <a:avLst/>
          </a:prstGeom>
          <a:ln w="38100" cmpd="sng">
            <a:solidFill>
              <a:schemeClr val="tx1"/>
            </a:solidFill>
          </a:ln>
        </p:spPr>
      </p:pic>
      <p:sp>
        <p:nvSpPr>
          <p:cNvPr id="18" name="TextBox 17"/>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9" name="TextBox 18"/>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16 February 2017</a:t>
            </a:r>
            <a:endParaRPr lang="en-US" sz="2000" b="1" dirty="0"/>
          </a:p>
        </p:txBody>
      </p: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Instantaneous 250-hPa zonal wind anomalies can be projected onto EOF 1 and EOF 2, resulting in a point on an NPJ phase diagram</a:t>
            </a:r>
            <a:endParaRPr lang="en-US" b="1" dirty="0">
              <a:solidFill>
                <a:srgbClr val="0000FF"/>
              </a:solidFill>
            </a:endParaRPr>
          </a:p>
        </p:txBody>
      </p:sp>
      <p:sp>
        <p:nvSpPr>
          <p:cNvPr id="5" name="Oval 4"/>
          <p:cNvSpPr/>
          <p:nvPr/>
        </p:nvSpPr>
        <p:spPr>
          <a:xfrm>
            <a:off x="1651000" y="4749800"/>
            <a:ext cx="88900" cy="8255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40" y="3260992"/>
            <a:ext cx="3473306" cy="4494868"/>
          </a:xfrm>
          <a:prstGeom prst="rect">
            <a:avLst/>
          </a:prstGeom>
        </p:spPr>
      </p:pic>
      <p:cxnSp>
        <p:nvCxnSpPr>
          <p:cNvPr id="3" name="Straight Arrow Connector 2"/>
          <p:cNvCxnSpPr/>
          <p:nvPr/>
        </p:nvCxnSpPr>
        <p:spPr>
          <a:xfrm flipH="1" flipV="1">
            <a:off x="2753895" y="5641472"/>
            <a:ext cx="1103996" cy="71443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0" name="TextBox 19"/>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spTree>
    <p:extLst>
      <p:ext uri="{BB962C8B-B14F-4D97-AF65-F5344CB8AC3E}">
        <p14:creationId xmlns:p14="http://schemas.microsoft.com/office/powerpoint/2010/main" val="18768525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209" y="937290"/>
            <a:ext cx="8815055" cy="4408578"/>
          </a:xfrm>
          <a:prstGeom prst="rect">
            <a:avLst/>
          </a:prstGeom>
          <a:ln w="38100" cmpd="sng">
            <a:solidFill>
              <a:schemeClr val="tx1"/>
            </a:solidFill>
          </a:ln>
        </p:spPr>
      </p:pic>
      <p:sp>
        <p:nvSpPr>
          <p:cNvPr id="20" name="TextBox 19"/>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21" name="TextBox 20"/>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18 February 2017</a:t>
            </a:r>
            <a:endParaRPr lang="en-US" sz="2000" b="1" dirty="0"/>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3" name="TextBox 22"/>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Analyzed 250-hPa zonal wind anomalies can be projected onto EOF1 and EOF2 to describe the evolution of the NPJ</a:t>
            </a:r>
            <a:endParaRPr lang="en-US" b="1" dirty="0">
              <a:solidFill>
                <a:srgbClr val="0000FF"/>
              </a:solidFill>
            </a:endParaRPr>
          </a:p>
        </p:txBody>
      </p: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
        <p:nvSpPr>
          <p:cNvPr id="15" name="Rectangle 14"/>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0" y="3260993"/>
            <a:ext cx="3473306" cy="4494866"/>
          </a:xfrm>
          <a:prstGeom prst="rect">
            <a:avLst/>
          </a:prstGeom>
        </p:spPr>
      </p:pic>
      <p:cxnSp>
        <p:nvCxnSpPr>
          <p:cNvPr id="18" name="Straight Arrow Connector 17"/>
          <p:cNvCxnSpPr/>
          <p:nvPr/>
        </p:nvCxnSpPr>
        <p:spPr>
          <a:xfrm flipH="1" flipV="1">
            <a:off x="2272632" y="5614737"/>
            <a:ext cx="1585260" cy="74117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33682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409" y="937290"/>
            <a:ext cx="8806654" cy="4408578"/>
          </a:xfrm>
          <a:prstGeom prst="rect">
            <a:avLst/>
          </a:prstGeom>
          <a:ln w="38100" cmpd="sng">
            <a:solidFill>
              <a:schemeClr val="tx1"/>
            </a:solidFill>
          </a:ln>
        </p:spPr>
      </p:pic>
      <p:sp>
        <p:nvSpPr>
          <p:cNvPr id="20" name="TextBox 19"/>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21" name="TextBox 20"/>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20 February 2017</a:t>
            </a:r>
            <a:endParaRPr lang="en-US" sz="2000" b="1" dirty="0"/>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3" name="TextBox 22"/>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
        <p:nvSpPr>
          <p:cNvPr id="15" name="Rectangle 14"/>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0" y="3260993"/>
            <a:ext cx="3473306" cy="4494866"/>
          </a:xfrm>
          <a:prstGeom prst="rect">
            <a:avLst/>
          </a:prstGeom>
        </p:spPr>
      </p:pic>
      <p:cxnSp>
        <p:nvCxnSpPr>
          <p:cNvPr id="18" name="Straight Arrow Connector 17"/>
          <p:cNvCxnSpPr/>
          <p:nvPr/>
        </p:nvCxnSpPr>
        <p:spPr>
          <a:xfrm flipH="1" flipV="1">
            <a:off x="1938421" y="5641472"/>
            <a:ext cx="1919470" cy="714438"/>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Analyzed 250-hPa zonal wind anomalies can be projected onto EOF1 and EOF2 to describe the evolution of the NPJ</a:t>
            </a:r>
            <a:endParaRPr lang="en-US" b="1" dirty="0">
              <a:solidFill>
                <a:srgbClr val="0000FF"/>
              </a:solidFill>
            </a:endParaRPr>
          </a:p>
        </p:txBody>
      </p:sp>
    </p:spTree>
    <p:extLst>
      <p:ext uri="{BB962C8B-B14F-4D97-AF65-F5344CB8AC3E}">
        <p14:creationId xmlns:p14="http://schemas.microsoft.com/office/powerpoint/2010/main" val="22899351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53" y="937290"/>
            <a:ext cx="8804566" cy="4408578"/>
          </a:xfrm>
          <a:prstGeom prst="rect">
            <a:avLst/>
          </a:prstGeom>
          <a:ln w="38100" cmpd="sng">
            <a:solidFill>
              <a:schemeClr val="tx1"/>
            </a:solidFill>
          </a:ln>
        </p:spPr>
      </p:pic>
      <p:sp>
        <p:nvSpPr>
          <p:cNvPr id="20" name="TextBox 19"/>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21" name="TextBox 20"/>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22 February 2017</a:t>
            </a:r>
            <a:endParaRPr lang="en-US" sz="2000" b="1" dirty="0"/>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3" name="TextBox 22"/>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
        <p:nvSpPr>
          <p:cNvPr id="15" name="Rectangle 14"/>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0" y="3260993"/>
            <a:ext cx="3473306" cy="4494866"/>
          </a:xfrm>
          <a:prstGeom prst="rect">
            <a:avLst/>
          </a:prstGeom>
        </p:spPr>
      </p:pic>
      <p:cxnSp>
        <p:nvCxnSpPr>
          <p:cNvPr id="18" name="Straight Arrow Connector 17"/>
          <p:cNvCxnSpPr/>
          <p:nvPr/>
        </p:nvCxnSpPr>
        <p:spPr>
          <a:xfrm flipH="1" flipV="1">
            <a:off x="1644316" y="5765726"/>
            <a:ext cx="2213575" cy="59018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Analyzed 250-hPa zonal wind anomalies can be projected onto EOF1 and EOF2 to describe the evolution of the NPJ</a:t>
            </a:r>
            <a:endParaRPr lang="en-US" b="1" dirty="0">
              <a:solidFill>
                <a:srgbClr val="0000FF"/>
              </a:solidFill>
            </a:endParaRPr>
          </a:p>
        </p:txBody>
      </p:sp>
    </p:spTree>
    <p:extLst>
      <p:ext uri="{BB962C8B-B14F-4D97-AF65-F5344CB8AC3E}">
        <p14:creationId xmlns:p14="http://schemas.microsoft.com/office/powerpoint/2010/main" val="17302485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453" y="944109"/>
            <a:ext cx="8804566" cy="4394940"/>
          </a:xfrm>
          <a:prstGeom prst="rect">
            <a:avLst/>
          </a:prstGeom>
          <a:ln w="38100" cmpd="sng">
            <a:solidFill>
              <a:schemeClr val="tx1"/>
            </a:solidFill>
          </a:ln>
        </p:spPr>
      </p:pic>
      <p:sp>
        <p:nvSpPr>
          <p:cNvPr id="20" name="TextBox 19"/>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21" name="TextBox 20"/>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24 February 2017</a:t>
            </a:r>
            <a:endParaRPr lang="en-US" sz="2000" b="1" dirty="0"/>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3" name="TextBox 22"/>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
        <p:nvSpPr>
          <p:cNvPr id="15" name="Rectangle 14"/>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0" y="3260993"/>
            <a:ext cx="3473306" cy="4494866"/>
          </a:xfrm>
          <a:prstGeom prst="rect">
            <a:avLst/>
          </a:prstGeom>
        </p:spPr>
      </p:pic>
      <p:cxnSp>
        <p:nvCxnSpPr>
          <p:cNvPr id="18" name="Straight Arrow Connector 17"/>
          <p:cNvCxnSpPr/>
          <p:nvPr/>
        </p:nvCxnSpPr>
        <p:spPr>
          <a:xfrm flipH="1" flipV="1">
            <a:off x="1483895" y="5821051"/>
            <a:ext cx="2373996" cy="534859"/>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Analyzed 250-hPa zonal wind anomalies can be projected onto EOF1 and EOF2 to describe the evolution of the NPJ</a:t>
            </a:r>
            <a:endParaRPr lang="en-US" b="1" dirty="0">
              <a:solidFill>
                <a:srgbClr val="0000FF"/>
              </a:solidFill>
            </a:endParaRPr>
          </a:p>
        </p:txBody>
      </p:sp>
    </p:spTree>
    <p:extLst>
      <p:ext uri="{BB962C8B-B14F-4D97-AF65-F5344CB8AC3E}">
        <p14:creationId xmlns:p14="http://schemas.microsoft.com/office/powerpoint/2010/main" val="12915513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889" y="944109"/>
            <a:ext cx="8785694" cy="4394940"/>
          </a:xfrm>
          <a:prstGeom prst="rect">
            <a:avLst/>
          </a:prstGeom>
          <a:ln w="38100" cmpd="sng">
            <a:solidFill>
              <a:schemeClr val="tx1"/>
            </a:solidFill>
          </a:ln>
        </p:spPr>
      </p:pic>
      <p:sp>
        <p:nvSpPr>
          <p:cNvPr id="20" name="TextBox 19"/>
          <p:cNvSpPr txBox="1"/>
          <p:nvPr/>
        </p:nvSpPr>
        <p:spPr>
          <a:xfrm>
            <a:off x="5900564" y="920146"/>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21" name="TextBox 20"/>
          <p:cNvSpPr txBox="1"/>
          <p:nvPr/>
        </p:nvSpPr>
        <p:spPr>
          <a:xfrm>
            <a:off x="187157" y="917603"/>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26 February 2017</a:t>
            </a:r>
            <a:endParaRPr lang="en-US" sz="2000" b="1" dirty="0"/>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2737" y="5352691"/>
            <a:ext cx="4920533" cy="468359"/>
          </a:xfrm>
          <a:prstGeom prst="rect">
            <a:avLst/>
          </a:prstGeom>
        </p:spPr>
      </p:pic>
      <p:sp>
        <p:nvSpPr>
          <p:cNvPr id="23" name="TextBox 22"/>
          <p:cNvSpPr txBox="1"/>
          <p:nvPr/>
        </p:nvSpPr>
        <p:spPr>
          <a:xfrm>
            <a:off x="8398875" y="5396394"/>
            <a:ext cx="699159" cy="369332"/>
          </a:xfrm>
          <a:prstGeom prst="rect">
            <a:avLst/>
          </a:prstGeom>
          <a:noFill/>
        </p:spPr>
        <p:txBody>
          <a:bodyPr wrap="square" rtlCol="0">
            <a:spAutoFit/>
          </a:bodyPr>
          <a:lstStyle/>
          <a:p>
            <a:r>
              <a:rPr lang="en-US" dirty="0"/>
              <a:t>m</a:t>
            </a:r>
            <a:r>
              <a:rPr lang="en-US" dirty="0" smtClean="0"/>
              <a:t> s</a:t>
            </a:r>
            <a:r>
              <a:rPr lang="en-US" baseline="30000" dirty="0" smtClean="0"/>
              <a:t>–1</a:t>
            </a:r>
            <a:endParaRPr lang="en-US"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
        <p:nvSpPr>
          <p:cNvPr id="15" name="Rectangle 14"/>
          <p:cNvSpPr/>
          <p:nvPr/>
        </p:nvSpPr>
        <p:spPr>
          <a:xfrm>
            <a:off x="0" y="4264526"/>
            <a:ext cx="3473306" cy="259347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0" y="3260993"/>
            <a:ext cx="3473306" cy="4494866"/>
          </a:xfrm>
          <a:prstGeom prst="rect">
            <a:avLst/>
          </a:prstGeom>
        </p:spPr>
      </p:pic>
      <p:cxnSp>
        <p:nvCxnSpPr>
          <p:cNvPr id="18" name="Straight Arrow Connector 17"/>
          <p:cNvCxnSpPr/>
          <p:nvPr/>
        </p:nvCxnSpPr>
        <p:spPr>
          <a:xfrm flipH="1" flipV="1">
            <a:off x="1296737" y="6055895"/>
            <a:ext cx="2561154" cy="300015"/>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Analyzed 250-hPa zonal wind anomalies can be projected onto EOF1 and EOF2 to describe the evolution of the NPJ</a:t>
            </a:r>
            <a:endParaRPr lang="en-US" b="1" dirty="0">
              <a:solidFill>
                <a:srgbClr val="0000FF"/>
              </a:solidFill>
            </a:endParaRPr>
          </a:p>
        </p:txBody>
      </p:sp>
    </p:spTree>
    <p:extLst>
      <p:ext uri="{BB962C8B-B14F-4D97-AF65-F5344CB8AC3E}">
        <p14:creationId xmlns:p14="http://schemas.microsoft.com/office/powerpoint/2010/main" val="32441235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5" y="2701128"/>
            <a:ext cx="8229600" cy="1143000"/>
          </a:xfrm>
        </p:spPr>
        <p:txBody>
          <a:bodyPr>
            <a:noAutofit/>
          </a:bodyPr>
          <a:lstStyle/>
          <a:p>
            <a:r>
              <a:rPr lang="en-US" sz="4800" b="1" dirty="0" smtClean="0">
                <a:solidFill>
                  <a:srgbClr val="FF0000"/>
                </a:solidFill>
              </a:rPr>
              <a:t>GEFS Forecast Skill in the Context of the NPJ Phase Diagram</a:t>
            </a:r>
            <a:endParaRPr lang="en-US" sz="4800" b="1" dirty="0">
              <a:solidFill>
                <a:srgbClr val="FF0000"/>
              </a:solidFill>
            </a:endParaRPr>
          </a:p>
        </p:txBody>
      </p:sp>
    </p:spTree>
    <p:extLst>
      <p:ext uri="{BB962C8B-B14F-4D97-AF65-F5344CB8AC3E}">
        <p14:creationId xmlns:p14="http://schemas.microsoft.com/office/powerpoint/2010/main" val="11709308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Phase Diagram Forecast Skill</a:t>
            </a:r>
            <a:endParaRPr lang="en-US" sz="3600"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2786" y="1628084"/>
            <a:ext cx="7141813" cy="5356360"/>
          </a:xfrm>
          <a:prstGeom prst="rect">
            <a:avLst/>
          </a:prstGeom>
        </p:spPr>
      </p:pic>
      <p:sp>
        <p:nvSpPr>
          <p:cNvPr id="6" name="TextBox 5"/>
          <p:cNvSpPr txBox="1"/>
          <p:nvPr/>
        </p:nvSpPr>
        <p:spPr>
          <a:xfrm>
            <a:off x="0" y="961061"/>
            <a:ext cx="9144000" cy="769441"/>
          </a:xfrm>
          <a:prstGeom prst="rect">
            <a:avLst/>
          </a:prstGeom>
          <a:noFill/>
        </p:spPr>
        <p:txBody>
          <a:bodyPr wrap="square" rtlCol="0">
            <a:spAutoFit/>
          </a:bodyPr>
          <a:lstStyle/>
          <a:p>
            <a:pPr algn="ctr"/>
            <a:r>
              <a:rPr lang="en-US" sz="2200" b="1" dirty="0" smtClean="0">
                <a:solidFill>
                  <a:srgbClr val="0000FF"/>
                </a:solidFill>
              </a:rPr>
              <a:t>Determined the position within the NPJ phase diagram for all 0-h forecasts during Sept.–May 1985–2014 in the GEFS Reforecast v2 (</a:t>
            </a:r>
            <a:r>
              <a:rPr lang="en-US" b="1" dirty="0" smtClean="0">
                <a:solidFill>
                  <a:srgbClr val="0000FF"/>
                </a:solidFill>
              </a:rPr>
              <a:t>Hamill et al. 2013</a:t>
            </a:r>
            <a:r>
              <a:rPr lang="en-US" sz="2200" b="1" dirty="0" smtClean="0">
                <a:solidFill>
                  <a:srgbClr val="0000FF"/>
                </a:solidFill>
              </a:rPr>
              <a:t>)</a:t>
            </a:r>
          </a:p>
        </p:txBody>
      </p:sp>
    </p:spTree>
    <p:extLst>
      <p:ext uri="{BB962C8B-B14F-4D97-AF65-F5344CB8AC3E}">
        <p14:creationId xmlns:p14="http://schemas.microsoft.com/office/powerpoint/2010/main" val="28137948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Motivation</a:t>
            </a:r>
            <a:endParaRPr lang="en-US" sz="4000" b="1" dirty="0"/>
          </a:p>
        </p:txBody>
      </p:sp>
      <p:sp>
        <p:nvSpPr>
          <p:cNvPr id="6" name="TextBox 5"/>
          <p:cNvSpPr txBox="1"/>
          <p:nvPr/>
        </p:nvSpPr>
        <p:spPr>
          <a:xfrm>
            <a:off x="239888" y="1214952"/>
            <a:ext cx="8489691" cy="3416320"/>
          </a:xfrm>
          <a:prstGeom prst="rect">
            <a:avLst/>
          </a:prstGeom>
          <a:noFill/>
        </p:spPr>
        <p:txBody>
          <a:bodyPr wrap="square" rtlCol="0">
            <a:spAutoFit/>
          </a:bodyPr>
          <a:lstStyle/>
          <a:p>
            <a:pPr marL="342900" indent="-342900">
              <a:buFont typeface="Arial"/>
              <a:buChar char="•"/>
            </a:pPr>
            <a:r>
              <a:rPr lang="en-US" sz="2400" dirty="0" smtClean="0">
                <a:cs typeface="Arial"/>
              </a:rPr>
              <a:t>The antecedent environments associated with continental U.S. extreme temperature and precipitation events are characterized by considerable North Pacific Jet (NPJ) variability during the medium-range period</a:t>
            </a:r>
            <a:endParaRPr lang="en-US" sz="2400" dirty="0">
              <a:cs typeface="Arial"/>
            </a:endParaRPr>
          </a:p>
          <a:p>
            <a:pPr marL="342900" indent="-342900">
              <a:buFont typeface="Arial"/>
              <a:buChar char="•"/>
            </a:pPr>
            <a:endParaRPr lang="en-US" sz="2400" dirty="0">
              <a:cs typeface="Arial"/>
            </a:endParaRPr>
          </a:p>
          <a:p>
            <a:pPr marL="342900" indent="-342900">
              <a:buFont typeface="Arial"/>
              <a:buChar char="•"/>
            </a:pPr>
            <a:r>
              <a:rPr lang="en-US" sz="2400" dirty="0" smtClean="0">
                <a:cs typeface="Arial"/>
              </a:rPr>
              <a:t>This NPJ variability motivated the development of the NPJ phase diagram as an objective tool to characterize the instantaneous state of the upper-tropospheric flow pattern over the North Pacific</a:t>
            </a:r>
          </a:p>
        </p:txBody>
      </p:sp>
    </p:spTree>
    <p:extLst>
      <p:ext uri="{BB962C8B-B14F-4D97-AF65-F5344CB8AC3E}">
        <p14:creationId xmlns:p14="http://schemas.microsoft.com/office/powerpoint/2010/main" val="6295016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by NPJ Regime</a:t>
            </a:r>
            <a:endParaRPr lang="en-US" sz="3600" b="1" dirty="0"/>
          </a:p>
        </p:txBody>
      </p:sp>
      <p:sp>
        <p:nvSpPr>
          <p:cNvPr id="8" name="TextBox 7"/>
          <p:cNvSpPr txBox="1"/>
          <p:nvPr/>
        </p:nvSpPr>
        <p:spPr>
          <a:xfrm>
            <a:off x="6515100" y="963892"/>
            <a:ext cx="2527300" cy="1569660"/>
          </a:xfrm>
          <a:prstGeom prst="rect">
            <a:avLst/>
          </a:prstGeom>
          <a:solidFill>
            <a:schemeClr val="bg1"/>
          </a:solidFill>
          <a:ln>
            <a:noFill/>
          </a:ln>
        </p:spPr>
        <p:txBody>
          <a:bodyPr wrap="square" rtlCol="0">
            <a:spAutoFit/>
          </a:bodyPr>
          <a:lstStyle/>
          <a:p>
            <a:pPr algn="ctr"/>
            <a:r>
              <a:rPr lang="en-US" sz="2400" b="1" dirty="0" smtClean="0">
                <a:solidFill>
                  <a:srgbClr val="0000FF"/>
                </a:solidFill>
              </a:rPr>
              <a:t>GEFS Reforecasts </a:t>
            </a:r>
            <a:r>
              <a:rPr lang="en-US" sz="2400" b="1" i="1" dirty="0" smtClean="0">
                <a:solidFill>
                  <a:srgbClr val="0000FF"/>
                </a:solidFill>
              </a:rPr>
              <a:t>initialized</a:t>
            </a:r>
            <a:r>
              <a:rPr lang="en-US" sz="2400" b="1" dirty="0" smtClean="0">
                <a:solidFill>
                  <a:srgbClr val="0000FF"/>
                </a:solidFill>
              </a:rPr>
              <a:t> during a particular NPJ regime</a:t>
            </a:r>
            <a:endParaRPr lang="en-US" sz="2400" b="1" dirty="0">
              <a:solidFill>
                <a:srgbClr val="0000FF"/>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800" y="558800"/>
            <a:ext cx="7247466" cy="5435600"/>
          </a:xfrm>
          <a:prstGeom prst="rect">
            <a:avLst/>
          </a:prstGeom>
        </p:spPr>
      </p:pic>
      <p:sp>
        <p:nvSpPr>
          <p:cNvPr id="11" name="TextBox 10"/>
          <p:cNvSpPr txBox="1"/>
          <p:nvPr/>
        </p:nvSpPr>
        <p:spPr>
          <a:xfrm>
            <a:off x="6619374" y="3016152"/>
            <a:ext cx="2321426" cy="2031325"/>
          </a:xfrm>
          <a:prstGeom prst="rect">
            <a:avLst/>
          </a:prstGeom>
          <a:solidFill>
            <a:schemeClr val="bg1"/>
          </a:solidFill>
          <a:ln>
            <a:solidFill>
              <a:schemeClr val="tx1"/>
            </a:solidFill>
          </a:ln>
        </p:spPr>
        <p:txBody>
          <a:bodyPr wrap="square" rtlCol="0">
            <a:spAutoFit/>
          </a:bodyPr>
          <a:lstStyle/>
          <a:p>
            <a:pPr algn="ctr"/>
            <a:r>
              <a:rPr lang="en-US" dirty="0" smtClean="0"/>
              <a:t>Circles on a particular line indicate statistically significant differences at the 95% confidence level with respect to another NPJ regime</a:t>
            </a:r>
            <a:endParaRPr lang="en-US" dirty="0"/>
          </a:p>
        </p:txBody>
      </p:sp>
      <p:sp>
        <p:nvSpPr>
          <p:cNvPr id="2" name="Rectangle 1"/>
          <p:cNvSpPr/>
          <p:nvPr/>
        </p:nvSpPr>
        <p:spPr>
          <a:xfrm>
            <a:off x="4794728" y="1840030"/>
            <a:ext cx="1824646" cy="1788199"/>
          </a:xfrm>
          <a:prstGeom prst="rect">
            <a:avLst/>
          </a:prstGeom>
          <a:noFill/>
          <a:ln w="57150" cmpd="sng">
            <a:solidFill>
              <a:srgbClr val="FFFF00"/>
            </a:solidFill>
          </a:ln>
          <a:effectLst>
            <a:glow rad="50800">
              <a:schemeClr val="tx1">
                <a:alpha val="75000"/>
              </a:scheme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1388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by NPJ Regime</a:t>
            </a:r>
            <a:endParaRPr lang="en-US" sz="3600" b="1" dirty="0"/>
          </a:p>
        </p:txBody>
      </p:sp>
      <p:sp>
        <p:nvSpPr>
          <p:cNvPr id="8" name="TextBox 7"/>
          <p:cNvSpPr txBox="1"/>
          <p:nvPr/>
        </p:nvSpPr>
        <p:spPr>
          <a:xfrm>
            <a:off x="6515100" y="963892"/>
            <a:ext cx="2527300" cy="1569660"/>
          </a:xfrm>
          <a:prstGeom prst="rect">
            <a:avLst/>
          </a:prstGeom>
          <a:solidFill>
            <a:schemeClr val="bg1"/>
          </a:solidFill>
          <a:ln>
            <a:noFill/>
          </a:ln>
        </p:spPr>
        <p:txBody>
          <a:bodyPr wrap="square" rtlCol="0">
            <a:spAutoFit/>
          </a:bodyPr>
          <a:lstStyle/>
          <a:p>
            <a:pPr algn="ctr"/>
            <a:r>
              <a:rPr lang="en-US" sz="2400" b="1" dirty="0" smtClean="0">
                <a:solidFill>
                  <a:srgbClr val="0000FF"/>
                </a:solidFill>
              </a:rPr>
              <a:t>GEFS Reforecasts </a:t>
            </a:r>
            <a:r>
              <a:rPr lang="en-US" sz="2400" b="1" i="1" dirty="0" smtClean="0">
                <a:solidFill>
                  <a:srgbClr val="0000FF"/>
                </a:solidFill>
              </a:rPr>
              <a:t>initialized</a:t>
            </a:r>
            <a:r>
              <a:rPr lang="en-US" sz="2400" b="1" dirty="0" smtClean="0">
                <a:solidFill>
                  <a:srgbClr val="0000FF"/>
                </a:solidFill>
              </a:rPr>
              <a:t> during a particular NPJ regime</a:t>
            </a:r>
            <a:endParaRPr lang="en-US" sz="2400" b="1" dirty="0">
              <a:solidFill>
                <a:srgbClr val="0000FF"/>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57" y="692022"/>
            <a:ext cx="6871756" cy="5169155"/>
          </a:xfrm>
          <a:prstGeom prst="rect">
            <a:avLst/>
          </a:prstGeom>
        </p:spPr>
      </p:pic>
      <p:sp>
        <p:nvSpPr>
          <p:cNvPr id="11" name="TextBox 10"/>
          <p:cNvSpPr txBox="1"/>
          <p:nvPr/>
        </p:nvSpPr>
        <p:spPr>
          <a:xfrm>
            <a:off x="6619374" y="3016152"/>
            <a:ext cx="2321426" cy="2031325"/>
          </a:xfrm>
          <a:prstGeom prst="rect">
            <a:avLst/>
          </a:prstGeom>
          <a:solidFill>
            <a:schemeClr val="bg1"/>
          </a:solidFill>
          <a:ln>
            <a:solidFill>
              <a:schemeClr val="tx1"/>
            </a:solidFill>
          </a:ln>
        </p:spPr>
        <p:txBody>
          <a:bodyPr wrap="square" rtlCol="0">
            <a:spAutoFit/>
          </a:bodyPr>
          <a:lstStyle/>
          <a:p>
            <a:pPr algn="ctr"/>
            <a:r>
              <a:rPr lang="en-US" dirty="0" smtClean="0"/>
              <a:t>Circles on a particular line indicate statistically significant differences at the 95% confidence level with respect to another NPJ regime</a:t>
            </a:r>
            <a:endParaRPr lang="en-US" dirty="0"/>
          </a:p>
        </p:txBody>
      </p:sp>
      <p:sp>
        <p:nvSpPr>
          <p:cNvPr id="9" name="TextBox 8"/>
          <p:cNvSpPr txBox="1"/>
          <p:nvPr/>
        </p:nvSpPr>
        <p:spPr>
          <a:xfrm>
            <a:off x="187157" y="5929206"/>
            <a:ext cx="8779043" cy="707886"/>
          </a:xfrm>
          <a:prstGeom prst="rect">
            <a:avLst/>
          </a:prstGeom>
          <a:noFill/>
        </p:spPr>
        <p:txBody>
          <a:bodyPr wrap="square" rtlCol="0">
            <a:spAutoFit/>
          </a:bodyPr>
          <a:lstStyle/>
          <a:p>
            <a:pPr algn="ctr"/>
            <a:r>
              <a:rPr lang="en-US" sz="2000" dirty="0" smtClean="0"/>
              <a:t>Forecasts initialized during </a:t>
            </a:r>
            <a:r>
              <a:rPr lang="en-US" sz="2000" b="1" dirty="0" smtClean="0">
                <a:solidFill>
                  <a:srgbClr val="008000"/>
                </a:solidFill>
              </a:rPr>
              <a:t>jet retractions </a:t>
            </a:r>
            <a:r>
              <a:rPr lang="en-US" sz="2000" dirty="0" smtClean="0"/>
              <a:t>exhibit significantly larger errors than </a:t>
            </a:r>
          </a:p>
          <a:p>
            <a:pPr algn="ctr"/>
            <a:r>
              <a:rPr lang="en-US" sz="2000" b="1" dirty="0" smtClean="0">
                <a:solidFill>
                  <a:srgbClr val="FC00E6"/>
                </a:solidFill>
              </a:rPr>
              <a:t>jet extensions </a:t>
            </a:r>
            <a:r>
              <a:rPr lang="en-US" sz="2000" dirty="0" smtClean="0"/>
              <a:t>and </a:t>
            </a:r>
            <a:r>
              <a:rPr lang="en-US" sz="2000" b="1" dirty="0" err="1" smtClean="0">
                <a:solidFill>
                  <a:srgbClr val="0000FF"/>
                </a:solidFill>
              </a:rPr>
              <a:t>poleward</a:t>
            </a:r>
            <a:r>
              <a:rPr lang="en-US" sz="2000" b="1" dirty="0" smtClean="0">
                <a:solidFill>
                  <a:srgbClr val="0000FF"/>
                </a:solidFill>
              </a:rPr>
              <a:t> shifts </a:t>
            </a:r>
            <a:r>
              <a:rPr lang="en-US" sz="2000" dirty="0" smtClean="0"/>
              <a:t>in the 168–216-h forecast period</a:t>
            </a:r>
            <a:endParaRPr lang="en-US" sz="2000" dirty="0"/>
          </a:p>
        </p:txBody>
      </p:sp>
    </p:spTree>
    <p:extLst>
      <p:ext uri="{BB962C8B-B14F-4D97-AF65-F5344CB8AC3E}">
        <p14:creationId xmlns:p14="http://schemas.microsoft.com/office/powerpoint/2010/main" val="7084021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0" y="794556"/>
            <a:ext cx="6611614" cy="5162660"/>
          </a:xfrm>
          <a:prstGeom prst="rect">
            <a:avLst/>
          </a:prstGeom>
        </p:spPr>
      </p:pic>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by NPJ Regime</a:t>
            </a:r>
            <a:endParaRPr lang="en-US" sz="3600" b="1" dirty="0">
              <a:solidFill>
                <a:srgbClr val="FF0000"/>
              </a:solidFill>
            </a:endParaRPr>
          </a:p>
        </p:txBody>
      </p:sp>
      <p:sp>
        <p:nvSpPr>
          <p:cNvPr id="21" name="TextBox 20"/>
          <p:cNvSpPr txBox="1"/>
          <p:nvPr/>
        </p:nvSpPr>
        <p:spPr>
          <a:xfrm>
            <a:off x="6515100" y="963892"/>
            <a:ext cx="2527300" cy="1569660"/>
          </a:xfrm>
          <a:prstGeom prst="rect">
            <a:avLst/>
          </a:prstGeom>
          <a:solidFill>
            <a:schemeClr val="bg1"/>
          </a:solidFill>
          <a:ln>
            <a:noFill/>
          </a:ln>
        </p:spPr>
        <p:txBody>
          <a:bodyPr wrap="square" rtlCol="0">
            <a:spAutoFit/>
          </a:bodyPr>
          <a:lstStyle/>
          <a:p>
            <a:pPr algn="ctr"/>
            <a:r>
              <a:rPr lang="en-US" sz="2400" b="1" dirty="0" smtClean="0">
                <a:solidFill>
                  <a:srgbClr val="0000FF"/>
                </a:solidFill>
              </a:rPr>
              <a:t>GEFS Reforecasts </a:t>
            </a:r>
            <a:r>
              <a:rPr lang="en-US" sz="2400" b="1" i="1" dirty="0" smtClean="0">
                <a:solidFill>
                  <a:srgbClr val="0000FF"/>
                </a:solidFill>
              </a:rPr>
              <a:t>verifying</a:t>
            </a:r>
            <a:r>
              <a:rPr lang="en-US" sz="2400" b="1" dirty="0" smtClean="0">
                <a:solidFill>
                  <a:srgbClr val="0000FF"/>
                </a:solidFill>
              </a:rPr>
              <a:t> during a particular NPJ regime</a:t>
            </a:r>
            <a:endParaRPr lang="en-US" sz="2400" b="1" dirty="0">
              <a:solidFill>
                <a:srgbClr val="0000FF"/>
              </a:solidFill>
            </a:endParaRPr>
          </a:p>
        </p:txBody>
      </p:sp>
      <p:sp>
        <p:nvSpPr>
          <p:cNvPr id="22" name="TextBox 21"/>
          <p:cNvSpPr txBox="1"/>
          <p:nvPr/>
        </p:nvSpPr>
        <p:spPr>
          <a:xfrm>
            <a:off x="0" y="5881764"/>
            <a:ext cx="9143999" cy="707886"/>
          </a:xfrm>
          <a:prstGeom prst="rect">
            <a:avLst/>
          </a:prstGeom>
          <a:noFill/>
        </p:spPr>
        <p:txBody>
          <a:bodyPr wrap="square" rtlCol="0">
            <a:spAutoFit/>
          </a:bodyPr>
          <a:lstStyle/>
          <a:p>
            <a:pPr algn="ctr"/>
            <a:r>
              <a:rPr lang="en-US" sz="2000" dirty="0" smtClean="0"/>
              <a:t>Forecasts verifying during </a:t>
            </a:r>
            <a:r>
              <a:rPr lang="en-US" sz="2000" b="1" dirty="0" err="1" smtClean="0">
                <a:solidFill>
                  <a:srgbClr val="FF0000"/>
                </a:solidFill>
              </a:rPr>
              <a:t>equatorward</a:t>
            </a:r>
            <a:r>
              <a:rPr lang="en-US" sz="2000" b="1" dirty="0" smtClean="0">
                <a:solidFill>
                  <a:srgbClr val="FF0000"/>
                </a:solidFill>
              </a:rPr>
              <a:t> shifts </a:t>
            </a:r>
            <a:r>
              <a:rPr lang="en-US" sz="2000" dirty="0" smtClean="0"/>
              <a:t>and </a:t>
            </a:r>
            <a:r>
              <a:rPr lang="en-US" sz="2000" b="1" dirty="0" smtClean="0">
                <a:solidFill>
                  <a:srgbClr val="008000"/>
                </a:solidFill>
              </a:rPr>
              <a:t>jet retractions </a:t>
            </a:r>
            <a:r>
              <a:rPr lang="en-US" sz="2000" dirty="0" smtClean="0"/>
              <a:t>exhibit significantly larger errors than </a:t>
            </a:r>
            <a:r>
              <a:rPr lang="en-US" sz="2000" b="1" dirty="0" smtClean="0">
                <a:solidFill>
                  <a:srgbClr val="FC00E6"/>
                </a:solidFill>
              </a:rPr>
              <a:t>jet extensions </a:t>
            </a:r>
            <a:r>
              <a:rPr lang="en-US" sz="2000" dirty="0" smtClean="0"/>
              <a:t>and </a:t>
            </a:r>
            <a:r>
              <a:rPr lang="en-US" sz="2000" b="1" dirty="0" err="1" smtClean="0">
                <a:solidFill>
                  <a:srgbClr val="0000FF"/>
                </a:solidFill>
              </a:rPr>
              <a:t>poleward</a:t>
            </a:r>
            <a:r>
              <a:rPr lang="en-US" sz="2000" b="1" dirty="0" smtClean="0">
                <a:solidFill>
                  <a:srgbClr val="0000FF"/>
                </a:solidFill>
              </a:rPr>
              <a:t> shifts </a:t>
            </a:r>
            <a:r>
              <a:rPr lang="en-US" sz="2000" dirty="0" smtClean="0"/>
              <a:t>in the 96–216-h forecast period</a:t>
            </a:r>
            <a:endParaRPr lang="en-US" sz="2000" dirty="0"/>
          </a:p>
        </p:txBody>
      </p:sp>
      <p:sp>
        <p:nvSpPr>
          <p:cNvPr id="12" name="TextBox 11"/>
          <p:cNvSpPr txBox="1"/>
          <p:nvPr/>
        </p:nvSpPr>
        <p:spPr>
          <a:xfrm>
            <a:off x="6619374" y="3016152"/>
            <a:ext cx="2321426" cy="2031325"/>
          </a:xfrm>
          <a:prstGeom prst="rect">
            <a:avLst/>
          </a:prstGeom>
          <a:solidFill>
            <a:schemeClr val="bg1"/>
          </a:solidFill>
          <a:ln>
            <a:solidFill>
              <a:schemeClr val="tx1"/>
            </a:solidFill>
          </a:ln>
        </p:spPr>
        <p:txBody>
          <a:bodyPr wrap="square" rtlCol="0">
            <a:spAutoFit/>
          </a:bodyPr>
          <a:lstStyle/>
          <a:p>
            <a:pPr algn="ctr"/>
            <a:r>
              <a:rPr lang="en-US" dirty="0" smtClean="0"/>
              <a:t>Circles on a particular line indicate statistically significant differences at the 99% confidence level with respect to another NPJ regime</a:t>
            </a:r>
            <a:endParaRPr lang="en-US" dirty="0"/>
          </a:p>
        </p:txBody>
      </p:sp>
    </p:spTree>
    <p:extLst>
      <p:ext uri="{BB962C8B-B14F-4D97-AF65-F5344CB8AC3E}">
        <p14:creationId xmlns:p14="http://schemas.microsoft.com/office/powerpoint/2010/main" val="39889878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4"/>
          <p:cNvSpPr/>
          <p:nvPr/>
        </p:nvSpPr>
        <p:spPr>
          <a:xfrm rot="5400000">
            <a:off x="6180402" y="275606"/>
            <a:ext cx="1071366" cy="3323743"/>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rot="5400000">
            <a:off x="1990967" y="242681"/>
            <a:ext cx="1077715" cy="337055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rot="10800000">
            <a:off x="6987307" y="1388017"/>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rot="10800000">
            <a:off x="2824450" y="1401795"/>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rot="16200000">
            <a:off x="6161274" y="1827025"/>
            <a:ext cx="1065558" cy="3355107"/>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5022850" y="1379038"/>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a:off x="844550" y="1390650"/>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Phase Diagram Forecast Skill</a:t>
            </a:r>
            <a:endParaRPr lang="en-US" sz="3600" b="1" dirty="0">
              <a:solidFill>
                <a:srgbClr val="FF0000"/>
              </a:solidFill>
            </a:endParaRPr>
          </a:p>
        </p:txBody>
      </p:sp>
      <p:sp>
        <p:nvSpPr>
          <p:cNvPr id="9" name="TextBox 8"/>
          <p:cNvSpPr txBox="1"/>
          <p:nvPr/>
        </p:nvSpPr>
        <p:spPr>
          <a:xfrm>
            <a:off x="0" y="5257984"/>
            <a:ext cx="9039285" cy="1200328"/>
          </a:xfrm>
          <a:prstGeom prst="rect">
            <a:avLst/>
          </a:prstGeom>
          <a:noFill/>
        </p:spPr>
        <p:txBody>
          <a:bodyPr wrap="square" rtlCol="0">
            <a:spAutoFit/>
          </a:bodyPr>
          <a:lstStyle/>
          <a:p>
            <a:pPr marL="342900" indent="-166688">
              <a:buFont typeface="Arial"/>
              <a:buChar char="•"/>
            </a:pPr>
            <a:r>
              <a:rPr lang="en-US" sz="2400" dirty="0"/>
              <a:t>Forecasts initialized during </a:t>
            </a:r>
            <a:r>
              <a:rPr lang="en-US" sz="2400" b="1" dirty="0">
                <a:solidFill>
                  <a:srgbClr val="008000"/>
                </a:solidFill>
              </a:rPr>
              <a:t>jet retractions </a:t>
            </a:r>
            <a:r>
              <a:rPr lang="en-US" sz="2400" dirty="0"/>
              <a:t>are characterized by larger errors than those initialized during </a:t>
            </a:r>
            <a:r>
              <a:rPr lang="en-US" sz="2400" b="1" dirty="0">
                <a:solidFill>
                  <a:srgbClr val="FC00E6"/>
                </a:solidFill>
              </a:rPr>
              <a:t>jet extensions </a:t>
            </a:r>
            <a:r>
              <a:rPr lang="en-US" sz="2400" dirty="0"/>
              <a:t>and </a:t>
            </a:r>
            <a:r>
              <a:rPr lang="en-US" sz="2400" b="1" dirty="0" err="1">
                <a:solidFill>
                  <a:srgbClr val="0000FF"/>
                </a:solidFill>
              </a:rPr>
              <a:t>poleward</a:t>
            </a:r>
            <a:r>
              <a:rPr lang="en-US" sz="2400" b="1" dirty="0">
                <a:solidFill>
                  <a:srgbClr val="0000FF"/>
                </a:solidFill>
              </a:rPr>
              <a:t> shifts</a:t>
            </a:r>
          </a:p>
        </p:txBody>
      </p:sp>
      <p:pic>
        <p:nvPicPr>
          <p:cNvPr id="2" name="Picture 1"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1147315"/>
            <a:ext cx="4348503" cy="3261377"/>
          </a:xfrm>
          <a:prstGeom prst="rect">
            <a:avLst/>
          </a:prstGeom>
        </p:spPr>
      </p:pic>
      <p:pic>
        <p:nvPicPr>
          <p:cNvPr id="11" name="Picture 10"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149" y="1147315"/>
            <a:ext cx="4348503" cy="3261377"/>
          </a:xfrm>
          <a:prstGeom prst="rect">
            <a:avLst/>
          </a:prstGeom>
        </p:spPr>
      </p:pic>
      <p:sp>
        <p:nvSpPr>
          <p:cNvPr id="3" name="TextBox 2"/>
          <p:cNvSpPr txBox="1"/>
          <p:nvPr/>
        </p:nvSpPr>
        <p:spPr>
          <a:xfrm>
            <a:off x="5559294" y="1321711"/>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13" name="TextBox 12"/>
          <p:cNvSpPr txBox="1"/>
          <p:nvPr/>
        </p:nvSpPr>
        <p:spPr>
          <a:xfrm>
            <a:off x="5559294" y="3664006"/>
            <a:ext cx="2241859" cy="369332"/>
          </a:xfrm>
          <a:prstGeom prst="rect">
            <a:avLst/>
          </a:prstGeom>
          <a:noFill/>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14" name="TextBox 13"/>
          <p:cNvSpPr txBox="1"/>
          <p:nvPr/>
        </p:nvSpPr>
        <p:spPr>
          <a:xfrm rot="16200000">
            <a:off x="7072361" y="2536665"/>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15" name="TextBox 14"/>
          <p:cNvSpPr txBox="1"/>
          <p:nvPr/>
        </p:nvSpPr>
        <p:spPr>
          <a:xfrm rot="16200000">
            <a:off x="4043123" y="2526801"/>
            <a:ext cx="2241859" cy="369332"/>
          </a:xfrm>
          <a:prstGeom prst="rect">
            <a:avLst/>
          </a:prstGeom>
          <a:noFill/>
        </p:spPr>
        <p:txBody>
          <a:bodyPr wrap="square" rtlCol="0">
            <a:spAutoFit/>
          </a:bodyPr>
          <a:lstStyle/>
          <a:p>
            <a:pPr algn="ctr"/>
            <a:r>
              <a:rPr lang="en-US" b="1" dirty="0" smtClean="0">
                <a:solidFill>
                  <a:srgbClr val="000000"/>
                </a:solidFill>
              </a:rPr>
              <a:t>Jet Retraction</a:t>
            </a:r>
            <a:endParaRPr lang="en-US" b="1" dirty="0">
              <a:solidFill>
                <a:srgbClr val="000000"/>
              </a:solidFill>
            </a:endParaRPr>
          </a:p>
        </p:txBody>
      </p:sp>
      <p:sp>
        <p:nvSpPr>
          <p:cNvPr id="16" name="TextBox 15"/>
          <p:cNvSpPr txBox="1"/>
          <p:nvPr/>
        </p:nvSpPr>
        <p:spPr>
          <a:xfrm>
            <a:off x="1396438" y="1357426"/>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17" name="TextBox 16"/>
          <p:cNvSpPr txBox="1"/>
          <p:nvPr/>
        </p:nvSpPr>
        <p:spPr>
          <a:xfrm>
            <a:off x="1396438" y="3699721"/>
            <a:ext cx="2241859" cy="369332"/>
          </a:xfrm>
          <a:prstGeom prst="rect">
            <a:avLst/>
          </a:prstGeom>
          <a:noFill/>
          <a:ln>
            <a:noFill/>
          </a:ln>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18" name="TextBox 17"/>
          <p:cNvSpPr txBox="1"/>
          <p:nvPr/>
        </p:nvSpPr>
        <p:spPr>
          <a:xfrm rot="16200000">
            <a:off x="2909505" y="2572380"/>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19" name="TextBox 18"/>
          <p:cNvSpPr txBox="1"/>
          <p:nvPr/>
        </p:nvSpPr>
        <p:spPr>
          <a:xfrm rot="16200000">
            <a:off x="-119733" y="2562516"/>
            <a:ext cx="2241859" cy="369332"/>
          </a:xfrm>
          <a:prstGeom prst="rect">
            <a:avLst/>
          </a:prstGeom>
          <a:noFill/>
        </p:spPr>
        <p:txBody>
          <a:bodyPr wrap="square" rtlCol="0">
            <a:spAutoFit/>
          </a:bodyPr>
          <a:lstStyle/>
          <a:p>
            <a:pPr algn="ctr"/>
            <a:r>
              <a:rPr lang="en-US" b="1" dirty="0" smtClean="0"/>
              <a:t>Jet Retraction</a:t>
            </a:r>
            <a:endParaRPr lang="en-US" b="1" dirty="0"/>
          </a:p>
        </p:txBody>
      </p:sp>
      <p:sp>
        <p:nvSpPr>
          <p:cNvPr id="6" name="TextBox 5"/>
          <p:cNvSpPr txBox="1"/>
          <p:nvPr/>
        </p:nvSpPr>
        <p:spPr>
          <a:xfrm>
            <a:off x="816529" y="920015"/>
            <a:ext cx="3398571" cy="400110"/>
          </a:xfrm>
          <a:prstGeom prst="rect">
            <a:avLst/>
          </a:prstGeom>
          <a:noFill/>
        </p:spPr>
        <p:txBody>
          <a:bodyPr wrap="square" rtlCol="0">
            <a:spAutoFit/>
          </a:bodyPr>
          <a:lstStyle/>
          <a:p>
            <a:pPr algn="ctr"/>
            <a:r>
              <a:rPr lang="en-US" sz="2000" b="1" dirty="0" smtClean="0">
                <a:solidFill>
                  <a:srgbClr val="0000FF"/>
                </a:solidFill>
              </a:rPr>
              <a:t>Initialization NPJ Regime</a:t>
            </a:r>
            <a:endParaRPr lang="en-US" sz="2000" b="1" dirty="0">
              <a:solidFill>
                <a:srgbClr val="0000FF"/>
              </a:solidFill>
            </a:endParaRPr>
          </a:p>
        </p:txBody>
      </p:sp>
      <p:sp>
        <p:nvSpPr>
          <p:cNvPr id="23" name="TextBox 22"/>
          <p:cNvSpPr txBox="1"/>
          <p:nvPr/>
        </p:nvSpPr>
        <p:spPr>
          <a:xfrm>
            <a:off x="4979386" y="920015"/>
            <a:ext cx="3398571" cy="400110"/>
          </a:xfrm>
          <a:prstGeom prst="rect">
            <a:avLst/>
          </a:prstGeom>
          <a:noFill/>
        </p:spPr>
        <p:txBody>
          <a:bodyPr wrap="square" rtlCol="0">
            <a:spAutoFit/>
          </a:bodyPr>
          <a:lstStyle/>
          <a:p>
            <a:pPr algn="ctr"/>
            <a:r>
              <a:rPr lang="en-US" sz="2000" b="1" dirty="0" smtClean="0">
                <a:solidFill>
                  <a:srgbClr val="0000FF"/>
                </a:solidFill>
              </a:rPr>
              <a:t>Verification NPJ Regime</a:t>
            </a:r>
            <a:endParaRPr lang="en-US" sz="2000" b="1" dirty="0">
              <a:solidFill>
                <a:srgbClr val="0000FF"/>
              </a:solidFill>
            </a:endParaRPr>
          </a:p>
        </p:txBody>
      </p:sp>
      <p:sp>
        <p:nvSpPr>
          <p:cNvPr id="8" name="Rectangle 7"/>
          <p:cNvSpPr/>
          <p:nvPr/>
        </p:nvSpPr>
        <p:spPr>
          <a:xfrm>
            <a:off x="3103884" y="4487426"/>
            <a:ext cx="579116" cy="320963"/>
          </a:xfrm>
          <a:prstGeom prst="rect">
            <a:avLst/>
          </a:prstGeom>
          <a:solidFill>
            <a:srgbClr val="008000">
              <a:alpha val="7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844550" y="4487426"/>
            <a:ext cx="2349836" cy="369332"/>
          </a:xfrm>
          <a:prstGeom prst="rect">
            <a:avLst/>
          </a:prstGeom>
          <a:noFill/>
        </p:spPr>
        <p:txBody>
          <a:bodyPr wrap="square" rtlCol="0">
            <a:spAutoFit/>
          </a:bodyPr>
          <a:lstStyle/>
          <a:p>
            <a:r>
              <a:rPr lang="en-US" b="1" dirty="0" smtClean="0"/>
              <a:t>Greater Forecast Skill</a:t>
            </a:r>
            <a:endParaRPr lang="en-US" b="1" dirty="0"/>
          </a:p>
        </p:txBody>
      </p:sp>
      <p:sp>
        <p:nvSpPr>
          <p:cNvPr id="24" name="Rectangle 23"/>
          <p:cNvSpPr/>
          <p:nvPr/>
        </p:nvSpPr>
        <p:spPr>
          <a:xfrm>
            <a:off x="4844155" y="4487426"/>
            <a:ext cx="579117" cy="320963"/>
          </a:xfrm>
          <a:prstGeom prst="rect">
            <a:avLst/>
          </a:prstGeom>
          <a:solidFill>
            <a:srgbClr val="FF0000">
              <a:alpha val="2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6038137" y="4460524"/>
            <a:ext cx="2349836" cy="369332"/>
          </a:xfrm>
          <a:prstGeom prst="rect">
            <a:avLst/>
          </a:prstGeom>
          <a:noFill/>
        </p:spPr>
        <p:txBody>
          <a:bodyPr wrap="square" rtlCol="0">
            <a:spAutoFit/>
          </a:bodyPr>
          <a:lstStyle/>
          <a:p>
            <a:r>
              <a:rPr lang="en-US" b="1" dirty="0" smtClean="0"/>
              <a:t>Reduced Forecast Skill</a:t>
            </a:r>
            <a:endParaRPr lang="en-US" b="1" dirty="0"/>
          </a:p>
        </p:txBody>
      </p:sp>
      <p:sp>
        <p:nvSpPr>
          <p:cNvPr id="26" name="Rectangle 25"/>
          <p:cNvSpPr/>
          <p:nvPr/>
        </p:nvSpPr>
        <p:spPr>
          <a:xfrm>
            <a:off x="816529" y="4395734"/>
            <a:ext cx="7561428" cy="528291"/>
          </a:xfrm>
          <a:prstGeom prst="rect">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4265038" y="4487426"/>
            <a:ext cx="579117" cy="320963"/>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685922" y="4487426"/>
            <a:ext cx="579116" cy="320963"/>
          </a:xfrm>
          <a:prstGeom prst="rect">
            <a:avLst/>
          </a:prstGeom>
          <a:solidFill>
            <a:srgbClr val="008000">
              <a:alpha val="2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5423272" y="4487426"/>
            <a:ext cx="579117" cy="320963"/>
          </a:xfrm>
          <a:prstGeom prst="rect">
            <a:avLst/>
          </a:prstGeom>
          <a:solidFill>
            <a:srgbClr val="FF0000">
              <a:alpha val="69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0111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4"/>
          <p:cNvSpPr/>
          <p:nvPr/>
        </p:nvSpPr>
        <p:spPr>
          <a:xfrm rot="5400000">
            <a:off x="6180402" y="275606"/>
            <a:ext cx="1071366" cy="3323743"/>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rot="5400000">
            <a:off x="1990967" y="242681"/>
            <a:ext cx="1077715" cy="337055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rot="10800000">
            <a:off x="6987307" y="1388017"/>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rot="10800000">
            <a:off x="2824450" y="1401795"/>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rot="16200000">
            <a:off x="6161274" y="1827025"/>
            <a:ext cx="1065558" cy="3355107"/>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5022850" y="1379038"/>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a:off x="844550" y="1390650"/>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Phase Diagram Forecast Skill</a:t>
            </a:r>
            <a:endParaRPr lang="en-US" sz="3600" b="1" dirty="0">
              <a:solidFill>
                <a:srgbClr val="FF0000"/>
              </a:solidFill>
            </a:endParaRPr>
          </a:p>
        </p:txBody>
      </p:sp>
      <p:sp>
        <p:nvSpPr>
          <p:cNvPr id="9" name="TextBox 8"/>
          <p:cNvSpPr txBox="1"/>
          <p:nvPr/>
        </p:nvSpPr>
        <p:spPr>
          <a:xfrm>
            <a:off x="0" y="5257984"/>
            <a:ext cx="9025773" cy="1200328"/>
          </a:xfrm>
          <a:prstGeom prst="rect">
            <a:avLst/>
          </a:prstGeom>
          <a:noFill/>
        </p:spPr>
        <p:txBody>
          <a:bodyPr wrap="square" rtlCol="0">
            <a:spAutoFit/>
          </a:bodyPr>
          <a:lstStyle/>
          <a:p>
            <a:pPr marL="342900" indent="-166688">
              <a:buFont typeface="Arial"/>
              <a:buChar char="•"/>
            </a:pPr>
            <a:r>
              <a:rPr lang="en-US" sz="2400" dirty="0" smtClean="0"/>
              <a:t>Forecasts </a:t>
            </a:r>
            <a:r>
              <a:rPr lang="en-US" sz="2400" dirty="0"/>
              <a:t>verifying during </a:t>
            </a:r>
            <a:r>
              <a:rPr lang="en-US" sz="2400" b="1" dirty="0">
                <a:solidFill>
                  <a:srgbClr val="008000"/>
                </a:solidFill>
              </a:rPr>
              <a:t>jet retractions </a:t>
            </a:r>
            <a:r>
              <a:rPr lang="en-US" sz="2400" dirty="0"/>
              <a:t>and </a:t>
            </a:r>
            <a:r>
              <a:rPr lang="en-US" sz="2400" b="1" dirty="0" err="1">
                <a:solidFill>
                  <a:srgbClr val="FF0000"/>
                </a:solidFill>
              </a:rPr>
              <a:t>equatorward</a:t>
            </a:r>
            <a:r>
              <a:rPr lang="en-US" sz="2400" b="1" dirty="0">
                <a:solidFill>
                  <a:srgbClr val="FF0000"/>
                </a:solidFill>
              </a:rPr>
              <a:t> shifts </a:t>
            </a:r>
            <a:r>
              <a:rPr lang="en-US" sz="2400" dirty="0"/>
              <a:t>are characterized by substantially larger errors than those verifying during </a:t>
            </a:r>
            <a:r>
              <a:rPr lang="en-US" sz="2400" b="1" dirty="0">
                <a:solidFill>
                  <a:srgbClr val="FC00E6"/>
                </a:solidFill>
              </a:rPr>
              <a:t>jet extensions </a:t>
            </a:r>
            <a:r>
              <a:rPr lang="en-US" sz="2400" dirty="0"/>
              <a:t>and </a:t>
            </a:r>
            <a:r>
              <a:rPr lang="en-US" sz="2400" b="1" dirty="0" err="1">
                <a:solidFill>
                  <a:srgbClr val="0000FF"/>
                </a:solidFill>
              </a:rPr>
              <a:t>poleward</a:t>
            </a:r>
            <a:r>
              <a:rPr lang="en-US" sz="2400" b="1" dirty="0">
                <a:solidFill>
                  <a:srgbClr val="0000FF"/>
                </a:solidFill>
              </a:rPr>
              <a:t> </a:t>
            </a:r>
            <a:r>
              <a:rPr lang="en-US" sz="2400" b="1" dirty="0" smtClean="0">
                <a:solidFill>
                  <a:srgbClr val="0000FF"/>
                </a:solidFill>
              </a:rPr>
              <a:t>shifts</a:t>
            </a:r>
            <a:endParaRPr lang="en-US" sz="2400" b="1" dirty="0">
              <a:solidFill>
                <a:srgbClr val="0000FF"/>
              </a:solidFill>
            </a:endParaRPr>
          </a:p>
        </p:txBody>
      </p:sp>
      <p:pic>
        <p:nvPicPr>
          <p:cNvPr id="2" name="Picture 1"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1147315"/>
            <a:ext cx="4348503" cy="3261377"/>
          </a:xfrm>
          <a:prstGeom prst="rect">
            <a:avLst/>
          </a:prstGeom>
        </p:spPr>
      </p:pic>
      <p:pic>
        <p:nvPicPr>
          <p:cNvPr id="11" name="Picture 10"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149" y="1147315"/>
            <a:ext cx="4348503" cy="3261377"/>
          </a:xfrm>
          <a:prstGeom prst="rect">
            <a:avLst/>
          </a:prstGeom>
        </p:spPr>
      </p:pic>
      <p:sp>
        <p:nvSpPr>
          <p:cNvPr id="3" name="TextBox 2"/>
          <p:cNvSpPr txBox="1"/>
          <p:nvPr/>
        </p:nvSpPr>
        <p:spPr>
          <a:xfrm>
            <a:off x="5559294" y="1321711"/>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13" name="TextBox 12"/>
          <p:cNvSpPr txBox="1"/>
          <p:nvPr/>
        </p:nvSpPr>
        <p:spPr>
          <a:xfrm>
            <a:off x="5559294" y="3664006"/>
            <a:ext cx="2241859" cy="369332"/>
          </a:xfrm>
          <a:prstGeom prst="rect">
            <a:avLst/>
          </a:prstGeom>
          <a:noFill/>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14" name="TextBox 13"/>
          <p:cNvSpPr txBox="1"/>
          <p:nvPr/>
        </p:nvSpPr>
        <p:spPr>
          <a:xfrm rot="16200000">
            <a:off x="7072361" y="2536665"/>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15" name="TextBox 14"/>
          <p:cNvSpPr txBox="1"/>
          <p:nvPr/>
        </p:nvSpPr>
        <p:spPr>
          <a:xfrm rot="16200000">
            <a:off x="4043123" y="2526801"/>
            <a:ext cx="2241859" cy="369332"/>
          </a:xfrm>
          <a:prstGeom prst="rect">
            <a:avLst/>
          </a:prstGeom>
          <a:noFill/>
        </p:spPr>
        <p:txBody>
          <a:bodyPr wrap="square" rtlCol="0">
            <a:spAutoFit/>
          </a:bodyPr>
          <a:lstStyle/>
          <a:p>
            <a:pPr algn="ctr"/>
            <a:r>
              <a:rPr lang="en-US" b="1" dirty="0" smtClean="0">
                <a:solidFill>
                  <a:srgbClr val="000000"/>
                </a:solidFill>
              </a:rPr>
              <a:t>Jet Retraction</a:t>
            </a:r>
            <a:endParaRPr lang="en-US" b="1" dirty="0">
              <a:solidFill>
                <a:srgbClr val="000000"/>
              </a:solidFill>
            </a:endParaRPr>
          </a:p>
        </p:txBody>
      </p:sp>
      <p:sp>
        <p:nvSpPr>
          <p:cNvPr id="16" name="TextBox 15"/>
          <p:cNvSpPr txBox="1"/>
          <p:nvPr/>
        </p:nvSpPr>
        <p:spPr>
          <a:xfrm>
            <a:off x="1396438" y="1357426"/>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17" name="TextBox 16"/>
          <p:cNvSpPr txBox="1"/>
          <p:nvPr/>
        </p:nvSpPr>
        <p:spPr>
          <a:xfrm>
            <a:off x="1396438" y="3699721"/>
            <a:ext cx="2241859" cy="369332"/>
          </a:xfrm>
          <a:prstGeom prst="rect">
            <a:avLst/>
          </a:prstGeom>
          <a:noFill/>
          <a:ln>
            <a:noFill/>
          </a:ln>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18" name="TextBox 17"/>
          <p:cNvSpPr txBox="1"/>
          <p:nvPr/>
        </p:nvSpPr>
        <p:spPr>
          <a:xfrm rot="16200000">
            <a:off x="2909505" y="2572380"/>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19" name="TextBox 18"/>
          <p:cNvSpPr txBox="1"/>
          <p:nvPr/>
        </p:nvSpPr>
        <p:spPr>
          <a:xfrm rot="16200000">
            <a:off x="-119733" y="2562516"/>
            <a:ext cx="2241859" cy="369332"/>
          </a:xfrm>
          <a:prstGeom prst="rect">
            <a:avLst/>
          </a:prstGeom>
          <a:noFill/>
        </p:spPr>
        <p:txBody>
          <a:bodyPr wrap="square" rtlCol="0">
            <a:spAutoFit/>
          </a:bodyPr>
          <a:lstStyle/>
          <a:p>
            <a:pPr algn="ctr"/>
            <a:r>
              <a:rPr lang="en-US" b="1" dirty="0" smtClean="0"/>
              <a:t>Jet Retraction</a:t>
            </a:r>
            <a:endParaRPr lang="en-US" b="1" dirty="0"/>
          </a:p>
        </p:txBody>
      </p:sp>
      <p:sp>
        <p:nvSpPr>
          <p:cNvPr id="6" name="TextBox 5"/>
          <p:cNvSpPr txBox="1"/>
          <p:nvPr/>
        </p:nvSpPr>
        <p:spPr>
          <a:xfrm>
            <a:off x="816529" y="920015"/>
            <a:ext cx="3398571" cy="400110"/>
          </a:xfrm>
          <a:prstGeom prst="rect">
            <a:avLst/>
          </a:prstGeom>
          <a:noFill/>
        </p:spPr>
        <p:txBody>
          <a:bodyPr wrap="square" rtlCol="0">
            <a:spAutoFit/>
          </a:bodyPr>
          <a:lstStyle/>
          <a:p>
            <a:pPr algn="ctr"/>
            <a:r>
              <a:rPr lang="en-US" sz="2000" b="1" dirty="0" smtClean="0">
                <a:solidFill>
                  <a:srgbClr val="0000FF"/>
                </a:solidFill>
              </a:rPr>
              <a:t>Initialization NPJ Regime</a:t>
            </a:r>
            <a:endParaRPr lang="en-US" sz="2000" b="1" dirty="0">
              <a:solidFill>
                <a:srgbClr val="0000FF"/>
              </a:solidFill>
            </a:endParaRPr>
          </a:p>
        </p:txBody>
      </p:sp>
      <p:sp>
        <p:nvSpPr>
          <p:cNvPr id="23" name="TextBox 22"/>
          <p:cNvSpPr txBox="1"/>
          <p:nvPr/>
        </p:nvSpPr>
        <p:spPr>
          <a:xfrm>
            <a:off x="4979386" y="920015"/>
            <a:ext cx="3398571" cy="400110"/>
          </a:xfrm>
          <a:prstGeom prst="rect">
            <a:avLst/>
          </a:prstGeom>
          <a:noFill/>
        </p:spPr>
        <p:txBody>
          <a:bodyPr wrap="square" rtlCol="0">
            <a:spAutoFit/>
          </a:bodyPr>
          <a:lstStyle/>
          <a:p>
            <a:pPr algn="ctr"/>
            <a:r>
              <a:rPr lang="en-US" sz="2000" b="1" dirty="0" smtClean="0">
                <a:solidFill>
                  <a:srgbClr val="0000FF"/>
                </a:solidFill>
              </a:rPr>
              <a:t>Verification NPJ Regime</a:t>
            </a:r>
            <a:endParaRPr lang="en-US" sz="2000" b="1" dirty="0">
              <a:solidFill>
                <a:srgbClr val="0000FF"/>
              </a:solidFill>
            </a:endParaRPr>
          </a:p>
        </p:txBody>
      </p:sp>
      <p:sp>
        <p:nvSpPr>
          <p:cNvPr id="8" name="Rectangle 7"/>
          <p:cNvSpPr/>
          <p:nvPr/>
        </p:nvSpPr>
        <p:spPr>
          <a:xfrm>
            <a:off x="3103884" y="4487426"/>
            <a:ext cx="579116" cy="320963"/>
          </a:xfrm>
          <a:prstGeom prst="rect">
            <a:avLst/>
          </a:prstGeom>
          <a:solidFill>
            <a:srgbClr val="008000">
              <a:alpha val="7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844550" y="4487426"/>
            <a:ext cx="2349836" cy="369332"/>
          </a:xfrm>
          <a:prstGeom prst="rect">
            <a:avLst/>
          </a:prstGeom>
          <a:noFill/>
        </p:spPr>
        <p:txBody>
          <a:bodyPr wrap="square" rtlCol="0">
            <a:spAutoFit/>
          </a:bodyPr>
          <a:lstStyle/>
          <a:p>
            <a:r>
              <a:rPr lang="en-US" b="1" dirty="0" smtClean="0"/>
              <a:t>Greater Forecast Skill</a:t>
            </a:r>
            <a:endParaRPr lang="en-US" b="1" dirty="0"/>
          </a:p>
        </p:txBody>
      </p:sp>
      <p:sp>
        <p:nvSpPr>
          <p:cNvPr id="24" name="Rectangle 23"/>
          <p:cNvSpPr/>
          <p:nvPr/>
        </p:nvSpPr>
        <p:spPr>
          <a:xfrm>
            <a:off x="4844155" y="4487426"/>
            <a:ext cx="579117" cy="320963"/>
          </a:xfrm>
          <a:prstGeom prst="rect">
            <a:avLst/>
          </a:prstGeom>
          <a:solidFill>
            <a:srgbClr val="FF0000">
              <a:alpha val="2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6038137" y="4460524"/>
            <a:ext cx="2349836" cy="369332"/>
          </a:xfrm>
          <a:prstGeom prst="rect">
            <a:avLst/>
          </a:prstGeom>
          <a:noFill/>
        </p:spPr>
        <p:txBody>
          <a:bodyPr wrap="square" rtlCol="0">
            <a:spAutoFit/>
          </a:bodyPr>
          <a:lstStyle/>
          <a:p>
            <a:r>
              <a:rPr lang="en-US" b="1" dirty="0" smtClean="0"/>
              <a:t>Reduced Forecast Skill</a:t>
            </a:r>
            <a:endParaRPr lang="en-US" b="1" dirty="0"/>
          </a:p>
        </p:txBody>
      </p:sp>
      <p:sp>
        <p:nvSpPr>
          <p:cNvPr id="26" name="Rectangle 25"/>
          <p:cNvSpPr/>
          <p:nvPr/>
        </p:nvSpPr>
        <p:spPr>
          <a:xfrm>
            <a:off x="816529" y="4395734"/>
            <a:ext cx="7561428" cy="528291"/>
          </a:xfrm>
          <a:prstGeom prst="rect">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4265038" y="4487426"/>
            <a:ext cx="579117" cy="320963"/>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685922" y="4487426"/>
            <a:ext cx="579116" cy="320963"/>
          </a:xfrm>
          <a:prstGeom prst="rect">
            <a:avLst/>
          </a:prstGeom>
          <a:solidFill>
            <a:srgbClr val="008000">
              <a:alpha val="2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5423272" y="4487426"/>
            <a:ext cx="579117" cy="320963"/>
          </a:xfrm>
          <a:prstGeom prst="rect">
            <a:avLst/>
          </a:prstGeom>
          <a:solidFill>
            <a:srgbClr val="FF0000">
              <a:alpha val="69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03073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34"/>
          <p:cNvSpPr/>
          <p:nvPr/>
        </p:nvSpPr>
        <p:spPr>
          <a:xfrm rot="5400000">
            <a:off x="6180402" y="275606"/>
            <a:ext cx="1071366" cy="3323743"/>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rot="5400000">
            <a:off x="1990967" y="242681"/>
            <a:ext cx="1077715" cy="337055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Freeform 31"/>
          <p:cNvSpPr/>
          <p:nvPr/>
        </p:nvSpPr>
        <p:spPr>
          <a:xfrm rot="10800000">
            <a:off x="6987307" y="1388017"/>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rot="10800000">
            <a:off x="2824450" y="1401795"/>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008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Freeform 30"/>
          <p:cNvSpPr/>
          <p:nvPr/>
        </p:nvSpPr>
        <p:spPr>
          <a:xfrm rot="16200000">
            <a:off x="6161274" y="1827025"/>
            <a:ext cx="1065558" cy="3355107"/>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5022850" y="1379038"/>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a:off x="844550" y="1390650"/>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00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Phase Diagram Forecast Skill</a:t>
            </a:r>
            <a:endParaRPr lang="en-US" sz="3600" b="1" dirty="0">
              <a:solidFill>
                <a:srgbClr val="FF0000"/>
              </a:solidFill>
            </a:endParaRPr>
          </a:p>
        </p:txBody>
      </p:sp>
      <p:sp>
        <p:nvSpPr>
          <p:cNvPr id="9" name="TextBox 8"/>
          <p:cNvSpPr txBox="1"/>
          <p:nvPr/>
        </p:nvSpPr>
        <p:spPr>
          <a:xfrm>
            <a:off x="0" y="5257984"/>
            <a:ext cx="9143999" cy="1200328"/>
          </a:xfrm>
          <a:prstGeom prst="rect">
            <a:avLst/>
          </a:prstGeom>
          <a:noFill/>
        </p:spPr>
        <p:txBody>
          <a:bodyPr wrap="square" rtlCol="0">
            <a:spAutoFit/>
          </a:bodyPr>
          <a:lstStyle/>
          <a:p>
            <a:pPr marL="342900" indent="-166688">
              <a:buFont typeface="Arial"/>
              <a:buChar char="•"/>
            </a:pPr>
            <a:r>
              <a:rPr lang="en-US" sz="2400" b="1" dirty="0">
                <a:solidFill>
                  <a:srgbClr val="000000"/>
                </a:solidFill>
                <a:cs typeface="Arial"/>
              </a:rPr>
              <a:t> </a:t>
            </a:r>
            <a:r>
              <a:rPr lang="en-US" sz="2400" b="1" dirty="0" smtClean="0">
                <a:solidFill>
                  <a:srgbClr val="008000"/>
                </a:solidFill>
                <a:cs typeface="Arial"/>
              </a:rPr>
              <a:t>Jet retractions </a:t>
            </a:r>
            <a:r>
              <a:rPr lang="en-US" sz="2400" dirty="0" smtClean="0">
                <a:cs typeface="Arial"/>
              </a:rPr>
              <a:t>and </a:t>
            </a:r>
            <a:r>
              <a:rPr lang="en-US" sz="2400" b="1" dirty="0" err="1" smtClean="0">
                <a:solidFill>
                  <a:srgbClr val="FF0000"/>
                </a:solidFill>
                <a:cs typeface="Arial"/>
              </a:rPr>
              <a:t>equatorward</a:t>
            </a:r>
            <a:r>
              <a:rPr lang="en-US" sz="2400" b="1" dirty="0" smtClean="0">
                <a:solidFill>
                  <a:srgbClr val="FF0000"/>
                </a:solidFill>
                <a:cs typeface="Arial"/>
              </a:rPr>
              <a:t> shifts </a:t>
            </a:r>
            <a:r>
              <a:rPr lang="en-US" sz="2400" dirty="0" smtClean="0">
                <a:cs typeface="Arial"/>
              </a:rPr>
              <a:t>are often characterized by high-amplitude and/or short-wavelength flow patterns over the North Pacific, which may be a contributing factor to the reduced skill</a:t>
            </a:r>
          </a:p>
        </p:txBody>
      </p:sp>
      <p:pic>
        <p:nvPicPr>
          <p:cNvPr id="2" name="Picture 1"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1147315"/>
            <a:ext cx="4348503" cy="3261377"/>
          </a:xfrm>
          <a:prstGeom prst="rect">
            <a:avLst/>
          </a:prstGeom>
        </p:spPr>
      </p:pic>
      <p:pic>
        <p:nvPicPr>
          <p:cNvPr id="11" name="Picture 10"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149" y="1147315"/>
            <a:ext cx="4348503" cy="3261377"/>
          </a:xfrm>
          <a:prstGeom prst="rect">
            <a:avLst/>
          </a:prstGeom>
        </p:spPr>
      </p:pic>
      <p:sp>
        <p:nvSpPr>
          <p:cNvPr id="3" name="TextBox 2"/>
          <p:cNvSpPr txBox="1"/>
          <p:nvPr/>
        </p:nvSpPr>
        <p:spPr>
          <a:xfrm>
            <a:off x="5559294" y="1321711"/>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13" name="TextBox 12"/>
          <p:cNvSpPr txBox="1"/>
          <p:nvPr/>
        </p:nvSpPr>
        <p:spPr>
          <a:xfrm>
            <a:off x="5559294" y="3664006"/>
            <a:ext cx="2241859" cy="369332"/>
          </a:xfrm>
          <a:prstGeom prst="rect">
            <a:avLst/>
          </a:prstGeom>
          <a:noFill/>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14" name="TextBox 13"/>
          <p:cNvSpPr txBox="1"/>
          <p:nvPr/>
        </p:nvSpPr>
        <p:spPr>
          <a:xfrm rot="16200000">
            <a:off x="7072361" y="2536665"/>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15" name="TextBox 14"/>
          <p:cNvSpPr txBox="1"/>
          <p:nvPr/>
        </p:nvSpPr>
        <p:spPr>
          <a:xfrm rot="16200000">
            <a:off x="4043123" y="2526801"/>
            <a:ext cx="2241859" cy="369332"/>
          </a:xfrm>
          <a:prstGeom prst="rect">
            <a:avLst/>
          </a:prstGeom>
          <a:noFill/>
        </p:spPr>
        <p:txBody>
          <a:bodyPr wrap="square" rtlCol="0">
            <a:spAutoFit/>
          </a:bodyPr>
          <a:lstStyle/>
          <a:p>
            <a:pPr algn="ctr"/>
            <a:r>
              <a:rPr lang="en-US" b="1" dirty="0" smtClean="0">
                <a:solidFill>
                  <a:srgbClr val="000000"/>
                </a:solidFill>
              </a:rPr>
              <a:t>Jet Retraction</a:t>
            </a:r>
            <a:endParaRPr lang="en-US" b="1" dirty="0">
              <a:solidFill>
                <a:srgbClr val="000000"/>
              </a:solidFill>
            </a:endParaRPr>
          </a:p>
        </p:txBody>
      </p:sp>
      <p:sp>
        <p:nvSpPr>
          <p:cNvPr id="16" name="TextBox 15"/>
          <p:cNvSpPr txBox="1"/>
          <p:nvPr/>
        </p:nvSpPr>
        <p:spPr>
          <a:xfrm>
            <a:off x="1396438" y="1357426"/>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17" name="TextBox 16"/>
          <p:cNvSpPr txBox="1"/>
          <p:nvPr/>
        </p:nvSpPr>
        <p:spPr>
          <a:xfrm>
            <a:off x="1396438" y="3699721"/>
            <a:ext cx="2241859" cy="369332"/>
          </a:xfrm>
          <a:prstGeom prst="rect">
            <a:avLst/>
          </a:prstGeom>
          <a:noFill/>
          <a:ln>
            <a:noFill/>
          </a:ln>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18" name="TextBox 17"/>
          <p:cNvSpPr txBox="1"/>
          <p:nvPr/>
        </p:nvSpPr>
        <p:spPr>
          <a:xfrm rot="16200000">
            <a:off x="2909505" y="2572380"/>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19" name="TextBox 18"/>
          <p:cNvSpPr txBox="1"/>
          <p:nvPr/>
        </p:nvSpPr>
        <p:spPr>
          <a:xfrm rot="16200000">
            <a:off x="-119733" y="2562516"/>
            <a:ext cx="2241859" cy="369332"/>
          </a:xfrm>
          <a:prstGeom prst="rect">
            <a:avLst/>
          </a:prstGeom>
          <a:noFill/>
        </p:spPr>
        <p:txBody>
          <a:bodyPr wrap="square" rtlCol="0">
            <a:spAutoFit/>
          </a:bodyPr>
          <a:lstStyle/>
          <a:p>
            <a:pPr algn="ctr"/>
            <a:r>
              <a:rPr lang="en-US" b="1" dirty="0" smtClean="0"/>
              <a:t>Jet Retraction</a:t>
            </a:r>
            <a:endParaRPr lang="en-US" b="1" dirty="0"/>
          </a:p>
        </p:txBody>
      </p:sp>
      <p:sp>
        <p:nvSpPr>
          <p:cNvPr id="6" name="TextBox 5"/>
          <p:cNvSpPr txBox="1"/>
          <p:nvPr/>
        </p:nvSpPr>
        <p:spPr>
          <a:xfrm>
            <a:off x="816529" y="920015"/>
            <a:ext cx="3398571" cy="400110"/>
          </a:xfrm>
          <a:prstGeom prst="rect">
            <a:avLst/>
          </a:prstGeom>
          <a:noFill/>
        </p:spPr>
        <p:txBody>
          <a:bodyPr wrap="square" rtlCol="0">
            <a:spAutoFit/>
          </a:bodyPr>
          <a:lstStyle/>
          <a:p>
            <a:pPr algn="ctr"/>
            <a:r>
              <a:rPr lang="en-US" sz="2000" b="1" dirty="0" smtClean="0">
                <a:solidFill>
                  <a:srgbClr val="0000FF"/>
                </a:solidFill>
              </a:rPr>
              <a:t>Initialization NPJ Regime</a:t>
            </a:r>
            <a:endParaRPr lang="en-US" sz="2000" b="1" dirty="0">
              <a:solidFill>
                <a:srgbClr val="0000FF"/>
              </a:solidFill>
            </a:endParaRPr>
          </a:p>
        </p:txBody>
      </p:sp>
      <p:sp>
        <p:nvSpPr>
          <p:cNvPr id="23" name="TextBox 22"/>
          <p:cNvSpPr txBox="1"/>
          <p:nvPr/>
        </p:nvSpPr>
        <p:spPr>
          <a:xfrm>
            <a:off x="4979386" y="920015"/>
            <a:ext cx="3398571" cy="400110"/>
          </a:xfrm>
          <a:prstGeom prst="rect">
            <a:avLst/>
          </a:prstGeom>
          <a:noFill/>
        </p:spPr>
        <p:txBody>
          <a:bodyPr wrap="square" rtlCol="0">
            <a:spAutoFit/>
          </a:bodyPr>
          <a:lstStyle/>
          <a:p>
            <a:pPr algn="ctr"/>
            <a:r>
              <a:rPr lang="en-US" sz="2000" b="1" dirty="0" smtClean="0">
                <a:solidFill>
                  <a:srgbClr val="0000FF"/>
                </a:solidFill>
              </a:rPr>
              <a:t>Verification NPJ Regime</a:t>
            </a:r>
            <a:endParaRPr lang="en-US" sz="2000" b="1" dirty="0">
              <a:solidFill>
                <a:srgbClr val="0000FF"/>
              </a:solidFill>
            </a:endParaRPr>
          </a:p>
        </p:txBody>
      </p:sp>
      <p:sp>
        <p:nvSpPr>
          <p:cNvPr id="8" name="Rectangle 7"/>
          <p:cNvSpPr/>
          <p:nvPr/>
        </p:nvSpPr>
        <p:spPr>
          <a:xfrm>
            <a:off x="3103884" y="4487426"/>
            <a:ext cx="579116" cy="320963"/>
          </a:xfrm>
          <a:prstGeom prst="rect">
            <a:avLst/>
          </a:prstGeom>
          <a:solidFill>
            <a:srgbClr val="008000">
              <a:alpha val="7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844550" y="4487426"/>
            <a:ext cx="2349836" cy="369332"/>
          </a:xfrm>
          <a:prstGeom prst="rect">
            <a:avLst/>
          </a:prstGeom>
          <a:noFill/>
        </p:spPr>
        <p:txBody>
          <a:bodyPr wrap="square" rtlCol="0">
            <a:spAutoFit/>
          </a:bodyPr>
          <a:lstStyle/>
          <a:p>
            <a:r>
              <a:rPr lang="en-US" b="1" dirty="0" smtClean="0"/>
              <a:t>Greater Forecast Skill</a:t>
            </a:r>
            <a:endParaRPr lang="en-US" b="1" dirty="0"/>
          </a:p>
        </p:txBody>
      </p:sp>
      <p:sp>
        <p:nvSpPr>
          <p:cNvPr id="24" name="Rectangle 23"/>
          <p:cNvSpPr/>
          <p:nvPr/>
        </p:nvSpPr>
        <p:spPr>
          <a:xfrm>
            <a:off x="4844155" y="4487426"/>
            <a:ext cx="579117" cy="320963"/>
          </a:xfrm>
          <a:prstGeom prst="rect">
            <a:avLst/>
          </a:prstGeom>
          <a:solidFill>
            <a:srgbClr val="FF0000">
              <a:alpha val="2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6038137" y="4460524"/>
            <a:ext cx="2349836" cy="369332"/>
          </a:xfrm>
          <a:prstGeom prst="rect">
            <a:avLst/>
          </a:prstGeom>
          <a:noFill/>
        </p:spPr>
        <p:txBody>
          <a:bodyPr wrap="square" rtlCol="0">
            <a:spAutoFit/>
          </a:bodyPr>
          <a:lstStyle/>
          <a:p>
            <a:r>
              <a:rPr lang="en-US" b="1" dirty="0" smtClean="0"/>
              <a:t>Reduced Forecast Skill</a:t>
            </a:r>
            <a:endParaRPr lang="en-US" b="1" dirty="0"/>
          </a:p>
        </p:txBody>
      </p:sp>
      <p:sp>
        <p:nvSpPr>
          <p:cNvPr id="26" name="Rectangle 25"/>
          <p:cNvSpPr/>
          <p:nvPr/>
        </p:nvSpPr>
        <p:spPr>
          <a:xfrm>
            <a:off x="816529" y="4395734"/>
            <a:ext cx="7561428" cy="528291"/>
          </a:xfrm>
          <a:prstGeom prst="rect">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4265038" y="4487426"/>
            <a:ext cx="579117" cy="320963"/>
          </a:xfrm>
          <a:prstGeom prst="rect">
            <a:avLst/>
          </a:prstGeom>
          <a:no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3685922" y="4487426"/>
            <a:ext cx="579116" cy="320963"/>
          </a:xfrm>
          <a:prstGeom prst="rect">
            <a:avLst/>
          </a:prstGeom>
          <a:solidFill>
            <a:srgbClr val="008000">
              <a:alpha val="2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5423272" y="4487426"/>
            <a:ext cx="579117" cy="320963"/>
          </a:xfrm>
          <a:prstGeom prst="rect">
            <a:avLst/>
          </a:prstGeom>
          <a:solidFill>
            <a:srgbClr val="FF0000">
              <a:alpha val="69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76358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43" name="TextBox 42"/>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14160307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6127031" y="4701591"/>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6548163" y="4701591"/>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6596982" y="5140909"/>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6214552" y="5153609"/>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6727233" y="4900829"/>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6050112" y="4945787"/>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6374833" y="4928972"/>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5109870" y="3465014"/>
            <a:ext cx="2732830" cy="369332"/>
          </a:xfrm>
          <a:prstGeom prst="rect">
            <a:avLst/>
          </a:prstGeom>
          <a:noFill/>
        </p:spPr>
        <p:txBody>
          <a:bodyPr wrap="square" rtlCol="0">
            <a:spAutoFit/>
          </a:bodyPr>
          <a:lstStyle/>
          <a:p>
            <a:pPr algn="ctr"/>
            <a:r>
              <a:rPr lang="en-US" b="1" dirty="0" smtClean="0">
                <a:solidFill>
                  <a:srgbClr val="0000FF"/>
                </a:solidFill>
              </a:rPr>
              <a:t>Hypothetical Best Forecast</a:t>
            </a:r>
            <a:endParaRPr lang="en-US" b="1" dirty="0">
              <a:solidFill>
                <a:srgbClr val="0000FF"/>
              </a:solidFill>
            </a:endParaRPr>
          </a:p>
        </p:txBody>
      </p:sp>
      <p:sp>
        <p:nvSpPr>
          <p:cNvPr id="43" name="TextBox 42"/>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16186330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6127031" y="4701591"/>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6548163" y="4701591"/>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6596982" y="5140909"/>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6214552" y="5153609"/>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6727233" y="4900829"/>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6050112" y="4945787"/>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6374833" y="4928972"/>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5109870" y="3465014"/>
            <a:ext cx="2732830" cy="369332"/>
          </a:xfrm>
          <a:prstGeom prst="rect">
            <a:avLst/>
          </a:prstGeom>
          <a:noFill/>
        </p:spPr>
        <p:txBody>
          <a:bodyPr wrap="square" rtlCol="0">
            <a:spAutoFit/>
          </a:bodyPr>
          <a:lstStyle/>
          <a:p>
            <a:pPr algn="ctr"/>
            <a:r>
              <a:rPr lang="en-US" b="1" dirty="0" smtClean="0">
                <a:solidFill>
                  <a:srgbClr val="0000FF"/>
                </a:solidFill>
              </a:rPr>
              <a:t>Hypothetical Best Forecast</a:t>
            </a:r>
            <a:endParaRPr lang="en-US" b="1" dirty="0">
              <a:solidFill>
                <a:srgbClr val="0000FF"/>
              </a:solidFill>
            </a:endParaRPr>
          </a:p>
        </p:txBody>
      </p:sp>
      <p:sp>
        <p:nvSpPr>
          <p:cNvPr id="39" name="TextBox 38"/>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negligible ensemble mean error</a:t>
            </a:r>
            <a:endParaRPr lang="en-US" sz="2400" b="1" dirty="0">
              <a:solidFill>
                <a:srgbClr val="000000"/>
              </a:solidFill>
            </a:endParaRPr>
          </a:p>
        </p:txBody>
      </p:sp>
      <p:sp>
        <p:nvSpPr>
          <p:cNvPr id="40" name="TextBox 39"/>
          <p:cNvSpPr txBox="1"/>
          <p:nvPr/>
        </p:nvSpPr>
        <p:spPr>
          <a:xfrm>
            <a:off x="187157" y="4668723"/>
            <a:ext cx="3181350" cy="367589"/>
          </a:xfrm>
          <a:prstGeom prst="rect">
            <a:avLst/>
          </a:prstGeom>
          <a:noFill/>
        </p:spPr>
        <p:txBody>
          <a:bodyPr wrap="square" rtlCol="0">
            <a:spAutoFit/>
          </a:bodyPr>
          <a:lstStyle/>
          <a:p>
            <a:r>
              <a:rPr lang="en-US" b="1" dirty="0" smtClean="0"/>
              <a:t>(1) Ens. Mean error ≈ 0</a:t>
            </a:r>
            <a:endParaRPr lang="en-US" b="1" dirty="0"/>
          </a:p>
        </p:txBody>
      </p:sp>
      <p:cxnSp>
        <p:nvCxnSpPr>
          <p:cNvPr id="41" name="Straight Connector 40"/>
          <p:cNvCxnSpPr/>
          <p:nvPr/>
        </p:nvCxnSpPr>
        <p:spPr>
          <a:xfrm>
            <a:off x="2590800" y="4855694"/>
            <a:ext cx="82550" cy="9413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2654300" y="4788078"/>
            <a:ext cx="228600" cy="155397"/>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8150391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6127031" y="4701591"/>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6548163" y="4701591"/>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6596982" y="5140909"/>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6214552" y="5153609"/>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6727233" y="4900829"/>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6050112" y="4945787"/>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6374833" y="4928972"/>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5109870" y="3465014"/>
            <a:ext cx="2732830" cy="369332"/>
          </a:xfrm>
          <a:prstGeom prst="rect">
            <a:avLst/>
          </a:prstGeom>
          <a:noFill/>
        </p:spPr>
        <p:txBody>
          <a:bodyPr wrap="square" rtlCol="0">
            <a:spAutoFit/>
          </a:bodyPr>
          <a:lstStyle/>
          <a:p>
            <a:pPr algn="ctr"/>
            <a:r>
              <a:rPr lang="en-US" b="1" dirty="0" smtClean="0">
                <a:solidFill>
                  <a:srgbClr val="0000FF"/>
                </a:solidFill>
              </a:rPr>
              <a:t>Hypothetical Best Forecast</a:t>
            </a:r>
            <a:endParaRPr lang="en-US" b="1" dirty="0">
              <a:solidFill>
                <a:srgbClr val="0000FF"/>
              </a:solidFill>
            </a:endParaRPr>
          </a:p>
        </p:txBody>
      </p:sp>
      <p:sp>
        <p:nvSpPr>
          <p:cNvPr id="39" name="TextBox 38"/>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negligible ensemble member error</a:t>
            </a:r>
            <a:endParaRPr lang="en-US" sz="2400" b="1" dirty="0">
              <a:solidFill>
                <a:srgbClr val="000000"/>
              </a:solidFill>
            </a:endParaRPr>
          </a:p>
        </p:txBody>
      </p:sp>
      <p:sp>
        <p:nvSpPr>
          <p:cNvPr id="44" name="TextBox 43"/>
          <p:cNvSpPr txBox="1"/>
          <p:nvPr/>
        </p:nvSpPr>
        <p:spPr>
          <a:xfrm>
            <a:off x="191836" y="4997958"/>
            <a:ext cx="3694363" cy="369332"/>
          </a:xfrm>
          <a:prstGeom prst="rect">
            <a:avLst/>
          </a:prstGeom>
          <a:noFill/>
        </p:spPr>
        <p:txBody>
          <a:bodyPr wrap="square" rtlCol="0">
            <a:spAutoFit/>
          </a:bodyPr>
          <a:lstStyle/>
          <a:p>
            <a:r>
              <a:rPr lang="en-US" b="1" dirty="0" smtClean="0"/>
              <a:t>(2) Avg. Ens. Member error ≈ 0</a:t>
            </a:r>
            <a:endParaRPr lang="en-US" b="1" dirty="0"/>
          </a:p>
        </p:txBody>
      </p:sp>
      <p:cxnSp>
        <p:nvCxnSpPr>
          <p:cNvPr id="47" name="Straight Connector 46"/>
          <p:cNvCxnSpPr/>
          <p:nvPr/>
        </p:nvCxnSpPr>
        <p:spPr>
          <a:xfrm>
            <a:off x="3454400" y="5184370"/>
            <a:ext cx="82550" cy="9413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flipV="1">
            <a:off x="3517900" y="5116754"/>
            <a:ext cx="228600" cy="155397"/>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
        <p:nvSpPr>
          <p:cNvPr id="53" name="TextBox 52"/>
          <p:cNvSpPr txBox="1"/>
          <p:nvPr/>
        </p:nvSpPr>
        <p:spPr>
          <a:xfrm>
            <a:off x="187157" y="4668723"/>
            <a:ext cx="3181350" cy="367589"/>
          </a:xfrm>
          <a:prstGeom prst="rect">
            <a:avLst/>
          </a:prstGeom>
          <a:noFill/>
        </p:spPr>
        <p:txBody>
          <a:bodyPr wrap="square" rtlCol="0">
            <a:spAutoFit/>
          </a:bodyPr>
          <a:lstStyle/>
          <a:p>
            <a:r>
              <a:rPr lang="en-US" b="1" dirty="0" smtClean="0"/>
              <a:t>(1) Ens. Mean error ≈ 0</a:t>
            </a:r>
            <a:endParaRPr lang="en-US" b="1" dirty="0"/>
          </a:p>
        </p:txBody>
      </p:sp>
      <p:cxnSp>
        <p:nvCxnSpPr>
          <p:cNvPr id="54" name="Straight Connector 53"/>
          <p:cNvCxnSpPr/>
          <p:nvPr/>
        </p:nvCxnSpPr>
        <p:spPr>
          <a:xfrm>
            <a:off x="2590800" y="4855694"/>
            <a:ext cx="82550" cy="9413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flipV="1">
            <a:off x="2654300" y="4788078"/>
            <a:ext cx="228600" cy="155397"/>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30666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401053" y="1016000"/>
            <a:ext cx="8328526" cy="0"/>
          </a:xfrm>
          <a:prstGeom prst="line">
            <a:avLst/>
          </a:prstGeom>
          <a:ln w="5715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401053" y="199884"/>
            <a:ext cx="7633368" cy="707886"/>
          </a:xfrm>
          <a:prstGeom prst="rect">
            <a:avLst/>
          </a:prstGeom>
          <a:noFill/>
        </p:spPr>
        <p:txBody>
          <a:bodyPr wrap="square" rtlCol="0">
            <a:spAutoFit/>
          </a:bodyPr>
          <a:lstStyle/>
          <a:p>
            <a:r>
              <a:rPr lang="en-US" sz="4000" b="1" dirty="0" smtClean="0"/>
              <a:t>Motivation</a:t>
            </a:r>
            <a:endParaRPr lang="en-US" sz="4000" b="1" dirty="0"/>
          </a:p>
        </p:txBody>
      </p:sp>
      <p:sp>
        <p:nvSpPr>
          <p:cNvPr id="6" name="TextBox 5"/>
          <p:cNvSpPr txBox="1"/>
          <p:nvPr/>
        </p:nvSpPr>
        <p:spPr>
          <a:xfrm>
            <a:off x="239888" y="1214952"/>
            <a:ext cx="8489691" cy="4154983"/>
          </a:xfrm>
          <a:prstGeom prst="rect">
            <a:avLst/>
          </a:prstGeom>
          <a:noFill/>
        </p:spPr>
        <p:txBody>
          <a:bodyPr wrap="square" rtlCol="0">
            <a:spAutoFit/>
          </a:bodyPr>
          <a:lstStyle/>
          <a:p>
            <a:pPr marL="342900" indent="-342900">
              <a:buFont typeface="Arial"/>
              <a:buChar char="•"/>
            </a:pPr>
            <a:r>
              <a:rPr lang="en-US" sz="2400" dirty="0" smtClean="0">
                <a:cs typeface="Arial"/>
              </a:rPr>
              <a:t>This and the subsequent presentation will explore the potential of the NPJ phase diagram to increase confidence in operational probabilistic temperature and precipitation forecasts during the medium-range period</a:t>
            </a:r>
          </a:p>
          <a:p>
            <a:endParaRPr lang="en-US" sz="2400" dirty="0"/>
          </a:p>
          <a:p>
            <a:pPr marL="342900" indent="-342900">
              <a:buFont typeface="Arial"/>
              <a:buChar char="•"/>
            </a:pPr>
            <a:r>
              <a:rPr lang="en-US" sz="2400" dirty="0" smtClean="0"/>
              <a:t>The subsequent presentation will address the implications of the prevailing NPJ regime, determined from the NPJ phase diagram, for the downstream upper-tropospheric flow pattern over North America</a:t>
            </a:r>
            <a:endParaRPr lang="en-US" sz="2400" dirty="0"/>
          </a:p>
          <a:p>
            <a:pPr marL="342900" indent="-342900">
              <a:buFont typeface="Arial"/>
              <a:buChar char="•"/>
            </a:pPr>
            <a:endParaRPr lang="en-US" sz="2400" dirty="0" smtClean="0">
              <a:cs typeface="Arial"/>
            </a:endParaRPr>
          </a:p>
          <a:p>
            <a:endParaRPr lang="en-US" sz="2400" dirty="0">
              <a:cs typeface="Arial"/>
            </a:endParaRPr>
          </a:p>
        </p:txBody>
      </p:sp>
    </p:spTree>
    <p:extLst>
      <p:ext uri="{BB962C8B-B14F-4D97-AF65-F5344CB8AC3E}">
        <p14:creationId xmlns:p14="http://schemas.microsoft.com/office/powerpoint/2010/main" val="30152639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41" name="Group 40"/>
          <p:cNvGrpSpPr/>
          <p:nvPr/>
        </p:nvGrpSpPr>
        <p:grpSpPr>
          <a:xfrm>
            <a:off x="4812581" y="4040632"/>
            <a:ext cx="3328721" cy="2144268"/>
            <a:chOff x="3314700" y="3467100"/>
            <a:chExt cx="2070100" cy="1333500"/>
          </a:xfrm>
        </p:grpSpPr>
        <p:grpSp>
          <p:nvGrpSpPr>
            <p:cNvPr id="11" name="Group 10"/>
            <p:cNvGrpSpPr/>
            <p:nvPr/>
          </p:nvGrpSpPr>
          <p:grpSpPr>
            <a:xfrm>
              <a:off x="3759200" y="3467100"/>
              <a:ext cx="177800" cy="190500"/>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4800600" y="3467100"/>
              <a:ext cx="177800" cy="190500"/>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4800600" y="4610100"/>
              <a:ext cx="177800" cy="190500"/>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3759200" y="4610100"/>
              <a:ext cx="177800" cy="190500"/>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5207000" y="3987800"/>
              <a:ext cx="177800" cy="190500"/>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3314700" y="3987800"/>
              <a:ext cx="177800" cy="190500"/>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4216400" y="3949700"/>
              <a:ext cx="304800" cy="3048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286250" y="4019550"/>
              <a:ext cx="165100" cy="165100"/>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561471" y="3465014"/>
            <a:ext cx="3887617" cy="369332"/>
          </a:xfrm>
          <a:prstGeom prst="rect">
            <a:avLst/>
          </a:prstGeom>
          <a:noFill/>
        </p:spPr>
        <p:txBody>
          <a:bodyPr wrap="square" rtlCol="0">
            <a:spAutoFit/>
          </a:bodyPr>
          <a:lstStyle/>
          <a:p>
            <a:pPr algn="ctr"/>
            <a:r>
              <a:rPr lang="en-US" b="1" dirty="0" smtClean="0">
                <a:solidFill>
                  <a:srgbClr val="0000FF"/>
                </a:solidFill>
              </a:rPr>
              <a:t>Hypothetical Intermediate Forecast</a:t>
            </a:r>
            <a:endParaRPr lang="en-US" b="1" dirty="0">
              <a:solidFill>
                <a:srgbClr val="0000FF"/>
              </a:solidFill>
            </a:endParaRPr>
          </a:p>
        </p:txBody>
      </p:sp>
      <p:sp>
        <p:nvSpPr>
          <p:cNvPr id="45" name="TextBox 44"/>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1971917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41" name="Group 40"/>
          <p:cNvGrpSpPr/>
          <p:nvPr/>
        </p:nvGrpSpPr>
        <p:grpSpPr>
          <a:xfrm>
            <a:off x="4812581" y="4040632"/>
            <a:ext cx="3328721" cy="2144268"/>
            <a:chOff x="3314700" y="3467100"/>
            <a:chExt cx="2070100" cy="1333500"/>
          </a:xfrm>
        </p:grpSpPr>
        <p:grpSp>
          <p:nvGrpSpPr>
            <p:cNvPr id="11" name="Group 10"/>
            <p:cNvGrpSpPr/>
            <p:nvPr/>
          </p:nvGrpSpPr>
          <p:grpSpPr>
            <a:xfrm>
              <a:off x="3759200" y="3467100"/>
              <a:ext cx="177800" cy="190500"/>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4800600" y="3467100"/>
              <a:ext cx="177800" cy="190500"/>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4800600" y="4610100"/>
              <a:ext cx="177800" cy="190500"/>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3759200" y="4610100"/>
              <a:ext cx="177800" cy="190500"/>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5207000" y="3987800"/>
              <a:ext cx="177800" cy="190500"/>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3314700" y="3987800"/>
              <a:ext cx="177800" cy="190500"/>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4216400" y="3949700"/>
              <a:ext cx="304800" cy="3048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286250" y="4019550"/>
              <a:ext cx="165100" cy="165100"/>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negligible ensemble mean error</a:t>
            </a:r>
            <a:endParaRPr lang="en-US" sz="2400" b="1" dirty="0">
              <a:solidFill>
                <a:srgbClr val="000000"/>
              </a:solidFill>
            </a:endParaRPr>
          </a:p>
        </p:txBody>
      </p:sp>
      <p:sp>
        <p:nvSpPr>
          <p:cNvPr id="45" name="TextBox 44"/>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
        <p:nvSpPr>
          <p:cNvPr id="47" name="TextBox 46"/>
          <p:cNvSpPr txBox="1"/>
          <p:nvPr/>
        </p:nvSpPr>
        <p:spPr>
          <a:xfrm>
            <a:off x="187157" y="4668723"/>
            <a:ext cx="3181350" cy="367589"/>
          </a:xfrm>
          <a:prstGeom prst="rect">
            <a:avLst/>
          </a:prstGeom>
          <a:noFill/>
        </p:spPr>
        <p:txBody>
          <a:bodyPr wrap="square" rtlCol="0">
            <a:spAutoFit/>
          </a:bodyPr>
          <a:lstStyle/>
          <a:p>
            <a:r>
              <a:rPr lang="en-US" b="1" dirty="0" smtClean="0"/>
              <a:t>(1) Ens. Mean error ≈ 0</a:t>
            </a:r>
            <a:endParaRPr lang="en-US" b="1" dirty="0"/>
          </a:p>
        </p:txBody>
      </p:sp>
      <p:cxnSp>
        <p:nvCxnSpPr>
          <p:cNvPr id="48" name="Straight Connector 47"/>
          <p:cNvCxnSpPr/>
          <p:nvPr/>
        </p:nvCxnSpPr>
        <p:spPr>
          <a:xfrm>
            <a:off x="2590800" y="4855694"/>
            <a:ext cx="82550" cy="9413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V="1">
            <a:off x="2654300" y="4788078"/>
            <a:ext cx="228600" cy="155397"/>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4561471" y="3465014"/>
            <a:ext cx="3887617" cy="369332"/>
          </a:xfrm>
          <a:prstGeom prst="rect">
            <a:avLst/>
          </a:prstGeom>
          <a:noFill/>
        </p:spPr>
        <p:txBody>
          <a:bodyPr wrap="square" rtlCol="0">
            <a:spAutoFit/>
          </a:bodyPr>
          <a:lstStyle/>
          <a:p>
            <a:pPr algn="ctr"/>
            <a:r>
              <a:rPr lang="en-US" b="1" dirty="0" smtClean="0">
                <a:solidFill>
                  <a:srgbClr val="0000FF"/>
                </a:solidFill>
              </a:rPr>
              <a:t>Hypothetical Intermediate Forecast</a:t>
            </a:r>
            <a:endParaRPr lang="en-US" b="1" dirty="0">
              <a:solidFill>
                <a:srgbClr val="0000FF"/>
              </a:solidFill>
            </a:endParaRPr>
          </a:p>
        </p:txBody>
      </p:sp>
    </p:spTree>
    <p:extLst>
      <p:ext uri="{BB962C8B-B14F-4D97-AF65-F5344CB8AC3E}">
        <p14:creationId xmlns:p14="http://schemas.microsoft.com/office/powerpoint/2010/main" val="16496583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41" name="Group 40"/>
          <p:cNvGrpSpPr/>
          <p:nvPr/>
        </p:nvGrpSpPr>
        <p:grpSpPr>
          <a:xfrm>
            <a:off x="4812581" y="4040632"/>
            <a:ext cx="3328721" cy="2144268"/>
            <a:chOff x="3314700" y="3467100"/>
            <a:chExt cx="2070100" cy="1333500"/>
          </a:xfrm>
        </p:grpSpPr>
        <p:grpSp>
          <p:nvGrpSpPr>
            <p:cNvPr id="11" name="Group 10"/>
            <p:cNvGrpSpPr/>
            <p:nvPr/>
          </p:nvGrpSpPr>
          <p:grpSpPr>
            <a:xfrm>
              <a:off x="3759200" y="3467100"/>
              <a:ext cx="177800" cy="190500"/>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4800600" y="3467100"/>
              <a:ext cx="177800" cy="190500"/>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4800600" y="4610100"/>
              <a:ext cx="177800" cy="190500"/>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3759200" y="4610100"/>
              <a:ext cx="177800" cy="190500"/>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5207000" y="3987800"/>
              <a:ext cx="177800" cy="190500"/>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3314700" y="3987800"/>
              <a:ext cx="177800" cy="190500"/>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4216400" y="3949700"/>
              <a:ext cx="304800" cy="3048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286250" y="4019550"/>
              <a:ext cx="165100" cy="165100"/>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considerable ensemble member error</a:t>
            </a:r>
            <a:endParaRPr lang="en-US" sz="2400" b="1" dirty="0">
              <a:solidFill>
                <a:srgbClr val="000000"/>
              </a:solidFill>
            </a:endParaRPr>
          </a:p>
        </p:txBody>
      </p:sp>
      <p:sp>
        <p:nvSpPr>
          <p:cNvPr id="40" name="TextBox 39"/>
          <p:cNvSpPr txBox="1"/>
          <p:nvPr/>
        </p:nvSpPr>
        <p:spPr>
          <a:xfrm>
            <a:off x="191836" y="4997958"/>
            <a:ext cx="3567363" cy="369332"/>
          </a:xfrm>
          <a:prstGeom prst="rect">
            <a:avLst/>
          </a:prstGeom>
          <a:noFill/>
        </p:spPr>
        <p:txBody>
          <a:bodyPr wrap="square" rtlCol="0">
            <a:spAutoFit/>
          </a:bodyPr>
          <a:lstStyle/>
          <a:p>
            <a:r>
              <a:rPr lang="en-US" b="1" dirty="0" smtClean="0"/>
              <a:t>(2) Avg. Ens. Member error &gt;&gt; 0</a:t>
            </a:r>
            <a:endParaRPr lang="en-US" b="1" dirty="0"/>
          </a:p>
        </p:txBody>
      </p:sp>
      <p:cxnSp>
        <p:nvCxnSpPr>
          <p:cNvPr id="8" name="Straight Connector 7"/>
          <p:cNvCxnSpPr>
            <a:endCxn id="37" idx="1"/>
          </p:cNvCxnSpPr>
          <p:nvPr/>
        </p:nvCxnSpPr>
        <p:spPr>
          <a:xfrm>
            <a:off x="5676900" y="4216400"/>
            <a:ext cx="736812" cy="751451"/>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4940088" y="5027049"/>
            <a:ext cx="1473624" cy="9263"/>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a:endCxn id="37" idx="3"/>
          </p:cNvCxnSpPr>
          <p:nvPr/>
        </p:nvCxnSpPr>
        <p:spPr>
          <a:xfrm flipV="1">
            <a:off x="5638021" y="5155574"/>
            <a:ext cx="775691" cy="893216"/>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a:stCxn id="37" idx="5"/>
          </p:cNvCxnSpPr>
          <p:nvPr/>
        </p:nvCxnSpPr>
        <p:spPr>
          <a:xfrm>
            <a:off x="6601435" y="5155574"/>
            <a:ext cx="775691" cy="893216"/>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6640314" y="5036312"/>
            <a:ext cx="1473624" cy="9263"/>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a:stCxn id="37" idx="7"/>
          </p:cNvCxnSpPr>
          <p:nvPr/>
        </p:nvCxnSpPr>
        <p:spPr>
          <a:xfrm flipV="1">
            <a:off x="6601435" y="4216400"/>
            <a:ext cx="775691" cy="751451"/>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a:off x="3444875" y="5111750"/>
            <a:ext cx="207712" cy="219075"/>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flipH="1">
            <a:off x="3444875" y="5107995"/>
            <a:ext cx="201863" cy="22283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
        <p:nvSpPr>
          <p:cNvPr id="57" name="TextBox 56"/>
          <p:cNvSpPr txBox="1"/>
          <p:nvPr/>
        </p:nvSpPr>
        <p:spPr>
          <a:xfrm>
            <a:off x="187157" y="4668723"/>
            <a:ext cx="3181350" cy="367589"/>
          </a:xfrm>
          <a:prstGeom prst="rect">
            <a:avLst/>
          </a:prstGeom>
          <a:noFill/>
        </p:spPr>
        <p:txBody>
          <a:bodyPr wrap="square" rtlCol="0">
            <a:spAutoFit/>
          </a:bodyPr>
          <a:lstStyle/>
          <a:p>
            <a:r>
              <a:rPr lang="en-US" b="1" dirty="0" smtClean="0"/>
              <a:t>(1) Ens. Mean error ≈ 0</a:t>
            </a:r>
            <a:endParaRPr lang="en-US" b="1" dirty="0"/>
          </a:p>
        </p:txBody>
      </p:sp>
      <p:cxnSp>
        <p:nvCxnSpPr>
          <p:cNvPr id="58" name="Straight Connector 57"/>
          <p:cNvCxnSpPr/>
          <p:nvPr/>
        </p:nvCxnSpPr>
        <p:spPr>
          <a:xfrm>
            <a:off x="2590800" y="4855694"/>
            <a:ext cx="82550" cy="94131"/>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2654300" y="4788078"/>
            <a:ext cx="228600" cy="155397"/>
          </a:xfrm>
          <a:prstGeom prst="line">
            <a:avLst/>
          </a:prstGeom>
          <a:ln w="38100" cmpd="sng">
            <a:solidFill>
              <a:srgbClr val="008000"/>
            </a:solidFill>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4561471" y="3465014"/>
            <a:ext cx="3887617" cy="369332"/>
          </a:xfrm>
          <a:prstGeom prst="rect">
            <a:avLst/>
          </a:prstGeom>
          <a:noFill/>
        </p:spPr>
        <p:txBody>
          <a:bodyPr wrap="square" rtlCol="0">
            <a:spAutoFit/>
          </a:bodyPr>
          <a:lstStyle/>
          <a:p>
            <a:pPr algn="ctr"/>
            <a:r>
              <a:rPr lang="en-US" b="1" dirty="0" smtClean="0">
                <a:solidFill>
                  <a:srgbClr val="0000FF"/>
                </a:solidFill>
              </a:rPr>
              <a:t>Hypothetical Intermediate Forecast</a:t>
            </a:r>
            <a:endParaRPr lang="en-US" b="1" dirty="0">
              <a:solidFill>
                <a:srgbClr val="0000FF"/>
              </a:solidFill>
            </a:endParaRPr>
          </a:p>
        </p:txBody>
      </p:sp>
    </p:spTree>
    <p:extLst>
      <p:ext uri="{BB962C8B-B14F-4D97-AF65-F5344CB8AC3E}">
        <p14:creationId xmlns:p14="http://schemas.microsoft.com/office/powerpoint/2010/main" val="179434182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5527337" y="4040632"/>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7201908" y="4040632"/>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7201908" y="5878576"/>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5527337" y="5878576"/>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7855400" y="4877918"/>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4812581" y="4877918"/>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075008" y="6085551"/>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812581" y="3465014"/>
            <a:ext cx="3328721" cy="369332"/>
          </a:xfrm>
          <a:prstGeom prst="rect">
            <a:avLst/>
          </a:prstGeom>
          <a:noFill/>
        </p:spPr>
        <p:txBody>
          <a:bodyPr wrap="square" rtlCol="0">
            <a:spAutoFit/>
          </a:bodyPr>
          <a:lstStyle/>
          <a:p>
            <a:pPr algn="ctr"/>
            <a:r>
              <a:rPr lang="en-US" b="1" dirty="0" smtClean="0">
                <a:solidFill>
                  <a:srgbClr val="0000FF"/>
                </a:solidFill>
              </a:rPr>
              <a:t>Hypothetical Worst Forecast</a:t>
            </a:r>
            <a:endParaRPr lang="en-US" b="1" dirty="0">
              <a:solidFill>
                <a:srgbClr val="0000FF"/>
              </a:solidFill>
            </a:endParaRPr>
          </a:p>
        </p:txBody>
      </p:sp>
      <p:sp>
        <p:nvSpPr>
          <p:cNvPr id="51" name="TextBox 50"/>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3901139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5527337" y="4040632"/>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7201908" y="4040632"/>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7201908" y="5878576"/>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5527337" y="5878576"/>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7855400" y="4877918"/>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4812581" y="4877918"/>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075008" y="6085551"/>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812581" y="3465014"/>
            <a:ext cx="3328721" cy="369332"/>
          </a:xfrm>
          <a:prstGeom prst="rect">
            <a:avLst/>
          </a:prstGeom>
          <a:noFill/>
        </p:spPr>
        <p:txBody>
          <a:bodyPr wrap="square" rtlCol="0">
            <a:spAutoFit/>
          </a:bodyPr>
          <a:lstStyle/>
          <a:p>
            <a:pPr algn="ctr"/>
            <a:r>
              <a:rPr lang="en-US" b="1" dirty="0" smtClean="0">
                <a:solidFill>
                  <a:srgbClr val="0000FF"/>
                </a:solidFill>
              </a:rPr>
              <a:t>Hypothetical Worst Forecast</a:t>
            </a:r>
            <a:endParaRPr lang="en-US" b="1" dirty="0">
              <a:solidFill>
                <a:srgbClr val="0000FF"/>
              </a:solidFill>
            </a:endParaRPr>
          </a:p>
        </p:txBody>
      </p:sp>
      <p:sp>
        <p:nvSpPr>
          <p:cNvPr id="39" name="TextBox 38"/>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considerable ensemble mean error</a:t>
            </a:r>
            <a:endParaRPr lang="en-US" sz="2400" b="1" dirty="0">
              <a:solidFill>
                <a:srgbClr val="000000"/>
              </a:solidFill>
            </a:endParaRPr>
          </a:p>
        </p:txBody>
      </p:sp>
      <p:sp>
        <p:nvSpPr>
          <p:cNvPr id="40" name="TextBox 39"/>
          <p:cNvSpPr txBox="1"/>
          <p:nvPr/>
        </p:nvSpPr>
        <p:spPr>
          <a:xfrm>
            <a:off x="187157" y="4668723"/>
            <a:ext cx="3181350" cy="367589"/>
          </a:xfrm>
          <a:prstGeom prst="rect">
            <a:avLst/>
          </a:prstGeom>
          <a:noFill/>
        </p:spPr>
        <p:txBody>
          <a:bodyPr wrap="square" rtlCol="0">
            <a:spAutoFit/>
          </a:bodyPr>
          <a:lstStyle/>
          <a:p>
            <a:r>
              <a:rPr lang="en-US" b="1" dirty="0" smtClean="0"/>
              <a:t>(1) Ens. Mean error &gt;&gt; 0</a:t>
            </a:r>
            <a:endParaRPr lang="en-US" b="1" dirty="0"/>
          </a:p>
        </p:txBody>
      </p:sp>
      <p:cxnSp>
        <p:nvCxnSpPr>
          <p:cNvPr id="48" name="Straight Connector 47"/>
          <p:cNvCxnSpPr/>
          <p:nvPr/>
        </p:nvCxnSpPr>
        <p:spPr>
          <a:xfrm>
            <a:off x="2644775" y="4770258"/>
            <a:ext cx="207712" cy="219075"/>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2644775" y="4766503"/>
            <a:ext cx="201863" cy="22283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4238110" y="5087112"/>
            <a:ext cx="2238890" cy="1088118"/>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Tree>
    <p:extLst>
      <p:ext uri="{BB962C8B-B14F-4D97-AF65-F5344CB8AC3E}">
        <p14:creationId xmlns:p14="http://schemas.microsoft.com/office/powerpoint/2010/main" val="3770623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29" name="Oval 28"/>
          <p:cNvSpPr/>
          <p:nvPr/>
        </p:nvSpPr>
        <p:spPr>
          <a:xfrm>
            <a:off x="344237" y="6096000"/>
            <a:ext cx="215900" cy="215900"/>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628650" y="5994400"/>
            <a:ext cx="2908300" cy="369332"/>
          </a:xfrm>
          <a:prstGeom prst="rect">
            <a:avLst/>
          </a:prstGeom>
          <a:noFill/>
        </p:spPr>
        <p:txBody>
          <a:bodyPr wrap="square" rtlCol="0">
            <a:spAutoFit/>
          </a:bodyPr>
          <a:lstStyle/>
          <a:p>
            <a:r>
              <a:rPr lang="en-US" dirty="0" smtClean="0"/>
              <a:t>Ensemble Mean Position</a:t>
            </a:r>
            <a:endParaRPr lang="en-US" dirty="0"/>
          </a:p>
        </p:txBody>
      </p:sp>
      <p:grpSp>
        <p:nvGrpSpPr>
          <p:cNvPr id="31" name="Group 30"/>
          <p:cNvGrpSpPr/>
          <p:nvPr/>
        </p:nvGrpSpPr>
        <p:grpSpPr>
          <a:xfrm>
            <a:off x="355600" y="6388100"/>
            <a:ext cx="177800" cy="190500"/>
            <a:chOff x="1016000" y="4089400"/>
            <a:chExt cx="177800" cy="190500"/>
          </a:xfrm>
        </p:grpSpPr>
        <p:cxnSp>
          <p:nvCxnSpPr>
            <p:cNvPr id="32" name="Straight Connector 31"/>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34" name="TextBox 33"/>
          <p:cNvSpPr txBox="1"/>
          <p:nvPr/>
        </p:nvSpPr>
        <p:spPr>
          <a:xfrm>
            <a:off x="641350" y="6274832"/>
            <a:ext cx="2908300" cy="369332"/>
          </a:xfrm>
          <a:prstGeom prst="rect">
            <a:avLst/>
          </a:prstGeom>
          <a:noFill/>
        </p:spPr>
        <p:txBody>
          <a:bodyPr wrap="square" rtlCol="0">
            <a:spAutoFit/>
          </a:bodyPr>
          <a:lstStyle/>
          <a:p>
            <a:r>
              <a:rPr lang="en-US" dirty="0" smtClean="0"/>
              <a:t>Individual Ens. Member</a:t>
            </a:r>
            <a:endParaRPr lang="en-US" dirty="0"/>
          </a:p>
        </p:txBody>
      </p:sp>
      <p:sp>
        <p:nvSpPr>
          <p:cNvPr id="35" name="Oval 34"/>
          <p:cNvSpPr/>
          <p:nvPr/>
        </p:nvSpPr>
        <p:spPr>
          <a:xfrm>
            <a:off x="344237" y="5778500"/>
            <a:ext cx="215900" cy="215900"/>
          </a:xfrm>
          <a:prstGeom prst="ellipse">
            <a:avLst/>
          </a:prstGeom>
          <a:solidFill>
            <a:srgbClr val="0080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679450" y="5701268"/>
            <a:ext cx="2908300" cy="369332"/>
          </a:xfrm>
          <a:prstGeom prst="rect">
            <a:avLst/>
          </a:prstGeom>
          <a:noFill/>
        </p:spPr>
        <p:txBody>
          <a:bodyPr wrap="square" rtlCol="0">
            <a:spAutoFit/>
          </a:bodyPr>
          <a:lstStyle/>
          <a:p>
            <a:r>
              <a:rPr lang="en-US" dirty="0" smtClean="0"/>
              <a:t>Verification</a:t>
            </a:r>
            <a:endParaRPr lang="en-US" dirty="0"/>
          </a:p>
        </p:txBody>
      </p:sp>
      <p:grpSp>
        <p:nvGrpSpPr>
          <p:cNvPr id="11" name="Group 10"/>
          <p:cNvGrpSpPr/>
          <p:nvPr/>
        </p:nvGrpSpPr>
        <p:grpSpPr>
          <a:xfrm>
            <a:off x="5527337" y="4040632"/>
            <a:ext cx="285902" cy="306324"/>
            <a:chOff x="1016000" y="4089400"/>
            <a:chExt cx="177800" cy="190500"/>
          </a:xfrm>
        </p:grpSpPr>
        <p:cxnSp>
          <p:nvCxnSpPr>
            <p:cNvPr id="6" name="Straight Connector 5"/>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7201908" y="4040632"/>
            <a:ext cx="285902" cy="306324"/>
            <a:chOff x="1016000" y="4089400"/>
            <a:chExt cx="177800" cy="190500"/>
          </a:xfrm>
        </p:grpSpPr>
        <p:cxnSp>
          <p:nvCxnSpPr>
            <p:cNvPr id="15" name="Straight Connector 14"/>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17" name="Group 16"/>
          <p:cNvGrpSpPr/>
          <p:nvPr/>
        </p:nvGrpSpPr>
        <p:grpSpPr>
          <a:xfrm>
            <a:off x="7201908" y="5878576"/>
            <a:ext cx="285902" cy="306324"/>
            <a:chOff x="1016000" y="4089400"/>
            <a:chExt cx="177800" cy="190500"/>
          </a:xfrm>
        </p:grpSpPr>
        <p:cxnSp>
          <p:nvCxnSpPr>
            <p:cNvPr id="18" name="Straight Connector 17"/>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0" name="Group 19"/>
          <p:cNvGrpSpPr/>
          <p:nvPr/>
        </p:nvGrpSpPr>
        <p:grpSpPr>
          <a:xfrm>
            <a:off x="5527337" y="5878576"/>
            <a:ext cx="285902" cy="306324"/>
            <a:chOff x="1016000" y="4089400"/>
            <a:chExt cx="177800" cy="190500"/>
          </a:xfrm>
        </p:grpSpPr>
        <p:cxnSp>
          <p:nvCxnSpPr>
            <p:cNvPr id="21" name="Straight Connector 20"/>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a:off x="7855400" y="4877918"/>
            <a:ext cx="285902" cy="306324"/>
            <a:chOff x="1016000" y="4089400"/>
            <a:chExt cx="177800" cy="190500"/>
          </a:xfrm>
        </p:grpSpPr>
        <p:cxnSp>
          <p:nvCxnSpPr>
            <p:cNvPr id="24" name="Straight Connector 23"/>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grpSp>
        <p:nvGrpSpPr>
          <p:cNvPr id="26" name="Group 25"/>
          <p:cNvGrpSpPr/>
          <p:nvPr/>
        </p:nvGrpSpPr>
        <p:grpSpPr>
          <a:xfrm>
            <a:off x="4812581" y="4877918"/>
            <a:ext cx="285902" cy="306324"/>
            <a:chOff x="1016000" y="4089400"/>
            <a:chExt cx="177800" cy="190500"/>
          </a:xfrm>
        </p:grpSpPr>
        <p:cxnSp>
          <p:nvCxnSpPr>
            <p:cNvPr id="27" name="Straight Connector 26"/>
            <p:cNvCxnSpPr/>
            <p:nvPr/>
          </p:nvCxnSpPr>
          <p:spPr>
            <a:xfrm>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016000" y="4089400"/>
              <a:ext cx="177800" cy="1905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2" name="Oval 11"/>
          <p:cNvSpPr/>
          <p:nvPr/>
        </p:nvSpPr>
        <p:spPr>
          <a:xfrm>
            <a:off x="6262515" y="4816653"/>
            <a:ext cx="490118" cy="490118"/>
          </a:xfrm>
          <a:prstGeom prst="ellips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Oval 36"/>
          <p:cNvSpPr/>
          <p:nvPr/>
        </p:nvSpPr>
        <p:spPr>
          <a:xfrm>
            <a:off x="4075008" y="6085551"/>
            <a:ext cx="265481" cy="265481"/>
          </a:xfrm>
          <a:prstGeom prst="ellipse">
            <a:avLst/>
          </a:prstGeom>
          <a:solidFill>
            <a:srgbClr val="0080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187157" y="5701268"/>
            <a:ext cx="3076743" cy="942896"/>
          </a:xfrm>
          <a:prstGeom prst="rect">
            <a:avLst/>
          </a:prstGeom>
          <a:noFill/>
          <a:ln w="571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4812581" y="3465014"/>
            <a:ext cx="3328721" cy="369332"/>
          </a:xfrm>
          <a:prstGeom prst="rect">
            <a:avLst/>
          </a:prstGeom>
          <a:noFill/>
        </p:spPr>
        <p:txBody>
          <a:bodyPr wrap="square" rtlCol="0">
            <a:spAutoFit/>
          </a:bodyPr>
          <a:lstStyle/>
          <a:p>
            <a:pPr algn="ctr"/>
            <a:r>
              <a:rPr lang="en-US" b="1" dirty="0" smtClean="0">
                <a:solidFill>
                  <a:srgbClr val="0000FF"/>
                </a:solidFill>
              </a:rPr>
              <a:t>Hypothetical Worst Forecast</a:t>
            </a:r>
            <a:endParaRPr lang="en-US" b="1" dirty="0">
              <a:solidFill>
                <a:srgbClr val="0000FF"/>
              </a:solidFill>
            </a:endParaRPr>
          </a:p>
        </p:txBody>
      </p:sp>
      <p:sp>
        <p:nvSpPr>
          <p:cNvPr id="39" name="TextBox 38"/>
          <p:cNvSpPr txBox="1"/>
          <p:nvPr/>
        </p:nvSpPr>
        <p:spPr>
          <a:xfrm>
            <a:off x="268037" y="3402368"/>
            <a:ext cx="4080043" cy="1200328"/>
          </a:xfrm>
          <a:prstGeom prst="rect">
            <a:avLst/>
          </a:prstGeom>
          <a:noFill/>
        </p:spPr>
        <p:txBody>
          <a:bodyPr wrap="square" rtlCol="0">
            <a:spAutoFit/>
          </a:bodyPr>
          <a:lstStyle/>
          <a:p>
            <a:pPr algn="ctr"/>
            <a:r>
              <a:rPr lang="en-US" sz="2400" b="1" dirty="0" smtClean="0">
                <a:solidFill>
                  <a:srgbClr val="000000"/>
                </a:solidFill>
              </a:rPr>
              <a:t>Represents a forecast with considerable ensemble member error</a:t>
            </a:r>
            <a:endParaRPr lang="en-US" sz="2400" b="1" dirty="0">
              <a:solidFill>
                <a:srgbClr val="000000"/>
              </a:solidFill>
            </a:endParaRPr>
          </a:p>
        </p:txBody>
      </p:sp>
      <p:sp>
        <p:nvSpPr>
          <p:cNvPr id="45" name="TextBox 44"/>
          <p:cNvSpPr txBox="1"/>
          <p:nvPr/>
        </p:nvSpPr>
        <p:spPr>
          <a:xfrm>
            <a:off x="191836" y="4997958"/>
            <a:ext cx="3783263" cy="369332"/>
          </a:xfrm>
          <a:prstGeom prst="rect">
            <a:avLst/>
          </a:prstGeom>
          <a:noFill/>
        </p:spPr>
        <p:txBody>
          <a:bodyPr wrap="square" rtlCol="0">
            <a:spAutoFit/>
          </a:bodyPr>
          <a:lstStyle/>
          <a:p>
            <a:r>
              <a:rPr lang="en-US" b="1" dirty="0" smtClean="0"/>
              <a:t>(2) Avg. Ens. Member error &gt;&gt; 0</a:t>
            </a:r>
            <a:endParaRPr lang="en-US" b="1" dirty="0"/>
          </a:p>
        </p:txBody>
      </p:sp>
      <p:cxnSp>
        <p:nvCxnSpPr>
          <p:cNvPr id="46" name="Straight Connector 45"/>
          <p:cNvCxnSpPr/>
          <p:nvPr/>
        </p:nvCxnSpPr>
        <p:spPr>
          <a:xfrm>
            <a:off x="3368675" y="5111750"/>
            <a:ext cx="207712" cy="219075"/>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3368675" y="5107995"/>
            <a:ext cx="201863" cy="22283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p:cNvCxnSpPr>
            <a:endCxn id="37" idx="0"/>
          </p:cNvCxnSpPr>
          <p:nvPr/>
        </p:nvCxnSpPr>
        <p:spPr>
          <a:xfrm flipH="1">
            <a:off x="4207749" y="4216400"/>
            <a:ext cx="1469151" cy="1869151"/>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a:endCxn id="37" idx="0"/>
          </p:cNvCxnSpPr>
          <p:nvPr/>
        </p:nvCxnSpPr>
        <p:spPr>
          <a:xfrm flipH="1">
            <a:off x="4207749" y="5023947"/>
            <a:ext cx="732339" cy="1061604"/>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a:endCxn id="37" idx="7"/>
          </p:cNvCxnSpPr>
          <p:nvPr/>
        </p:nvCxnSpPr>
        <p:spPr>
          <a:xfrm flipH="1">
            <a:off x="4301610" y="4178300"/>
            <a:ext cx="3026290" cy="1946130"/>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flipH="1">
            <a:off x="4360781" y="6050474"/>
            <a:ext cx="1316119" cy="83626"/>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a:endCxn id="37" idx="7"/>
          </p:cNvCxnSpPr>
          <p:nvPr/>
        </p:nvCxnSpPr>
        <p:spPr>
          <a:xfrm flipH="1">
            <a:off x="4301610" y="5023947"/>
            <a:ext cx="3661290" cy="1100483"/>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a:endCxn id="37" idx="6"/>
          </p:cNvCxnSpPr>
          <p:nvPr/>
        </p:nvCxnSpPr>
        <p:spPr>
          <a:xfrm flipH="1">
            <a:off x="4340489" y="6012374"/>
            <a:ext cx="2987411" cy="205918"/>
          </a:xfrm>
          <a:prstGeom prst="line">
            <a:avLst/>
          </a:prstGeom>
          <a:ln w="76200" cmpd="sng">
            <a:solidFill>
              <a:srgbClr val="0000FF"/>
            </a:solidFill>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280737" y="959324"/>
            <a:ext cx="8555790" cy="2492990"/>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a:solidFill>
                  <a:srgbClr val="000000"/>
                </a:solidFill>
              </a:rPr>
              <a:t>T</a:t>
            </a:r>
            <a:r>
              <a:rPr lang="en-US" sz="2000" dirty="0" smtClean="0">
                <a:solidFill>
                  <a:srgbClr val="000000"/>
                </a:solidFill>
              </a:rPr>
              <a:t>he average GEFS ensemble </a:t>
            </a:r>
            <a:r>
              <a:rPr lang="en-US" sz="2000" u="sng" dirty="0" smtClean="0">
                <a:solidFill>
                  <a:srgbClr val="000000"/>
                </a:solidFill>
              </a:rPr>
              <a:t>member</a:t>
            </a:r>
            <a:r>
              <a:rPr lang="en-US" sz="2000" dirty="0" smtClean="0">
                <a:solidFill>
                  <a:srgbClr val="000000"/>
                </a:solidFill>
              </a:rPr>
              <a:t> error in the Day 8 and 9 forecasts</a:t>
            </a:r>
          </a:p>
          <a:p>
            <a:r>
              <a:rPr lang="en-US" sz="2400" dirty="0">
                <a:solidFill>
                  <a:srgbClr val="000000"/>
                </a:solidFill>
              </a:rPr>
              <a:t>	</a:t>
            </a:r>
            <a:endParaRPr lang="en-US" sz="2400" dirty="0" smtClean="0">
              <a:solidFill>
                <a:srgbClr val="000000"/>
              </a:solidFill>
            </a:endParaRPr>
          </a:p>
        </p:txBody>
      </p:sp>
      <p:sp>
        <p:nvSpPr>
          <p:cNvPr id="56" name="TextBox 55"/>
          <p:cNvSpPr txBox="1"/>
          <p:nvPr/>
        </p:nvSpPr>
        <p:spPr>
          <a:xfrm>
            <a:off x="187157" y="4668723"/>
            <a:ext cx="3181350" cy="367589"/>
          </a:xfrm>
          <a:prstGeom prst="rect">
            <a:avLst/>
          </a:prstGeom>
          <a:noFill/>
        </p:spPr>
        <p:txBody>
          <a:bodyPr wrap="square" rtlCol="0">
            <a:spAutoFit/>
          </a:bodyPr>
          <a:lstStyle/>
          <a:p>
            <a:r>
              <a:rPr lang="en-US" b="1" dirty="0" smtClean="0"/>
              <a:t>(1) Ens. Mean error &gt;&gt; 0</a:t>
            </a:r>
            <a:endParaRPr lang="en-US" b="1" dirty="0"/>
          </a:p>
        </p:txBody>
      </p:sp>
      <p:cxnSp>
        <p:nvCxnSpPr>
          <p:cNvPr id="57" name="Straight Connector 56"/>
          <p:cNvCxnSpPr/>
          <p:nvPr/>
        </p:nvCxnSpPr>
        <p:spPr>
          <a:xfrm>
            <a:off x="2644775" y="4770258"/>
            <a:ext cx="207712" cy="219075"/>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flipH="1">
            <a:off x="2644775" y="4766503"/>
            <a:ext cx="201863" cy="222830"/>
          </a:xfrm>
          <a:prstGeom prst="line">
            <a:avLst/>
          </a:prstGeom>
          <a:ln w="38100" cmpd="sng">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5396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6" name="TextBox 5"/>
          <p:cNvSpPr txBox="1"/>
          <p:nvPr/>
        </p:nvSpPr>
        <p:spPr>
          <a:xfrm>
            <a:off x="280737" y="959324"/>
            <a:ext cx="8555790" cy="5170646"/>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p>
          <a:p>
            <a:pPr algn="ctr"/>
            <a:endParaRPr lang="en-US" b="1" dirty="0">
              <a:solidFill>
                <a:srgbClr val="0000FF"/>
              </a:solidFill>
            </a:endParaRPr>
          </a:p>
          <a:p>
            <a:r>
              <a:rPr lang="en-US" sz="2000" b="1" u="sng" dirty="0" smtClean="0">
                <a:solidFill>
                  <a:srgbClr val="000000"/>
                </a:solidFill>
              </a:rPr>
              <a:t>Criteria</a:t>
            </a:r>
            <a:r>
              <a:rPr lang="en-US" sz="2000" dirty="0" smtClean="0">
                <a:solidFill>
                  <a:srgbClr val="000000"/>
                </a:solidFill>
              </a:rPr>
              <a:t>: Forecasts must rank in the top/bottom 10% in terms of </a:t>
            </a:r>
            <a:r>
              <a:rPr lang="en-US" sz="2000" i="1" dirty="0" smtClean="0">
                <a:solidFill>
                  <a:srgbClr val="000000"/>
                </a:solidFill>
              </a:rPr>
              <a:t>both</a:t>
            </a:r>
            <a:r>
              <a:rPr lang="en-US" sz="2000" dirty="0" smtClean="0">
                <a:solidFill>
                  <a:srgbClr val="000000"/>
                </a:solidFill>
              </a:rPr>
              <a:t>:</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mean</a:t>
            </a:r>
            <a:r>
              <a:rPr lang="en-US" sz="2000" dirty="0" smtClean="0">
                <a:solidFill>
                  <a:srgbClr val="000000"/>
                </a:solidFill>
              </a:rPr>
              <a:t> error in the Day 8 and 9 forecasts </a:t>
            </a:r>
          </a:p>
          <a:p>
            <a:pPr marL="457200" indent="-457200">
              <a:buAutoNum type="arabicParenBoth"/>
            </a:pPr>
            <a:r>
              <a:rPr lang="en-US" sz="2000" dirty="0" smtClean="0">
                <a:solidFill>
                  <a:srgbClr val="000000"/>
                </a:solidFill>
              </a:rPr>
              <a:t>The average GEFS ensemble </a:t>
            </a:r>
            <a:r>
              <a:rPr lang="en-US" sz="2000" u="sng" dirty="0" smtClean="0">
                <a:solidFill>
                  <a:srgbClr val="000000"/>
                </a:solidFill>
              </a:rPr>
              <a:t>member</a:t>
            </a:r>
            <a:r>
              <a:rPr lang="en-US" sz="2000" dirty="0" smtClean="0">
                <a:solidFill>
                  <a:srgbClr val="000000"/>
                </a:solidFill>
              </a:rPr>
              <a:t> error in the Day 8 and 9 forecasts</a:t>
            </a:r>
          </a:p>
          <a:p>
            <a:pPr marL="457200" indent="-457200">
              <a:buAutoNum type="arabicParenBoth"/>
            </a:pPr>
            <a:endParaRPr lang="en-US" sz="2200" dirty="0" smtClean="0">
              <a:solidFill>
                <a:srgbClr val="000000"/>
              </a:solidFill>
            </a:endParaRPr>
          </a:p>
          <a:p>
            <a:pPr marL="457200" indent="-457200">
              <a:buAutoNum type="arabicParenBoth"/>
            </a:pPr>
            <a:endParaRPr lang="en-US" sz="2200" dirty="0" smtClean="0">
              <a:solidFill>
                <a:srgbClr val="000000"/>
              </a:solidFill>
            </a:endParaRPr>
          </a:p>
          <a:p>
            <a:r>
              <a:rPr lang="en-US" sz="2000" b="1" u="sng" dirty="0" smtClean="0">
                <a:solidFill>
                  <a:srgbClr val="000000"/>
                </a:solidFill>
              </a:rPr>
              <a:t>Metrics</a:t>
            </a:r>
            <a:r>
              <a:rPr lang="en-US" sz="2000" b="1" dirty="0" smtClean="0">
                <a:solidFill>
                  <a:srgbClr val="000000"/>
                </a:solidFill>
              </a:rPr>
              <a:t>:</a:t>
            </a:r>
          </a:p>
          <a:p>
            <a:pPr marL="457200" indent="-457200">
              <a:buAutoNum type="arabicParenBoth"/>
            </a:pPr>
            <a:r>
              <a:rPr lang="en-US" sz="2000" dirty="0" smtClean="0">
                <a:solidFill>
                  <a:srgbClr val="000000"/>
                </a:solidFill>
              </a:rPr>
              <a:t>The frequency of the best and worst forecasts initialized during each NPJ regime</a:t>
            </a:r>
          </a:p>
          <a:p>
            <a:pPr marL="457200" indent="-457200">
              <a:buAutoNum type="arabicParenBoth"/>
            </a:pPr>
            <a:r>
              <a:rPr lang="en-US" sz="2000" dirty="0" smtClean="0">
                <a:solidFill>
                  <a:srgbClr val="000000"/>
                </a:solidFill>
              </a:rPr>
              <a:t>The average change in PC1 and PC2 during the 10-day period following the initialization of the best and worst forecasts</a:t>
            </a:r>
            <a:endParaRPr lang="en-US" sz="2000" dirty="0">
              <a:solidFill>
                <a:srgbClr val="000000"/>
              </a:solidFill>
            </a:endParaRPr>
          </a:p>
          <a:p>
            <a:pPr marL="457200" indent="-457200">
              <a:buAutoNum type="arabicParenBoth"/>
            </a:pPr>
            <a:r>
              <a:rPr lang="en-US" sz="2000" dirty="0" smtClean="0">
                <a:solidFill>
                  <a:srgbClr val="000000"/>
                </a:solidFill>
              </a:rPr>
              <a:t>The average length of the trajectory through the NPJ phase diagram during the 10-day period following the initialization of the best and worst forecasts</a:t>
            </a:r>
            <a:r>
              <a:rPr lang="en-US" sz="2000" dirty="0">
                <a:solidFill>
                  <a:srgbClr val="000000"/>
                </a:solidFill>
              </a:rPr>
              <a:t>	</a:t>
            </a:r>
            <a:endParaRPr lang="en-US" sz="2000" dirty="0" smtClean="0">
              <a:solidFill>
                <a:srgbClr val="000000"/>
              </a:solidFill>
            </a:endParaRPr>
          </a:p>
        </p:txBody>
      </p:sp>
    </p:spTree>
    <p:extLst>
      <p:ext uri="{BB962C8B-B14F-4D97-AF65-F5344CB8AC3E}">
        <p14:creationId xmlns:p14="http://schemas.microsoft.com/office/powerpoint/2010/main" val="12026551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2953182270"/>
              </p:ext>
            </p:extLst>
          </p:nvPr>
        </p:nvGraphicFramePr>
        <p:xfrm>
          <a:off x="402132" y="1935156"/>
          <a:ext cx="8408995" cy="3019433"/>
        </p:xfrm>
        <a:graphic>
          <a:graphicData uri="http://schemas.openxmlformats.org/drawingml/2006/table">
            <a:tbl>
              <a:tblPr firstRow="1" bandRow="1">
                <a:tableStyleId>{5C22544A-7EE6-4342-B048-85BDC9FD1C3A}</a:tableStyleId>
              </a:tblPr>
              <a:tblGrid>
                <a:gridCol w="1860527"/>
                <a:gridCol w="1282501"/>
                <a:gridCol w="1216996"/>
                <a:gridCol w="1428646"/>
                <a:gridCol w="1269908"/>
                <a:gridCol w="1350417"/>
              </a:tblGrid>
              <a:tr h="583952">
                <a:tc>
                  <a:txBody>
                    <a:bodyPr/>
                    <a:lstStyle/>
                    <a:p>
                      <a:pPr algn="ctr"/>
                      <a:endParaRPr lang="en-US" sz="2400" dirty="0"/>
                    </a:p>
                  </a:txBody>
                  <a:tcPr/>
                </a:tc>
                <a:tc>
                  <a:txBody>
                    <a:bodyPr/>
                    <a:lstStyle/>
                    <a:p>
                      <a:pPr algn="ctr"/>
                      <a:r>
                        <a:rPr lang="en-US" sz="2400" dirty="0" smtClean="0"/>
                        <a:t>Extend</a:t>
                      </a:r>
                      <a:endParaRPr lang="en-US" sz="2400" dirty="0"/>
                    </a:p>
                  </a:txBody>
                  <a:tcPr/>
                </a:tc>
                <a:tc>
                  <a:txBody>
                    <a:bodyPr/>
                    <a:lstStyle/>
                    <a:p>
                      <a:pPr algn="ctr"/>
                      <a:r>
                        <a:rPr lang="en-US" sz="2400" dirty="0" smtClean="0"/>
                        <a:t>Retract</a:t>
                      </a:r>
                      <a:endParaRPr lang="en-US" sz="2400" dirty="0"/>
                    </a:p>
                  </a:txBody>
                  <a:tcPr/>
                </a:tc>
                <a:tc>
                  <a:txBody>
                    <a:bodyPr/>
                    <a:lstStyle/>
                    <a:p>
                      <a:pPr algn="ctr"/>
                      <a:r>
                        <a:rPr lang="en-US" sz="2400" dirty="0" err="1" smtClean="0"/>
                        <a:t>Poleward</a:t>
                      </a:r>
                      <a:endParaRPr lang="en-US" sz="2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Equator.</a:t>
                      </a:r>
                    </a:p>
                  </a:txBody>
                  <a:tcPr/>
                </a:tc>
                <a:tc>
                  <a:txBody>
                    <a:bodyPr/>
                    <a:lstStyle/>
                    <a:p>
                      <a:pPr algn="ctr"/>
                      <a:r>
                        <a:rPr lang="en-US" sz="2400" dirty="0" smtClean="0"/>
                        <a:t>Origin</a:t>
                      </a:r>
                      <a:endParaRPr lang="en-US" sz="2400" dirty="0"/>
                    </a:p>
                  </a:txBody>
                  <a:tcPr/>
                </a:tc>
              </a:tr>
              <a:tr h="811827">
                <a:tc>
                  <a:txBody>
                    <a:bodyPr/>
                    <a:lstStyle/>
                    <a:p>
                      <a:pPr algn="ctr"/>
                      <a:r>
                        <a:rPr lang="en-US" sz="2000" b="1" dirty="0" smtClean="0"/>
                        <a:t>Best Forecasts (N=475)</a:t>
                      </a:r>
                      <a:endParaRPr lang="en-US" sz="2000" b="1" dirty="0"/>
                    </a:p>
                  </a:txBody>
                  <a:tcPr/>
                </a:tc>
                <a:tc>
                  <a:txBody>
                    <a:bodyPr/>
                    <a:lstStyle/>
                    <a:p>
                      <a:pPr algn="ctr"/>
                      <a:r>
                        <a:rPr lang="en-US" sz="2400" dirty="0" smtClean="0"/>
                        <a:t>77</a:t>
                      </a:r>
                      <a:endParaRPr lang="en-US" sz="2400" dirty="0"/>
                    </a:p>
                  </a:txBody>
                  <a:tcPr/>
                </a:tc>
                <a:tc>
                  <a:txBody>
                    <a:bodyPr/>
                    <a:lstStyle/>
                    <a:p>
                      <a:pPr algn="ctr"/>
                      <a:r>
                        <a:rPr lang="en-US" sz="2400" dirty="0" smtClean="0"/>
                        <a:t>63</a:t>
                      </a:r>
                      <a:endParaRPr lang="en-US" sz="2400" dirty="0"/>
                    </a:p>
                  </a:txBody>
                  <a:tcPr/>
                </a:tc>
                <a:tc>
                  <a:txBody>
                    <a:bodyPr/>
                    <a:lstStyle/>
                    <a:p>
                      <a:pPr algn="ctr"/>
                      <a:r>
                        <a:rPr lang="en-US" sz="2400" dirty="0" smtClean="0"/>
                        <a:t>63</a:t>
                      </a:r>
                      <a:endParaRPr lang="en-US" sz="2400" dirty="0"/>
                    </a:p>
                  </a:txBody>
                  <a:tcPr/>
                </a:tc>
                <a:tc>
                  <a:txBody>
                    <a:bodyPr/>
                    <a:lstStyle/>
                    <a:p>
                      <a:pPr algn="ctr"/>
                      <a:r>
                        <a:rPr lang="en-US" sz="2400" b="0" dirty="0" smtClean="0">
                          <a:solidFill>
                            <a:schemeClr val="tx1"/>
                          </a:solidFill>
                        </a:rPr>
                        <a:t>61</a:t>
                      </a:r>
                      <a:endParaRPr lang="en-US" sz="2400" b="0" dirty="0">
                        <a:solidFill>
                          <a:schemeClr val="tx1"/>
                        </a:solidFill>
                      </a:endParaRPr>
                    </a:p>
                  </a:txBody>
                  <a:tcPr/>
                </a:tc>
                <a:tc>
                  <a:txBody>
                    <a:bodyPr/>
                    <a:lstStyle/>
                    <a:p>
                      <a:pPr algn="ctr"/>
                      <a:r>
                        <a:rPr lang="en-US" sz="2400" b="0" dirty="0" smtClean="0">
                          <a:solidFill>
                            <a:schemeClr val="tx1"/>
                          </a:solidFill>
                        </a:rPr>
                        <a:t>211</a:t>
                      </a:r>
                    </a:p>
                  </a:txBody>
                  <a:tcPr/>
                </a:tc>
              </a:tr>
              <a:tr h="811827">
                <a:tc>
                  <a:txBody>
                    <a:bodyPr/>
                    <a:lstStyle/>
                    <a:p>
                      <a:pPr algn="ctr"/>
                      <a:r>
                        <a:rPr lang="en-US" sz="1900" b="1" dirty="0" smtClean="0"/>
                        <a:t>Worst Forecasts </a:t>
                      </a:r>
                      <a:r>
                        <a:rPr lang="en-US" sz="2000" b="1" dirty="0" smtClean="0"/>
                        <a:t>(N=763)</a:t>
                      </a:r>
                      <a:endParaRPr lang="en-US" sz="2000" b="1" dirty="0"/>
                    </a:p>
                  </a:txBody>
                  <a:tcPr/>
                </a:tc>
                <a:tc>
                  <a:txBody>
                    <a:bodyPr/>
                    <a:lstStyle/>
                    <a:p>
                      <a:pPr algn="ctr"/>
                      <a:r>
                        <a:rPr lang="en-US" sz="2400" dirty="0" smtClean="0"/>
                        <a:t>90</a:t>
                      </a:r>
                      <a:endParaRPr lang="en-US" sz="2400" dirty="0"/>
                    </a:p>
                  </a:txBody>
                  <a:tcPr/>
                </a:tc>
                <a:tc>
                  <a:txBody>
                    <a:bodyPr/>
                    <a:lstStyle/>
                    <a:p>
                      <a:pPr algn="ctr"/>
                      <a:r>
                        <a:rPr lang="en-US" sz="2400" dirty="0" smtClean="0"/>
                        <a:t>145</a:t>
                      </a:r>
                      <a:endParaRPr lang="en-US" sz="2400" dirty="0"/>
                    </a:p>
                  </a:txBody>
                  <a:tcPr/>
                </a:tc>
                <a:tc>
                  <a:txBody>
                    <a:bodyPr/>
                    <a:lstStyle/>
                    <a:p>
                      <a:pPr algn="ctr"/>
                      <a:r>
                        <a:rPr lang="en-US" sz="2400" dirty="0" smtClean="0"/>
                        <a:t>90</a:t>
                      </a:r>
                      <a:endParaRPr lang="en-US" sz="2400" dirty="0"/>
                    </a:p>
                  </a:txBody>
                  <a:tcPr/>
                </a:tc>
                <a:tc>
                  <a:txBody>
                    <a:bodyPr/>
                    <a:lstStyle/>
                    <a:p>
                      <a:pPr algn="ctr"/>
                      <a:r>
                        <a:rPr lang="en-US" sz="2400" b="0" dirty="0" smtClean="0">
                          <a:solidFill>
                            <a:schemeClr val="tx1"/>
                          </a:solidFill>
                        </a:rPr>
                        <a:t>112</a:t>
                      </a:r>
                      <a:endParaRPr lang="en-US" sz="2400" b="0" dirty="0">
                        <a:solidFill>
                          <a:schemeClr val="tx1"/>
                        </a:solidFill>
                      </a:endParaRPr>
                    </a:p>
                  </a:txBody>
                  <a:tcPr/>
                </a:tc>
                <a:tc>
                  <a:txBody>
                    <a:bodyPr/>
                    <a:lstStyle/>
                    <a:p>
                      <a:pPr algn="ctr"/>
                      <a:r>
                        <a:rPr lang="en-US" sz="2400" b="0" dirty="0" smtClean="0">
                          <a:solidFill>
                            <a:schemeClr val="tx1"/>
                          </a:solidFill>
                        </a:rPr>
                        <a:t>326</a:t>
                      </a:r>
                    </a:p>
                  </a:txBody>
                  <a:tcPr/>
                </a:tc>
              </a:tr>
              <a:tr h="811827">
                <a:tc>
                  <a:txBody>
                    <a:bodyPr/>
                    <a:lstStyle/>
                    <a:p>
                      <a:pPr algn="ctr"/>
                      <a:r>
                        <a:rPr lang="en-US" sz="1800" b="1" dirty="0" smtClean="0"/>
                        <a:t>Best/Worst Ratio </a:t>
                      </a:r>
                      <a:r>
                        <a:rPr lang="en-US" sz="2000" b="1" dirty="0" smtClean="0"/>
                        <a:t>(Ave</a:t>
                      </a:r>
                      <a:r>
                        <a:rPr lang="en-US" sz="2000" b="1" baseline="0" dirty="0" smtClean="0"/>
                        <a:t> = 0.62)</a:t>
                      </a:r>
                      <a:endParaRPr lang="en-US" sz="2000" b="1" dirty="0"/>
                    </a:p>
                  </a:txBody>
                  <a:tcPr/>
                </a:tc>
                <a:tc>
                  <a:txBody>
                    <a:bodyPr/>
                    <a:lstStyle/>
                    <a:p>
                      <a:pPr algn="ctr"/>
                      <a:r>
                        <a:rPr lang="en-US" sz="2400" dirty="0" smtClean="0"/>
                        <a:t>0.86</a:t>
                      </a:r>
                      <a:endParaRPr lang="en-US" sz="2400" dirty="0"/>
                    </a:p>
                  </a:txBody>
                  <a:tcPr/>
                </a:tc>
                <a:tc>
                  <a:txBody>
                    <a:bodyPr/>
                    <a:lstStyle/>
                    <a:p>
                      <a:pPr algn="ctr"/>
                      <a:r>
                        <a:rPr lang="en-US" sz="2400" dirty="0" smtClean="0"/>
                        <a:t>0.43</a:t>
                      </a:r>
                      <a:endParaRPr lang="en-US" sz="2400" dirty="0"/>
                    </a:p>
                  </a:txBody>
                  <a:tcPr/>
                </a:tc>
                <a:tc>
                  <a:txBody>
                    <a:bodyPr/>
                    <a:lstStyle/>
                    <a:p>
                      <a:pPr algn="ctr"/>
                      <a:r>
                        <a:rPr lang="en-US" sz="2400" dirty="0" smtClean="0"/>
                        <a:t>0.70</a:t>
                      </a:r>
                      <a:endParaRPr lang="en-US" sz="2400" dirty="0"/>
                    </a:p>
                  </a:txBody>
                  <a:tcPr/>
                </a:tc>
                <a:tc>
                  <a:txBody>
                    <a:bodyPr/>
                    <a:lstStyle/>
                    <a:p>
                      <a:pPr algn="ctr"/>
                      <a:r>
                        <a:rPr lang="en-US" sz="2400" b="0" dirty="0" smtClean="0">
                          <a:solidFill>
                            <a:schemeClr val="tx1"/>
                          </a:solidFill>
                        </a:rPr>
                        <a:t>0.54</a:t>
                      </a:r>
                      <a:endParaRPr lang="en-US" sz="2400" b="0" dirty="0">
                        <a:solidFill>
                          <a:schemeClr val="tx1"/>
                        </a:solidFill>
                      </a:endParaRPr>
                    </a:p>
                  </a:txBody>
                  <a:tcPr/>
                </a:tc>
                <a:tc>
                  <a:txBody>
                    <a:bodyPr/>
                    <a:lstStyle/>
                    <a:p>
                      <a:pPr algn="ctr"/>
                      <a:r>
                        <a:rPr lang="en-US" sz="2400" b="0" dirty="0" smtClean="0">
                          <a:solidFill>
                            <a:schemeClr val="tx1"/>
                          </a:solidFill>
                        </a:rPr>
                        <a:t>0.65</a:t>
                      </a:r>
                    </a:p>
                  </a:txBody>
                  <a:tcPr/>
                </a:tc>
              </a:tr>
            </a:tbl>
          </a:graphicData>
        </a:graphic>
      </p:graphicFrame>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13" name="TextBox 12"/>
          <p:cNvSpPr txBox="1"/>
          <p:nvPr/>
        </p:nvSpPr>
        <p:spPr>
          <a:xfrm>
            <a:off x="280737" y="959324"/>
            <a:ext cx="8555790" cy="830997"/>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r>
              <a:rPr lang="en-US" sz="2400" dirty="0">
                <a:solidFill>
                  <a:srgbClr val="000000"/>
                </a:solidFill>
              </a:rPr>
              <a:t>	</a:t>
            </a:r>
            <a:endParaRPr lang="en-US" sz="2400" dirty="0" smtClean="0">
              <a:solidFill>
                <a:srgbClr val="000000"/>
              </a:solidFill>
            </a:endParaRPr>
          </a:p>
        </p:txBody>
      </p:sp>
      <p:sp>
        <p:nvSpPr>
          <p:cNvPr id="14" name="TextBox 13"/>
          <p:cNvSpPr txBox="1"/>
          <p:nvPr/>
        </p:nvSpPr>
        <p:spPr>
          <a:xfrm>
            <a:off x="280738" y="5033968"/>
            <a:ext cx="8555790" cy="1815882"/>
          </a:xfrm>
          <a:prstGeom prst="rect">
            <a:avLst/>
          </a:prstGeom>
          <a:noFill/>
        </p:spPr>
        <p:txBody>
          <a:bodyPr wrap="square" rtlCol="0">
            <a:spAutoFit/>
          </a:bodyPr>
          <a:lstStyle/>
          <a:p>
            <a:pPr marL="342900" indent="-342900">
              <a:buFont typeface="Arial"/>
              <a:buChar char="•"/>
            </a:pPr>
            <a:r>
              <a:rPr lang="en-US" sz="2000" dirty="0" smtClean="0"/>
              <a:t>The best forecasts occur disproportionately more during jet extensions and </a:t>
            </a:r>
            <a:r>
              <a:rPr lang="en-US" sz="2000" dirty="0" err="1" smtClean="0"/>
              <a:t>poleward</a:t>
            </a:r>
            <a:r>
              <a:rPr lang="en-US" sz="2000" dirty="0" smtClean="0"/>
              <a:t> shifts</a:t>
            </a:r>
          </a:p>
          <a:p>
            <a:pPr marL="342900" indent="-342900">
              <a:buFont typeface="Arial"/>
              <a:buChar char="•"/>
            </a:pPr>
            <a:endParaRPr lang="en-US" sz="1200" dirty="0"/>
          </a:p>
          <a:p>
            <a:pPr marL="342900" indent="-342900">
              <a:buFont typeface="Arial"/>
              <a:buChar char="•"/>
            </a:pPr>
            <a:r>
              <a:rPr lang="en-US" sz="2000" dirty="0"/>
              <a:t>The worst forecasts occur disproportionately more during jet retractions and </a:t>
            </a:r>
            <a:r>
              <a:rPr lang="en-US" sz="2000" dirty="0" err="1"/>
              <a:t>equatorward</a:t>
            </a:r>
            <a:r>
              <a:rPr lang="en-US" sz="2000" dirty="0"/>
              <a:t> shifts</a:t>
            </a:r>
          </a:p>
          <a:p>
            <a:pPr marL="342900" indent="-342900">
              <a:buFont typeface="Arial"/>
              <a:buChar char="•"/>
            </a:pPr>
            <a:endParaRPr lang="en-US" sz="2000" dirty="0" smtClean="0"/>
          </a:p>
        </p:txBody>
      </p:sp>
    </p:spTree>
    <p:extLst>
      <p:ext uri="{BB962C8B-B14F-4D97-AF65-F5344CB8AC3E}">
        <p14:creationId xmlns:p14="http://schemas.microsoft.com/office/powerpoint/2010/main" val="29401444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1966360789"/>
              </p:ext>
            </p:extLst>
          </p:nvPr>
        </p:nvGraphicFramePr>
        <p:xfrm>
          <a:off x="639341" y="1895466"/>
          <a:ext cx="6065025" cy="2641310"/>
        </p:xfrm>
        <a:graphic>
          <a:graphicData uri="http://schemas.openxmlformats.org/drawingml/2006/table">
            <a:tbl>
              <a:tblPr firstRow="1" bandRow="1">
                <a:tableStyleId>{5C22544A-7EE6-4342-B048-85BDC9FD1C3A}</a:tableStyleId>
              </a:tblPr>
              <a:tblGrid>
                <a:gridCol w="1860527"/>
                <a:gridCol w="1113387"/>
                <a:gridCol w="1098737"/>
                <a:gridCol w="1992374"/>
              </a:tblGrid>
              <a:tr h="653975">
                <a:tc>
                  <a:txBody>
                    <a:bodyPr/>
                    <a:lstStyle/>
                    <a:p>
                      <a:pPr algn="ctr"/>
                      <a:endParaRPr lang="en-US" sz="2400" dirty="0"/>
                    </a:p>
                  </a:txBody>
                  <a:tcPr/>
                </a:tc>
                <a:tc>
                  <a:txBody>
                    <a:bodyPr/>
                    <a:lstStyle/>
                    <a:p>
                      <a:pPr algn="ctr"/>
                      <a:r>
                        <a:rPr lang="en-US" sz="2400" dirty="0" smtClean="0"/>
                        <a:t>Avg. ΔPC1</a:t>
                      </a:r>
                      <a:endParaRPr lang="en-US" sz="2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Avg. ΔPC2</a:t>
                      </a:r>
                    </a:p>
                  </a:txBody>
                  <a:tcPr/>
                </a:tc>
                <a:tc>
                  <a:txBody>
                    <a:bodyPr/>
                    <a:lstStyle/>
                    <a:p>
                      <a:pPr algn="ctr"/>
                      <a:r>
                        <a:rPr lang="en-US" sz="2400" dirty="0" smtClean="0"/>
                        <a:t>Avg.</a:t>
                      </a:r>
                      <a:r>
                        <a:rPr lang="en-US" sz="2400" baseline="0" dirty="0" smtClean="0"/>
                        <a:t> 10-d</a:t>
                      </a:r>
                      <a:r>
                        <a:rPr lang="en-US" sz="2400" dirty="0" smtClean="0"/>
                        <a:t> </a:t>
                      </a:r>
                      <a:r>
                        <a:rPr lang="en-US" sz="2400" dirty="0" err="1" smtClean="0"/>
                        <a:t>Traj</a:t>
                      </a:r>
                      <a:r>
                        <a:rPr lang="en-US" sz="2400" dirty="0" smtClean="0"/>
                        <a:t>. Length.</a:t>
                      </a:r>
                      <a:endParaRPr lang="en-US" sz="2400" dirty="0"/>
                    </a:p>
                  </a:txBody>
                  <a:tcPr/>
                </a:tc>
              </a:tr>
              <a:tr h="909175">
                <a:tc>
                  <a:txBody>
                    <a:bodyPr/>
                    <a:lstStyle/>
                    <a:p>
                      <a:pPr algn="ctr"/>
                      <a:r>
                        <a:rPr lang="en-US" sz="2000" b="1" dirty="0" smtClean="0"/>
                        <a:t>Best Forecasts (N=475)</a:t>
                      </a:r>
                      <a:endParaRPr lang="en-US" sz="2000" b="1" dirty="0"/>
                    </a:p>
                  </a:txBody>
                  <a:tcPr/>
                </a:tc>
                <a:tc>
                  <a:txBody>
                    <a:bodyPr/>
                    <a:lstStyle/>
                    <a:p>
                      <a:pPr algn="ctr"/>
                      <a:r>
                        <a:rPr lang="en-US" sz="2400" dirty="0" smtClean="0"/>
                        <a:t>0.09</a:t>
                      </a:r>
                      <a:endParaRPr lang="en-US" sz="2400" dirty="0"/>
                    </a:p>
                  </a:txBody>
                  <a:tcPr/>
                </a:tc>
                <a:tc>
                  <a:txBody>
                    <a:bodyPr/>
                    <a:lstStyle/>
                    <a:p>
                      <a:pPr algn="ctr"/>
                      <a:r>
                        <a:rPr lang="en-US" sz="2400" b="0" dirty="0" smtClean="0">
                          <a:solidFill>
                            <a:srgbClr val="FF0000"/>
                          </a:solidFill>
                        </a:rPr>
                        <a:t>0.16</a:t>
                      </a:r>
                      <a:endParaRPr lang="en-US" sz="2400" b="0" dirty="0">
                        <a:solidFill>
                          <a:srgbClr val="FF0000"/>
                        </a:solidFill>
                      </a:endParaRPr>
                    </a:p>
                  </a:txBody>
                  <a:tcPr/>
                </a:tc>
                <a:tc>
                  <a:txBody>
                    <a:bodyPr/>
                    <a:lstStyle/>
                    <a:p>
                      <a:pPr algn="ctr"/>
                      <a:r>
                        <a:rPr lang="en-US" sz="2400" b="0" dirty="0" smtClean="0">
                          <a:solidFill>
                            <a:srgbClr val="FF0000"/>
                          </a:solidFill>
                        </a:rPr>
                        <a:t>3.50 </a:t>
                      </a:r>
                    </a:p>
                    <a:p>
                      <a:pPr algn="ctr"/>
                      <a:r>
                        <a:rPr lang="en-US" sz="2400" b="0" dirty="0" smtClean="0">
                          <a:solidFill>
                            <a:srgbClr val="FF0000"/>
                          </a:solidFill>
                        </a:rPr>
                        <a:t>PC units</a:t>
                      </a:r>
                      <a:endParaRPr lang="en-US" sz="2400" b="0" dirty="0">
                        <a:solidFill>
                          <a:srgbClr val="FF0000"/>
                        </a:solidFill>
                      </a:endParaRPr>
                    </a:p>
                  </a:txBody>
                  <a:tcPr/>
                </a:tc>
              </a:tr>
              <a:tr h="909175">
                <a:tc>
                  <a:txBody>
                    <a:bodyPr/>
                    <a:lstStyle/>
                    <a:p>
                      <a:pPr algn="ctr"/>
                      <a:r>
                        <a:rPr lang="en-US" sz="1900" b="1" dirty="0" smtClean="0"/>
                        <a:t>Worst Forecasts </a:t>
                      </a:r>
                      <a:r>
                        <a:rPr lang="en-US" sz="2000" b="1" dirty="0" smtClean="0"/>
                        <a:t>(N=763)</a:t>
                      </a:r>
                      <a:endParaRPr lang="en-US" sz="2000" b="1" dirty="0"/>
                    </a:p>
                  </a:txBody>
                  <a:tcPr/>
                </a:tc>
                <a:tc>
                  <a:txBody>
                    <a:bodyPr/>
                    <a:lstStyle/>
                    <a:p>
                      <a:pPr algn="ctr"/>
                      <a:r>
                        <a:rPr lang="en-US" sz="2400" dirty="0" smtClean="0"/>
                        <a:t>0.01</a:t>
                      </a:r>
                      <a:endParaRPr lang="en-US" sz="2400" dirty="0"/>
                    </a:p>
                  </a:txBody>
                  <a:tcPr/>
                </a:tc>
                <a:tc>
                  <a:txBody>
                    <a:bodyPr/>
                    <a:lstStyle/>
                    <a:p>
                      <a:pPr algn="ctr"/>
                      <a:r>
                        <a:rPr lang="en-US" sz="2400" b="0" dirty="0" smtClean="0">
                          <a:solidFill>
                            <a:srgbClr val="FF0000"/>
                          </a:solidFill>
                        </a:rPr>
                        <a:t>–0.21</a:t>
                      </a:r>
                      <a:endParaRPr lang="en-US" sz="2400" b="0" dirty="0">
                        <a:solidFill>
                          <a:srgbClr val="FF0000"/>
                        </a:solidFill>
                      </a:endParaRPr>
                    </a:p>
                  </a:txBody>
                  <a:tcPr/>
                </a:tc>
                <a:tc>
                  <a:txBody>
                    <a:bodyPr/>
                    <a:lstStyle/>
                    <a:p>
                      <a:pPr algn="ctr"/>
                      <a:r>
                        <a:rPr lang="en-US" sz="2400" b="0" dirty="0" smtClean="0">
                          <a:solidFill>
                            <a:srgbClr val="FF0000"/>
                          </a:solidFill>
                        </a:rPr>
                        <a:t>4.33 </a:t>
                      </a:r>
                    </a:p>
                    <a:p>
                      <a:pPr algn="ctr"/>
                      <a:r>
                        <a:rPr lang="en-US" sz="2400" b="0" dirty="0" smtClean="0">
                          <a:solidFill>
                            <a:srgbClr val="FF0000"/>
                          </a:solidFill>
                        </a:rPr>
                        <a:t>PC units</a:t>
                      </a:r>
                      <a:endParaRPr lang="en-US" sz="2400" b="0" dirty="0">
                        <a:solidFill>
                          <a:srgbClr val="FF0000"/>
                        </a:solidFill>
                      </a:endParaRPr>
                    </a:p>
                  </a:txBody>
                  <a:tcPr/>
                </a:tc>
              </a:tr>
            </a:tbl>
          </a:graphicData>
        </a:graphic>
      </p:graphicFrame>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13" name="TextBox 12"/>
          <p:cNvSpPr txBox="1"/>
          <p:nvPr/>
        </p:nvSpPr>
        <p:spPr>
          <a:xfrm>
            <a:off x="280737" y="959324"/>
            <a:ext cx="8555790" cy="830997"/>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r>
              <a:rPr lang="en-US" sz="2400" dirty="0">
                <a:solidFill>
                  <a:srgbClr val="000000"/>
                </a:solidFill>
              </a:rPr>
              <a:t>	</a:t>
            </a:r>
            <a:endParaRPr lang="en-US" sz="2400" dirty="0" smtClean="0">
              <a:solidFill>
                <a:srgbClr val="000000"/>
              </a:solidFill>
            </a:endParaRPr>
          </a:p>
        </p:txBody>
      </p:sp>
      <p:sp>
        <p:nvSpPr>
          <p:cNvPr id="2" name="TextBox 1"/>
          <p:cNvSpPr txBox="1"/>
          <p:nvPr/>
        </p:nvSpPr>
        <p:spPr>
          <a:xfrm>
            <a:off x="123657" y="4914900"/>
            <a:ext cx="8956843" cy="1508105"/>
          </a:xfrm>
          <a:prstGeom prst="rect">
            <a:avLst/>
          </a:prstGeom>
          <a:noFill/>
        </p:spPr>
        <p:txBody>
          <a:bodyPr wrap="square" rtlCol="0">
            <a:spAutoFit/>
          </a:bodyPr>
          <a:lstStyle/>
          <a:p>
            <a:pPr marL="342900" indent="-342900">
              <a:buFont typeface="Arial"/>
              <a:buChar char="•"/>
            </a:pPr>
            <a:r>
              <a:rPr lang="en-US" sz="2000" dirty="0" smtClean="0"/>
              <a:t>The best forecast periods are typically characterized by </a:t>
            </a:r>
            <a:r>
              <a:rPr lang="en-US" sz="2000" dirty="0" err="1" smtClean="0"/>
              <a:t>poleward</a:t>
            </a:r>
            <a:r>
              <a:rPr lang="en-US" sz="2000" dirty="0" smtClean="0"/>
              <a:t> shifts over the next 10 days and anomalously short trajectories within the NPJ phase diagram</a:t>
            </a:r>
          </a:p>
          <a:p>
            <a:pPr marL="342900" indent="-342900">
              <a:buFont typeface="Arial"/>
              <a:buChar char="•"/>
            </a:pPr>
            <a:endParaRPr lang="en-US" sz="1200" dirty="0" smtClean="0"/>
          </a:p>
          <a:p>
            <a:pPr marL="342900" indent="-342900">
              <a:buFont typeface="Arial"/>
              <a:buChar char="•"/>
            </a:pPr>
            <a:r>
              <a:rPr lang="en-US" sz="2000" dirty="0" smtClean="0"/>
              <a:t>The worst forecast periods are typically characterized by </a:t>
            </a:r>
            <a:r>
              <a:rPr lang="en-US" sz="2000" dirty="0" err="1" smtClean="0"/>
              <a:t>equatorward</a:t>
            </a:r>
            <a:r>
              <a:rPr lang="en-US" sz="2000" dirty="0" smtClean="0"/>
              <a:t> shifts over the next 10 days and anomalously long trajectories within the NPJ phase diagram</a:t>
            </a:r>
            <a:endParaRPr lang="en-US" sz="2000" dirty="0"/>
          </a:p>
        </p:txBody>
      </p:sp>
      <p:sp>
        <p:nvSpPr>
          <p:cNvPr id="3" name="TextBox 2"/>
          <p:cNvSpPr txBox="1"/>
          <p:nvPr/>
        </p:nvSpPr>
        <p:spPr>
          <a:xfrm>
            <a:off x="3502210" y="3081995"/>
            <a:ext cx="1270000" cy="523220"/>
          </a:xfrm>
          <a:prstGeom prst="rect">
            <a:avLst/>
          </a:prstGeom>
          <a:noFill/>
        </p:spPr>
        <p:txBody>
          <a:bodyPr wrap="square" rtlCol="0">
            <a:spAutoFit/>
          </a:bodyPr>
          <a:lstStyle/>
          <a:p>
            <a:pPr algn="ctr"/>
            <a:r>
              <a:rPr lang="en-US" sz="1400" b="1" dirty="0" err="1" smtClean="0"/>
              <a:t>Poleward</a:t>
            </a:r>
            <a:endParaRPr lang="en-US" sz="1400" b="1" dirty="0" smtClean="0"/>
          </a:p>
          <a:p>
            <a:pPr algn="ctr"/>
            <a:r>
              <a:rPr lang="en-US" sz="1400" b="1" dirty="0" smtClean="0"/>
              <a:t> Shift</a:t>
            </a:r>
            <a:endParaRPr lang="en-US" sz="1400" b="1" dirty="0"/>
          </a:p>
        </p:txBody>
      </p:sp>
      <p:sp>
        <p:nvSpPr>
          <p:cNvPr id="11" name="TextBox 10"/>
          <p:cNvSpPr txBox="1"/>
          <p:nvPr/>
        </p:nvSpPr>
        <p:spPr>
          <a:xfrm>
            <a:off x="3515438" y="3995108"/>
            <a:ext cx="1270000" cy="523220"/>
          </a:xfrm>
          <a:prstGeom prst="rect">
            <a:avLst/>
          </a:prstGeom>
          <a:noFill/>
        </p:spPr>
        <p:txBody>
          <a:bodyPr wrap="square" rtlCol="0">
            <a:spAutoFit/>
          </a:bodyPr>
          <a:lstStyle/>
          <a:p>
            <a:pPr algn="ctr"/>
            <a:r>
              <a:rPr lang="en-US" sz="1400" b="1" dirty="0" err="1" smtClean="0">
                <a:solidFill>
                  <a:srgbClr val="000000"/>
                </a:solidFill>
              </a:rPr>
              <a:t>Equatorward</a:t>
            </a:r>
            <a:endParaRPr lang="en-US" sz="1400" b="1" dirty="0" smtClean="0">
              <a:solidFill>
                <a:srgbClr val="000000"/>
              </a:solidFill>
            </a:endParaRPr>
          </a:p>
          <a:p>
            <a:pPr algn="ctr"/>
            <a:r>
              <a:rPr lang="en-US" sz="1400" b="1" dirty="0" smtClean="0">
                <a:solidFill>
                  <a:srgbClr val="000000"/>
                </a:solidFill>
              </a:rPr>
              <a:t> Shift</a:t>
            </a:r>
            <a:endParaRPr lang="en-US" sz="1400" b="1" dirty="0">
              <a:solidFill>
                <a:srgbClr val="000000"/>
              </a:solidFill>
            </a:endParaRPr>
          </a:p>
        </p:txBody>
      </p:sp>
      <p:sp>
        <p:nvSpPr>
          <p:cNvPr id="12" name="Rectangle 11"/>
          <p:cNvSpPr/>
          <p:nvPr/>
        </p:nvSpPr>
        <p:spPr>
          <a:xfrm>
            <a:off x="3621216" y="1895465"/>
            <a:ext cx="3083149" cy="2622863"/>
          </a:xfrm>
          <a:prstGeom prst="rect">
            <a:avLst/>
          </a:prstGeom>
          <a:noFill/>
          <a:ln w="57150" cmpd="sng">
            <a:solidFill>
              <a:srgbClr val="FFFF00"/>
            </a:solidFill>
          </a:ln>
          <a:effectLst>
            <a:glow rad="25400">
              <a:schemeClr val="tx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872111" y="2481830"/>
            <a:ext cx="1964416" cy="1200329"/>
          </a:xfrm>
          <a:prstGeom prst="rect">
            <a:avLst/>
          </a:prstGeom>
          <a:noFill/>
          <a:ln>
            <a:solidFill>
              <a:schemeClr val="tx1"/>
            </a:solidFill>
          </a:ln>
        </p:spPr>
        <p:txBody>
          <a:bodyPr wrap="square" rtlCol="0">
            <a:spAutoFit/>
          </a:bodyPr>
          <a:lstStyle/>
          <a:p>
            <a:pPr algn="ctr"/>
            <a:r>
              <a:rPr lang="en-US" b="1" dirty="0" smtClean="0">
                <a:solidFill>
                  <a:srgbClr val="FF0000"/>
                </a:solidFill>
              </a:rPr>
              <a:t>Statistically significant at the 99.9% confidence interval</a:t>
            </a:r>
            <a:endParaRPr lang="en-US" b="1" dirty="0">
              <a:solidFill>
                <a:srgbClr val="FF0000"/>
              </a:solidFill>
            </a:endParaRPr>
          </a:p>
        </p:txBody>
      </p:sp>
    </p:spTree>
    <p:extLst>
      <p:ext uri="{BB962C8B-B14F-4D97-AF65-F5344CB8AC3E}">
        <p14:creationId xmlns:p14="http://schemas.microsoft.com/office/powerpoint/2010/main" val="20679034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37"/>
          <p:cNvSpPr/>
          <p:nvPr/>
        </p:nvSpPr>
        <p:spPr>
          <a:xfrm rot="16200000">
            <a:off x="2004768" y="1728843"/>
            <a:ext cx="1065558" cy="3355107"/>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66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rot="5400000">
            <a:off x="1990967" y="141081"/>
            <a:ext cx="1077715" cy="337055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FF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rot="10800000">
            <a:off x="2824450" y="1300195"/>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FF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reeform 16"/>
          <p:cNvSpPr/>
          <p:nvPr/>
        </p:nvSpPr>
        <p:spPr>
          <a:xfrm>
            <a:off x="844550" y="1289050"/>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1045715"/>
            <a:ext cx="4348503" cy="3261377"/>
          </a:xfrm>
          <a:prstGeom prst="rect">
            <a:avLst/>
          </a:prstGeom>
        </p:spPr>
      </p:pic>
      <p:pic>
        <p:nvPicPr>
          <p:cNvPr id="19" name="Picture 18"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149" y="1045715"/>
            <a:ext cx="4348503" cy="3261377"/>
          </a:xfrm>
          <a:prstGeom prst="rect">
            <a:avLst/>
          </a:prstGeom>
        </p:spPr>
      </p:pic>
      <p:sp>
        <p:nvSpPr>
          <p:cNvPr id="20" name="TextBox 19"/>
          <p:cNvSpPr txBox="1"/>
          <p:nvPr/>
        </p:nvSpPr>
        <p:spPr>
          <a:xfrm>
            <a:off x="5559294" y="1220111"/>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21" name="TextBox 20"/>
          <p:cNvSpPr txBox="1"/>
          <p:nvPr/>
        </p:nvSpPr>
        <p:spPr>
          <a:xfrm>
            <a:off x="5559294" y="3562406"/>
            <a:ext cx="2241859" cy="369332"/>
          </a:xfrm>
          <a:prstGeom prst="rect">
            <a:avLst/>
          </a:prstGeom>
          <a:noFill/>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22" name="TextBox 21"/>
          <p:cNvSpPr txBox="1"/>
          <p:nvPr/>
        </p:nvSpPr>
        <p:spPr>
          <a:xfrm rot="16200000">
            <a:off x="7072361" y="2435065"/>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23" name="TextBox 22"/>
          <p:cNvSpPr txBox="1"/>
          <p:nvPr/>
        </p:nvSpPr>
        <p:spPr>
          <a:xfrm rot="16200000">
            <a:off x="4043123" y="2425201"/>
            <a:ext cx="2241859" cy="369332"/>
          </a:xfrm>
          <a:prstGeom prst="rect">
            <a:avLst/>
          </a:prstGeom>
          <a:noFill/>
        </p:spPr>
        <p:txBody>
          <a:bodyPr wrap="square" rtlCol="0">
            <a:spAutoFit/>
          </a:bodyPr>
          <a:lstStyle/>
          <a:p>
            <a:pPr algn="ctr"/>
            <a:r>
              <a:rPr lang="en-US" b="1" dirty="0" smtClean="0">
                <a:solidFill>
                  <a:srgbClr val="000000"/>
                </a:solidFill>
              </a:rPr>
              <a:t>Jet Retraction</a:t>
            </a:r>
            <a:endParaRPr lang="en-US" b="1" dirty="0">
              <a:solidFill>
                <a:srgbClr val="000000"/>
              </a:solidFill>
            </a:endParaRPr>
          </a:p>
        </p:txBody>
      </p:sp>
      <p:sp>
        <p:nvSpPr>
          <p:cNvPr id="24" name="TextBox 23"/>
          <p:cNvSpPr txBox="1"/>
          <p:nvPr/>
        </p:nvSpPr>
        <p:spPr>
          <a:xfrm>
            <a:off x="1396438" y="1255826"/>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25" name="TextBox 24"/>
          <p:cNvSpPr txBox="1"/>
          <p:nvPr/>
        </p:nvSpPr>
        <p:spPr>
          <a:xfrm>
            <a:off x="1396438" y="3598121"/>
            <a:ext cx="2241859" cy="369332"/>
          </a:xfrm>
          <a:prstGeom prst="rect">
            <a:avLst/>
          </a:prstGeom>
          <a:noFill/>
          <a:ln>
            <a:noFill/>
          </a:ln>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26" name="TextBox 25"/>
          <p:cNvSpPr txBox="1"/>
          <p:nvPr/>
        </p:nvSpPr>
        <p:spPr>
          <a:xfrm rot="16200000">
            <a:off x="2909505" y="2470780"/>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27" name="TextBox 26"/>
          <p:cNvSpPr txBox="1"/>
          <p:nvPr/>
        </p:nvSpPr>
        <p:spPr>
          <a:xfrm rot="16200000">
            <a:off x="-119733" y="2460916"/>
            <a:ext cx="2241859" cy="369332"/>
          </a:xfrm>
          <a:prstGeom prst="rect">
            <a:avLst/>
          </a:prstGeom>
          <a:noFill/>
        </p:spPr>
        <p:txBody>
          <a:bodyPr wrap="square" rtlCol="0">
            <a:spAutoFit/>
          </a:bodyPr>
          <a:lstStyle/>
          <a:p>
            <a:pPr algn="ctr"/>
            <a:r>
              <a:rPr lang="en-US" b="1" dirty="0" smtClean="0"/>
              <a:t>Jet Retraction</a:t>
            </a:r>
            <a:endParaRPr lang="en-US" b="1" dirty="0"/>
          </a:p>
        </p:txBody>
      </p:sp>
      <p:sp>
        <p:nvSpPr>
          <p:cNvPr id="28" name="TextBox 27"/>
          <p:cNvSpPr txBox="1"/>
          <p:nvPr/>
        </p:nvSpPr>
        <p:spPr>
          <a:xfrm>
            <a:off x="816529" y="818415"/>
            <a:ext cx="3398571" cy="400110"/>
          </a:xfrm>
          <a:prstGeom prst="rect">
            <a:avLst/>
          </a:prstGeom>
          <a:noFill/>
        </p:spPr>
        <p:txBody>
          <a:bodyPr wrap="square" rtlCol="0">
            <a:spAutoFit/>
          </a:bodyPr>
          <a:lstStyle/>
          <a:p>
            <a:pPr algn="ctr"/>
            <a:r>
              <a:rPr lang="en-US" sz="2000" b="1" dirty="0" smtClean="0">
                <a:solidFill>
                  <a:srgbClr val="0000FF"/>
                </a:solidFill>
              </a:rPr>
              <a:t>Ratio of Best/Worst Forecasts</a:t>
            </a:r>
            <a:endParaRPr lang="en-US" sz="2000" b="1" dirty="0">
              <a:solidFill>
                <a:srgbClr val="0000FF"/>
              </a:solidFill>
            </a:endParaRPr>
          </a:p>
        </p:txBody>
      </p:sp>
      <p:sp>
        <p:nvSpPr>
          <p:cNvPr id="29" name="TextBox 28"/>
          <p:cNvSpPr txBox="1"/>
          <p:nvPr/>
        </p:nvSpPr>
        <p:spPr>
          <a:xfrm>
            <a:off x="4569838" y="818415"/>
            <a:ext cx="4266688" cy="400110"/>
          </a:xfrm>
          <a:prstGeom prst="rect">
            <a:avLst/>
          </a:prstGeom>
          <a:noFill/>
        </p:spPr>
        <p:txBody>
          <a:bodyPr wrap="square" rtlCol="0">
            <a:spAutoFit/>
          </a:bodyPr>
          <a:lstStyle/>
          <a:p>
            <a:pPr algn="ctr"/>
            <a:r>
              <a:rPr lang="en-US" sz="2000" b="1" dirty="0" smtClean="0">
                <a:solidFill>
                  <a:srgbClr val="0000FF"/>
                </a:solidFill>
              </a:rPr>
              <a:t>Average ΔPC2</a:t>
            </a:r>
            <a:endParaRPr lang="en-US" sz="2000" b="1" dirty="0">
              <a:solidFill>
                <a:srgbClr val="0000FF"/>
              </a:solidFill>
            </a:endParaRPr>
          </a:p>
        </p:txBody>
      </p:sp>
      <p:sp>
        <p:nvSpPr>
          <p:cNvPr id="30" name="Rectangle 29"/>
          <p:cNvSpPr/>
          <p:nvPr/>
        </p:nvSpPr>
        <p:spPr>
          <a:xfrm>
            <a:off x="5148956" y="4400827"/>
            <a:ext cx="579116" cy="320963"/>
          </a:xfrm>
          <a:prstGeom prst="rect">
            <a:avLst/>
          </a:prstGeom>
          <a:solidFill>
            <a:srgbClr val="FF66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5919827" y="4361275"/>
            <a:ext cx="2349836" cy="369332"/>
          </a:xfrm>
          <a:prstGeom prst="rect">
            <a:avLst/>
          </a:prstGeom>
          <a:noFill/>
        </p:spPr>
        <p:txBody>
          <a:bodyPr wrap="square" rtlCol="0">
            <a:spAutoFit/>
          </a:bodyPr>
          <a:lstStyle/>
          <a:p>
            <a:r>
              <a:rPr lang="en-US" b="1" dirty="0" smtClean="0"/>
              <a:t>More Worst Forecasts</a:t>
            </a:r>
            <a:endParaRPr lang="en-US" b="1" dirty="0"/>
          </a:p>
        </p:txBody>
      </p:sp>
      <p:sp>
        <p:nvSpPr>
          <p:cNvPr id="32" name="Rectangle 31"/>
          <p:cNvSpPr/>
          <p:nvPr/>
        </p:nvSpPr>
        <p:spPr>
          <a:xfrm>
            <a:off x="3411605" y="4399783"/>
            <a:ext cx="579117" cy="320963"/>
          </a:xfrm>
          <a:prstGeom prst="rect">
            <a:avLst/>
          </a:prstGeom>
          <a:solidFill>
            <a:srgbClr val="FFFF00">
              <a:alpha val="15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TextBox 32"/>
          <p:cNvSpPr txBox="1"/>
          <p:nvPr/>
        </p:nvSpPr>
        <p:spPr>
          <a:xfrm>
            <a:off x="1063945" y="4366415"/>
            <a:ext cx="2349836" cy="369332"/>
          </a:xfrm>
          <a:prstGeom prst="rect">
            <a:avLst/>
          </a:prstGeom>
          <a:noFill/>
        </p:spPr>
        <p:txBody>
          <a:bodyPr wrap="square" rtlCol="0">
            <a:spAutoFit/>
          </a:bodyPr>
          <a:lstStyle/>
          <a:p>
            <a:r>
              <a:rPr lang="en-US" b="1" dirty="0" smtClean="0"/>
              <a:t>More Best Forecasts</a:t>
            </a:r>
            <a:endParaRPr lang="en-US" b="1" dirty="0"/>
          </a:p>
        </p:txBody>
      </p:sp>
      <p:sp>
        <p:nvSpPr>
          <p:cNvPr id="34" name="Rectangle 33"/>
          <p:cNvSpPr/>
          <p:nvPr/>
        </p:nvSpPr>
        <p:spPr>
          <a:xfrm>
            <a:off x="816529" y="4294134"/>
            <a:ext cx="7561428" cy="528291"/>
          </a:xfrm>
          <a:prstGeom prst="rect">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ectangle 34"/>
          <p:cNvSpPr/>
          <p:nvPr/>
        </p:nvSpPr>
        <p:spPr>
          <a:xfrm>
            <a:off x="3994954" y="4400740"/>
            <a:ext cx="579117" cy="320963"/>
          </a:xfrm>
          <a:prstGeom prst="rect">
            <a:avLst/>
          </a:prstGeom>
          <a:solidFill>
            <a:srgbClr val="FFFF00">
              <a:alpha val="7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4570326" y="4399583"/>
            <a:ext cx="579116" cy="320963"/>
          </a:xfrm>
          <a:prstGeom prst="rect">
            <a:avLst/>
          </a:prstGeom>
          <a:solidFill>
            <a:srgbClr val="FF6600">
              <a:alpha val="72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V="1">
            <a:off x="6680200" y="1828800"/>
            <a:ext cx="0" cy="774700"/>
          </a:xfrm>
          <a:prstGeom prst="straightConnector1">
            <a:avLst/>
          </a:prstGeom>
          <a:ln w="57150"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6721599" y="1618734"/>
            <a:ext cx="1564774" cy="369332"/>
          </a:xfrm>
          <a:prstGeom prst="rect">
            <a:avLst/>
          </a:prstGeom>
          <a:noFill/>
        </p:spPr>
        <p:txBody>
          <a:bodyPr wrap="square" rtlCol="0">
            <a:spAutoFit/>
          </a:bodyPr>
          <a:lstStyle/>
          <a:p>
            <a:r>
              <a:rPr lang="en-US" b="1" dirty="0" smtClean="0">
                <a:solidFill>
                  <a:srgbClr val="008000"/>
                </a:solidFill>
              </a:rPr>
              <a:t>Best</a:t>
            </a:r>
            <a:endParaRPr lang="en-US" b="1" dirty="0">
              <a:solidFill>
                <a:srgbClr val="008000"/>
              </a:solidFill>
            </a:endParaRPr>
          </a:p>
        </p:txBody>
      </p:sp>
      <p:cxnSp>
        <p:nvCxnSpPr>
          <p:cNvPr id="41" name="Straight Arrow Connector 40"/>
          <p:cNvCxnSpPr>
            <a:endCxn id="21" idx="2"/>
          </p:cNvCxnSpPr>
          <p:nvPr/>
        </p:nvCxnSpPr>
        <p:spPr>
          <a:xfrm>
            <a:off x="6680200" y="2603500"/>
            <a:ext cx="24" cy="1328238"/>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905872" y="3193074"/>
            <a:ext cx="1564774" cy="369332"/>
          </a:xfrm>
          <a:prstGeom prst="rect">
            <a:avLst/>
          </a:prstGeom>
          <a:noFill/>
        </p:spPr>
        <p:txBody>
          <a:bodyPr wrap="square" rtlCol="0">
            <a:spAutoFit/>
          </a:bodyPr>
          <a:lstStyle/>
          <a:p>
            <a:r>
              <a:rPr lang="en-US" b="1" dirty="0" smtClean="0">
                <a:solidFill>
                  <a:srgbClr val="FF0000"/>
                </a:solidFill>
              </a:rPr>
              <a:t>Worst</a:t>
            </a:r>
            <a:endParaRPr lang="en-US" b="1" dirty="0">
              <a:solidFill>
                <a:srgbClr val="FF0000"/>
              </a:solidFill>
            </a:endParaRPr>
          </a:p>
        </p:txBody>
      </p:sp>
      <p:sp>
        <p:nvSpPr>
          <p:cNvPr id="3" name="Rectangle 2"/>
          <p:cNvSpPr/>
          <p:nvPr/>
        </p:nvSpPr>
        <p:spPr>
          <a:xfrm>
            <a:off x="245153" y="4991064"/>
            <a:ext cx="8649370" cy="1569660"/>
          </a:xfrm>
          <a:prstGeom prst="rect">
            <a:avLst/>
          </a:prstGeom>
        </p:spPr>
        <p:txBody>
          <a:bodyPr wrap="square">
            <a:spAutoFit/>
          </a:bodyPr>
          <a:lstStyle/>
          <a:p>
            <a:pPr marL="342900" indent="-342900">
              <a:buFont typeface="Arial"/>
              <a:buChar char="•"/>
            </a:pPr>
            <a:r>
              <a:rPr lang="en-US" sz="2400" dirty="0"/>
              <a:t>The worst forecasts are most frequently initialized during jet retractions and </a:t>
            </a:r>
            <a:r>
              <a:rPr lang="en-US" sz="2400" dirty="0" err="1"/>
              <a:t>equatorward</a:t>
            </a:r>
            <a:r>
              <a:rPr lang="en-US" sz="2400" dirty="0"/>
              <a:t> </a:t>
            </a:r>
            <a:r>
              <a:rPr lang="en-US" sz="2400" dirty="0" smtClean="0"/>
              <a:t>shifts</a:t>
            </a:r>
          </a:p>
          <a:p>
            <a:pPr marL="342900" indent="-342900">
              <a:buFont typeface="Arial"/>
              <a:buChar char="•"/>
            </a:pPr>
            <a:r>
              <a:rPr lang="en-US" sz="2400" dirty="0"/>
              <a:t>The worst </a:t>
            </a:r>
            <a:r>
              <a:rPr lang="en-US" sz="2400" dirty="0" smtClean="0"/>
              <a:t>forecast periods frequently feature </a:t>
            </a:r>
            <a:r>
              <a:rPr lang="en-US" sz="2400" dirty="0" err="1"/>
              <a:t>equatorward</a:t>
            </a:r>
            <a:r>
              <a:rPr lang="en-US" sz="2400" dirty="0"/>
              <a:t> shifts during the 10-day period </a:t>
            </a:r>
            <a:r>
              <a:rPr lang="en-US" sz="2400" dirty="0" smtClean="0"/>
              <a:t>following forecast initialization</a:t>
            </a:r>
          </a:p>
        </p:txBody>
      </p:sp>
      <p:sp>
        <p:nvSpPr>
          <p:cNvPr id="37" name="TextBox 3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Tree>
    <p:extLst>
      <p:ext uri="{BB962C8B-B14F-4D97-AF65-F5344CB8AC3E}">
        <p14:creationId xmlns:p14="http://schemas.microsoft.com/office/powerpoint/2010/main" val="29914077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885" y="2703114"/>
            <a:ext cx="8229600" cy="1143000"/>
          </a:xfrm>
        </p:spPr>
        <p:txBody>
          <a:bodyPr>
            <a:noAutofit/>
          </a:bodyPr>
          <a:lstStyle/>
          <a:p>
            <a:r>
              <a:rPr lang="en-US" sz="4800" b="1" dirty="0" smtClean="0">
                <a:solidFill>
                  <a:srgbClr val="FF0000"/>
                </a:solidFill>
              </a:rPr>
              <a:t>The Development of the </a:t>
            </a:r>
            <a:br>
              <a:rPr lang="en-US" sz="4800" b="1" dirty="0" smtClean="0">
                <a:solidFill>
                  <a:srgbClr val="FF0000"/>
                </a:solidFill>
              </a:rPr>
            </a:br>
            <a:r>
              <a:rPr lang="en-US" sz="4800" b="1" dirty="0" smtClean="0">
                <a:solidFill>
                  <a:srgbClr val="FF0000"/>
                </a:solidFill>
              </a:rPr>
              <a:t>NPJ Phase Diagram </a:t>
            </a:r>
            <a:endParaRPr lang="en-US" sz="4800" b="1" dirty="0">
              <a:solidFill>
                <a:srgbClr val="FF0000"/>
              </a:solidFill>
            </a:endParaRPr>
          </a:p>
        </p:txBody>
      </p:sp>
    </p:spTree>
    <p:extLst>
      <p:ext uri="{BB962C8B-B14F-4D97-AF65-F5344CB8AC3E}">
        <p14:creationId xmlns:p14="http://schemas.microsoft.com/office/powerpoint/2010/main" val="368267692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37"/>
          <p:cNvSpPr/>
          <p:nvPr/>
        </p:nvSpPr>
        <p:spPr>
          <a:xfrm rot="16200000">
            <a:off x="2004768" y="1728843"/>
            <a:ext cx="1065558" cy="3355107"/>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66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Freeform 8"/>
          <p:cNvSpPr/>
          <p:nvPr/>
        </p:nvSpPr>
        <p:spPr>
          <a:xfrm rot="5400000">
            <a:off x="1990967" y="141081"/>
            <a:ext cx="1077715" cy="337055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FF00">
              <a:alpha val="7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p:nvSpPr>
        <p:spPr>
          <a:xfrm rot="10800000">
            <a:off x="2824450" y="1300195"/>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FF00">
              <a:alpha val="1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reeform 16"/>
          <p:cNvSpPr/>
          <p:nvPr/>
        </p:nvSpPr>
        <p:spPr>
          <a:xfrm>
            <a:off x="844550" y="1289050"/>
            <a:ext cx="1390650" cy="2654300"/>
          </a:xfrm>
          <a:custGeom>
            <a:avLst/>
            <a:gdLst>
              <a:gd name="connsiteX0" fmla="*/ 0 w 1390650"/>
              <a:gd name="connsiteY0" fmla="*/ 0 h 2654300"/>
              <a:gd name="connsiteX1" fmla="*/ 1390650 w 1390650"/>
              <a:gd name="connsiteY1" fmla="*/ 1098550 h 2654300"/>
              <a:gd name="connsiteX2" fmla="*/ 1327150 w 1390650"/>
              <a:gd name="connsiteY2" fmla="*/ 1181100 h 2654300"/>
              <a:gd name="connsiteX3" fmla="*/ 1257300 w 1390650"/>
              <a:gd name="connsiteY3" fmla="*/ 1257300 h 2654300"/>
              <a:gd name="connsiteX4" fmla="*/ 1270000 w 1390650"/>
              <a:gd name="connsiteY4" fmla="*/ 1390650 h 2654300"/>
              <a:gd name="connsiteX5" fmla="*/ 1314450 w 1390650"/>
              <a:gd name="connsiteY5" fmla="*/ 1473200 h 2654300"/>
              <a:gd name="connsiteX6" fmla="*/ 1371600 w 1390650"/>
              <a:gd name="connsiteY6" fmla="*/ 1568450 h 2654300"/>
              <a:gd name="connsiteX7" fmla="*/ 6350 w 1390650"/>
              <a:gd name="connsiteY7" fmla="*/ 2654300 h 2654300"/>
              <a:gd name="connsiteX8" fmla="*/ 0 w 1390650"/>
              <a:gd name="connsiteY8" fmla="*/ 0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50" h="2654300">
                <a:moveTo>
                  <a:pt x="0" y="0"/>
                </a:moveTo>
                <a:lnTo>
                  <a:pt x="1390650" y="1098550"/>
                </a:lnTo>
                <a:lnTo>
                  <a:pt x="1327150" y="1181100"/>
                </a:lnTo>
                <a:lnTo>
                  <a:pt x="1257300" y="1257300"/>
                </a:lnTo>
                <a:lnTo>
                  <a:pt x="1270000" y="1390650"/>
                </a:lnTo>
                <a:lnTo>
                  <a:pt x="1314450" y="1473200"/>
                </a:lnTo>
                <a:lnTo>
                  <a:pt x="1371600" y="1568450"/>
                </a:lnTo>
                <a:lnTo>
                  <a:pt x="6350" y="2654300"/>
                </a:lnTo>
                <a:cubicBezTo>
                  <a:pt x="4233" y="1769533"/>
                  <a:pt x="2117" y="884767"/>
                  <a:pt x="0" y="0"/>
                </a:cubicBezTo>
                <a:close/>
              </a:path>
            </a:pathLst>
          </a:custGeom>
          <a:solidFill>
            <a:srgbClr val="FF66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37" y="1045715"/>
            <a:ext cx="4348503" cy="3261377"/>
          </a:xfrm>
          <a:prstGeom prst="rect">
            <a:avLst/>
          </a:prstGeom>
        </p:spPr>
      </p:pic>
      <p:pic>
        <p:nvPicPr>
          <p:cNvPr id="19" name="Picture 18" descr="JetRegime_Schematic_Blank.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149" y="1045715"/>
            <a:ext cx="4348503" cy="3261377"/>
          </a:xfrm>
          <a:prstGeom prst="rect">
            <a:avLst/>
          </a:prstGeom>
        </p:spPr>
      </p:pic>
      <p:sp>
        <p:nvSpPr>
          <p:cNvPr id="20" name="TextBox 19"/>
          <p:cNvSpPr txBox="1"/>
          <p:nvPr/>
        </p:nvSpPr>
        <p:spPr>
          <a:xfrm>
            <a:off x="5559294" y="1220111"/>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21" name="TextBox 20"/>
          <p:cNvSpPr txBox="1"/>
          <p:nvPr/>
        </p:nvSpPr>
        <p:spPr>
          <a:xfrm>
            <a:off x="5559294" y="3562406"/>
            <a:ext cx="2241859" cy="369332"/>
          </a:xfrm>
          <a:prstGeom prst="rect">
            <a:avLst/>
          </a:prstGeom>
          <a:noFill/>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22" name="TextBox 21"/>
          <p:cNvSpPr txBox="1"/>
          <p:nvPr/>
        </p:nvSpPr>
        <p:spPr>
          <a:xfrm rot="16200000">
            <a:off x="7072361" y="2435065"/>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23" name="TextBox 22"/>
          <p:cNvSpPr txBox="1"/>
          <p:nvPr/>
        </p:nvSpPr>
        <p:spPr>
          <a:xfrm rot="16200000">
            <a:off x="4043123" y="2425201"/>
            <a:ext cx="2241859" cy="369332"/>
          </a:xfrm>
          <a:prstGeom prst="rect">
            <a:avLst/>
          </a:prstGeom>
          <a:noFill/>
        </p:spPr>
        <p:txBody>
          <a:bodyPr wrap="square" rtlCol="0">
            <a:spAutoFit/>
          </a:bodyPr>
          <a:lstStyle/>
          <a:p>
            <a:pPr algn="ctr"/>
            <a:r>
              <a:rPr lang="en-US" b="1" dirty="0" smtClean="0">
                <a:solidFill>
                  <a:srgbClr val="000000"/>
                </a:solidFill>
              </a:rPr>
              <a:t>Jet Retraction</a:t>
            </a:r>
            <a:endParaRPr lang="en-US" b="1" dirty="0">
              <a:solidFill>
                <a:srgbClr val="000000"/>
              </a:solidFill>
            </a:endParaRPr>
          </a:p>
        </p:txBody>
      </p:sp>
      <p:sp>
        <p:nvSpPr>
          <p:cNvPr id="24" name="TextBox 23"/>
          <p:cNvSpPr txBox="1"/>
          <p:nvPr/>
        </p:nvSpPr>
        <p:spPr>
          <a:xfrm>
            <a:off x="1396438" y="1255826"/>
            <a:ext cx="2241859" cy="369332"/>
          </a:xfrm>
          <a:prstGeom prst="rect">
            <a:avLst/>
          </a:prstGeom>
          <a:noFill/>
        </p:spPr>
        <p:txBody>
          <a:bodyPr wrap="square" rtlCol="0">
            <a:spAutoFit/>
          </a:bodyPr>
          <a:lstStyle/>
          <a:p>
            <a:pPr algn="ctr"/>
            <a:r>
              <a:rPr lang="en-US" b="1" dirty="0" err="1" smtClean="0">
                <a:solidFill>
                  <a:srgbClr val="000000"/>
                </a:solidFill>
              </a:rPr>
              <a:t>Poleward</a:t>
            </a:r>
            <a:r>
              <a:rPr lang="en-US" b="1" dirty="0" smtClean="0">
                <a:solidFill>
                  <a:srgbClr val="000000"/>
                </a:solidFill>
              </a:rPr>
              <a:t> Shift</a:t>
            </a:r>
            <a:endParaRPr lang="en-US" b="1" dirty="0">
              <a:solidFill>
                <a:srgbClr val="000000"/>
              </a:solidFill>
            </a:endParaRPr>
          </a:p>
        </p:txBody>
      </p:sp>
      <p:sp>
        <p:nvSpPr>
          <p:cNvPr id="25" name="TextBox 24"/>
          <p:cNvSpPr txBox="1"/>
          <p:nvPr/>
        </p:nvSpPr>
        <p:spPr>
          <a:xfrm>
            <a:off x="1396438" y="3598121"/>
            <a:ext cx="2241859" cy="369332"/>
          </a:xfrm>
          <a:prstGeom prst="rect">
            <a:avLst/>
          </a:prstGeom>
          <a:noFill/>
          <a:ln>
            <a:noFill/>
          </a:ln>
        </p:spPr>
        <p:txBody>
          <a:bodyPr wrap="square" rtlCol="0">
            <a:spAutoFit/>
          </a:bodyPr>
          <a:lstStyle/>
          <a:p>
            <a:pPr algn="ctr"/>
            <a:r>
              <a:rPr lang="en-US" b="1" dirty="0" err="1" smtClean="0">
                <a:solidFill>
                  <a:srgbClr val="000000"/>
                </a:solidFill>
              </a:rPr>
              <a:t>Equatorward</a:t>
            </a:r>
            <a:r>
              <a:rPr lang="en-US" b="1" dirty="0" smtClean="0">
                <a:solidFill>
                  <a:srgbClr val="000000"/>
                </a:solidFill>
              </a:rPr>
              <a:t> Shift</a:t>
            </a:r>
            <a:endParaRPr lang="en-US" b="1" dirty="0">
              <a:solidFill>
                <a:srgbClr val="000000"/>
              </a:solidFill>
            </a:endParaRPr>
          </a:p>
        </p:txBody>
      </p:sp>
      <p:sp>
        <p:nvSpPr>
          <p:cNvPr id="26" name="TextBox 25"/>
          <p:cNvSpPr txBox="1"/>
          <p:nvPr/>
        </p:nvSpPr>
        <p:spPr>
          <a:xfrm rot="16200000">
            <a:off x="2909505" y="2470780"/>
            <a:ext cx="2241859" cy="369332"/>
          </a:xfrm>
          <a:prstGeom prst="rect">
            <a:avLst/>
          </a:prstGeom>
          <a:noFill/>
        </p:spPr>
        <p:txBody>
          <a:bodyPr wrap="square" rtlCol="0">
            <a:spAutoFit/>
          </a:bodyPr>
          <a:lstStyle/>
          <a:p>
            <a:pPr algn="ctr"/>
            <a:r>
              <a:rPr lang="en-US" b="1" dirty="0" smtClean="0">
                <a:solidFill>
                  <a:srgbClr val="000000"/>
                </a:solidFill>
              </a:rPr>
              <a:t>Jet Extension</a:t>
            </a:r>
            <a:endParaRPr lang="en-US" b="1" dirty="0">
              <a:solidFill>
                <a:srgbClr val="000000"/>
              </a:solidFill>
            </a:endParaRPr>
          </a:p>
        </p:txBody>
      </p:sp>
      <p:sp>
        <p:nvSpPr>
          <p:cNvPr id="27" name="TextBox 26"/>
          <p:cNvSpPr txBox="1"/>
          <p:nvPr/>
        </p:nvSpPr>
        <p:spPr>
          <a:xfrm rot="16200000">
            <a:off x="-119733" y="2460916"/>
            <a:ext cx="2241859" cy="369332"/>
          </a:xfrm>
          <a:prstGeom prst="rect">
            <a:avLst/>
          </a:prstGeom>
          <a:noFill/>
        </p:spPr>
        <p:txBody>
          <a:bodyPr wrap="square" rtlCol="0">
            <a:spAutoFit/>
          </a:bodyPr>
          <a:lstStyle/>
          <a:p>
            <a:pPr algn="ctr"/>
            <a:r>
              <a:rPr lang="en-US" b="1" dirty="0" smtClean="0"/>
              <a:t>Jet Retraction</a:t>
            </a:r>
            <a:endParaRPr lang="en-US" b="1" dirty="0"/>
          </a:p>
        </p:txBody>
      </p:sp>
      <p:sp>
        <p:nvSpPr>
          <p:cNvPr id="28" name="TextBox 27"/>
          <p:cNvSpPr txBox="1"/>
          <p:nvPr/>
        </p:nvSpPr>
        <p:spPr>
          <a:xfrm>
            <a:off x="816529" y="818415"/>
            <a:ext cx="3398571" cy="400110"/>
          </a:xfrm>
          <a:prstGeom prst="rect">
            <a:avLst/>
          </a:prstGeom>
          <a:noFill/>
        </p:spPr>
        <p:txBody>
          <a:bodyPr wrap="square" rtlCol="0">
            <a:spAutoFit/>
          </a:bodyPr>
          <a:lstStyle/>
          <a:p>
            <a:pPr algn="ctr"/>
            <a:r>
              <a:rPr lang="en-US" sz="2000" b="1" dirty="0" smtClean="0">
                <a:solidFill>
                  <a:srgbClr val="0000FF"/>
                </a:solidFill>
              </a:rPr>
              <a:t>Ratio of Best/Worst Forecasts</a:t>
            </a:r>
            <a:endParaRPr lang="en-US" sz="2000" b="1" dirty="0">
              <a:solidFill>
                <a:srgbClr val="0000FF"/>
              </a:solidFill>
            </a:endParaRPr>
          </a:p>
        </p:txBody>
      </p:sp>
      <p:sp>
        <p:nvSpPr>
          <p:cNvPr id="29" name="TextBox 28"/>
          <p:cNvSpPr txBox="1"/>
          <p:nvPr/>
        </p:nvSpPr>
        <p:spPr>
          <a:xfrm>
            <a:off x="4569838" y="818415"/>
            <a:ext cx="4266688" cy="400110"/>
          </a:xfrm>
          <a:prstGeom prst="rect">
            <a:avLst/>
          </a:prstGeom>
          <a:noFill/>
        </p:spPr>
        <p:txBody>
          <a:bodyPr wrap="square" rtlCol="0">
            <a:spAutoFit/>
          </a:bodyPr>
          <a:lstStyle/>
          <a:p>
            <a:pPr algn="ctr"/>
            <a:r>
              <a:rPr lang="en-US" sz="2000" b="1" dirty="0" smtClean="0">
                <a:solidFill>
                  <a:srgbClr val="0000FF"/>
                </a:solidFill>
              </a:rPr>
              <a:t>Average ΔPC2</a:t>
            </a:r>
            <a:endParaRPr lang="en-US" sz="2000" b="1" dirty="0">
              <a:solidFill>
                <a:srgbClr val="0000FF"/>
              </a:solidFill>
            </a:endParaRPr>
          </a:p>
        </p:txBody>
      </p:sp>
      <p:cxnSp>
        <p:nvCxnSpPr>
          <p:cNvPr id="4" name="Straight Arrow Connector 3"/>
          <p:cNvCxnSpPr/>
          <p:nvPr/>
        </p:nvCxnSpPr>
        <p:spPr>
          <a:xfrm flipV="1">
            <a:off x="6680200" y="1828800"/>
            <a:ext cx="0" cy="774700"/>
          </a:xfrm>
          <a:prstGeom prst="straightConnector1">
            <a:avLst/>
          </a:prstGeom>
          <a:ln w="57150" cmpd="sng">
            <a:solidFill>
              <a:srgbClr val="008000"/>
            </a:solidFill>
            <a:tailEnd type="arrow"/>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6721599" y="1618734"/>
            <a:ext cx="1564774" cy="369332"/>
          </a:xfrm>
          <a:prstGeom prst="rect">
            <a:avLst/>
          </a:prstGeom>
          <a:noFill/>
        </p:spPr>
        <p:txBody>
          <a:bodyPr wrap="square" rtlCol="0">
            <a:spAutoFit/>
          </a:bodyPr>
          <a:lstStyle/>
          <a:p>
            <a:r>
              <a:rPr lang="en-US" b="1" dirty="0" smtClean="0">
                <a:solidFill>
                  <a:srgbClr val="008000"/>
                </a:solidFill>
              </a:rPr>
              <a:t>Best</a:t>
            </a:r>
            <a:endParaRPr lang="en-US" b="1" dirty="0">
              <a:solidFill>
                <a:srgbClr val="008000"/>
              </a:solidFill>
            </a:endParaRPr>
          </a:p>
        </p:txBody>
      </p:sp>
      <p:cxnSp>
        <p:nvCxnSpPr>
          <p:cNvPr id="41" name="Straight Arrow Connector 40"/>
          <p:cNvCxnSpPr>
            <a:endCxn id="21" idx="2"/>
          </p:cNvCxnSpPr>
          <p:nvPr/>
        </p:nvCxnSpPr>
        <p:spPr>
          <a:xfrm>
            <a:off x="6680200" y="2603500"/>
            <a:ext cx="24" cy="1328238"/>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5905872" y="3193074"/>
            <a:ext cx="1564774" cy="369332"/>
          </a:xfrm>
          <a:prstGeom prst="rect">
            <a:avLst/>
          </a:prstGeom>
          <a:noFill/>
        </p:spPr>
        <p:txBody>
          <a:bodyPr wrap="square" rtlCol="0">
            <a:spAutoFit/>
          </a:bodyPr>
          <a:lstStyle/>
          <a:p>
            <a:r>
              <a:rPr lang="en-US" b="1" dirty="0" smtClean="0">
                <a:solidFill>
                  <a:srgbClr val="FF0000"/>
                </a:solidFill>
              </a:rPr>
              <a:t>Worst</a:t>
            </a:r>
            <a:endParaRPr lang="en-US" b="1" dirty="0">
              <a:solidFill>
                <a:srgbClr val="FF0000"/>
              </a:solidFill>
            </a:endParaRPr>
          </a:p>
        </p:txBody>
      </p:sp>
      <p:sp>
        <p:nvSpPr>
          <p:cNvPr id="37" name="Rectangle 36"/>
          <p:cNvSpPr/>
          <p:nvPr/>
        </p:nvSpPr>
        <p:spPr>
          <a:xfrm>
            <a:off x="5148956" y="4400827"/>
            <a:ext cx="579116" cy="320963"/>
          </a:xfrm>
          <a:prstGeom prst="rect">
            <a:avLst/>
          </a:prstGeom>
          <a:solidFill>
            <a:srgbClr val="FF6600"/>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5919827" y="4361275"/>
            <a:ext cx="2349836" cy="369332"/>
          </a:xfrm>
          <a:prstGeom prst="rect">
            <a:avLst/>
          </a:prstGeom>
          <a:noFill/>
        </p:spPr>
        <p:txBody>
          <a:bodyPr wrap="square" rtlCol="0">
            <a:spAutoFit/>
          </a:bodyPr>
          <a:lstStyle/>
          <a:p>
            <a:r>
              <a:rPr lang="en-US" b="1" dirty="0" smtClean="0"/>
              <a:t>More Worst Forecasts</a:t>
            </a:r>
            <a:endParaRPr lang="en-US" b="1" dirty="0"/>
          </a:p>
        </p:txBody>
      </p:sp>
      <p:sp>
        <p:nvSpPr>
          <p:cNvPr id="42" name="Rectangle 41"/>
          <p:cNvSpPr/>
          <p:nvPr/>
        </p:nvSpPr>
        <p:spPr>
          <a:xfrm>
            <a:off x="3411605" y="4399783"/>
            <a:ext cx="579117" cy="320963"/>
          </a:xfrm>
          <a:prstGeom prst="rect">
            <a:avLst/>
          </a:prstGeom>
          <a:solidFill>
            <a:srgbClr val="FFFF00">
              <a:alpha val="15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1063945" y="4366415"/>
            <a:ext cx="2349836" cy="369332"/>
          </a:xfrm>
          <a:prstGeom prst="rect">
            <a:avLst/>
          </a:prstGeom>
          <a:noFill/>
        </p:spPr>
        <p:txBody>
          <a:bodyPr wrap="square" rtlCol="0">
            <a:spAutoFit/>
          </a:bodyPr>
          <a:lstStyle/>
          <a:p>
            <a:r>
              <a:rPr lang="en-US" b="1" dirty="0" smtClean="0"/>
              <a:t>More Best Forecasts</a:t>
            </a:r>
            <a:endParaRPr lang="en-US" b="1" dirty="0"/>
          </a:p>
        </p:txBody>
      </p:sp>
      <p:sp>
        <p:nvSpPr>
          <p:cNvPr id="45" name="Rectangle 44"/>
          <p:cNvSpPr/>
          <p:nvPr/>
        </p:nvSpPr>
        <p:spPr>
          <a:xfrm>
            <a:off x="816529" y="4294134"/>
            <a:ext cx="7561428" cy="528291"/>
          </a:xfrm>
          <a:prstGeom prst="rect">
            <a:avLst/>
          </a:prstGeom>
          <a:noFill/>
          <a:ln w="28575" cmpd="sng">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3994954" y="4400740"/>
            <a:ext cx="579117" cy="320963"/>
          </a:xfrm>
          <a:prstGeom prst="rect">
            <a:avLst/>
          </a:prstGeom>
          <a:solidFill>
            <a:srgbClr val="FFFF00">
              <a:alpha val="70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4570326" y="4402758"/>
            <a:ext cx="579116" cy="320963"/>
          </a:xfrm>
          <a:prstGeom prst="rect">
            <a:avLst/>
          </a:prstGeom>
          <a:solidFill>
            <a:srgbClr val="FF6600">
              <a:alpha val="72000"/>
            </a:srgbClr>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245153" y="4987421"/>
            <a:ext cx="8649370" cy="1200328"/>
          </a:xfrm>
          <a:prstGeom prst="rect">
            <a:avLst/>
          </a:prstGeom>
        </p:spPr>
        <p:txBody>
          <a:bodyPr wrap="square">
            <a:spAutoFit/>
          </a:bodyPr>
          <a:lstStyle/>
          <a:p>
            <a:pPr marL="342900" indent="-342900">
              <a:buFont typeface="Arial"/>
              <a:buChar char="•"/>
            </a:pPr>
            <a:r>
              <a:rPr lang="en-US" sz="2400" dirty="0"/>
              <a:t>The worst forecast periods are associated with longer trajectories through the NPJ phase diagram </a:t>
            </a:r>
            <a:r>
              <a:rPr lang="en-US" sz="2400" dirty="0" smtClean="0"/>
              <a:t>following forecast initialization</a:t>
            </a:r>
            <a:r>
              <a:rPr lang="en-US" sz="2400" dirty="0"/>
              <a:t>, suggestive of rapid NPJ regime </a:t>
            </a:r>
            <a:r>
              <a:rPr lang="en-US" sz="2400" dirty="0" smtClean="0"/>
              <a:t>change</a:t>
            </a:r>
            <a:endParaRPr lang="en-US" sz="2400" dirty="0"/>
          </a:p>
        </p:txBody>
      </p:sp>
      <p:sp>
        <p:nvSpPr>
          <p:cNvPr id="32" name="TextBox 31"/>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Tree>
    <p:extLst>
      <p:ext uri="{BB962C8B-B14F-4D97-AF65-F5344CB8AC3E}">
        <p14:creationId xmlns:p14="http://schemas.microsoft.com/office/powerpoint/2010/main" val="33908810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2543082804"/>
              </p:ext>
            </p:extLst>
          </p:nvPr>
        </p:nvGraphicFramePr>
        <p:xfrm>
          <a:off x="402132" y="1935156"/>
          <a:ext cx="8408995" cy="3019433"/>
        </p:xfrm>
        <a:graphic>
          <a:graphicData uri="http://schemas.openxmlformats.org/drawingml/2006/table">
            <a:tbl>
              <a:tblPr firstRow="1" bandRow="1">
                <a:tableStyleId>{5C22544A-7EE6-4342-B048-85BDC9FD1C3A}</a:tableStyleId>
              </a:tblPr>
              <a:tblGrid>
                <a:gridCol w="1860527"/>
                <a:gridCol w="1282501"/>
                <a:gridCol w="1216996"/>
                <a:gridCol w="1428646"/>
                <a:gridCol w="1269908"/>
                <a:gridCol w="1350417"/>
              </a:tblGrid>
              <a:tr h="583952">
                <a:tc>
                  <a:txBody>
                    <a:bodyPr/>
                    <a:lstStyle/>
                    <a:p>
                      <a:pPr algn="ctr"/>
                      <a:endParaRPr lang="en-US" sz="2400" dirty="0"/>
                    </a:p>
                  </a:txBody>
                  <a:tcPr/>
                </a:tc>
                <a:tc>
                  <a:txBody>
                    <a:bodyPr/>
                    <a:lstStyle/>
                    <a:p>
                      <a:pPr algn="ctr"/>
                      <a:r>
                        <a:rPr lang="en-US" sz="2400" dirty="0" smtClean="0"/>
                        <a:t>Extend</a:t>
                      </a:r>
                      <a:endParaRPr lang="en-US" sz="2400" dirty="0"/>
                    </a:p>
                  </a:txBody>
                  <a:tcPr/>
                </a:tc>
                <a:tc>
                  <a:txBody>
                    <a:bodyPr/>
                    <a:lstStyle/>
                    <a:p>
                      <a:pPr algn="ctr"/>
                      <a:r>
                        <a:rPr lang="en-US" sz="2400" dirty="0" smtClean="0"/>
                        <a:t>Retract</a:t>
                      </a:r>
                      <a:endParaRPr lang="en-US" sz="2400" dirty="0"/>
                    </a:p>
                  </a:txBody>
                  <a:tcPr/>
                </a:tc>
                <a:tc>
                  <a:txBody>
                    <a:bodyPr/>
                    <a:lstStyle/>
                    <a:p>
                      <a:pPr algn="ctr"/>
                      <a:r>
                        <a:rPr lang="en-US" sz="2400" dirty="0" err="1" smtClean="0"/>
                        <a:t>Poleward</a:t>
                      </a:r>
                      <a:endParaRPr lang="en-US" sz="2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Equator.</a:t>
                      </a:r>
                    </a:p>
                  </a:txBody>
                  <a:tcPr/>
                </a:tc>
                <a:tc>
                  <a:txBody>
                    <a:bodyPr/>
                    <a:lstStyle/>
                    <a:p>
                      <a:pPr algn="ctr"/>
                      <a:r>
                        <a:rPr lang="en-US" sz="2400" dirty="0" smtClean="0"/>
                        <a:t>Origin</a:t>
                      </a:r>
                      <a:endParaRPr lang="en-US" sz="2400" dirty="0"/>
                    </a:p>
                  </a:txBody>
                  <a:tcPr/>
                </a:tc>
              </a:tr>
              <a:tr h="811827">
                <a:tc>
                  <a:txBody>
                    <a:bodyPr/>
                    <a:lstStyle/>
                    <a:p>
                      <a:pPr algn="ctr"/>
                      <a:r>
                        <a:rPr lang="en-US" sz="2000" b="1" dirty="0" smtClean="0"/>
                        <a:t>Best Forecasts (N=475)</a:t>
                      </a:r>
                      <a:endParaRPr lang="en-US" sz="2000" b="1" dirty="0"/>
                    </a:p>
                  </a:txBody>
                  <a:tcPr/>
                </a:tc>
                <a:tc>
                  <a:txBody>
                    <a:bodyPr/>
                    <a:lstStyle/>
                    <a:p>
                      <a:pPr algn="ctr"/>
                      <a:r>
                        <a:rPr lang="en-US" sz="2400" dirty="0" smtClean="0"/>
                        <a:t>77</a:t>
                      </a:r>
                      <a:endParaRPr lang="en-US" sz="2400" dirty="0"/>
                    </a:p>
                  </a:txBody>
                  <a:tcPr/>
                </a:tc>
                <a:tc>
                  <a:txBody>
                    <a:bodyPr/>
                    <a:lstStyle/>
                    <a:p>
                      <a:pPr algn="ctr"/>
                      <a:r>
                        <a:rPr lang="en-US" sz="2400" dirty="0" smtClean="0"/>
                        <a:t>63</a:t>
                      </a:r>
                      <a:endParaRPr lang="en-US" sz="2400" dirty="0"/>
                    </a:p>
                  </a:txBody>
                  <a:tcPr/>
                </a:tc>
                <a:tc>
                  <a:txBody>
                    <a:bodyPr/>
                    <a:lstStyle/>
                    <a:p>
                      <a:pPr algn="ctr"/>
                      <a:r>
                        <a:rPr lang="en-US" sz="2400" dirty="0" smtClean="0"/>
                        <a:t>63</a:t>
                      </a:r>
                      <a:endParaRPr lang="en-US" sz="2400" dirty="0"/>
                    </a:p>
                  </a:txBody>
                  <a:tcPr/>
                </a:tc>
                <a:tc>
                  <a:txBody>
                    <a:bodyPr/>
                    <a:lstStyle/>
                    <a:p>
                      <a:pPr algn="ctr"/>
                      <a:r>
                        <a:rPr lang="en-US" sz="2400" b="0" dirty="0" smtClean="0">
                          <a:solidFill>
                            <a:schemeClr val="tx1"/>
                          </a:solidFill>
                        </a:rPr>
                        <a:t>61</a:t>
                      </a:r>
                      <a:endParaRPr lang="en-US" sz="2400" b="0" dirty="0">
                        <a:solidFill>
                          <a:schemeClr val="tx1"/>
                        </a:solidFill>
                      </a:endParaRPr>
                    </a:p>
                  </a:txBody>
                  <a:tcPr/>
                </a:tc>
                <a:tc>
                  <a:txBody>
                    <a:bodyPr/>
                    <a:lstStyle/>
                    <a:p>
                      <a:pPr algn="ctr"/>
                      <a:r>
                        <a:rPr lang="en-US" sz="2400" b="0" dirty="0" smtClean="0">
                          <a:solidFill>
                            <a:schemeClr val="tx1"/>
                          </a:solidFill>
                        </a:rPr>
                        <a:t>211</a:t>
                      </a:r>
                    </a:p>
                  </a:txBody>
                  <a:tcPr/>
                </a:tc>
              </a:tr>
              <a:tr h="811827">
                <a:tc>
                  <a:txBody>
                    <a:bodyPr/>
                    <a:lstStyle/>
                    <a:p>
                      <a:pPr algn="ctr"/>
                      <a:r>
                        <a:rPr lang="en-US" sz="1900" b="1" dirty="0" smtClean="0"/>
                        <a:t>Worst Forecasts </a:t>
                      </a:r>
                      <a:r>
                        <a:rPr lang="en-US" sz="2000" b="1" dirty="0" smtClean="0"/>
                        <a:t>(N=763)</a:t>
                      </a:r>
                      <a:endParaRPr lang="en-US" sz="2000" b="1" dirty="0"/>
                    </a:p>
                  </a:txBody>
                  <a:tcPr/>
                </a:tc>
                <a:tc>
                  <a:txBody>
                    <a:bodyPr/>
                    <a:lstStyle/>
                    <a:p>
                      <a:pPr algn="ctr"/>
                      <a:r>
                        <a:rPr lang="en-US" sz="2400" dirty="0" smtClean="0"/>
                        <a:t>90</a:t>
                      </a:r>
                      <a:endParaRPr lang="en-US" sz="2400" dirty="0"/>
                    </a:p>
                  </a:txBody>
                  <a:tcPr/>
                </a:tc>
                <a:tc>
                  <a:txBody>
                    <a:bodyPr/>
                    <a:lstStyle/>
                    <a:p>
                      <a:pPr algn="ctr"/>
                      <a:r>
                        <a:rPr lang="en-US" sz="2400" dirty="0" smtClean="0"/>
                        <a:t>145</a:t>
                      </a:r>
                      <a:endParaRPr lang="en-US" sz="2400" dirty="0"/>
                    </a:p>
                  </a:txBody>
                  <a:tcPr/>
                </a:tc>
                <a:tc>
                  <a:txBody>
                    <a:bodyPr/>
                    <a:lstStyle/>
                    <a:p>
                      <a:pPr algn="ctr"/>
                      <a:r>
                        <a:rPr lang="en-US" sz="2400" dirty="0" smtClean="0"/>
                        <a:t>90</a:t>
                      </a:r>
                      <a:endParaRPr lang="en-US" sz="2400" dirty="0"/>
                    </a:p>
                  </a:txBody>
                  <a:tcPr/>
                </a:tc>
                <a:tc>
                  <a:txBody>
                    <a:bodyPr/>
                    <a:lstStyle/>
                    <a:p>
                      <a:pPr algn="ctr"/>
                      <a:r>
                        <a:rPr lang="en-US" sz="2400" b="0" dirty="0" smtClean="0">
                          <a:solidFill>
                            <a:schemeClr val="tx1"/>
                          </a:solidFill>
                        </a:rPr>
                        <a:t>112</a:t>
                      </a:r>
                      <a:endParaRPr lang="en-US" sz="2400" b="0" dirty="0">
                        <a:solidFill>
                          <a:schemeClr val="tx1"/>
                        </a:solidFill>
                      </a:endParaRPr>
                    </a:p>
                  </a:txBody>
                  <a:tcPr/>
                </a:tc>
                <a:tc>
                  <a:txBody>
                    <a:bodyPr/>
                    <a:lstStyle/>
                    <a:p>
                      <a:pPr algn="ctr"/>
                      <a:r>
                        <a:rPr lang="en-US" sz="2400" b="0" dirty="0" smtClean="0">
                          <a:solidFill>
                            <a:schemeClr val="tx1"/>
                          </a:solidFill>
                        </a:rPr>
                        <a:t>326</a:t>
                      </a:r>
                    </a:p>
                  </a:txBody>
                  <a:tcPr/>
                </a:tc>
              </a:tr>
              <a:tr h="811827">
                <a:tc>
                  <a:txBody>
                    <a:bodyPr/>
                    <a:lstStyle/>
                    <a:p>
                      <a:pPr algn="ctr"/>
                      <a:r>
                        <a:rPr lang="en-US" sz="1800" b="1" dirty="0" smtClean="0"/>
                        <a:t>Best/Worst Ratio </a:t>
                      </a:r>
                      <a:r>
                        <a:rPr lang="en-US" sz="2000" b="1" dirty="0" smtClean="0"/>
                        <a:t>(Ave</a:t>
                      </a:r>
                      <a:r>
                        <a:rPr lang="en-US" sz="2000" b="1" baseline="0" dirty="0" smtClean="0"/>
                        <a:t> = 0.62)</a:t>
                      </a:r>
                      <a:endParaRPr lang="en-US" sz="2000" b="1" dirty="0"/>
                    </a:p>
                  </a:txBody>
                  <a:tcPr/>
                </a:tc>
                <a:tc>
                  <a:txBody>
                    <a:bodyPr/>
                    <a:lstStyle/>
                    <a:p>
                      <a:pPr algn="ctr"/>
                      <a:r>
                        <a:rPr lang="en-US" sz="2400" dirty="0" smtClean="0"/>
                        <a:t>0.86</a:t>
                      </a:r>
                      <a:endParaRPr lang="en-US" sz="2400" dirty="0"/>
                    </a:p>
                  </a:txBody>
                  <a:tcPr/>
                </a:tc>
                <a:tc>
                  <a:txBody>
                    <a:bodyPr/>
                    <a:lstStyle/>
                    <a:p>
                      <a:pPr algn="ctr"/>
                      <a:r>
                        <a:rPr lang="en-US" sz="2400" dirty="0" smtClean="0"/>
                        <a:t>0.43</a:t>
                      </a:r>
                      <a:endParaRPr lang="en-US" sz="2400" dirty="0"/>
                    </a:p>
                  </a:txBody>
                  <a:tcPr/>
                </a:tc>
                <a:tc>
                  <a:txBody>
                    <a:bodyPr/>
                    <a:lstStyle/>
                    <a:p>
                      <a:pPr algn="ctr"/>
                      <a:r>
                        <a:rPr lang="en-US" sz="2400" dirty="0" smtClean="0"/>
                        <a:t>0.70</a:t>
                      </a:r>
                      <a:endParaRPr lang="en-US" sz="2400" dirty="0"/>
                    </a:p>
                  </a:txBody>
                  <a:tcPr/>
                </a:tc>
                <a:tc>
                  <a:txBody>
                    <a:bodyPr/>
                    <a:lstStyle/>
                    <a:p>
                      <a:pPr algn="ctr"/>
                      <a:r>
                        <a:rPr lang="en-US" sz="2400" b="0" dirty="0" smtClean="0">
                          <a:solidFill>
                            <a:schemeClr val="tx1"/>
                          </a:solidFill>
                        </a:rPr>
                        <a:t>0.54</a:t>
                      </a:r>
                      <a:endParaRPr lang="en-US" sz="2400" b="0" dirty="0">
                        <a:solidFill>
                          <a:schemeClr val="tx1"/>
                        </a:solidFill>
                      </a:endParaRPr>
                    </a:p>
                  </a:txBody>
                  <a:tcPr/>
                </a:tc>
                <a:tc>
                  <a:txBody>
                    <a:bodyPr/>
                    <a:lstStyle/>
                    <a:p>
                      <a:pPr algn="ctr"/>
                      <a:r>
                        <a:rPr lang="en-US" sz="2400" b="0" dirty="0" smtClean="0">
                          <a:solidFill>
                            <a:schemeClr val="tx1"/>
                          </a:solidFill>
                        </a:rPr>
                        <a:t>0.65</a:t>
                      </a:r>
                    </a:p>
                  </a:txBody>
                  <a:tcPr/>
                </a:tc>
              </a:tr>
            </a:tbl>
          </a:graphicData>
        </a:graphic>
      </p:graphicFrame>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13" name="TextBox 12"/>
          <p:cNvSpPr txBox="1"/>
          <p:nvPr/>
        </p:nvSpPr>
        <p:spPr>
          <a:xfrm>
            <a:off x="280737" y="959324"/>
            <a:ext cx="8555790" cy="830997"/>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r>
              <a:rPr lang="en-US" sz="2400" dirty="0">
                <a:solidFill>
                  <a:srgbClr val="000000"/>
                </a:solidFill>
              </a:rPr>
              <a:t>	</a:t>
            </a:r>
            <a:endParaRPr lang="en-US" sz="2400" dirty="0" smtClean="0">
              <a:solidFill>
                <a:srgbClr val="000000"/>
              </a:solidFill>
            </a:endParaRPr>
          </a:p>
        </p:txBody>
      </p:sp>
      <p:sp>
        <p:nvSpPr>
          <p:cNvPr id="3" name="TextBox 2"/>
          <p:cNvSpPr txBox="1"/>
          <p:nvPr/>
        </p:nvSpPr>
        <p:spPr>
          <a:xfrm>
            <a:off x="187157" y="5382051"/>
            <a:ext cx="8623970" cy="830997"/>
          </a:xfrm>
          <a:prstGeom prst="rect">
            <a:avLst/>
          </a:prstGeom>
          <a:noFill/>
        </p:spPr>
        <p:txBody>
          <a:bodyPr wrap="square" rtlCol="0">
            <a:spAutoFit/>
          </a:bodyPr>
          <a:lstStyle/>
          <a:p>
            <a:pPr algn="ctr"/>
            <a:r>
              <a:rPr lang="en-US" sz="2400" b="1" dirty="0" smtClean="0">
                <a:solidFill>
                  <a:srgbClr val="FF0000"/>
                </a:solidFill>
              </a:rPr>
              <a:t>What are the synoptic flow patterns associated with the best and worst forecasts initialized during a particular NPJ regime?</a:t>
            </a:r>
          </a:p>
        </p:txBody>
      </p:sp>
    </p:spTree>
    <p:extLst>
      <p:ext uri="{BB962C8B-B14F-4D97-AF65-F5344CB8AC3E}">
        <p14:creationId xmlns:p14="http://schemas.microsoft.com/office/powerpoint/2010/main" val="5403317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3516863033"/>
              </p:ext>
            </p:extLst>
          </p:nvPr>
        </p:nvGraphicFramePr>
        <p:xfrm>
          <a:off x="402132" y="1935156"/>
          <a:ext cx="8408995" cy="3019433"/>
        </p:xfrm>
        <a:graphic>
          <a:graphicData uri="http://schemas.openxmlformats.org/drawingml/2006/table">
            <a:tbl>
              <a:tblPr firstRow="1" bandRow="1">
                <a:tableStyleId>{5C22544A-7EE6-4342-B048-85BDC9FD1C3A}</a:tableStyleId>
              </a:tblPr>
              <a:tblGrid>
                <a:gridCol w="1860527"/>
                <a:gridCol w="1282501"/>
                <a:gridCol w="1216996"/>
                <a:gridCol w="1428646"/>
                <a:gridCol w="1269908"/>
                <a:gridCol w="1350417"/>
              </a:tblGrid>
              <a:tr h="583952">
                <a:tc>
                  <a:txBody>
                    <a:bodyPr/>
                    <a:lstStyle/>
                    <a:p>
                      <a:pPr algn="ctr"/>
                      <a:endParaRPr lang="en-US" sz="2400" dirty="0"/>
                    </a:p>
                  </a:txBody>
                  <a:tcPr/>
                </a:tc>
                <a:tc>
                  <a:txBody>
                    <a:bodyPr/>
                    <a:lstStyle/>
                    <a:p>
                      <a:pPr algn="ctr"/>
                      <a:r>
                        <a:rPr lang="en-US" sz="2400" dirty="0" smtClean="0"/>
                        <a:t>Extend</a:t>
                      </a:r>
                      <a:endParaRPr lang="en-US" sz="2400" dirty="0"/>
                    </a:p>
                  </a:txBody>
                  <a:tcPr/>
                </a:tc>
                <a:tc>
                  <a:txBody>
                    <a:bodyPr/>
                    <a:lstStyle/>
                    <a:p>
                      <a:pPr algn="ctr"/>
                      <a:r>
                        <a:rPr lang="en-US" sz="2400" dirty="0" smtClean="0"/>
                        <a:t>Retract</a:t>
                      </a:r>
                      <a:endParaRPr lang="en-US" sz="2400" dirty="0"/>
                    </a:p>
                  </a:txBody>
                  <a:tcPr/>
                </a:tc>
                <a:tc>
                  <a:txBody>
                    <a:bodyPr/>
                    <a:lstStyle/>
                    <a:p>
                      <a:pPr algn="ctr"/>
                      <a:r>
                        <a:rPr lang="en-US" sz="2400" dirty="0" err="1" smtClean="0"/>
                        <a:t>Poleward</a:t>
                      </a:r>
                      <a:endParaRPr lang="en-US" sz="2400" dirty="0"/>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dirty="0" smtClean="0"/>
                        <a:t>Equator.</a:t>
                      </a:r>
                    </a:p>
                  </a:txBody>
                  <a:tcPr/>
                </a:tc>
                <a:tc>
                  <a:txBody>
                    <a:bodyPr/>
                    <a:lstStyle/>
                    <a:p>
                      <a:pPr algn="ctr"/>
                      <a:r>
                        <a:rPr lang="en-US" sz="2400" dirty="0" smtClean="0"/>
                        <a:t>Origin</a:t>
                      </a:r>
                      <a:endParaRPr lang="en-US" sz="2400" dirty="0"/>
                    </a:p>
                  </a:txBody>
                  <a:tcPr/>
                </a:tc>
              </a:tr>
              <a:tr h="811827">
                <a:tc>
                  <a:txBody>
                    <a:bodyPr/>
                    <a:lstStyle/>
                    <a:p>
                      <a:pPr algn="ctr"/>
                      <a:r>
                        <a:rPr lang="en-US" sz="2000" b="1" dirty="0" smtClean="0"/>
                        <a:t>Best Forecasts (N=475)</a:t>
                      </a:r>
                      <a:endParaRPr lang="en-US" sz="2000" b="1" dirty="0"/>
                    </a:p>
                  </a:txBody>
                  <a:tcPr/>
                </a:tc>
                <a:tc>
                  <a:txBody>
                    <a:bodyPr/>
                    <a:lstStyle/>
                    <a:p>
                      <a:pPr algn="ctr"/>
                      <a:r>
                        <a:rPr lang="en-US" sz="2400" dirty="0" smtClean="0"/>
                        <a:t>77</a:t>
                      </a:r>
                      <a:endParaRPr lang="en-US" sz="2400" dirty="0"/>
                    </a:p>
                  </a:txBody>
                  <a:tcPr/>
                </a:tc>
                <a:tc>
                  <a:txBody>
                    <a:bodyPr/>
                    <a:lstStyle/>
                    <a:p>
                      <a:pPr algn="ctr"/>
                      <a:r>
                        <a:rPr lang="en-US" sz="2400" dirty="0" smtClean="0"/>
                        <a:t>63</a:t>
                      </a:r>
                      <a:endParaRPr lang="en-US" sz="2400" dirty="0"/>
                    </a:p>
                  </a:txBody>
                  <a:tcPr/>
                </a:tc>
                <a:tc>
                  <a:txBody>
                    <a:bodyPr/>
                    <a:lstStyle/>
                    <a:p>
                      <a:pPr algn="ctr"/>
                      <a:r>
                        <a:rPr lang="en-US" sz="2400" dirty="0" smtClean="0"/>
                        <a:t>63</a:t>
                      </a:r>
                      <a:endParaRPr lang="en-US" sz="2400" dirty="0"/>
                    </a:p>
                  </a:txBody>
                  <a:tcPr/>
                </a:tc>
                <a:tc>
                  <a:txBody>
                    <a:bodyPr/>
                    <a:lstStyle/>
                    <a:p>
                      <a:pPr algn="ctr"/>
                      <a:r>
                        <a:rPr lang="en-US" sz="2400" b="0" dirty="0" smtClean="0">
                          <a:solidFill>
                            <a:schemeClr val="tx1"/>
                          </a:solidFill>
                        </a:rPr>
                        <a:t>61</a:t>
                      </a:r>
                      <a:endParaRPr lang="en-US" sz="2400" b="0" dirty="0">
                        <a:solidFill>
                          <a:schemeClr val="tx1"/>
                        </a:solidFill>
                      </a:endParaRPr>
                    </a:p>
                  </a:txBody>
                  <a:tcPr/>
                </a:tc>
                <a:tc>
                  <a:txBody>
                    <a:bodyPr/>
                    <a:lstStyle/>
                    <a:p>
                      <a:pPr algn="ctr"/>
                      <a:r>
                        <a:rPr lang="en-US" sz="2400" b="0" dirty="0" smtClean="0">
                          <a:solidFill>
                            <a:schemeClr val="tx1"/>
                          </a:solidFill>
                        </a:rPr>
                        <a:t>211</a:t>
                      </a:r>
                    </a:p>
                  </a:txBody>
                  <a:tcPr/>
                </a:tc>
              </a:tr>
              <a:tr h="811827">
                <a:tc>
                  <a:txBody>
                    <a:bodyPr/>
                    <a:lstStyle/>
                    <a:p>
                      <a:pPr algn="ctr"/>
                      <a:r>
                        <a:rPr lang="en-US" sz="1900" b="1" dirty="0" smtClean="0"/>
                        <a:t>Worst Forecasts </a:t>
                      </a:r>
                      <a:r>
                        <a:rPr lang="en-US" sz="2000" b="1" dirty="0" smtClean="0"/>
                        <a:t>(N=763)</a:t>
                      </a:r>
                      <a:endParaRPr lang="en-US" sz="2000" b="1" dirty="0"/>
                    </a:p>
                  </a:txBody>
                  <a:tcPr/>
                </a:tc>
                <a:tc>
                  <a:txBody>
                    <a:bodyPr/>
                    <a:lstStyle/>
                    <a:p>
                      <a:pPr algn="ctr"/>
                      <a:r>
                        <a:rPr lang="en-US" sz="2400" dirty="0" smtClean="0"/>
                        <a:t>90</a:t>
                      </a:r>
                      <a:endParaRPr lang="en-US" sz="2400" dirty="0"/>
                    </a:p>
                  </a:txBody>
                  <a:tcPr/>
                </a:tc>
                <a:tc>
                  <a:txBody>
                    <a:bodyPr/>
                    <a:lstStyle/>
                    <a:p>
                      <a:pPr algn="ctr"/>
                      <a:r>
                        <a:rPr lang="en-US" sz="2400" dirty="0" smtClean="0"/>
                        <a:t>145</a:t>
                      </a:r>
                      <a:endParaRPr lang="en-US" sz="2400" dirty="0"/>
                    </a:p>
                  </a:txBody>
                  <a:tcPr/>
                </a:tc>
                <a:tc>
                  <a:txBody>
                    <a:bodyPr/>
                    <a:lstStyle/>
                    <a:p>
                      <a:pPr algn="ctr"/>
                      <a:r>
                        <a:rPr lang="en-US" sz="2400" dirty="0" smtClean="0"/>
                        <a:t>90</a:t>
                      </a:r>
                      <a:endParaRPr lang="en-US" sz="2400" dirty="0"/>
                    </a:p>
                  </a:txBody>
                  <a:tcPr/>
                </a:tc>
                <a:tc>
                  <a:txBody>
                    <a:bodyPr/>
                    <a:lstStyle/>
                    <a:p>
                      <a:pPr algn="ctr"/>
                      <a:r>
                        <a:rPr lang="en-US" sz="2400" b="0" dirty="0" smtClean="0">
                          <a:solidFill>
                            <a:schemeClr val="tx1"/>
                          </a:solidFill>
                        </a:rPr>
                        <a:t>112</a:t>
                      </a:r>
                      <a:endParaRPr lang="en-US" sz="2400" b="0" dirty="0">
                        <a:solidFill>
                          <a:schemeClr val="tx1"/>
                        </a:solidFill>
                      </a:endParaRPr>
                    </a:p>
                  </a:txBody>
                  <a:tcPr/>
                </a:tc>
                <a:tc>
                  <a:txBody>
                    <a:bodyPr/>
                    <a:lstStyle/>
                    <a:p>
                      <a:pPr algn="ctr"/>
                      <a:r>
                        <a:rPr lang="en-US" sz="2400" b="0" dirty="0" smtClean="0">
                          <a:solidFill>
                            <a:schemeClr val="tx1"/>
                          </a:solidFill>
                        </a:rPr>
                        <a:t>326</a:t>
                      </a:r>
                    </a:p>
                  </a:txBody>
                  <a:tcPr/>
                </a:tc>
              </a:tr>
              <a:tr h="811827">
                <a:tc>
                  <a:txBody>
                    <a:bodyPr/>
                    <a:lstStyle/>
                    <a:p>
                      <a:pPr algn="ctr"/>
                      <a:r>
                        <a:rPr lang="en-US" sz="1800" b="1" dirty="0" smtClean="0"/>
                        <a:t>Best/Worst Ratio </a:t>
                      </a:r>
                      <a:r>
                        <a:rPr lang="en-US" sz="2000" b="1" dirty="0" smtClean="0"/>
                        <a:t>(Ave</a:t>
                      </a:r>
                      <a:r>
                        <a:rPr lang="en-US" sz="2000" b="1" baseline="0" dirty="0" smtClean="0"/>
                        <a:t> = 0.62)</a:t>
                      </a:r>
                      <a:endParaRPr lang="en-US" sz="2000" b="1" dirty="0"/>
                    </a:p>
                  </a:txBody>
                  <a:tcPr/>
                </a:tc>
                <a:tc>
                  <a:txBody>
                    <a:bodyPr/>
                    <a:lstStyle/>
                    <a:p>
                      <a:pPr algn="ctr"/>
                      <a:r>
                        <a:rPr lang="en-US" sz="2400" dirty="0" smtClean="0"/>
                        <a:t>0.86</a:t>
                      </a:r>
                      <a:endParaRPr lang="en-US" sz="2400" dirty="0"/>
                    </a:p>
                  </a:txBody>
                  <a:tcPr/>
                </a:tc>
                <a:tc>
                  <a:txBody>
                    <a:bodyPr/>
                    <a:lstStyle/>
                    <a:p>
                      <a:pPr algn="ctr"/>
                      <a:r>
                        <a:rPr lang="en-US" sz="2400" dirty="0" smtClean="0"/>
                        <a:t>0.43</a:t>
                      </a:r>
                      <a:endParaRPr lang="en-US" sz="2400" dirty="0"/>
                    </a:p>
                  </a:txBody>
                  <a:tcPr/>
                </a:tc>
                <a:tc>
                  <a:txBody>
                    <a:bodyPr/>
                    <a:lstStyle/>
                    <a:p>
                      <a:pPr algn="ctr"/>
                      <a:r>
                        <a:rPr lang="en-US" sz="2400" dirty="0" smtClean="0"/>
                        <a:t>0.70</a:t>
                      </a:r>
                      <a:endParaRPr lang="en-US" sz="2400" dirty="0"/>
                    </a:p>
                  </a:txBody>
                  <a:tcPr/>
                </a:tc>
                <a:tc>
                  <a:txBody>
                    <a:bodyPr/>
                    <a:lstStyle/>
                    <a:p>
                      <a:pPr algn="ctr"/>
                      <a:r>
                        <a:rPr lang="en-US" sz="2400" b="0" dirty="0" smtClean="0">
                          <a:solidFill>
                            <a:schemeClr val="tx1"/>
                          </a:solidFill>
                        </a:rPr>
                        <a:t>0.54</a:t>
                      </a:r>
                      <a:endParaRPr lang="en-US" sz="2400" b="0" dirty="0">
                        <a:solidFill>
                          <a:schemeClr val="tx1"/>
                        </a:solidFill>
                      </a:endParaRPr>
                    </a:p>
                  </a:txBody>
                  <a:tcPr/>
                </a:tc>
                <a:tc>
                  <a:txBody>
                    <a:bodyPr/>
                    <a:lstStyle/>
                    <a:p>
                      <a:pPr algn="ctr"/>
                      <a:r>
                        <a:rPr lang="en-US" sz="2400" b="0" dirty="0" smtClean="0">
                          <a:solidFill>
                            <a:schemeClr val="tx1"/>
                          </a:solidFill>
                        </a:rPr>
                        <a:t>0.65</a:t>
                      </a:r>
                    </a:p>
                  </a:txBody>
                  <a:tcPr/>
                </a:tc>
              </a:tr>
            </a:tbl>
          </a:graphicData>
        </a:graphic>
      </p:graphicFrame>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Best/Worst NPJ Phase Diagram Forecasts</a:t>
            </a:r>
            <a:endParaRPr lang="en-US" sz="3600" b="1" dirty="0"/>
          </a:p>
        </p:txBody>
      </p:sp>
      <p:sp>
        <p:nvSpPr>
          <p:cNvPr id="13" name="TextBox 12"/>
          <p:cNvSpPr txBox="1"/>
          <p:nvPr/>
        </p:nvSpPr>
        <p:spPr>
          <a:xfrm>
            <a:off x="280737" y="959324"/>
            <a:ext cx="8555790" cy="830997"/>
          </a:xfrm>
          <a:prstGeom prst="rect">
            <a:avLst/>
          </a:prstGeom>
          <a:noFill/>
        </p:spPr>
        <p:txBody>
          <a:bodyPr wrap="square" rtlCol="0">
            <a:spAutoFit/>
          </a:bodyPr>
          <a:lstStyle/>
          <a:p>
            <a:pPr algn="ctr"/>
            <a:r>
              <a:rPr lang="en-US" sz="2400" b="1" dirty="0">
                <a:solidFill>
                  <a:srgbClr val="0000FF"/>
                </a:solidFill>
              </a:rPr>
              <a:t>C</a:t>
            </a:r>
            <a:r>
              <a:rPr lang="en-US" sz="2400" b="1" dirty="0" smtClean="0">
                <a:solidFill>
                  <a:srgbClr val="0000FF"/>
                </a:solidFill>
              </a:rPr>
              <a:t>omparison between the periods characterized by the best/worst medium-range forecasts</a:t>
            </a:r>
            <a:r>
              <a:rPr lang="en-US" sz="2400" dirty="0">
                <a:solidFill>
                  <a:srgbClr val="000000"/>
                </a:solidFill>
              </a:rPr>
              <a:t>	</a:t>
            </a:r>
            <a:endParaRPr lang="en-US" sz="2400" dirty="0" smtClean="0">
              <a:solidFill>
                <a:srgbClr val="000000"/>
              </a:solidFill>
            </a:endParaRPr>
          </a:p>
        </p:txBody>
      </p:sp>
      <p:sp>
        <p:nvSpPr>
          <p:cNvPr id="12" name="Rectangle 11"/>
          <p:cNvSpPr/>
          <p:nvPr/>
        </p:nvSpPr>
        <p:spPr>
          <a:xfrm>
            <a:off x="3531932" y="1935157"/>
            <a:ext cx="1243452" cy="3019432"/>
          </a:xfrm>
          <a:prstGeom prst="rect">
            <a:avLst/>
          </a:prstGeom>
          <a:noFill/>
          <a:ln w="57150" cmpd="sng">
            <a:solidFill>
              <a:srgbClr val="FFFF00"/>
            </a:solidFill>
          </a:ln>
          <a:effectLst>
            <a:glow rad="50800">
              <a:schemeClr val="tx1">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187157" y="5382051"/>
            <a:ext cx="8623970" cy="830997"/>
          </a:xfrm>
          <a:prstGeom prst="rect">
            <a:avLst/>
          </a:prstGeom>
          <a:noFill/>
        </p:spPr>
        <p:txBody>
          <a:bodyPr wrap="square" rtlCol="0">
            <a:spAutoFit/>
          </a:bodyPr>
          <a:lstStyle/>
          <a:p>
            <a:pPr algn="ctr"/>
            <a:r>
              <a:rPr lang="en-US" sz="2400" b="1" dirty="0" smtClean="0">
                <a:solidFill>
                  <a:srgbClr val="FF0000"/>
                </a:solidFill>
              </a:rPr>
              <a:t>What are the synoptic flow patterns associated with the best and worst forecasts initialized during a particular NPJ regime?</a:t>
            </a:r>
          </a:p>
        </p:txBody>
      </p:sp>
    </p:spTree>
    <p:extLst>
      <p:ext uri="{BB962C8B-B14F-4D97-AF65-F5344CB8AC3E}">
        <p14:creationId xmlns:p14="http://schemas.microsoft.com/office/powerpoint/2010/main" val="8331584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765" y="3502451"/>
            <a:ext cx="8087927" cy="3153541"/>
          </a:xfrm>
          <a:prstGeom prst="rect">
            <a:avLst/>
          </a:prstGeom>
          <a:ln>
            <a:solidFill>
              <a:schemeClr val="tx1"/>
            </a:solid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177390"/>
            <a:ext cx="8105799" cy="3154720"/>
          </a:xfrm>
          <a:prstGeom prst="rect">
            <a:avLst/>
          </a:prstGeom>
          <a:ln>
            <a:solidFill>
              <a:schemeClr val="tx1"/>
            </a:solidFill>
          </a:ln>
        </p:spPr>
      </p:pic>
      <p:sp>
        <p:nvSpPr>
          <p:cNvPr id="10" name="TextBox 9"/>
          <p:cNvSpPr txBox="1"/>
          <p:nvPr/>
        </p:nvSpPr>
        <p:spPr>
          <a:xfrm>
            <a:off x="544021" y="175085"/>
            <a:ext cx="6306379" cy="369332"/>
          </a:xfrm>
          <a:prstGeom prst="rect">
            <a:avLst/>
          </a:prstGeom>
          <a:solidFill>
            <a:srgbClr val="FFFFFF"/>
          </a:solidFill>
          <a:ln>
            <a:solidFill>
              <a:schemeClr val="tx1"/>
            </a:solidFill>
          </a:ln>
        </p:spPr>
        <p:txBody>
          <a:bodyPr wrap="square" rtlCol="0">
            <a:spAutoFit/>
          </a:bodyPr>
          <a:lstStyle/>
          <a:p>
            <a:r>
              <a:rPr lang="en-US" b="1" dirty="0" smtClean="0"/>
              <a:t>Initialization of a Worst Forecast during Jet Retraction  (N=145)</a:t>
            </a:r>
            <a:endParaRPr lang="en-US" b="1" dirty="0"/>
          </a:p>
        </p:txBody>
      </p:sp>
      <p:sp>
        <p:nvSpPr>
          <p:cNvPr id="11" name="TextBox 10"/>
          <p:cNvSpPr txBox="1"/>
          <p:nvPr/>
        </p:nvSpPr>
        <p:spPr>
          <a:xfrm>
            <a:off x="541830" y="3499556"/>
            <a:ext cx="6308570" cy="369332"/>
          </a:xfrm>
          <a:prstGeom prst="rect">
            <a:avLst/>
          </a:prstGeom>
          <a:solidFill>
            <a:srgbClr val="FFFFFF"/>
          </a:solidFill>
          <a:ln>
            <a:solidFill>
              <a:schemeClr val="tx1"/>
            </a:solidFill>
          </a:ln>
        </p:spPr>
        <p:txBody>
          <a:bodyPr wrap="square" rtlCol="0">
            <a:spAutoFit/>
          </a:bodyPr>
          <a:lstStyle/>
          <a:p>
            <a:r>
              <a:rPr lang="en-US" b="1" dirty="0" smtClean="0"/>
              <a:t>Initialization of a Best Forecast during Jet Retraction (N=63)</a:t>
            </a:r>
            <a:endParaRPr lang="en-US" b="1" dirty="0"/>
          </a:p>
        </p:txBody>
      </p:sp>
      <p:sp>
        <p:nvSpPr>
          <p:cNvPr id="8" name="Rectangle 7"/>
          <p:cNvSpPr/>
          <p:nvPr/>
        </p:nvSpPr>
        <p:spPr>
          <a:xfrm>
            <a:off x="543950" y="298132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2975789"/>
            <a:ext cx="4529040" cy="341559"/>
          </a:xfrm>
          <a:prstGeom prst="rect">
            <a:avLst/>
          </a:prstGeom>
        </p:spPr>
      </p:pic>
      <p:sp>
        <p:nvSpPr>
          <p:cNvPr id="13" name="TextBox 12"/>
          <p:cNvSpPr txBox="1"/>
          <p:nvPr/>
        </p:nvSpPr>
        <p:spPr>
          <a:xfrm>
            <a:off x="4989385" y="301867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7" name="Rectangle 16"/>
          <p:cNvSpPr/>
          <p:nvPr/>
        </p:nvSpPr>
        <p:spPr>
          <a:xfrm>
            <a:off x="535030" y="6309636"/>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881" y="6304098"/>
            <a:ext cx="4529040" cy="341559"/>
          </a:xfrm>
          <a:prstGeom prst="rect">
            <a:avLst/>
          </a:prstGeom>
        </p:spPr>
      </p:pic>
      <p:sp>
        <p:nvSpPr>
          <p:cNvPr id="19" name="TextBox 18"/>
          <p:cNvSpPr txBox="1"/>
          <p:nvPr/>
        </p:nvSpPr>
        <p:spPr>
          <a:xfrm>
            <a:off x="4980465" y="6333758"/>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20" name="TextBox 19"/>
          <p:cNvSpPr txBox="1"/>
          <p:nvPr/>
        </p:nvSpPr>
        <p:spPr>
          <a:xfrm>
            <a:off x="7698818" y="170722"/>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
        <p:nvSpPr>
          <p:cNvPr id="21" name="TextBox 20"/>
          <p:cNvSpPr txBox="1"/>
          <p:nvPr/>
        </p:nvSpPr>
        <p:spPr>
          <a:xfrm>
            <a:off x="7698818" y="3493725"/>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Tree>
    <p:extLst>
      <p:ext uri="{BB962C8B-B14F-4D97-AF65-F5344CB8AC3E}">
        <p14:creationId xmlns:p14="http://schemas.microsoft.com/office/powerpoint/2010/main" val="388788696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96" y="3502451"/>
            <a:ext cx="8103866" cy="3153541"/>
          </a:xfrm>
          <a:prstGeom prst="rect">
            <a:avLst/>
          </a:prstGeom>
          <a:ln>
            <a:solidFill>
              <a:schemeClr val="tx1"/>
            </a:solidFill>
          </a:ln>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695" y="175085"/>
            <a:ext cx="8096991" cy="3159331"/>
          </a:xfrm>
          <a:prstGeom prst="rect">
            <a:avLst/>
          </a:prstGeom>
          <a:ln>
            <a:solidFill>
              <a:schemeClr val="tx1"/>
            </a:solidFill>
          </a:ln>
        </p:spPr>
      </p:pic>
      <p:sp>
        <p:nvSpPr>
          <p:cNvPr id="10" name="TextBox 9"/>
          <p:cNvSpPr txBox="1"/>
          <p:nvPr/>
        </p:nvSpPr>
        <p:spPr>
          <a:xfrm>
            <a:off x="544021" y="175085"/>
            <a:ext cx="6306379" cy="369332"/>
          </a:xfrm>
          <a:prstGeom prst="rect">
            <a:avLst/>
          </a:prstGeom>
          <a:solidFill>
            <a:srgbClr val="FFFFFF"/>
          </a:solidFill>
          <a:ln>
            <a:solidFill>
              <a:schemeClr val="tx1"/>
            </a:solidFill>
          </a:ln>
        </p:spPr>
        <p:txBody>
          <a:bodyPr wrap="square" rtlCol="0">
            <a:spAutoFit/>
          </a:bodyPr>
          <a:lstStyle/>
          <a:p>
            <a:r>
              <a:rPr lang="en-US" b="1" dirty="0" smtClean="0"/>
              <a:t>8 days following a Worst Forecast during Jet Retraction  (N=145)</a:t>
            </a:r>
            <a:endParaRPr lang="en-US" b="1" dirty="0"/>
          </a:p>
        </p:txBody>
      </p:sp>
      <p:sp>
        <p:nvSpPr>
          <p:cNvPr id="11" name="TextBox 10"/>
          <p:cNvSpPr txBox="1"/>
          <p:nvPr/>
        </p:nvSpPr>
        <p:spPr>
          <a:xfrm>
            <a:off x="541830" y="3499556"/>
            <a:ext cx="6308570" cy="369332"/>
          </a:xfrm>
          <a:prstGeom prst="rect">
            <a:avLst/>
          </a:prstGeom>
          <a:solidFill>
            <a:srgbClr val="FFFFFF"/>
          </a:solidFill>
          <a:ln>
            <a:solidFill>
              <a:schemeClr val="tx1"/>
            </a:solidFill>
          </a:ln>
        </p:spPr>
        <p:txBody>
          <a:bodyPr wrap="square" rtlCol="0">
            <a:spAutoFit/>
          </a:bodyPr>
          <a:lstStyle/>
          <a:p>
            <a:r>
              <a:rPr lang="en-US" b="1" dirty="0" smtClean="0"/>
              <a:t>8 days following a Best Forecast during Jet Retraction (N=63)</a:t>
            </a:r>
            <a:endParaRPr lang="en-US" b="1" dirty="0"/>
          </a:p>
        </p:txBody>
      </p:sp>
      <p:sp>
        <p:nvSpPr>
          <p:cNvPr id="8" name="Rectangle 7"/>
          <p:cNvSpPr/>
          <p:nvPr/>
        </p:nvSpPr>
        <p:spPr>
          <a:xfrm>
            <a:off x="543950" y="298132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2975789"/>
            <a:ext cx="4529040" cy="341559"/>
          </a:xfrm>
          <a:prstGeom prst="rect">
            <a:avLst/>
          </a:prstGeom>
        </p:spPr>
      </p:pic>
      <p:sp>
        <p:nvSpPr>
          <p:cNvPr id="13" name="TextBox 12"/>
          <p:cNvSpPr txBox="1"/>
          <p:nvPr/>
        </p:nvSpPr>
        <p:spPr>
          <a:xfrm>
            <a:off x="4989385" y="301867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7" name="Rectangle 16"/>
          <p:cNvSpPr/>
          <p:nvPr/>
        </p:nvSpPr>
        <p:spPr>
          <a:xfrm>
            <a:off x="535030" y="6309636"/>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881" y="6304098"/>
            <a:ext cx="4529040" cy="341559"/>
          </a:xfrm>
          <a:prstGeom prst="rect">
            <a:avLst/>
          </a:prstGeom>
        </p:spPr>
      </p:pic>
      <p:sp>
        <p:nvSpPr>
          <p:cNvPr id="19" name="TextBox 18"/>
          <p:cNvSpPr txBox="1"/>
          <p:nvPr/>
        </p:nvSpPr>
        <p:spPr>
          <a:xfrm>
            <a:off x="4980465" y="6333758"/>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20" name="TextBox 19"/>
          <p:cNvSpPr txBox="1"/>
          <p:nvPr/>
        </p:nvSpPr>
        <p:spPr>
          <a:xfrm>
            <a:off x="7698818" y="170722"/>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
        <p:nvSpPr>
          <p:cNvPr id="21" name="TextBox 20"/>
          <p:cNvSpPr txBox="1"/>
          <p:nvPr/>
        </p:nvSpPr>
        <p:spPr>
          <a:xfrm>
            <a:off x="7698818" y="3493725"/>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Tree>
    <p:extLst>
      <p:ext uri="{BB962C8B-B14F-4D97-AF65-F5344CB8AC3E}">
        <p14:creationId xmlns:p14="http://schemas.microsoft.com/office/powerpoint/2010/main" val="32839519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76106"/>
            <a:ext cx="8105799" cy="3157288"/>
          </a:xfrm>
          <a:prstGeom prst="rect">
            <a:avLst/>
          </a:prstGeom>
          <a:ln>
            <a:solidFill>
              <a:schemeClr val="tx1"/>
            </a:solidFill>
          </a:ln>
        </p:spPr>
      </p:pic>
      <p:sp>
        <p:nvSpPr>
          <p:cNvPr id="8" name="Rectangle 7"/>
          <p:cNvSpPr/>
          <p:nvPr/>
        </p:nvSpPr>
        <p:spPr>
          <a:xfrm>
            <a:off x="543950" y="296767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119" y="2962134"/>
            <a:ext cx="4627796" cy="341559"/>
          </a:xfrm>
          <a:prstGeom prst="rect">
            <a:avLst/>
          </a:prstGeom>
        </p:spPr>
      </p:pic>
      <p:sp>
        <p:nvSpPr>
          <p:cNvPr id="13" name="TextBox 12"/>
          <p:cNvSpPr txBox="1"/>
          <p:nvPr/>
        </p:nvSpPr>
        <p:spPr>
          <a:xfrm>
            <a:off x="5119294" y="3005024"/>
            <a:ext cx="699159" cy="276999"/>
          </a:xfrm>
          <a:prstGeom prst="rect">
            <a:avLst/>
          </a:prstGeom>
          <a:noFill/>
        </p:spPr>
        <p:txBody>
          <a:bodyPr wrap="square" rtlCol="0">
            <a:spAutoFit/>
          </a:bodyPr>
          <a:lstStyle/>
          <a:p>
            <a:r>
              <a:rPr lang="en-US" sz="1200" dirty="0"/>
              <a:t>m</a:t>
            </a:r>
          </a:p>
        </p:txBody>
      </p:sp>
      <p:sp>
        <p:nvSpPr>
          <p:cNvPr id="20" name="TextBox 19"/>
          <p:cNvSpPr txBox="1"/>
          <p:nvPr/>
        </p:nvSpPr>
        <p:spPr>
          <a:xfrm>
            <a:off x="7698818" y="170722"/>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
        <p:nvSpPr>
          <p:cNvPr id="7" name="TextBox 6"/>
          <p:cNvSpPr txBox="1"/>
          <p:nvPr/>
        </p:nvSpPr>
        <p:spPr>
          <a:xfrm>
            <a:off x="542290" y="3519342"/>
            <a:ext cx="8105799" cy="3231654"/>
          </a:xfrm>
          <a:prstGeom prst="rect">
            <a:avLst/>
          </a:prstGeom>
          <a:noFill/>
        </p:spPr>
        <p:txBody>
          <a:bodyPr wrap="square" rtlCol="0">
            <a:spAutoFit/>
          </a:bodyPr>
          <a:lstStyle/>
          <a:p>
            <a:pPr marL="342900" indent="-342900">
              <a:buFont typeface="Arial"/>
              <a:buChar char="•"/>
            </a:pPr>
            <a:r>
              <a:rPr lang="en-US" sz="2400" dirty="0" smtClean="0"/>
              <a:t>Relative to the best forecast periods, the worst forecast periods are frequently characterized by significantly higher heights at high latitudes and significantly lower heights at low latitudes over the North Pacific</a:t>
            </a:r>
          </a:p>
          <a:p>
            <a:pPr marL="342900" indent="-342900">
              <a:buFont typeface="Arial"/>
              <a:buChar char="•"/>
            </a:pPr>
            <a:endParaRPr lang="en-US" sz="2400" dirty="0"/>
          </a:p>
          <a:p>
            <a:pPr marL="342900" indent="-342900">
              <a:buFont typeface="Arial"/>
              <a:buChar char="•"/>
            </a:pPr>
            <a:r>
              <a:rPr lang="en-US" sz="2400" dirty="0" smtClean="0"/>
              <a:t>The above composite difference pattern suggests that the worst forecast periods are often associated with upper-tropospheric blocking events over the North Pacific</a:t>
            </a:r>
          </a:p>
          <a:p>
            <a:pPr marL="342900" indent="-342900">
              <a:buFont typeface="Arial"/>
              <a:buChar char="•"/>
            </a:pPr>
            <a:endParaRPr lang="en-US" sz="1200" dirty="0"/>
          </a:p>
        </p:txBody>
      </p:sp>
      <p:sp>
        <p:nvSpPr>
          <p:cNvPr id="6" name="TextBox 5"/>
          <p:cNvSpPr txBox="1"/>
          <p:nvPr/>
        </p:nvSpPr>
        <p:spPr>
          <a:xfrm>
            <a:off x="6267831" y="2948479"/>
            <a:ext cx="2380259" cy="369332"/>
          </a:xfrm>
          <a:prstGeom prst="rect">
            <a:avLst/>
          </a:prstGeom>
          <a:solidFill>
            <a:schemeClr val="bg1"/>
          </a:solidFill>
          <a:ln>
            <a:solidFill>
              <a:srgbClr val="000000"/>
            </a:solidFill>
          </a:ln>
          <a:effectLst/>
        </p:spPr>
        <p:txBody>
          <a:bodyPr wrap="square" rtlCol="0">
            <a:spAutoFit/>
          </a:bodyPr>
          <a:lstStyle/>
          <a:p>
            <a:pPr algn="r"/>
            <a:r>
              <a:rPr lang="en-US" dirty="0" smtClean="0"/>
              <a:t>99% Conf. Interval</a:t>
            </a:r>
            <a:endParaRPr lang="en-US" dirty="0"/>
          </a:p>
        </p:txBody>
      </p:sp>
      <p:sp>
        <p:nvSpPr>
          <p:cNvPr id="11" name="Rectangle 10"/>
          <p:cNvSpPr/>
          <p:nvPr/>
        </p:nvSpPr>
        <p:spPr>
          <a:xfrm>
            <a:off x="6375400" y="3018679"/>
            <a:ext cx="393700" cy="236033"/>
          </a:xfrm>
          <a:prstGeom prst="rect">
            <a:avLst/>
          </a:prstGeom>
          <a:pattFill prst="pct10">
            <a:fgClr>
              <a:prstClr val="black"/>
            </a:fgClr>
            <a:bgClr>
              <a:prstClr val="white"/>
            </a:bgClr>
          </a:patt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44020" y="175085"/>
            <a:ext cx="4575273" cy="369332"/>
          </a:xfrm>
          <a:prstGeom prst="rect">
            <a:avLst/>
          </a:prstGeom>
          <a:solidFill>
            <a:srgbClr val="FFFFFF"/>
          </a:solidFill>
          <a:ln>
            <a:solidFill>
              <a:schemeClr val="tx1"/>
            </a:solidFill>
          </a:ln>
        </p:spPr>
        <p:txBody>
          <a:bodyPr wrap="square" rtlCol="0">
            <a:spAutoFit/>
          </a:bodyPr>
          <a:lstStyle/>
          <a:p>
            <a:r>
              <a:rPr lang="en-US" b="1" dirty="0" smtClean="0"/>
              <a:t>Composite Difference: (Worst – Best) at 192 h</a:t>
            </a:r>
            <a:endParaRPr lang="en-US" b="1" dirty="0"/>
          </a:p>
        </p:txBody>
      </p:sp>
    </p:spTree>
    <p:extLst>
      <p:ext uri="{BB962C8B-B14F-4D97-AF65-F5344CB8AC3E}">
        <p14:creationId xmlns:p14="http://schemas.microsoft.com/office/powerpoint/2010/main" val="36276981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Summary</a:t>
            </a:r>
            <a:endParaRPr lang="en-US" sz="3600" b="1" dirty="0"/>
          </a:p>
        </p:txBody>
      </p:sp>
      <p:sp>
        <p:nvSpPr>
          <p:cNvPr id="11" name="TextBox 10"/>
          <p:cNvSpPr txBox="1"/>
          <p:nvPr/>
        </p:nvSpPr>
        <p:spPr>
          <a:xfrm>
            <a:off x="280736" y="932755"/>
            <a:ext cx="8555789" cy="4708981"/>
          </a:xfrm>
          <a:prstGeom prst="rect">
            <a:avLst/>
          </a:prstGeom>
          <a:noFill/>
        </p:spPr>
        <p:txBody>
          <a:bodyPr wrap="square" rtlCol="0">
            <a:spAutoFit/>
          </a:bodyPr>
          <a:lstStyle/>
          <a:p>
            <a:pPr marL="342900" indent="-342900">
              <a:buFont typeface="Arial"/>
              <a:buChar char="•"/>
            </a:pPr>
            <a:r>
              <a:rPr lang="en-US" sz="2400" dirty="0" smtClean="0"/>
              <a:t>Forecasts initialized during jet retractions are characterized by larger errors than those initialized during jet extensions and </a:t>
            </a:r>
            <a:r>
              <a:rPr lang="en-US" sz="2400" dirty="0" err="1" smtClean="0"/>
              <a:t>poleward</a:t>
            </a:r>
            <a:r>
              <a:rPr lang="en-US" sz="2400" dirty="0" smtClean="0"/>
              <a:t> shifts</a:t>
            </a:r>
          </a:p>
          <a:p>
            <a:endParaRPr lang="en-US" sz="2400" dirty="0" smtClean="0"/>
          </a:p>
          <a:p>
            <a:pPr marL="342900" indent="-342900">
              <a:buFont typeface="Arial"/>
              <a:buChar char="•"/>
            </a:pPr>
            <a:r>
              <a:rPr lang="en-US" sz="2400" dirty="0" smtClean="0"/>
              <a:t>Forecasts verifying during jet retractions and </a:t>
            </a:r>
            <a:r>
              <a:rPr lang="en-US" sz="2400" dirty="0" err="1" smtClean="0"/>
              <a:t>equatorward</a:t>
            </a:r>
            <a:r>
              <a:rPr lang="en-US" sz="2400" dirty="0" smtClean="0"/>
              <a:t> shifts are characterized by substantially larger errors than those verifying during jet extensions and </a:t>
            </a:r>
            <a:r>
              <a:rPr lang="en-US" sz="2400" dirty="0" err="1" smtClean="0"/>
              <a:t>poleward</a:t>
            </a:r>
            <a:r>
              <a:rPr lang="en-US" sz="2400" dirty="0" smtClean="0"/>
              <a:t> shifts</a:t>
            </a:r>
          </a:p>
          <a:p>
            <a:pPr marL="342900" indent="-342900">
              <a:buFont typeface="Arial"/>
              <a:buChar char="•"/>
            </a:pPr>
            <a:endParaRPr lang="en-US" sz="2400" dirty="0" smtClean="0"/>
          </a:p>
          <a:p>
            <a:pPr marL="342900" indent="-342900">
              <a:buFont typeface="Arial"/>
              <a:buChar char="•"/>
            </a:pPr>
            <a:r>
              <a:rPr lang="en-US" sz="2400" dirty="0">
                <a:solidFill>
                  <a:srgbClr val="000000"/>
                </a:solidFill>
                <a:cs typeface="Arial"/>
              </a:rPr>
              <a:t>Jet retractions and </a:t>
            </a:r>
            <a:r>
              <a:rPr lang="en-US" sz="2400" dirty="0" err="1">
                <a:solidFill>
                  <a:srgbClr val="000000"/>
                </a:solidFill>
                <a:cs typeface="Arial"/>
              </a:rPr>
              <a:t>equatorward</a:t>
            </a:r>
            <a:r>
              <a:rPr lang="en-US" sz="2400" dirty="0">
                <a:solidFill>
                  <a:srgbClr val="000000"/>
                </a:solidFill>
                <a:cs typeface="Arial"/>
              </a:rPr>
              <a:t> shifts </a:t>
            </a:r>
            <a:r>
              <a:rPr lang="en-US" sz="2400" dirty="0">
                <a:cs typeface="Arial"/>
              </a:rPr>
              <a:t>are often characterized by high-</a:t>
            </a:r>
            <a:r>
              <a:rPr lang="en-US" sz="2400" dirty="0" smtClean="0">
                <a:cs typeface="Arial"/>
              </a:rPr>
              <a:t>amplitude and/or </a:t>
            </a:r>
            <a:r>
              <a:rPr lang="en-US" sz="2400" dirty="0">
                <a:cs typeface="Arial"/>
              </a:rPr>
              <a:t>short-wavelength flow patterns over the North Pacific, which may be a contributing factor to </a:t>
            </a:r>
            <a:r>
              <a:rPr lang="en-US" sz="2400" dirty="0" smtClean="0">
                <a:cs typeface="Arial"/>
              </a:rPr>
              <a:t>reduced forecast skill</a:t>
            </a:r>
            <a:endParaRPr lang="en-US" sz="2400" dirty="0" smtClean="0"/>
          </a:p>
          <a:p>
            <a:endParaRPr lang="en-US" sz="1200" dirty="0" smtClean="0"/>
          </a:p>
        </p:txBody>
      </p:sp>
    </p:spTree>
    <p:extLst>
      <p:ext uri="{BB962C8B-B14F-4D97-AF65-F5344CB8AC3E}">
        <p14:creationId xmlns:p14="http://schemas.microsoft.com/office/powerpoint/2010/main" val="33825653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Summary</a:t>
            </a:r>
            <a:endParaRPr lang="en-US" sz="3600" b="1" dirty="0"/>
          </a:p>
        </p:txBody>
      </p:sp>
      <p:sp>
        <p:nvSpPr>
          <p:cNvPr id="6" name="TextBox 5"/>
          <p:cNvSpPr txBox="1"/>
          <p:nvPr/>
        </p:nvSpPr>
        <p:spPr>
          <a:xfrm>
            <a:off x="280736" y="932755"/>
            <a:ext cx="8555789" cy="3416320"/>
          </a:xfrm>
          <a:prstGeom prst="rect">
            <a:avLst/>
          </a:prstGeom>
          <a:noFill/>
        </p:spPr>
        <p:txBody>
          <a:bodyPr wrap="square" rtlCol="0">
            <a:spAutoFit/>
          </a:bodyPr>
          <a:lstStyle/>
          <a:p>
            <a:pPr marL="342900" indent="-342900">
              <a:buFont typeface="Arial"/>
              <a:buChar char="•"/>
            </a:pPr>
            <a:r>
              <a:rPr lang="en-US" sz="2400" dirty="0"/>
              <a:t>The worst </a:t>
            </a:r>
            <a:r>
              <a:rPr lang="en-US" sz="2400" dirty="0" smtClean="0"/>
              <a:t>forecasts are more frequently </a:t>
            </a:r>
            <a:r>
              <a:rPr lang="en-US" sz="2400" dirty="0"/>
              <a:t>initialized during jet retractions and </a:t>
            </a:r>
            <a:r>
              <a:rPr lang="en-US" sz="2400" dirty="0" err="1"/>
              <a:t>equatorward</a:t>
            </a:r>
            <a:r>
              <a:rPr lang="en-US" sz="2400" dirty="0"/>
              <a:t> </a:t>
            </a:r>
            <a:r>
              <a:rPr lang="en-US" sz="2400" dirty="0" smtClean="0"/>
              <a:t>shifts, </a:t>
            </a:r>
            <a:r>
              <a:rPr lang="en-US" sz="2400" dirty="0"/>
              <a:t>and </a:t>
            </a:r>
            <a:r>
              <a:rPr lang="en-US" sz="2400" dirty="0" smtClean="0"/>
              <a:t>are associated with </a:t>
            </a:r>
            <a:r>
              <a:rPr lang="en-US" sz="2400" dirty="0" err="1" smtClean="0"/>
              <a:t>equatorward</a:t>
            </a:r>
            <a:r>
              <a:rPr lang="en-US" sz="2400" dirty="0" smtClean="0"/>
              <a:t> </a:t>
            </a:r>
            <a:r>
              <a:rPr lang="en-US" sz="2400" dirty="0"/>
              <a:t>shifts within the NPJ phase diagram during the 10-day period following forecast initialization</a:t>
            </a:r>
          </a:p>
          <a:p>
            <a:endParaRPr lang="en-US" sz="2400" dirty="0" smtClean="0"/>
          </a:p>
          <a:p>
            <a:pPr marL="342900" indent="-342900">
              <a:buFont typeface="Arial"/>
              <a:buChar char="•"/>
            </a:pPr>
            <a:r>
              <a:rPr lang="en-US" sz="2400" dirty="0" smtClean="0"/>
              <a:t>The worst forecasts are characterized </a:t>
            </a:r>
            <a:r>
              <a:rPr lang="en-US" sz="2400" dirty="0"/>
              <a:t>by </a:t>
            </a:r>
            <a:r>
              <a:rPr lang="en-US" sz="2400" dirty="0" smtClean="0"/>
              <a:t>significantly longer </a:t>
            </a:r>
            <a:r>
              <a:rPr lang="en-US" sz="2400" dirty="0"/>
              <a:t>trajectories </a:t>
            </a:r>
            <a:r>
              <a:rPr lang="en-US" sz="2400" dirty="0" smtClean="0"/>
              <a:t>within the </a:t>
            </a:r>
            <a:r>
              <a:rPr lang="en-US" sz="2400" dirty="0"/>
              <a:t>NPJ phase </a:t>
            </a:r>
            <a:r>
              <a:rPr lang="en-US" sz="2400" dirty="0" smtClean="0"/>
              <a:t>diagram during the 10-day period following forecast initialization, suggestive of rapid NPJ regime change</a:t>
            </a:r>
          </a:p>
        </p:txBody>
      </p:sp>
    </p:spTree>
    <p:extLst>
      <p:ext uri="{BB962C8B-B14F-4D97-AF65-F5344CB8AC3E}">
        <p14:creationId xmlns:p14="http://schemas.microsoft.com/office/powerpoint/2010/main" val="21843769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Summary</a:t>
            </a:r>
            <a:endParaRPr lang="en-US" sz="3600" b="1" dirty="0"/>
          </a:p>
        </p:txBody>
      </p:sp>
      <p:sp>
        <p:nvSpPr>
          <p:cNvPr id="6" name="TextBox 5"/>
          <p:cNvSpPr txBox="1"/>
          <p:nvPr/>
        </p:nvSpPr>
        <p:spPr>
          <a:xfrm>
            <a:off x="280736" y="932755"/>
            <a:ext cx="8555789" cy="3046988"/>
          </a:xfrm>
          <a:prstGeom prst="rect">
            <a:avLst/>
          </a:prstGeom>
          <a:noFill/>
        </p:spPr>
        <p:txBody>
          <a:bodyPr wrap="square" rtlCol="0">
            <a:spAutoFit/>
          </a:bodyPr>
          <a:lstStyle/>
          <a:p>
            <a:pPr marL="342900" indent="-342900">
              <a:buFont typeface="Arial"/>
              <a:buChar char="•"/>
            </a:pPr>
            <a:r>
              <a:rPr lang="en-US" sz="2400" dirty="0"/>
              <a:t>T</a:t>
            </a:r>
            <a:r>
              <a:rPr lang="en-US" sz="2400" dirty="0" smtClean="0"/>
              <a:t>he </a:t>
            </a:r>
            <a:r>
              <a:rPr lang="en-US" sz="2400" dirty="0"/>
              <a:t>worst forecast </a:t>
            </a:r>
            <a:r>
              <a:rPr lang="en-US" sz="2400" dirty="0" smtClean="0"/>
              <a:t>periods initialized during a jet retraction </a:t>
            </a:r>
            <a:r>
              <a:rPr lang="en-US" sz="2400" dirty="0"/>
              <a:t>are frequently characterized by significantly higher heights at high latitudes and significantly lower heights at low latitudes over the North </a:t>
            </a:r>
            <a:r>
              <a:rPr lang="en-US" sz="2400" dirty="0" smtClean="0"/>
              <a:t>Pacific</a:t>
            </a:r>
            <a:r>
              <a:rPr lang="en-US" sz="2400" dirty="0"/>
              <a:t> </a:t>
            </a:r>
            <a:r>
              <a:rPr lang="en-US" sz="2400" dirty="0" smtClean="0"/>
              <a:t>8 days following forecast initialization</a:t>
            </a:r>
          </a:p>
          <a:p>
            <a:pPr marL="342900" indent="-342900">
              <a:buFont typeface="Arial"/>
              <a:buChar char="•"/>
            </a:pPr>
            <a:endParaRPr lang="en-US" sz="2400" dirty="0"/>
          </a:p>
          <a:p>
            <a:pPr marL="342900" indent="-342900">
              <a:buFont typeface="Arial"/>
              <a:buChar char="•"/>
            </a:pPr>
            <a:r>
              <a:rPr lang="en-US" sz="2400" dirty="0" smtClean="0"/>
              <a:t>The above pattern suggests that the worst forecasts are often associated with </a:t>
            </a:r>
            <a:r>
              <a:rPr lang="en-US" sz="2400" dirty="0"/>
              <a:t>upper-tropospheric blocking </a:t>
            </a:r>
            <a:r>
              <a:rPr lang="en-US" sz="2400" dirty="0" smtClean="0"/>
              <a:t>events over the North Pacific</a:t>
            </a:r>
            <a:endParaRPr lang="en-US" sz="2400" dirty="0"/>
          </a:p>
        </p:txBody>
      </p:sp>
    </p:spTree>
    <p:extLst>
      <p:ext uri="{BB962C8B-B14F-4D97-AF65-F5344CB8AC3E}">
        <p14:creationId xmlns:p14="http://schemas.microsoft.com/office/powerpoint/2010/main" val="93129964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6538"/>
            <a:ext cx="8229600" cy="1143000"/>
          </a:xfrm>
        </p:spPr>
        <p:txBody>
          <a:bodyPr/>
          <a:lstStyle/>
          <a:p>
            <a:r>
              <a:rPr lang="en-US" b="1" dirty="0" smtClean="0">
                <a:solidFill>
                  <a:srgbClr val="FF0000"/>
                </a:solidFill>
              </a:rPr>
              <a:t>Supplementary Slides</a:t>
            </a:r>
            <a:endParaRPr lang="en-US" b="1" dirty="0">
              <a:solidFill>
                <a:srgbClr val="FF0000"/>
              </a:solidFill>
            </a:endParaRPr>
          </a:p>
        </p:txBody>
      </p:sp>
    </p:spTree>
    <p:extLst>
      <p:ext uri="{BB962C8B-B14F-4D97-AF65-F5344CB8AC3E}">
        <p14:creationId xmlns:p14="http://schemas.microsoft.com/office/powerpoint/2010/main" val="3985394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0152" y="1225884"/>
            <a:ext cx="8526374" cy="5284537"/>
          </a:xfrm>
        </p:spPr>
        <p:txBody>
          <a:bodyPr>
            <a:normAutofit lnSpcReduction="10000"/>
          </a:bodyPr>
          <a:lstStyle/>
          <a:p>
            <a:r>
              <a:rPr lang="en-US" sz="2400" dirty="0" smtClean="0"/>
              <a:t>Removed the mean</a:t>
            </a:r>
            <a:r>
              <a:rPr lang="en-US" sz="2400" dirty="0"/>
              <a:t> </a:t>
            </a:r>
            <a:r>
              <a:rPr lang="en-US" sz="2400" dirty="0" smtClean="0"/>
              <a:t>and the annual and diurnal cycles from       6-hourly, 250-hPa zonal wind data from the CFSR (1979–2014) (</a:t>
            </a:r>
            <a:r>
              <a:rPr lang="en-US" sz="2400" dirty="0" err="1" smtClean="0"/>
              <a:t>Saha</a:t>
            </a:r>
            <a:r>
              <a:rPr lang="en-US" sz="2400" dirty="0" smtClean="0"/>
              <a:t> et al. 2014)</a:t>
            </a:r>
          </a:p>
          <a:p>
            <a:r>
              <a:rPr lang="en-US" sz="2400" dirty="0" smtClean="0"/>
              <a:t>Restricted data to the cool season (Sept.–May)</a:t>
            </a:r>
          </a:p>
          <a:p>
            <a:r>
              <a:rPr lang="en-US" sz="2400" dirty="0" smtClean="0"/>
              <a:t>Performed an EOF analysis on the zonal wind anomalies within the domain: 10–80°N , 100</a:t>
            </a:r>
            <a:r>
              <a:rPr lang="en-US" sz="2400" dirty="0" smtClean="0">
                <a:solidFill>
                  <a:prstClr val="black"/>
                </a:solidFill>
              </a:rPr>
              <a:t>°E–120°W</a:t>
            </a:r>
          </a:p>
          <a:p>
            <a:endParaRPr lang="en-US" sz="2400" dirty="0">
              <a:solidFill>
                <a:prstClr val="black"/>
              </a:solidFill>
            </a:endParaRPr>
          </a:p>
          <a:p>
            <a:pPr marL="0" indent="0">
              <a:buNone/>
            </a:pPr>
            <a:r>
              <a:rPr lang="en-US" sz="2400" b="1" dirty="0" smtClean="0">
                <a:solidFill>
                  <a:srgbClr val="0000FF"/>
                </a:solidFill>
              </a:rPr>
              <a:t>Analysis techniques and resultant EOF patterns are consistent with related work on the NPJ:</a:t>
            </a:r>
          </a:p>
          <a:p>
            <a:pPr marL="639763" indent="-301625"/>
            <a:r>
              <a:rPr lang="en-US" sz="2400" dirty="0" err="1" smtClean="0">
                <a:solidFill>
                  <a:prstClr val="black"/>
                </a:solidFill>
              </a:rPr>
              <a:t>Athanasiadis</a:t>
            </a:r>
            <a:r>
              <a:rPr lang="en-US" sz="2400" dirty="0" smtClean="0">
                <a:solidFill>
                  <a:prstClr val="black"/>
                </a:solidFill>
              </a:rPr>
              <a:t> et al. (2010)</a:t>
            </a:r>
          </a:p>
          <a:p>
            <a:pPr marL="639763" indent="-301625"/>
            <a:r>
              <a:rPr lang="en-US" sz="2400" dirty="0">
                <a:solidFill>
                  <a:prstClr val="black"/>
                </a:solidFill>
              </a:rPr>
              <a:t>Jaffe et al. (2011</a:t>
            </a:r>
            <a:r>
              <a:rPr lang="en-US" sz="2400" dirty="0" smtClean="0">
                <a:solidFill>
                  <a:prstClr val="black"/>
                </a:solidFill>
              </a:rPr>
              <a:t>)</a:t>
            </a:r>
          </a:p>
          <a:p>
            <a:pPr marL="635000" indent="-296863"/>
            <a:r>
              <a:rPr lang="en-US" sz="2400" dirty="0" smtClean="0">
                <a:solidFill>
                  <a:prstClr val="black"/>
                </a:solidFill>
              </a:rPr>
              <a:t>Griffin and Martin (2017)</a:t>
            </a:r>
          </a:p>
          <a:p>
            <a:pPr marL="0" indent="0">
              <a:buNone/>
            </a:pPr>
            <a:r>
              <a:rPr lang="en-US" sz="2400" dirty="0">
                <a:solidFill>
                  <a:prstClr val="black"/>
                </a:solidFill>
              </a:rPr>
              <a:t>	</a:t>
            </a:r>
            <a:endParaRPr lang="en-US" sz="2400" dirty="0"/>
          </a:p>
        </p:txBody>
      </p:sp>
      <p:sp>
        <p:nvSpPr>
          <p:cNvPr id="5" name="TextBox 4"/>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65430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0736" y="968849"/>
            <a:ext cx="8555789" cy="4524316"/>
          </a:xfrm>
          <a:prstGeom prst="rect">
            <a:avLst/>
          </a:prstGeom>
        </p:spPr>
        <p:txBody>
          <a:bodyPr wrap="square">
            <a:spAutoFit/>
          </a:bodyPr>
          <a:lstStyle/>
          <a:p>
            <a:pPr marL="463550" indent="-463550"/>
            <a:r>
              <a:rPr lang="en-US" dirty="0" err="1" smtClean="0">
                <a:cs typeface="Arial" panose="020B0604020202020204" pitchFamily="34" charset="0"/>
              </a:rPr>
              <a:t>Athanasiadis</a:t>
            </a:r>
            <a:r>
              <a:rPr lang="en-US" dirty="0" smtClean="0">
                <a:cs typeface="Arial" panose="020B0604020202020204" pitchFamily="34" charset="0"/>
              </a:rPr>
              <a:t>, P. J., J. M. Wallace, and J. J. </a:t>
            </a:r>
            <a:r>
              <a:rPr lang="en-US" dirty="0" err="1" smtClean="0">
                <a:cs typeface="Arial" panose="020B0604020202020204" pitchFamily="34" charset="0"/>
              </a:rPr>
              <a:t>Wettstein</a:t>
            </a:r>
            <a:r>
              <a:rPr lang="en-US" dirty="0" smtClean="0">
                <a:cs typeface="Arial" panose="020B0604020202020204" pitchFamily="34" charset="0"/>
              </a:rPr>
              <a:t>, 2010: Patterns of wintertime </a:t>
            </a:r>
            <a:r>
              <a:rPr lang="en-US" dirty="0">
                <a:cs typeface="Arial" panose="020B0604020202020204" pitchFamily="34" charset="0"/>
              </a:rPr>
              <a:t>j</a:t>
            </a:r>
            <a:r>
              <a:rPr lang="en-US" dirty="0" smtClean="0">
                <a:cs typeface="Arial" panose="020B0604020202020204" pitchFamily="34" charset="0"/>
              </a:rPr>
              <a:t>et </a:t>
            </a:r>
            <a:r>
              <a:rPr lang="en-US" dirty="0">
                <a:cs typeface="Arial" panose="020B0604020202020204" pitchFamily="34" charset="0"/>
              </a:rPr>
              <a:t>s</a:t>
            </a:r>
            <a:r>
              <a:rPr lang="en-US" dirty="0" smtClean="0">
                <a:cs typeface="Arial" panose="020B0604020202020204" pitchFamily="34" charset="0"/>
              </a:rPr>
              <a:t>tream variability and their relation to the storm tracks. </a:t>
            </a:r>
            <a:r>
              <a:rPr lang="en-US" i="1" dirty="0" smtClean="0">
                <a:cs typeface="Arial" panose="020B0604020202020204" pitchFamily="34" charset="0"/>
              </a:rPr>
              <a:t>J. Atmos. Sci.</a:t>
            </a:r>
            <a:r>
              <a:rPr lang="en-US" dirty="0" smtClean="0">
                <a:cs typeface="Arial" panose="020B0604020202020204" pitchFamily="34" charset="0"/>
              </a:rPr>
              <a:t>, </a:t>
            </a:r>
            <a:r>
              <a:rPr lang="en-US" b="1" dirty="0" smtClean="0">
                <a:cs typeface="Arial" panose="020B0604020202020204" pitchFamily="34" charset="0"/>
              </a:rPr>
              <a:t>67, </a:t>
            </a:r>
            <a:r>
              <a:rPr lang="en-US" dirty="0" smtClean="0">
                <a:cs typeface="Arial" panose="020B0604020202020204" pitchFamily="34" charset="0"/>
              </a:rPr>
              <a:t>1361–1381.</a:t>
            </a:r>
          </a:p>
          <a:p>
            <a:endParaRPr lang="en-US" dirty="0" smtClean="0">
              <a:cs typeface="Arial" panose="020B0604020202020204" pitchFamily="34" charset="0"/>
            </a:endParaRPr>
          </a:p>
          <a:p>
            <a:pPr marL="450850" indent="-450850"/>
            <a:r>
              <a:rPr lang="en-US" dirty="0">
                <a:cs typeface="Arial" panose="020B0604020202020204" pitchFamily="34" charset="0"/>
              </a:rPr>
              <a:t>Griffin, K. S., and J. E. Martin, 2016: Synoptic features associated with temporally coherent modes of variability of the North Pacific </a:t>
            </a:r>
            <a:r>
              <a:rPr lang="en-US" dirty="0" smtClean="0">
                <a:cs typeface="Arial" panose="020B0604020202020204" pitchFamily="34" charset="0"/>
              </a:rPr>
              <a:t>jet </a:t>
            </a:r>
            <a:r>
              <a:rPr lang="en-US" dirty="0">
                <a:cs typeface="Arial" panose="020B0604020202020204" pitchFamily="34" charset="0"/>
              </a:rPr>
              <a:t>s</a:t>
            </a:r>
            <a:r>
              <a:rPr lang="en-US" dirty="0" smtClean="0">
                <a:cs typeface="Arial" panose="020B0604020202020204" pitchFamily="34" charset="0"/>
              </a:rPr>
              <a:t>tream</a:t>
            </a:r>
            <a:r>
              <a:rPr lang="en-US" dirty="0">
                <a:cs typeface="Arial" panose="020B0604020202020204" pitchFamily="34" charset="0"/>
              </a:rPr>
              <a:t>. </a:t>
            </a:r>
            <a:r>
              <a:rPr lang="en-US" i="1" dirty="0">
                <a:cs typeface="Arial" panose="020B0604020202020204" pitchFamily="34" charset="0"/>
              </a:rPr>
              <a:t>J. Climate, </a:t>
            </a:r>
            <a:r>
              <a:rPr lang="en-US" b="1" i="1" dirty="0">
                <a:cs typeface="Arial" panose="020B0604020202020204" pitchFamily="34" charset="0"/>
              </a:rPr>
              <a:t>29</a:t>
            </a:r>
            <a:r>
              <a:rPr lang="en-US" i="1" dirty="0">
                <a:cs typeface="Arial" panose="020B0604020202020204" pitchFamily="34" charset="0"/>
              </a:rPr>
              <a:t>, </a:t>
            </a:r>
            <a:r>
              <a:rPr lang="en-US" dirty="0">
                <a:cs typeface="Arial" panose="020B0604020202020204" pitchFamily="34" charset="0"/>
              </a:rPr>
              <a:t>in press</a:t>
            </a:r>
            <a:r>
              <a:rPr lang="en-US" dirty="0" smtClean="0">
                <a:cs typeface="Arial" panose="020B0604020202020204" pitchFamily="34" charset="0"/>
              </a:rPr>
              <a:t>.</a:t>
            </a:r>
            <a:endParaRPr lang="en-US" dirty="0">
              <a:cs typeface="Arial" panose="020B0604020202020204" pitchFamily="34" charset="0"/>
            </a:endParaRPr>
          </a:p>
          <a:p>
            <a:endParaRPr lang="en-US" dirty="0" smtClean="0">
              <a:cs typeface="Arial" panose="020B0604020202020204" pitchFamily="34" charset="0"/>
            </a:endParaRPr>
          </a:p>
          <a:p>
            <a:pPr marL="457200" indent="-457200"/>
            <a:r>
              <a:rPr lang="en-US" dirty="0" smtClean="0">
                <a:cs typeface="Arial" panose="020B0604020202020204" pitchFamily="34" charset="0"/>
              </a:rPr>
              <a:t>Hamill, T. M., G. T. Bates, J. S. Whitaker, D. R. Murray, M. </a:t>
            </a:r>
            <a:r>
              <a:rPr lang="en-US" dirty="0" err="1" smtClean="0">
                <a:cs typeface="Arial" panose="020B0604020202020204" pitchFamily="34" charset="0"/>
              </a:rPr>
              <a:t>Fiorino</a:t>
            </a:r>
            <a:r>
              <a:rPr lang="en-US" dirty="0" smtClean="0">
                <a:cs typeface="Arial" panose="020B0604020202020204" pitchFamily="34" charset="0"/>
              </a:rPr>
              <a:t>, T. J. </a:t>
            </a:r>
            <a:r>
              <a:rPr lang="en-US" dirty="0" err="1" smtClean="0">
                <a:cs typeface="Arial" panose="020B0604020202020204" pitchFamily="34" charset="0"/>
              </a:rPr>
              <a:t>Galarneau</a:t>
            </a:r>
            <a:r>
              <a:rPr lang="en-US" dirty="0" smtClean="0">
                <a:cs typeface="Arial" panose="020B0604020202020204" pitchFamily="34" charset="0"/>
              </a:rPr>
              <a:t>, Y. Zhu, and W. </a:t>
            </a:r>
            <a:r>
              <a:rPr lang="en-US" dirty="0" err="1" smtClean="0">
                <a:cs typeface="Arial" panose="020B0604020202020204" pitchFamily="34" charset="0"/>
              </a:rPr>
              <a:t>Lapenta</a:t>
            </a:r>
            <a:r>
              <a:rPr lang="en-US" dirty="0" smtClean="0">
                <a:cs typeface="Arial" panose="020B0604020202020204" pitchFamily="34" charset="0"/>
              </a:rPr>
              <a:t>, 2013: NOAA’s Second-Generation Global Medium-Range Ensemble Forecast Dataset. </a:t>
            </a:r>
            <a:r>
              <a:rPr lang="en-US" i="1" dirty="0" smtClean="0">
                <a:cs typeface="Arial" panose="020B0604020202020204" pitchFamily="34" charset="0"/>
              </a:rPr>
              <a:t>Bull. Amer. Meteor. Soc.</a:t>
            </a:r>
            <a:r>
              <a:rPr lang="en-US" dirty="0" smtClean="0">
                <a:cs typeface="Arial" panose="020B0604020202020204" pitchFamily="34" charset="0"/>
              </a:rPr>
              <a:t>, </a:t>
            </a:r>
            <a:r>
              <a:rPr lang="en-US" b="1" dirty="0" smtClean="0">
                <a:cs typeface="Arial" panose="020B0604020202020204" pitchFamily="34" charset="0"/>
              </a:rPr>
              <a:t>94, </a:t>
            </a:r>
            <a:r>
              <a:rPr lang="en-US" dirty="0" smtClean="0">
                <a:cs typeface="Arial" panose="020B0604020202020204" pitchFamily="34" charset="0"/>
              </a:rPr>
              <a:t>1553–1565.</a:t>
            </a:r>
          </a:p>
          <a:p>
            <a:pPr marL="457200" indent="-457200"/>
            <a:endParaRPr lang="en-US" dirty="0">
              <a:cs typeface="Arial" panose="020B0604020202020204" pitchFamily="34" charset="0"/>
            </a:endParaRPr>
          </a:p>
          <a:p>
            <a:pPr marL="450850" indent="-450850"/>
            <a:r>
              <a:rPr lang="en-US" dirty="0" smtClean="0">
                <a:cs typeface="Arial" panose="020B0604020202020204" pitchFamily="34" charset="0"/>
              </a:rPr>
              <a:t>Jaffe, S. C., J. E. Martin, D. J. </a:t>
            </a:r>
            <a:r>
              <a:rPr lang="en-US" dirty="0" err="1" smtClean="0">
                <a:cs typeface="Arial" panose="020B0604020202020204" pitchFamily="34" charset="0"/>
              </a:rPr>
              <a:t>Vimont</a:t>
            </a:r>
            <a:r>
              <a:rPr lang="en-US" dirty="0" smtClean="0">
                <a:cs typeface="Arial" panose="020B0604020202020204" pitchFamily="34" charset="0"/>
              </a:rPr>
              <a:t>, and D. L. Lorenz, 2011: A synoptic climatology of episodic, </a:t>
            </a:r>
            <a:r>
              <a:rPr lang="en-US" dirty="0" err="1" smtClean="0">
                <a:cs typeface="Arial" panose="020B0604020202020204" pitchFamily="34" charset="0"/>
              </a:rPr>
              <a:t>subseasonal</a:t>
            </a:r>
            <a:r>
              <a:rPr lang="en-US" dirty="0" smtClean="0">
                <a:cs typeface="Arial" panose="020B0604020202020204" pitchFamily="34" charset="0"/>
              </a:rPr>
              <a:t> retractions of the Pacific jet. </a:t>
            </a:r>
            <a:r>
              <a:rPr lang="en-US" i="1" dirty="0" smtClean="0">
                <a:cs typeface="Arial" panose="020B0604020202020204" pitchFamily="34" charset="0"/>
              </a:rPr>
              <a:t>J. Climate</a:t>
            </a:r>
            <a:r>
              <a:rPr lang="en-US" dirty="0" smtClean="0">
                <a:cs typeface="Arial" panose="020B0604020202020204" pitchFamily="34" charset="0"/>
              </a:rPr>
              <a:t>, </a:t>
            </a:r>
            <a:r>
              <a:rPr lang="en-US" b="1" dirty="0" smtClean="0">
                <a:cs typeface="Arial" panose="020B0604020202020204" pitchFamily="34" charset="0"/>
              </a:rPr>
              <a:t>24, </a:t>
            </a:r>
            <a:r>
              <a:rPr lang="en-US" dirty="0" smtClean="0">
                <a:cs typeface="Arial" panose="020B0604020202020204" pitchFamily="34" charset="0"/>
              </a:rPr>
              <a:t>2846–2860.</a:t>
            </a:r>
          </a:p>
          <a:p>
            <a:pPr marL="450850" indent="-450850"/>
            <a:endParaRPr lang="en-US" dirty="0">
              <a:cs typeface="Arial" panose="020B0604020202020204" pitchFamily="34" charset="0"/>
            </a:endParaRPr>
          </a:p>
          <a:p>
            <a:pPr marL="450850" indent="-450850"/>
            <a:r>
              <a:rPr lang="en-US" dirty="0" err="1">
                <a:cs typeface="Arial" panose="020B0604020202020204" pitchFamily="34" charset="0"/>
              </a:rPr>
              <a:t>Saha</a:t>
            </a:r>
            <a:r>
              <a:rPr lang="en-US" dirty="0">
                <a:cs typeface="Arial" panose="020B0604020202020204" pitchFamily="34" charset="0"/>
              </a:rPr>
              <a:t>, S., and Coauthors, 2014: The NCEP Climate Forecast System Version 2. </a:t>
            </a:r>
            <a:r>
              <a:rPr lang="en-US" i="1" dirty="0">
                <a:cs typeface="Arial" panose="020B0604020202020204" pitchFamily="34" charset="0"/>
              </a:rPr>
              <a:t>J. Climate</a:t>
            </a:r>
            <a:r>
              <a:rPr lang="en-US" dirty="0">
                <a:cs typeface="Arial" panose="020B0604020202020204" pitchFamily="34" charset="0"/>
              </a:rPr>
              <a:t>, </a:t>
            </a:r>
            <a:r>
              <a:rPr lang="en-US" b="1" dirty="0">
                <a:cs typeface="Arial" panose="020B0604020202020204" pitchFamily="34" charset="0"/>
              </a:rPr>
              <a:t>27, </a:t>
            </a:r>
            <a:r>
              <a:rPr lang="en-US" dirty="0">
                <a:cs typeface="Arial" panose="020B0604020202020204" pitchFamily="34" charset="0"/>
              </a:rPr>
              <a:t>2185–</a:t>
            </a:r>
            <a:r>
              <a:rPr lang="en-US" dirty="0" smtClean="0">
                <a:cs typeface="Arial" panose="020B0604020202020204" pitchFamily="34" charset="0"/>
              </a:rPr>
              <a:t>2208.</a:t>
            </a:r>
            <a:endParaRPr lang="en-US" sz="2400" dirty="0" smtClean="0">
              <a:cs typeface="Arial" panose="020B0604020202020204" pitchFamily="34" charset="0"/>
            </a:endParaRPr>
          </a:p>
        </p:txBody>
      </p:sp>
      <p:cxnSp>
        <p:nvCxnSpPr>
          <p:cNvPr id="7" name="Straight Connector 6"/>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187157" y="37240"/>
            <a:ext cx="9304421" cy="646331"/>
          </a:xfrm>
          <a:prstGeom prst="rect">
            <a:avLst/>
          </a:prstGeom>
          <a:noFill/>
        </p:spPr>
        <p:txBody>
          <a:bodyPr wrap="square" rtlCol="0">
            <a:spAutoFit/>
          </a:bodyPr>
          <a:lstStyle/>
          <a:p>
            <a:r>
              <a:rPr lang="en-US" sz="3600" b="1" dirty="0" smtClean="0"/>
              <a:t>References</a:t>
            </a:r>
            <a:endParaRPr lang="en-US" sz="3600" b="1" dirty="0"/>
          </a:p>
        </p:txBody>
      </p:sp>
    </p:spTree>
    <p:extLst>
      <p:ext uri="{BB962C8B-B14F-4D97-AF65-F5344CB8AC3E}">
        <p14:creationId xmlns:p14="http://schemas.microsoft.com/office/powerpoint/2010/main" val="32121911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6538"/>
            <a:ext cx="8229600" cy="1143000"/>
          </a:xfrm>
        </p:spPr>
        <p:txBody>
          <a:bodyPr>
            <a:normAutofit/>
          </a:bodyPr>
          <a:lstStyle/>
          <a:p>
            <a:r>
              <a:rPr lang="en-US" b="1" dirty="0" smtClean="0">
                <a:solidFill>
                  <a:srgbClr val="FF0000"/>
                </a:solidFill>
              </a:rPr>
              <a:t>NPJ Regime Composite Patterns</a:t>
            </a:r>
            <a:endParaRPr lang="en-US" b="1" dirty="0">
              <a:solidFill>
                <a:srgbClr val="FF0000"/>
              </a:solidFill>
            </a:endParaRPr>
          </a:p>
        </p:txBody>
      </p:sp>
    </p:spTree>
    <p:extLst>
      <p:ext uri="{BB962C8B-B14F-4D97-AF65-F5344CB8AC3E}">
        <p14:creationId xmlns:p14="http://schemas.microsoft.com/office/powerpoint/2010/main" val="14090088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t>
            </a:r>
            <a:r>
              <a:rPr lang="en-US" b="1" dirty="0" err="1" smtClean="0"/>
              <a:t>Anom</a:t>
            </a:r>
            <a:r>
              <a:rPr lang="en-US" b="1" dirty="0" smtClean="0"/>
              <a:t>.</a:t>
            </a:r>
            <a:r>
              <a:rPr lang="en-US" dirty="0" smtClean="0"/>
              <a:t>: </a:t>
            </a:r>
            <a:r>
              <a:rPr lang="en-US" b="1" dirty="0" smtClean="0">
                <a:solidFill>
                  <a:srgbClr val="FF0000"/>
                </a:solidFill>
              </a:rPr>
              <a:t>Jet Extension D+4</a:t>
            </a:r>
            <a:endParaRPr lang="en-US" b="1" dirty="0">
              <a:solidFill>
                <a:srgbClr val="0000FF"/>
              </a:solidFill>
            </a:endParaRPr>
          </a:p>
        </p:txBody>
      </p:sp>
      <p:sp>
        <p:nvSpPr>
          <p:cNvPr id="11" name="TextBox 10"/>
          <p:cNvSpPr txBox="1"/>
          <p:nvPr/>
        </p:nvSpPr>
        <p:spPr>
          <a:xfrm>
            <a:off x="541829" y="3499556"/>
            <a:ext cx="8106261" cy="369332"/>
          </a:xfrm>
          <a:prstGeom prst="rect">
            <a:avLst/>
          </a:prstGeom>
          <a:solidFill>
            <a:srgbClr val="FFFFFF"/>
          </a:solidFill>
          <a:ln>
            <a:solidFill>
              <a:schemeClr val="tx1"/>
            </a:solidFill>
          </a:ln>
        </p:spPr>
        <p:txBody>
          <a:bodyPr wrap="square" rtlCol="0">
            <a:spAutoFit/>
          </a:bodyPr>
          <a:lstStyle/>
          <a:p>
            <a:r>
              <a:rPr lang="en-US" b="1" dirty="0" smtClean="0"/>
              <a:t>Mean SLP, 1000–500-hPa Thick., 850-hPa Temp. </a:t>
            </a:r>
            <a:r>
              <a:rPr lang="en-US" b="1" dirty="0" err="1" smtClean="0"/>
              <a:t>Anom</a:t>
            </a:r>
            <a:r>
              <a:rPr lang="en-US" b="1" dirty="0" smtClean="0"/>
              <a:t>.</a:t>
            </a:r>
            <a:r>
              <a:rPr lang="en-US" dirty="0" smtClean="0"/>
              <a:t>: </a:t>
            </a:r>
            <a:r>
              <a:rPr lang="en-US" b="1" dirty="0" smtClean="0">
                <a:solidFill>
                  <a:srgbClr val="FF0000"/>
                </a:solidFill>
              </a:rPr>
              <a:t>Jet Extension D+4</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13" name="TextBox 12"/>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4" name="Rectangle 13"/>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6" name="TextBox 15"/>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6" name="Group 5"/>
          <p:cNvGrpSpPr/>
          <p:nvPr/>
        </p:nvGrpSpPr>
        <p:grpSpPr>
          <a:xfrm>
            <a:off x="544021" y="5197164"/>
            <a:ext cx="1487979" cy="1212178"/>
            <a:chOff x="-1446532" y="2679700"/>
            <a:chExt cx="1933333" cy="1574984"/>
          </a:xfrm>
        </p:grpSpPr>
        <p:grpSp>
          <p:nvGrpSpPr>
            <p:cNvPr id="4" name="Group 3"/>
            <p:cNvGrpSpPr/>
            <p:nvPr/>
          </p:nvGrpSpPr>
          <p:grpSpPr>
            <a:xfrm>
              <a:off x="-1446532" y="2679700"/>
              <a:ext cx="1933333" cy="1574984"/>
              <a:chOff x="-1446532" y="2679700"/>
              <a:chExt cx="1933333" cy="1574984"/>
            </a:xfrm>
          </p:grpSpPr>
          <p:sp>
            <p:nvSpPr>
              <p:cNvPr id="3" name="Rectangle 2"/>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5" name="Freeform 4"/>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Freeform 16"/>
          <p:cNvSpPr/>
          <p:nvPr/>
        </p:nvSpPr>
        <p:spPr>
          <a:xfrm>
            <a:off x="1301750" y="5270500"/>
            <a:ext cx="641350" cy="1016000"/>
          </a:xfrm>
          <a:custGeom>
            <a:avLst/>
            <a:gdLst>
              <a:gd name="connsiteX0" fmla="*/ 641350 w 641350"/>
              <a:gd name="connsiteY0" fmla="*/ 0 h 1016000"/>
              <a:gd name="connsiteX1" fmla="*/ 0 w 641350"/>
              <a:gd name="connsiteY1" fmla="*/ 508000 h 1016000"/>
              <a:gd name="connsiteX2" fmla="*/ 635000 w 641350"/>
              <a:gd name="connsiteY2" fmla="*/ 1016000 h 1016000"/>
              <a:gd name="connsiteX3" fmla="*/ 641350 w 641350"/>
              <a:gd name="connsiteY3" fmla="*/ 0 h 1016000"/>
            </a:gdLst>
            <a:ahLst/>
            <a:cxnLst>
              <a:cxn ang="0">
                <a:pos x="connsiteX0" y="connsiteY0"/>
              </a:cxn>
              <a:cxn ang="0">
                <a:pos x="connsiteX1" y="connsiteY1"/>
              </a:cxn>
              <a:cxn ang="0">
                <a:pos x="connsiteX2" y="connsiteY2"/>
              </a:cxn>
              <a:cxn ang="0">
                <a:pos x="connsiteX3" y="connsiteY3"/>
              </a:cxn>
            </a:cxnLst>
            <a:rect l="l" t="t" r="r" b="b"/>
            <a:pathLst>
              <a:path w="641350" h="1016000">
                <a:moveTo>
                  <a:pt x="641350" y="0"/>
                </a:moveTo>
                <a:lnTo>
                  <a:pt x="0" y="508000"/>
                </a:lnTo>
                <a:lnTo>
                  <a:pt x="635000" y="1016000"/>
                </a:lnTo>
                <a:cubicBezTo>
                  <a:pt x="637117" y="677333"/>
                  <a:pt x="639233" y="338667"/>
                  <a:pt x="641350" y="0"/>
                </a:cubicBezTo>
                <a:close/>
              </a:path>
            </a:pathLst>
          </a:custGeom>
          <a:solidFill>
            <a:srgbClr val="FF0000">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72559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t>
            </a:r>
            <a:r>
              <a:rPr lang="en-US" b="1" dirty="0" err="1" smtClean="0"/>
              <a:t>Anom</a:t>
            </a:r>
            <a:r>
              <a:rPr lang="en-US" b="1" dirty="0" smtClean="0"/>
              <a:t>.</a:t>
            </a:r>
            <a:r>
              <a:rPr lang="en-US" dirty="0" smtClean="0"/>
              <a:t>: </a:t>
            </a:r>
            <a:r>
              <a:rPr lang="en-US" b="1" dirty="0" smtClean="0">
                <a:solidFill>
                  <a:srgbClr val="FF0000"/>
                </a:solidFill>
              </a:rPr>
              <a:t>Jet Retraction D+4</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12" name="Group 11"/>
          <p:cNvGrpSpPr/>
          <p:nvPr/>
        </p:nvGrpSpPr>
        <p:grpSpPr>
          <a:xfrm>
            <a:off x="544021" y="5197164"/>
            <a:ext cx="1487979" cy="1212178"/>
            <a:chOff x="-1446532" y="2679700"/>
            <a:chExt cx="1933333" cy="1574984"/>
          </a:xfrm>
        </p:grpSpPr>
        <p:grpSp>
          <p:nvGrpSpPr>
            <p:cNvPr id="15" name="Group 14"/>
            <p:cNvGrpSpPr/>
            <p:nvPr/>
          </p:nvGrpSpPr>
          <p:grpSpPr>
            <a:xfrm>
              <a:off x="-1446532" y="2679700"/>
              <a:ext cx="1933333" cy="1574984"/>
              <a:chOff x="-1446532" y="2679700"/>
              <a:chExt cx="1933333" cy="1574984"/>
            </a:xfrm>
          </p:grpSpPr>
          <p:sp>
            <p:nvSpPr>
              <p:cNvPr id="17" name="Rectangle 16"/>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16" name="Freeform 15"/>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Freeform 20"/>
          <p:cNvSpPr/>
          <p:nvPr/>
        </p:nvSpPr>
        <p:spPr>
          <a:xfrm rot="10800000">
            <a:off x="660400" y="5270500"/>
            <a:ext cx="641350" cy="1016000"/>
          </a:xfrm>
          <a:custGeom>
            <a:avLst/>
            <a:gdLst>
              <a:gd name="connsiteX0" fmla="*/ 641350 w 641350"/>
              <a:gd name="connsiteY0" fmla="*/ 0 h 1016000"/>
              <a:gd name="connsiteX1" fmla="*/ 0 w 641350"/>
              <a:gd name="connsiteY1" fmla="*/ 508000 h 1016000"/>
              <a:gd name="connsiteX2" fmla="*/ 635000 w 641350"/>
              <a:gd name="connsiteY2" fmla="*/ 1016000 h 1016000"/>
              <a:gd name="connsiteX3" fmla="*/ 641350 w 641350"/>
              <a:gd name="connsiteY3" fmla="*/ 0 h 1016000"/>
            </a:gdLst>
            <a:ahLst/>
            <a:cxnLst>
              <a:cxn ang="0">
                <a:pos x="connsiteX0" y="connsiteY0"/>
              </a:cxn>
              <a:cxn ang="0">
                <a:pos x="connsiteX1" y="connsiteY1"/>
              </a:cxn>
              <a:cxn ang="0">
                <a:pos x="connsiteX2" y="connsiteY2"/>
              </a:cxn>
              <a:cxn ang="0">
                <a:pos x="connsiteX3" y="connsiteY3"/>
              </a:cxn>
            </a:cxnLst>
            <a:rect l="l" t="t" r="r" b="b"/>
            <a:pathLst>
              <a:path w="641350" h="1016000">
                <a:moveTo>
                  <a:pt x="641350" y="0"/>
                </a:moveTo>
                <a:lnTo>
                  <a:pt x="0" y="508000"/>
                </a:lnTo>
                <a:lnTo>
                  <a:pt x="635000" y="1016000"/>
                </a:lnTo>
                <a:cubicBezTo>
                  <a:pt x="637117" y="677333"/>
                  <a:pt x="639233" y="338667"/>
                  <a:pt x="641350" y="0"/>
                </a:cubicBezTo>
                <a:close/>
              </a:path>
            </a:pathLst>
          </a:custGeom>
          <a:solidFill>
            <a:srgbClr val="FF0000">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541829" y="3499556"/>
            <a:ext cx="8106261" cy="369332"/>
          </a:xfrm>
          <a:prstGeom prst="rect">
            <a:avLst/>
          </a:prstGeom>
          <a:solidFill>
            <a:srgbClr val="FFFFFF"/>
          </a:solidFill>
          <a:ln>
            <a:solidFill>
              <a:schemeClr val="tx1"/>
            </a:solidFill>
          </a:ln>
        </p:spPr>
        <p:txBody>
          <a:bodyPr wrap="square" rtlCol="0">
            <a:spAutoFit/>
          </a:bodyPr>
          <a:lstStyle/>
          <a:p>
            <a:r>
              <a:rPr lang="en-US" b="1" dirty="0" smtClean="0"/>
              <a:t>Mean SLP, 1000–500-hPa Thick., 850-hPa Temp. </a:t>
            </a:r>
            <a:r>
              <a:rPr lang="en-US" b="1" dirty="0" err="1" smtClean="0"/>
              <a:t>Anom</a:t>
            </a:r>
            <a:r>
              <a:rPr lang="en-US" b="1" dirty="0" smtClean="0"/>
              <a:t>.</a:t>
            </a:r>
            <a:r>
              <a:rPr lang="en-US" dirty="0" smtClean="0"/>
              <a:t>: </a:t>
            </a:r>
            <a:r>
              <a:rPr lang="en-US" b="1" dirty="0" smtClean="0">
                <a:solidFill>
                  <a:srgbClr val="FF0000"/>
                </a:solidFill>
              </a:rPr>
              <a:t>Jet Retraction D+4</a:t>
            </a:r>
            <a:endParaRPr lang="en-US" b="1" dirty="0">
              <a:solidFill>
                <a:srgbClr val="FF0000"/>
              </a:solidFill>
            </a:endParaRPr>
          </a:p>
        </p:txBody>
      </p:sp>
    </p:spTree>
    <p:extLst>
      <p:ext uri="{BB962C8B-B14F-4D97-AF65-F5344CB8AC3E}">
        <p14:creationId xmlns:p14="http://schemas.microsoft.com/office/powerpoint/2010/main" val="360666103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t>
            </a:r>
            <a:r>
              <a:rPr lang="en-US" b="1" dirty="0" err="1" smtClean="0"/>
              <a:t>Anom</a:t>
            </a:r>
            <a:r>
              <a:rPr lang="en-US" b="1" dirty="0" smtClean="0"/>
              <a:t>.</a:t>
            </a:r>
            <a:r>
              <a:rPr lang="en-US" dirty="0" smtClean="0"/>
              <a:t>: </a:t>
            </a:r>
            <a:r>
              <a:rPr lang="en-US" b="1" dirty="0" err="1" smtClean="0">
                <a:solidFill>
                  <a:srgbClr val="FF0000"/>
                </a:solidFill>
              </a:rPr>
              <a:t>Poleward</a:t>
            </a:r>
            <a:r>
              <a:rPr lang="en-US" b="1" dirty="0" smtClean="0">
                <a:solidFill>
                  <a:srgbClr val="FF0000"/>
                </a:solidFill>
              </a:rPr>
              <a:t> Shift D+4</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12" name="Group 11"/>
          <p:cNvGrpSpPr/>
          <p:nvPr/>
        </p:nvGrpSpPr>
        <p:grpSpPr>
          <a:xfrm>
            <a:off x="544021" y="5197164"/>
            <a:ext cx="1487979" cy="1212178"/>
            <a:chOff x="-1446532" y="2679700"/>
            <a:chExt cx="1933333" cy="1574984"/>
          </a:xfrm>
        </p:grpSpPr>
        <p:grpSp>
          <p:nvGrpSpPr>
            <p:cNvPr id="15" name="Group 14"/>
            <p:cNvGrpSpPr/>
            <p:nvPr/>
          </p:nvGrpSpPr>
          <p:grpSpPr>
            <a:xfrm>
              <a:off x="-1446532" y="2679700"/>
              <a:ext cx="1933333" cy="1574984"/>
              <a:chOff x="-1446532" y="2679700"/>
              <a:chExt cx="1933333" cy="1574984"/>
            </a:xfrm>
          </p:grpSpPr>
          <p:sp>
            <p:nvSpPr>
              <p:cNvPr id="17" name="Rectangle 16"/>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16" name="Freeform 15"/>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Freeform 5"/>
          <p:cNvSpPr/>
          <p:nvPr/>
        </p:nvSpPr>
        <p:spPr>
          <a:xfrm>
            <a:off x="654050" y="5264150"/>
            <a:ext cx="1282700" cy="508000"/>
          </a:xfrm>
          <a:custGeom>
            <a:avLst/>
            <a:gdLst>
              <a:gd name="connsiteX0" fmla="*/ 0 w 1282700"/>
              <a:gd name="connsiteY0" fmla="*/ 0 h 508000"/>
              <a:gd name="connsiteX1" fmla="*/ 1282700 w 1282700"/>
              <a:gd name="connsiteY1" fmla="*/ 6350 h 508000"/>
              <a:gd name="connsiteX2" fmla="*/ 647700 w 1282700"/>
              <a:gd name="connsiteY2" fmla="*/ 508000 h 508000"/>
              <a:gd name="connsiteX3" fmla="*/ 0 w 1282700"/>
              <a:gd name="connsiteY3" fmla="*/ 0 h 508000"/>
            </a:gdLst>
            <a:ahLst/>
            <a:cxnLst>
              <a:cxn ang="0">
                <a:pos x="connsiteX0" y="connsiteY0"/>
              </a:cxn>
              <a:cxn ang="0">
                <a:pos x="connsiteX1" y="connsiteY1"/>
              </a:cxn>
              <a:cxn ang="0">
                <a:pos x="connsiteX2" y="connsiteY2"/>
              </a:cxn>
              <a:cxn ang="0">
                <a:pos x="connsiteX3" y="connsiteY3"/>
              </a:cxn>
            </a:cxnLst>
            <a:rect l="l" t="t" r="r" b="b"/>
            <a:pathLst>
              <a:path w="1282700" h="508000">
                <a:moveTo>
                  <a:pt x="0" y="0"/>
                </a:moveTo>
                <a:lnTo>
                  <a:pt x="1282700" y="6350"/>
                </a:lnTo>
                <a:lnTo>
                  <a:pt x="647700" y="508000"/>
                </a:lnTo>
                <a:lnTo>
                  <a:pt x="0" y="0"/>
                </a:lnTo>
                <a:close/>
              </a:path>
            </a:pathLst>
          </a:custGeom>
          <a:solidFill>
            <a:srgbClr val="FF0000">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541829" y="3499556"/>
            <a:ext cx="8106261" cy="369332"/>
          </a:xfrm>
          <a:prstGeom prst="rect">
            <a:avLst/>
          </a:prstGeom>
          <a:solidFill>
            <a:srgbClr val="FFFFFF"/>
          </a:solidFill>
          <a:ln>
            <a:solidFill>
              <a:schemeClr val="tx1"/>
            </a:solidFill>
          </a:ln>
        </p:spPr>
        <p:txBody>
          <a:bodyPr wrap="square" rtlCol="0">
            <a:spAutoFit/>
          </a:bodyPr>
          <a:lstStyle/>
          <a:p>
            <a:r>
              <a:rPr lang="en-US" b="1" dirty="0" smtClean="0"/>
              <a:t>Mean SLP, 1000–500-hPa Thick., 850-hPa Temp. </a:t>
            </a:r>
            <a:r>
              <a:rPr lang="en-US" b="1" dirty="0" err="1" smtClean="0"/>
              <a:t>Anom</a:t>
            </a:r>
            <a:r>
              <a:rPr lang="en-US" b="1" dirty="0" smtClean="0"/>
              <a:t>.</a:t>
            </a:r>
            <a:r>
              <a:rPr lang="en-US" dirty="0" smtClean="0"/>
              <a:t>: </a:t>
            </a:r>
            <a:r>
              <a:rPr lang="en-US" b="1" dirty="0" err="1" smtClean="0">
                <a:solidFill>
                  <a:srgbClr val="FF0000"/>
                </a:solidFill>
              </a:rPr>
              <a:t>Poleward</a:t>
            </a:r>
            <a:r>
              <a:rPr lang="en-US" b="1" dirty="0" smtClean="0">
                <a:solidFill>
                  <a:srgbClr val="FF0000"/>
                </a:solidFill>
              </a:rPr>
              <a:t> Shift D+4</a:t>
            </a:r>
            <a:endParaRPr lang="en-US" b="1" dirty="0">
              <a:solidFill>
                <a:srgbClr val="FF0000"/>
              </a:solidFill>
            </a:endParaRPr>
          </a:p>
        </p:txBody>
      </p:sp>
    </p:spTree>
    <p:extLst>
      <p:ext uri="{BB962C8B-B14F-4D97-AF65-F5344CB8AC3E}">
        <p14:creationId xmlns:p14="http://schemas.microsoft.com/office/powerpoint/2010/main" val="333495512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19370"/>
            <a:ext cx="8105799" cy="3270761"/>
          </a:xfrm>
          <a:prstGeom prst="rect">
            <a:avLst/>
          </a:prstGeom>
          <a:ln>
            <a:solidFill>
              <a:schemeClr val="tx1"/>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291" y="3501584"/>
            <a:ext cx="8105799" cy="3270761"/>
          </a:xfrm>
          <a:prstGeom prst="rect">
            <a:avLst/>
          </a:prstGeom>
          <a:ln>
            <a:solidFill>
              <a:schemeClr val="tx1"/>
            </a:solidFill>
          </a:ln>
        </p:spPr>
      </p:pic>
      <p:sp>
        <p:nvSpPr>
          <p:cNvPr id="10" name="TextBox 9"/>
          <p:cNvSpPr txBox="1"/>
          <p:nvPr/>
        </p:nvSpPr>
        <p:spPr>
          <a:xfrm>
            <a:off x="542900" y="114574"/>
            <a:ext cx="8105190" cy="369332"/>
          </a:xfrm>
          <a:prstGeom prst="rect">
            <a:avLst/>
          </a:prstGeom>
          <a:solidFill>
            <a:srgbClr val="FFFFFF"/>
          </a:solidFill>
          <a:ln>
            <a:solidFill>
              <a:schemeClr val="tx1"/>
            </a:solidFill>
          </a:ln>
        </p:spPr>
        <p:txBody>
          <a:bodyPr wrap="square" rtlCol="0">
            <a:spAutoFit/>
          </a:bodyPr>
          <a:lstStyle/>
          <a:p>
            <a:r>
              <a:rPr lang="en-US" b="1" dirty="0" smtClean="0"/>
              <a:t>250-hPa Wind Speed, Geo. Heights, Geo. Height </a:t>
            </a:r>
            <a:r>
              <a:rPr lang="en-US" b="1" dirty="0" err="1" smtClean="0"/>
              <a:t>Anom</a:t>
            </a:r>
            <a:r>
              <a:rPr lang="en-US" b="1" dirty="0" smtClean="0"/>
              <a:t>.</a:t>
            </a:r>
            <a:r>
              <a:rPr lang="en-US" dirty="0" smtClean="0"/>
              <a:t>: </a:t>
            </a:r>
            <a:r>
              <a:rPr lang="en-US" b="1" dirty="0" smtClean="0">
                <a:solidFill>
                  <a:srgbClr val="FF0000"/>
                </a:solidFill>
              </a:rPr>
              <a:t>Equator. Shift D+4</a:t>
            </a:r>
            <a:endParaRPr lang="en-US" b="1" dirty="0">
              <a:solidFill>
                <a:srgbClr val="FF0000"/>
              </a:solidFill>
            </a:endParaRPr>
          </a:p>
        </p:txBody>
      </p:sp>
      <p:sp>
        <p:nvSpPr>
          <p:cNvPr id="8" name="Rectangle 7"/>
          <p:cNvSpPr/>
          <p:nvPr/>
        </p:nvSpPr>
        <p:spPr>
          <a:xfrm>
            <a:off x="543950" y="3034247"/>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WindLegendAllDay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801" y="3015197"/>
            <a:ext cx="4675090" cy="368584"/>
          </a:xfrm>
          <a:prstGeom prst="rect">
            <a:avLst/>
          </a:prstGeom>
        </p:spPr>
      </p:pic>
      <p:sp>
        <p:nvSpPr>
          <p:cNvPr id="4" name="TextBox 3"/>
          <p:cNvSpPr txBox="1"/>
          <p:nvPr/>
        </p:nvSpPr>
        <p:spPr>
          <a:xfrm>
            <a:off x="5015841" y="3071599"/>
            <a:ext cx="699159" cy="276999"/>
          </a:xfrm>
          <a:prstGeom prst="rect">
            <a:avLst/>
          </a:prstGeom>
          <a:noFill/>
        </p:spPr>
        <p:txBody>
          <a:bodyPr wrap="square" rtlCol="0">
            <a:spAutoFit/>
          </a:bodyPr>
          <a:lstStyle/>
          <a:p>
            <a:r>
              <a:rPr lang="en-US" sz="1200" dirty="0"/>
              <a:t>m</a:t>
            </a:r>
            <a:r>
              <a:rPr lang="en-US" sz="1200" dirty="0" smtClean="0"/>
              <a:t> s</a:t>
            </a:r>
            <a:r>
              <a:rPr lang="en-US" sz="1200" baseline="30000" dirty="0" smtClean="0"/>
              <a:t>–1</a:t>
            </a:r>
            <a:endParaRPr lang="en-US" sz="1200" dirty="0"/>
          </a:p>
        </p:txBody>
      </p:sp>
      <p:sp>
        <p:nvSpPr>
          <p:cNvPr id="13" name="Rectangle 12"/>
          <p:cNvSpPr/>
          <p:nvPr/>
        </p:nvSpPr>
        <p:spPr>
          <a:xfrm>
            <a:off x="543951" y="641569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TempLegendAllDay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4021" y="6409342"/>
            <a:ext cx="4471820" cy="408946"/>
          </a:xfrm>
          <a:prstGeom prst="rect">
            <a:avLst/>
          </a:prstGeom>
        </p:spPr>
      </p:pic>
      <p:sp>
        <p:nvSpPr>
          <p:cNvPr id="14" name="TextBox 13"/>
          <p:cNvSpPr txBox="1"/>
          <p:nvPr/>
        </p:nvSpPr>
        <p:spPr>
          <a:xfrm>
            <a:off x="4939641" y="6447442"/>
            <a:ext cx="699159" cy="276999"/>
          </a:xfrm>
          <a:prstGeom prst="rect">
            <a:avLst/>
          </a:prstGeom>
          <a:noFill/>
        </p:spPr>
        <p:txBody>
          <a:bodyPr wrap="square" rtlCol="0">
            <a:spAutoFit/>
          </a:bodyPr>
          <a:lstStyle/>
          <a:p>
            <a:r>
              <a:rPr lang="en-US" sz="1200" dirty="0" smtClean="0"/>
              <a:t>K</a:t>
            </a:r>
            <a:endParaRPr lang="en-US" sz="1200" dirty="0"/>
          </a:p>
        </p:txBody>
      </p:sp>
      <p:grpSp>
        <p:nvGrpSpPr>
          <p:cNvPr id="12" name="Group 11"/>
          <p:cNvGrpSpPr/>
          <p:nvPr/>
        </p:nvGrpSpPr>
        <p:grpSpPr>
          <a:xfrm>
            <a:off x="544021" y="5197164"/>
            <a:ext cx="1487979" cy="1212178"/>
            <a:chOff x="-1446532" y="2679700"/>
            <a:chExt cx="1933333" cy="1574984"/>
          </a:xfrm>
        </p:grpSpPr>
        <p:grpSp>
          <p:nvGrpSpPr>
            <p:cNvPr id="15" name="Group 14"/>
            <p:cNvGrpSpPr/>
            <p:nvPr/>
          </p:nvGrpSpPr>
          <p:grpSpPr>
            <a:xfrm>
              <a:off x="-1446532" y="2679700"/>
              <a:ext cx="1933333" cy="1574984"/>
              <a:chOff x="-1446532" y="2679700"/>
              <a:chExt cx="1933333" cy="1574984"/>
            </a:xfrm>
          </p:grpSpPr>
          <p:sp>
            <p:nvSpPr>
              <p:cNvPr id="17" name="Rectangle 16"/>
              <p:cNvSpPr/>
              <p:nvPr/>
            </p:nvSpPr>
            <p:spPr>
              <a:xfrm>
                <a:off x="-1446532" y="2679700"/>
                <a:ext cx="1878332" cy="1574984"/>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46532" y="2748483"/>
                <a:ext cx="1933333" cy="1506201"/>
              </a:xfrm>
              <a:prstGeom prst="rect">
                <a:avLst/>
              </a:prstGeom>
            </p:spPr>
          </p:pic>
        </p:grpSp>
        <p:sp>
          <p:nvSpPr>
            <p:cNvPr id="16" name="Freeform 15"/>
            <p:cNvSpPr/>
            <p:nvPr/>
          </p:nvSpPr>
          <p:spPr>
            <a:xfrm>
              <a:off x="-650875" y="3222625"/>
              <a:ext cx="133350" cy="117475"/>
            </a:xfrm>
            <a:custGeom>
              <a:avLst/>
              <a:gdLst>
                <a:gd name="connsiteX0" fmla="*/ 0 w 133350"/>
                <a:gd name="connsiteY0" fmla="*/ 0 h 117475"/>
                <a:gd name="connsiteX1" fmla="*/ 66675 w 133350"/>
                <a:gd name="connsiteY1" fmla="*/ 0 h 117475"/>
                <a:gd name="connsiteX2" fmla="*/ 133350 w 133350"/>
                <a:gd name="connsiteY2" fmla="*/ 85725 h 117475"/>
                <a:gd name="connsiteX3" fmla="*/ 88900 w 133350"/>
                <a:gd name="connsiteY3" fmla="*/ 117475 h 117475"/>
                <a:gd name="connsiteX4" fmla="*/ 0 w 133350"/>
                <a:gd name="connsiteY4" fmla="*/ 0 h 1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117475">
                  <a:moveTo>
                    <a:pt x="0" y="0"/>
                  </a:moveTo>
                  <a:lnTo>
                    <a:pt x="66675" y="0"/>
                  </a:lnTo>
                  <a:lnTo>
                    <a:pt x="133350" y="85725"/>
                  </a:lnTo>
                  <a:lnTo>
                    <a:pt x="88900" y="117475"/>
                  </a:lnTo>
                  <a:lnTo>
                    <a:pt x="0" y="0"/>
                  </a:lnTo>
                  <a:close/>
                </a:path>
              </a:pathLst>
            </a:cu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9" name="Freeform 18"/>
          <p:cNvSpPr/>
          <p:nvPr/>
        </p:nvSpPr>
        <p:spPr>
          <a:xfrm rot="10800000">
            <a:off x="654051" y="5778500"/>
            <a:ext cx="1282700" cy="508000"/>
          </a:xfrm>
          <a:custGeom>
            <a:avLst/>
            <a:gdLst>
              <a:gd name="connsiteX0" fmla="*/ 0 w 1282700"/>
              <a:gd name="connsiteY0" fmla="*/ 0 h 508000"/>
              <a:gd name="connsiteX1" fmla="*/ 1282700 w 1282700"/>
              <a:gd name="connsiteY1" fmla="*/ 6350 h 508000"/>
              <a:gd name="connsiteX2" fmla="*/ 647700 w 1282700"/>
              <a:gd name="connsiteY2" fmla="*/ 508000 h 508000"/>
              <a:gd name="connsiteX3" fmla="*/ 0 w 1282700"/>
              <a:gd name="connsiteY3" fmla="*/ 0 h 508000"/>
            </a:gdLst>
            <a:ahLst/>
            <a:cxnLst>
              <a:cxn ang="0">
                <a:pos x="connsiteX0" y="connsiteY0"/>
              </a:cxn>
              <a:cxn ang="0">
                <a:pos x="connsiteX1" y="connsiteY1"/>
              </a:cxn>
              <a:cxn ang="0">
                <a:pos x="connsiteX2" y="connsiteY2"/>
              </a:cxn>
              <a:cxn ang="0">
                <a:pos x="connsiteX3" y="connsiteY3"/>
              </a:cxn>
            </a:cxnLst>
            <a:rect l="l" t="t" r="r" b="b"/>
            <a:pathLst>
              <a:path w="1282700" h="508000">
                <a:moveTo>
                  <a:pt x="0" y="0"/>
                </a:moveTo>
                <a:lnTo>
                  <a:pt x="1282700" y="6350"/>
                </a:lnTo>
                <a:lnTo>
                  <a:pt x="647700" y="508000"/>
                </a:lnTo>
                <a:lnTo>
                  <a:pt x="0" y="0"/>
                </a:lnTo>
                <a:close/>
              </a:path>
            </a:pathLst>
          </a:custGeom>
          <a:solidFill>
            <a:srgbClr val="FF0000">
              <a:alpha val="22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p:cNvSpPr txBox="1"/>
          <p:nvPr/>
        </p:nvSpPr>
        <p:spPr>
          <a:xfrm>
            <a:off x="541829" y="3499556"/>
            <a:ext cx="8106261" cy="369332"/>
          </a:xfrm>
          <a:prstGeom prst="rect">
            <a:avLst/>
          </a:prstGeom>
          <a:solidFill>
            <a:srgbClr val="FFFFFF"/>
          </a:solidFill>
          <a:ln>
            <a:solidFill>
              <a:schemeClr val="tx1"/>
            </a:solidFill>
          </a:ln>
        </p:spPr>
        <p:txBody>
          <a:bodyPr wrap="square" rtlCol="0">
            <a:spAutoFit/>
          </a:bodyPr>
          <a:lstStyle/>
          <a:p>
            <a:r>
              <a:rPr lang="en-US" b="1" dirty="0" smtClean="0"/>
              <a:t>Mean SLP, 1000–500-hPa Thick., 850-hPa Temp. </a:t>
            </a:r>
            <a:r>
              <a:rPr lang="en-US" b="1" dirty="0" err="1" smtClean="0"/>
              <a:t>Anom</a:t>
            </a:r>
            <a:r>
              <a:rPr lang="en-US" b="1" dirty="0" smtClean="0"/>
              <a:t>.</a:t>
            </a:r>
            <a:r>
              <a:rPr lang="en-US" dirty="0" smtClean="0"/>
              <a:t>: </a:t>
            </a:r>
            <a:r>
              <a:rPr lang="en-US" b="1" dirty="0" smtClean="0">
                <a:solidFill>
                  <a:srgbClr val="FF0000"/>
                </a:solidFill>
              </a:rPr>
              <a:t>Equator. Shift D+4</a:t>
            </a:r>
            <a:endParaRPr lang="en-US" b="1" dirty="0">
              <a:solidFill>
                <a:srgbClr val="FF0000"/>
              </a:solidFill>
            </a:endParaRPr>
          </a:p>
        </p:txBody>
      </p:sp>
    </p:spTree>
    <p:extLst>
      <p:ext uri="{BB962C8B-B14F-4D97-AF65-F5344CB8AC3E}">
        <p14:creationId xmlns:p14="http://schemas.microsoft.com/office/powerpoint/2010/main" val="41985436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76106"/>
            <a:ext cx="8105799" cy="3157288"/>
          </a:xfrm>
          <a:prstGeom prst="rect">
            <a:avLst/>
          </a:prstGeom>
          <a:ln>
            <a:solidFill>
              <a:schemeClr val="tx1"/>
            </a:solidFill>
          </a:ln>
        </p:spPr>
      </p:pic>
      <p:sp>
        <p:nvSpPr>
          <p:cNvPr id="8" name="Rectangle 7"/>
          <p:cNvSpPr/>
          <p:nvPr/>
        </p:nvSpPr>
        <p:spPr>
          <a:xfrm>
            <a:off x="543950" y="296767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119" y="2962134"/>
            <a:ext cx="4627796" cy="341559"/>
          </a:xfrm>
          <a:prstGeom prst="rect">
            <a:avLst/>
          </a:prstGeom>
        </p:spPr>
      </p:pic>
      <p:sp>
        <p:nvSpPr>
          <p:cNvPr id="13" name="TextBox 12"/>
          <p:cNvSpPr txBox="1"/>
          <p:nvPr/>
        </p:nvSpPr>
        <p:spPr>
          <a:xfrm>
            <a:off x="5119294" y="3005024"/>
            <a:ext cx="699159" cy="276999"/>
          </a:xfrm>
          <a:prstGeom prst="rect">
            <a:avLst/>
          </a:prstGeom>
          <a:noFill/>
        </p:spPr>
        <p:txBody>
          <a:bodyPr wrap="square" rtlCol="0">
            <a:spAutoFit/>
          </a:bodyPr>
          <a:lstStyle/>
          <a:p>
            <a:r>
              <a:rPr lang="en-US" sz="1200" dirty="0"/>
              <a:t>m</a:t>
            </a:r>
          </a:p>
        </p:txBody>
      </p:sp>
      <p:sp>
        <p:nvSpPr>
          <p:cNvPr id="20" name="TextBox 19"/>
          <p:cNvSpPr txBox="1"/>
          <p:nvPr/>
        </p:nvSpPr>
        <p:spPr>
          <a:xfrm>
            <a:off x="7698818" y="170722"/>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
        <p:nvSpPr>
          <p:cNvPr id="7" name="TextBox 6"/>
          <p:cNvSpPr txBox="1"/>
          <p:nvPr/>
        </p:nvSpPr>
        <p:spPr>
          <a:xfrm>
            <a:off x="261998" y="3516306"/>
            <a:ext cx="4390275" cy="3231654"/>
          </a:xfrm>
          <a:prstGeom prst="rect">
            <a:avLst/>
          </a:prstGeom>
          <a:noFill/>
        </p:spPr>
        <p:txBody>
          <a:bodyPr wrap="square" rtlCol="0">
            <a:spAutoFit/>
          </a:bodyPr>
          <a:lstStyle/>
          <a:p>
            <a:pPr marL="342900" indent="-342900">
              <a:buFont typeface="Arial"/>
              <a:buChar char="•"/>
            </a:pPr>
            <a:r>
              <a:rPr lang="en-US" sz="2000" dirty="0" smtClean="0"/>
              <a:t>The worst forecast periods are frequently characterized by significantly higher heights over the North Pacific and lower heights over North America</a:t>
            </a:r>
          </a:p>
          <a:p>
            <a:pPr marL="342900" indent="-342900">
              <a:buFont typeface="Arial"/>
              <a:buChar char="•"/>
            </a:pPr>
            <a:endParaRPr lang="en-US" sz="1200" dirty="0"/>
          </a:p>
          <a:p>
            <a:pPr marL="342900" indent="-342900">
              <a:buFont typeface="Arial"/>
              <a:buChar char="•"/>
            </a:pPr>
            <a:r>
              <a:rPr lang="en-US" sz="2000" dirty="0" smtClean="0"/>
              <a:t>The composite difference pattern suggests that the worst forecast periods are often associated with upper-tropospheric blocking events</a:t>
            </a:r>
          </a:p>
          <a:p>
            <a:pPr marL="342900" indent="-342900">
              <a:buFont typeface="Arial"/>
              <a:buChar char="•"/>
            </a:pPr>
            <a:endParaRPr lang="en-US" sz="1200"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8006" y="3254712"/>
            <a:ext cx="4820358" cy="3615268"/>
          </a:xfrm>
          <a:prstGeom prst="rect">
            <a:avLst/>
          </a:prstGeom>
        </p:spPr>
      </p:pic>
      <p:sp>
        <p:nvSpPr>
          <p:cNvPr id="3" name="Rectangle 2"/>
          <p:cNvSpPr/>
          <p:nvPr/>
        </p:nvSpPr>
        <p:spPr>
          <a:xfrm>
            <a:off x="7835900" y="3556000"/>
            <a:ext cx="927100" cy="57785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8102600" y="3519057"/>
            <a:ext cx="800100" cy="584776"/>
          </a:xfrm>
          <a:prstGeom prst="rect">
            <a:avLst/>
          </a:prstGeom>
          <a:noFill/>
        </p:spPr>
        <p:txBody>
          <a:bodyPr wrap="square" rtlCol="0">
            <a:spAutoFit/>
          </a:bodyPr>
          <a:lstStyle/>
          <a:p>
            <a:r>
              <a:rPr lang="en-US" sz="1600" dirty="0" smtClean="0"/>
              <a:t>Worst</a:t>
            </a:r>
          </a:p>
          <a:p>
            <a:r>
              <a:rPr lang="en-US" sz="1600" dirty="0" smtClean="0"/>
              <a:t>Best</a:t>
            </a:r>
            <a:endParaRPr lang="en-US" sz="1600" dirty="0"/>
          </a:p>
        </p:txBody>
      </p:sp>
      <p:sp>
        <p:nvSpPr>
          <p:cNvPr id="5" name="Oval 4"/>
          <p:cNvSpPr/>
          <p:nvPr/>
        </p:nvSpPr>
        <p:spPr>
          <a:xfrm>
            <a:off x="7931150" y="3632200"/>
            <a:ext cx="146050" cy="146050"/>
          </a:xfrm>
          <a:prstGeom prst="ellipse">
            <a:avLst/>
          </a:prstGeom>
          <a:solidFill>
            <a:srgbClr val="FFFF0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931150" y="3873500"/>
            <a:ext cx="146050" cy="146050"/>
          </a:xfrm>
          <a:prstGeom prst="ellipse">
            <a:avLst/>
          </a:prstGeom>
          <a:solidFill>
            <a:srgbClr val="0000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267831" y="2948479"/>
            <a:ext cx="2380259" cy="369332"/>
          </a:xfrm>
          <a:prstGeom prst="rect">
            <a:avLst/>
          </a:prstGeom>
          <a:solidFill>
            <a:schemeClr val="bg1"/>
          </a:solidFill>
          <a:ln>
            <a:solidFill>
              <a:srgbClr val="000000"/>
            </a:solidFill>
          </a:ln>
          <a:effectLst/>
        </p:spPr>
        <p:txBody>
          <a:bodyPr wrap="square" rtlCol="0">
            <a:spAutoFit/>
          </a:bodyPr>
          <a:lstStyle/>
          <a:p>
            <a:pPr algn="r"/>
            <a:r>
              <a:rPr lang="en-US" dirty="0" smtClean="0"/>
              <a:t>99% Conf. Interval</a:t>
            </a:r>
            <a:endParaRPr lang="en-US" dirty="0"/>
          </a:p>
        </p:txBody>
      </p:sp>
      <p:sp>
        <p:nvSpPr>
          <p:cNvPr id="11" name="Rectangle 10"/>
          <p:cNvSpPr/>
          <p:nvPr/>
        </p:nvSpPr>
        <p:spPr>
          <a:xfrm>
            <a:off x="6375400" y="3018679"/>
            <a:ext cx="393700" cy="236033"/>
          </a:xfrm>
          <a:prstGeom prst="rect">
            <a:avLst/>
          </a:prstGeom>
          <a:pattFill prst="pct10">
            <a:fgClr>
              <a:prstClr val="black"/>
            </a:fgClr>
            <a:bgClr>
              <a:prstClr val="white"/>
            </a:bgClr>
          </a:patt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44020" y="175085"/>
            <a:ext cx="4575273" cy="369332"/>
          </a:xfrm>
          <a:prstGeom prst="rect">
            <a:avLst/>
          </a:prstGeom>
          <a:solidFill>
            <a:srgbClr val="FFFFFF"/>
          </a:solidFill>
          <a:ln>
            <a:solidFill>
              <a:schemeClr val="tx1"/>
            </a:solidFill>
          </a:ln>
        </p:spPr>
        <p:txBody>
          <a:bodyPr wrap="square" rtlCol="0">
            <a:spAutoFit/>
          </a:bodyPr>
          <a:lstStyle/>
          <a:p>
            <a:r>
              <a:rPr lang="en-US" b="1" dirty="0" smtClean="0"/>
              <a:t>Composite Difference: (Worst – Best) at 192 h</a:t>
            </a:r>
            <a:endParaRPr lang="en-US" b="1" dirty="0"/>
          </a:p>
        </p:txBody>
      </p:sp>
      <p:sp>
        <p:nvSpPr>
          <p:cNvPr id="17" name="Rectangle 16"/>
          <p:cNvSpPr/>
          <p:nvPr/>
        </p:nvSpPr>
        <p:spPr>
          <a:xfrm>
            <a:off x="5093893" y="3556000"/>
            <a:ext cx="811607" cy="57785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5290743" y="3519057"/>
            <a:ext cx="800100" cy="584776"/>
          </a:xfrm>
          <a:prstGeom prst="rect">
            <a:avLst/>
          </a:prstGeom>
          <a:noFill/>
        </p:spPr>
        <p:txBody>
          <a:bodyPr wrap="square" rtlCol="0">
            <a:spAutoFit/>
          </a:bodyPr>
          <a:lstStyle/>
          <a:p>
            <a:r>
              <a:rPr lang="en-US" sz="1600" dirty="0" smtClean="0"/>
              <a:t>Start</a:t>
            </a:r>
          </a:p>
          <a:p>
            <a:r>
              <a:rPr lang="en-US" sz="1600" dirty="0" smtClean="0"/>
              <a:t>End</a:t>
            </a:r>
            <a:endParaRPr lang="en-US" sz="1600" dirty="0"/>
          </a:p>
        </p:txBody>
      </p:sp>
      <p:sp>
        <p:nvSpPr>
          <p:cNvPr id="10" name="Diamond 9"/>
          <p:cNvSpPr/>
          <p:nvPr/>
        </p:nvSpPr>
        <p:spPr>
          <a:xfrm>
            <a:off x="5188499" y="3613150"/>
            <a:ext cx="146694" cy="165100"/>
          </a:xfrm>
          <a:prstGeom prst="diamond">
            <a:avLst/>
          </a:prstGeom>
          <a:solidFill>
            <a:srgbClr val="2DFF1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Diamond 22"/>
          <p:cNvSpPr/>
          <p:nvPr/>
        </p:nvSpPr>
        <p:spPr>
          <a:xfrm>
            <a:off x="5188499" y="3873500"/>
            <a:ext cx="146694" cy="165100"/>
          </a:xfrm>
          <a:prstGeom prst="diamond">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536848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291" y="176106"/>
            <a:ext cx="8105799" cy="3157288"/>
          </a:xfrm>
          <a:prstGeom prst="rect">
            <a:avLst/>
          </a:prstGeom>
          <a:ln>
            <a:solidFill>
              <a:schemeClr val="tx1"/>
            </a:solidFill>
          </a:ln>
        </p:spPr>
      </p:pic>
      <p:sp>
        <p:nvSpPr>
          <p:cNvPr id="8" name="Rectangle 7"/>
          <p:cNvSpPr/>
          <p:nvPr/>
        </p:nvSpPr>
        <p:spPr>
          <a:xfrm>
            <a:off x="543950" y="2967672"/>
            <a:ext cx="4929749" cy="360928"/>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119" y="2962134"/>
            <a:ext cx="4627796" cy="341559"/>
          </a:xfrm>
          <a:prstGeom prst="rect">
            <a:avLst/>
          </a:prstGeom>
        </p:spPr>
      </p:pic>
      <p:sp>
        <p:nvSpPr>
          <p:cNvPr id="13" name="TextBox 12"/>
          <p:cNvSpPr txBox="1"/>
          <p:nvPr/>
        </p:nvSpPr>
        <p:spPr>
          <a:xfrm>
            <a:off x="5119294" y="3005024"/>
            <a:ext cx="699159" cy="276999"/>
          </a:xfrm>
          <a:prstGeom prst="rect">
            <a:avLst/>
          </a:prstGeom>
          <a:noFill/>
        </p:spPr>
        <p:txBody>
          <a:bodyPr wrap="square" rtlCol="0">
            <a:spAutoFit/>
          </a:bodyPr>
          <a:lstStyle/>
          <a:p>
            <a:r>
              <a:rPr lang="en-US" sz="1200" dirty="0"/>
              <a:t>m</a:t>
            </a:r>
          </a:p>
        </p:txBody>
      </p:sp>
      <p:sp>
        <p:nvSpPr>
          <p:cNvPr id="20" name="TextBox 19"/>
          <p:cNvSpPr txBox="1"/>
          <p:nvPr/>
        </p:nvSpPr>
        <p:spPr>
          <a:xfrm>
            <a:off x="7698818" y="170722"/>
            <a:ext cx="949272" cy="369332"/>
          </a:xfrm>
          <a:prstGeom prst="rect">
            <a:avLst/>
          </a:prstGeom>
          <a:solidFill>
            <a:srgbClr val="FFFFFF"/>
          </a:solidFill>
          <a:ln>
            <a:solidFill>
              <a:schemeClr val="tx1"/>
            </a:solidFill>
          </a:ln>
        </p:spPr>
        <p:txBody>
          <a:bodyPr wrap="square" rtlCol="0">
            <a:spAutoFit/>
          </a:bodyPr>
          <a:lstStyle/>
          <a:p>
            <a:pPr algn="r"/>
            <a:r>
              <a:rPr lang="en-US" b="1" dirty="0" smtClean="0"/>
              <a:t>250 </a:t>
            </a:r>
            <a:r>
              <a:rPr lang="en-US" b="1" dirty="0" err="1" smtClean="0"/>
              <a:t>hPa</a:t>
            </a:r>
            <a:endParaRPr lang="en-US" b="1" dirty="0"/>
          </a:p>
        </p:txBody>
      </p:sp>
      <p:sp>
        <p:nvSpPr>
          <p:cNvPr id="7" name="TextBox 6"/>
          <p:cNvSpPr txBox="1"/>
          <p:nvPr/>
        </p:nvSpPr>
        <p:spPr>
          <a:xfrm>
            <a:off x="261998" y="3516306"/>
            <a:ext cx="4390275" cy="3354765"/>
          </a:xfrm>
          <a:prstGeom prst="rect">
            <a:avLst/>
          </a:prstGeom>
          <a:noFill/>
        </p:spPr>
        <p:txBody>
          <a:bodyPr wrap="square" rtlCol="0">
            <a:spAutoFit/>
          </a:bodyPr>
          <a:lstStyle/>
          <a:p>
            <a:pPr marL="342900" indent="-342900">
              <a:buFont typeface="Arial"/>
              <a:buChar char="•"/>
            </a:pPr>
            <a:r>
              <a:rPr lang="en-US" sz="2000" dirty="0"/>
              <a:t>The worst </a:t>
            </a:r>
            <a:r>
              <a:rPr lang="en-US" sz="2000" dirty="0" smtClean="0"/>
              <a:t>forecast </a:t>
            </a:r>
            <a:r>
              <a:rPr lang="en-US" sz="2000" dirty="0"/>
              <a:t>periods are typically characterized by an </a:t>
            </a:r>
            <a:r>
              <a:rPr lang="en-US" sz="2000" dirty="0" err="1"/>
              <a:t>equatorward</a:t>
            </a:r>
            <a:r>
              <a:rPr lang="en-US" sz="2000" dirty="0"/>
              <a:t> </a:t>
            </a:r>
            <a:r>
              <a:rPr lang="en-US" sz="2000" dirty="0" smtClean="0"/>
              <a:t>shifted trajectory </a:t>
            </a:r>
            <a:r>
              <a:rPr lang="en-US" sz="2000" dirty="0"/>
              <a:t>within the NPJ phase </a:t>
            </a:r>
            <a:r>
              <a:rPr lang="en-US" sz="2000" dirty="0" smtClean="0"/>
              <a:t>diagram</a:t>
            </a:r>
          </a:p>
          <a:p>
            <a:pPr marL="342900" indent="-342900">
              <a:buFont typeface="Arial"/>
              <a:buChar char="•"/>
            </a:pPr>
            <a:endParaRPr lang="en-US" sz="1200" dirty="0"/>
          </a:p>
          <a:p>
            <a:pPr marL="342900" indent="-342900">
              <a:buFont typeface="Arial"/>
              <a:buChar char="•"/>
            </a:pPr>
            <a:r>
              <a:rPr lang="en-US" sz="2000" dirty="0"/>
              <a:t>The </a:t>
            </a:r>
            <a:r>
              <a:rPr lang="en-US" sz="2000" dirty="0" smtClean="0"/>
              <a:t>best forecast </a:t>
            </a:r>
            <a:r>
              <a:rPr lang="en-US" sz="2000" dirty="0"/>
              <a:t>periods are typically characterized by </a:t>
            </a:r>
            <a:r>
              <a:rPr lang="en-US" sz="2000" dirty="0" smtClean="0"/>
              <a:t>a  </a:t>
            </a:r>
            <a:r>
              <a:rPr lang="en-US" sz="2000" dirty="0" err="1" smtClean="0"/>
              <a:t>poleward</a:t>
            </a:r>
            <a:r>
              <a:rPr lang="en-US" sz="2000" dirty="0" smtClean="0"/>
              <a:t> shifted </a:t>
            </a:r>
            <a:r>
              <a:rPr lang="en-US" sz="2000" dirty="0"/>
              <a:t>trajectory within the NPJ phase diagram</a:t>
            </a:r>
          </a:p>
          <a:p>
            <a:pPr marL="342900" indent="-342900">
              <a:buFont typeface="Arial"/>
              <a:buChar char="•"/>
            </a:pPr>
            <a:endParaRPr lang="en-US" sz="2000" dirty="0"/>
          </a:p>
          <a:p>
            <a:pPr marL="342900" indent="-342900">
              <a:buFont typeface="Arial"/>
              <a:buChar char="•"/>
            </a:pPr>
            <a:endParaRPr lang="en-US" sz="1200"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8006" y="3254712"/>
            <a:ext cx="4820358" cy="3615268"/>
          </a:xfrm>
          <a:prstGeom prst="rect">
            <a:avLst/>
          </a:prstGeom>
        </p:spPr>
      </p:pic>
      <p:sp>
        <p:nvSpPr>
          <p:cNvPr id="3" name="Rectangle 2"/>
          <p:cNvSpPr/>
          <p:nvPr/>
        </p:nvSpPr>
        <p:spPr>
          <a:xfrm>
            <a:off x="7835900" y="3556000"/>
            <a:ext cx="927100" cy="57785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8102600" y="3519057"/>
            <a:ext cx="800100" cy="584776"/>
          </a:xfrm>
          <a:prstGeom prst="rect">
            <a:avLst/>
          </a:prstGeom>
          <a:noFill/>
        </p:spPr>
        <p:txBody>
          <a:bodyPr wrap="square" rtlCol="0">
            <a:spAutoFit/>
          </a:bodyPr>
          <a:lstStyle/>
          <a:p>
            <a:r>
              <a:rPr lang="en-US" sz="1600" dirty="0" smtClean="0"/>
              <a:t>Worst</a:t>
            </a:r>
          </a:p>
          <a:p>
            <a:r>
              <a:rPr lang="en-US" sz="1600" dirty="0" smtClean="0"/>
              <a:t>Best</a:t>
            </a:r>
            <a:endParaRPr lang="en-US" sz="1600" dirty="0"/>
          </a:p>
        </p:txBody>
      </p:sp>
      <p:sp>
        <p:nvSpPr>
          <p:cNvPr id="5" name="Oval 4"/>
          <p:cNvSpPr/>
          <p:nvPr/>
        </p:nvSpPr>
        <p:spPr>
          <a:xfrm>
            <a:off x="7931150" y="3632200"/>
            <a:ext cx="146050" cy="146050"/>
          </a:xfrm>
          <a:prstGeom prst="ellipse">
            <a:avLst/>
          </a:prstGeom>
          <a:solidFill>
            <a:srgbClr val="FFFF00"/>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7931150" y="3873500"/>
            <a:ext cx="146050" cy="146050"/>
          </a:xfrm>
          <a:prstGeom prst="ellipse">
            <a:avLst/>
          </a:prstGeom>
          <a:solidFill>
            <a:srgbClr val="0000FF"/>
          </a:solidFill>
          <a:ln w="1905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6267831" y="2948479"/>
            <a:ext cx="2380259" cy="369332"/>
          </a:xfrm>
          <a:prstGeom prst="rect">
            <a:avLst/>
          </a:prstGeom>
          <a:solidFill>
            <a:schemeClr val="bg1"/>
          </a:solidFill>
          <a:ln>
            <a:solidFill>
              <a:srgbClr val="000000"/>
            </a:solidFill>
          </a:ln>
          <a:effectLst/>
        </p:spPr>
        <p:txBody>
          <a:bodyPr wrap="square" rtlCol="0">
            <a:spAutoFit/>
          </a:bodyPr>
          <a:lstStyle/>
          <a:p>
            <a:pPr algn="r"/>
            <a:r>
              <a:rPr lang="en-US" dirty="0" smtClean="0"/>
              <a:t>99% Conf. Interval</a:t>
            </a:r>
            <a:endParaRPr lang="en-US" dirty="0"/>
          </a:p>
        </p:txBody>
      </p:sp>
      <p:sp>
        <p:nvSpPr>
          <p:cNvPr id="11" name="Rectangle 10"/>
          <p:cNvSpPr/>
          <p:nvPr/>
        </p:nvSpPr>
        <p:spPr>
          <a:xfrm>
            <a:off x="6375400" y="3018679"/>
            <a:ext cx="393700" cy="236033"/>
          </a:xfrm>
          <a:prstGeom prst="rect">
            <a:avLst/>
          </a:prstGeom>
          <a:pattFill prst="pct10">
            <a:fgClr>
              <a:prstClr val="black"/>
            </a:fgClr>
            <a:bgClr>
              <a:prstClr val="white"/>
            </a:bgClr>
          </a:patt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44020" y="175085"/>
            <a:ext cx="4575273" cy="369332"/>
          </a:xfrm>
          <a:prstGeom prst="rect">
            <a:avLst/>
          </a:prstGeom>
          <a:solidFill>
            <a:srgbClr val="FFFFFF"/>
          </a:solidFill>
          <a:ln>
            <a:solidFill>
              <a:schemeClr val="tx1"/>
            </a:solidFill>
          </a:ln>
        </p:spPr>
        <p:txBody>
          <a:bodyPr wrap="square" rtlCol="0">
            <a:spAutoFit/>
          </a:bodyPr>
          <a:lstStyle/>
          <a:p>
            <a:r>
              <a:rPr lang="en-US" b="1" dirty="0" smtClean="0"/>
              <a:t>Composite Difference: (Worst – Best) at 192 h</a:t>
            </a:r>
            <a:endParaRPr lang="en-US" b="1" dirty="0"/>
          </a:p>
        </p:txBody>
      </p:sp>
      <p:sp>
        <p:nvSpPr>
          <p:cNvPr id="17" name="Rectangle 16"/>
          <p:cNvSpPr/>
          <p:nvPr/>
        </p:nvSpPr>
        <p:spPr>
          <a:xfrm>
            <a:off x="5093893" y="3556000"/>
            <a:ext cx="811607" cy="577850"/>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5290743" y="3519057"/>
            <a:ext cx="800100" cy="584776"/>
          </a:xfrm>
          <a:prstGeom prst="rect">
            <a:avLst/>
          </a:prstGeom>
          <a:noFill/>
        </p:spPr>
        <p:txBody>
          <a:bodyPr wrap="square" rtlCol="0">
            <a:spAutoFit/>
          </a:bodyPr>
          <a:lstStyle/>
          <a:p>
            <a:r>
              <a:rPr lang="en-US" sz="1600" dirty="0" smtClean="0"/>
              <a:t>Start</a:t>
            </a:r>
          </a:p>
          <a:p>
            <a:r>
              <a:rPr lang="en-US" sz="1600" dirty="0" smtClean="0"/>
              <a:t>End</a:t>
            </a:r>
            <a:endParaRPr lang="en-US" sz="1600" dirty="0"/>
          </a:p>
        </p:txBody>
      </p:sp>
      <p:sp>
        <p:nvSpPr>
          <p:cNvPr id="10" name="Diamond 9"/>
          <p:cNvSpPr/>
          <p:nvPr/>
        </p:nvSpPr>
        <p:spPr>
          <a:xfrm>
            <a:off x="5188499" y="3613150"/>
            <a:ext cx="146694" cy="165100"/>
          </a:xfrm>
          <a:prstGeom prst="diamond">
            <a:avLst/>
          </a:prstGeom>
          <a:solidFill>
            <a:srgbClr val="2DFF19"/>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Diamond 22"/>
          <p:cNvSpPr/>
          <p:nvPr/>
        </p:nvSpPr>
        <p:spPr>
          <a:xfrm>
            <a:off x="5188499" y="3873500"/>
            <a:ext cx="146694" cy="165100"/>
          </a:xfrm>
          <a:prstGeom prst="diamond">
            <a:avLst/>
          </a:prstGeom>
          <a:solidFill>
            <a:srgbClr val="FF0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907546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6538"/>
            <a:ext cx="8229600" cy="1143000"/>
          </a:xfrm>
        </p:spPr>
        <p:txBody>
          <a:bodyPr>
            <a:normAutofit/>
          </a:bodyPr>
          <a:lstStyle/>
          <a:p>
            <a:r>
              <a:rPr lang="en-US" b="1" dirty="0" smtClean="0">
                <a:solidFill>
                  <a:srgbClr val="FF0000"/>
                </a:solidFill>
              </a:rPr>
              <a:t>NPJ Regime Distributions</a:t>
            </a:r>
            <a:endParaRPr lang="en-US" b="1" dirty="0">
              <a:solidFill>
                <a:srgbClr val="FF0000"/>
              </a:solidFill>
            </a:endParaRPr>
          </a:p>
        </p:txBody>
      </p:sp>
    </p:spTree>
    <p:extLst>
      <p:ext uri="{BB962C8B-B14F-4D97-AF65-F5344CB8AC3E}">
        <p14:creationId xmlns:p14="http://schemas.microsoft.com/office/powerpoint/2010/main" val="124723727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by Month</a:t>
            </a:r>
            <a:endParaRPr lang="en-US" sz="3600" b="1" dirty="0"/>
          </a:p>
        </p:txBody>
      </p:sp>
      <p:pic>
        <p:nvPicPr>
          <p:cNvPr id="2" name="Picture 1" descr="Month_NPJPD.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402" y="994468"/>
            <a:ext cx="7277307" cy="5685396"/>
          </a:xfrm>
          <a:prstGeom prst="rect">
            <a:avLst/>
          </a:prstGeom>
        </p:spPr>
      </p:pic>
      <p:sp>
        <p:nvSpPr>
          <p:cNvPr id="6" name="TextBox 5"/>
          <p:cNvSpPr txBox="1"/>
          <p:nvPr/>
        </p:nvSpPr>
        <p:spPr>
          <a:xfrm>
            <a:off x="6390731" y="1552183"/>
            <a:ext cx="2712304" cy="4524315"/>
          </a:xfrm>
          <a:prstGeom prst="rect">
            <a:avLst/>
          </a:prstGeom>
          <a:noFill/>
        </p:spPr>
        <p:txBody>
          <a:bodyPr wrap="square" rtlCol="0">
            <a:spAutoFit/>
          </a:bodyPr>
          <a:lstStyle/>
          <a:p>
            <a:pPr marL="342900" indent="-342900">
              <a:buFont typeface="Arial"/>
              <a:buChar char="•"/>
            </a:pPr>
            <a:r>
              <a:rPr lang="en-US" sz="2400" dirty="0" err="1" smtClean="0"/>
              <a:t>Poleward</a:t>
            </a:r>
            <a:r>
              <a:rPr lang="en-US" sz="2400" dirty="0" smtClean="0"/>
              <a:t> and </a:t>
            </a:r>
            <a:r>
              <a:rPr lang="en-US" sz="2400" dirty="0" err="1" smtClean="0"/>
              <a:t>Equatorward</a:t>
            </a:r>
            <a:r>
              <a:rPr lang="en-US" sz="2400" dirty="0" smtClean="0"/>
              <a:t> Shifts are  favored during September</a:t>
            </a:r>
          </a:p>
          <a:p>
            <a:pPr marL="342900" indent="-342900">
              <a:buFont typeface="Arial"/>
              <a:buChar char="•"/>
            </a:pPr>
            <a:endParaRPr lang="en-US" sz="2400" dirty="0"/>
          </a:p>
          <a:p>
            <a:pPr marL="342900" indent="-342900">
              <a:buFont typeface="Arial"/>
              <a:buChar char="•"/>
            </a:pPr>
            <a:r>
              <a:rPr lang="en-US" sz="2400" dirty="0" smtClean="0"/>
              <a:t>NPJ regime </a:t>
            </a:r>
            <a:r>
              <a:rPr lang="en-US" sz="2400" dirty="0"/>
              <a:t>frequencies are nearly equivalent during all other months</a:t>
            </a:r>
          </a:p>
          <a:p>
            <a:pPr marL="342900" indent="-342900">
              <a:buFont typeface="Arial"/>
              <a:buChar char="•"/>
            </a:pPr>
            <a:endParaRPr lang="en-US" sz="2400" dirty="0" smtClean="0"/>
          </a:p>
        </p:txBody>
      </p:sp>
    </p:spTree>
    <p:extLst>
      <p:ext uri="{BB962C8B-B14F-4D97-AF65-F5344CB8AC3E}">
        <p14:creationId xmlns:p14="http://schemas.microsoft.com/office/powerpoint/2010/main" val="104291895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2" name="TextBox 11"/>
          <p:cNvSpPr txBox="1"/>
          <p:nvPr/>
        </p:nvSpPr>
        <p:spPr>
          <a:xfrm>
            <a:off x="5898920" y="5878093"/>
            <a:ext cx="3061565" cy="830997"/>
          </a:xfrm>
          <a:prstGeom prst="rect">
            <a:avLst/>
          </a:prstGeom>
          <a:noFill/>
        </p:spPr>
        <p:txBody>
          <a:bodyPr wrap="square" rtlCol="0">
            <a:spAutoFit/>
          </a:bodyPr>
          <a:lstStyle/>
          <a:p>
            <a:r>
              <a:rPr lang="en-US" sz="2400" b="1" dirty="0" smtClean="0"/>
              <a:t>+ EOF 1</a:t>
            </a:r>
            <a:r>
              <a:rPr lang="en-US" sz="2400" dirty="0" smtClean="0"/>
              <a:t>: Jet Extension</a:t>
            </a:r>
          </a:p>
          <a:p>
            <a:r>
              <a:rPr lang="en-US" sz="2400" b="1" dirty="0" smtClean="0"/>
              <a:t>– EOF 1</a:t>
            </a:r>
            <a:r>
              <a:rPr lang="en-US" sz="2400" dirty="0" smtClean="0"/>
              <a:t>: Jet Retraction</a:t>
            </a:r>
            <a:endParaRPr lang="en-US" sz="2400" dirty="0"/>
          </a:p>
        </p:txBody>
      </p:sp>
      <p:sp>
        <p:nvSpPr>
          <p:cNvPr id="13" name="TextBox 12"/>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Tree>
    <p:extLst>
      <p:ext uri="{BB962C8B-B14F-4D97-AF65-F5344CB8AC3E}">
        <p14:creationId xmlns:p14="http://schemas.microsoft.com/office/powerpoint/2010/main" val="104955397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and ENSO</a:t>
            </a:r>
            <a:endParaRPr lang="en-US" sz="3600" b="1" dirty="0"/>
          </a:p>
        </p:txBody>
      </p:sp>
      <p:sp>
        <p:nvSpPr>
          <p:cNvPr id="6" name="TextBox 5"/>
          <p:cNvSpPr txBox="1"/>
          <p:nvPr/>
        </p:nvSpPr>
        <p:spPr>
          <a:xfrm>
            <a:off x="6404386" y="1552182"/>
            <a:ext cx="2712304" cy="4154983"/>
          </a:xfrm>
          <a:prstGeom prst="rect">
            <a:avLst/>
          </a:prstGeom>
          <a:noFill/>
        </p:spPr>
        <p:txBody>
          <a:bodyPr wrap="square" rtlCol="0">
            <a:spAutoFit/>
          </a:bodyPr>
          <a:lstStyle/>
          <a:p>
            <a:pPr marL="342900" indent="-342900">
              <a:buFont typeface="Arial"/>
              <a:buChar char="•"/>
            </a:pPr>
            <a:r>
              <a:rPr lang="en-US" sz="2400" dirty="0" smtClean="0"/>
              <a:t>Jet Extensions and </a:t>
            </a:r>
            <a:r>
              <a:rPr lang="en-US" sz="2400" dirty="0" err="1" smtClean="0"/>
              <a:t>Equatorward</a:t>
            </a:r>
            <a:r>
              <a:rPr lang="en-US" sz="2400" dirty="0" smtClean="0"/>
              <a:t> Shifts are  favored during an El Niño</a:t>
            </a:r>
          </a:p>
          <a:p>
            <a:pPr marL="342900" indent="-342900">
              <a:buFont typeface="Arial"/>
              <a:buChar char="•"/>
            </a:pPr>
            <a:endParaRPr lang="en-US" sz="2400" dirty="0"/>
          </a:p>
          <a:p>
            <a:pPr marL="342900" indent="-342900">
              <a:buFont typeface="Arial"/>
              <a:buChar char="•"/>
            </a:pPr>
            <a:r>
              <a:rPr lang="en-US" sz="2400" dirty="0" smtClean="0"/>
              <a:t>Jet Retractions and </a:t>
            </a:r>
            <a:r>
              <a:rPr lang="en-US" sz="2400" dirty="0" err="1" smtClean="0"/>
              <a:t>Poleward</a:t>
            </a:r>
            <a:r>
              <a:rPr lang="en-US" sz="2400" dirty="0" smtClean="0"/>
              <a:t> Shifts are  favored during a La Niña</a:t>
            </a:r>
            <a:endParaRPr lang="en-US" sz="24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45" y="980095"/>
            <a:ext cx="7151812" cy="5603316"/>
          </a:xfrm>
          <a:prstGeom prst="rect">
            <a:avLst/>
          </a:prstGeom>
        </p:spPr>
      </p:pic>
    </p:spTree>
    <p:extLst>
      <p:ext uri="{BB962C8B-B14F-4D97-AF65-F5344CB8AC3E}">
        <p14:creationId xmlns:p14="http://schemas.microsoft.com/office/powerpoint/2010/main" val="39610104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and the MJO</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55" y="905620"/>
            <a:ext cx="6663837" cy="5676514"/>
          </a:xfrm>
          <a:prstGeom prst="rect">
            <a:avLst/>
          </a:prstGeom>
        </p:spPr>
      </p:pic>
      <p:sp>
        <p:nvSpPr>
          <p:cNvPr id="6" name="TextBox 5"/>
          <p:cNvSpPr txBox="1"/>
          <p:nvPr/>
        </p:nvSpPr>
        <p:spPr>
          <a:xfrm>
            <a:off x="6377076" y="1281842"/>
            <a:ext cx="2712304" cy="4893647"/>
          </a:xfrm>
          <a:prstGeom prst="rect">
            <a:avLst/>
          </a:prstGeom>
          <a:noFill/>
        </p:spPr>
        <p:txBody>
          <a:bodyPr wrap="square" rtlCol="0">
            <a:spAutoFit/>
          </a:bodyPr>
          <a:lstStyle/>
          <a:p>
            <a:pPr marL="342900" indent="-342900">
              <a:buFont typeface="Arial"/>
              <a:buChar char="•"/>
            </a:pPr>
            <a:r>
              <a:rPr lang="en-US" sz="2400" dirty="0" smtClean="0"/>
              <a:t>Jet Retractions are favored during Phases 2, 3, and 4</a:t>
            </a:r>
          </a:p>
          <a:p>
            <a:pPr marL="342900" indent="-342900">
              <a:buFont typeface="Arial"/>
              <a:buChar char="•"/>
            </a:pPr>
            <a:endParaRPr lang="en-US" sz="1200" dirty="0"/>
          </a:p>
          <a:p>
            <a:pPr marL="342900" indent="-342900">
              <a:buFont typeface="Arial"/>
              <a:buChar char="•"/>
            </a:pPr>
            <a:r>
              <a:rPr lang="en-US" sz="2400" dirty="0" err="1" smtClean="0"/>
              <a:t>Poleward</a:t>
            </a:r>
            <a:r>
              <a:rPr lang="en-US" sz="2400" dirty="0" smtClean="0"/>
              <a:t> Shifts are favored during Phases 5 and 6</a:t>
            </a:r>
          </a:p>
          <a:p>
            <a:pPr marL="342900" indent="-342900">
              <a:buFont typeface="Arial"/>
              <a:buChar char="•"/>
            </a:pPr>
            <a:endParaRPr lang="en-US" sz="1200" dirty="0"/>
          </a:p>
          <a:p>
            <a:pPr marL="342900" indent="-342900">
              <a:buFont typeface="Arial"/>
              <a:buChar char="•"/>
            </a:pPr>
            <a:r>
              <a:rPr lang="en-US" sz="2400" dirty="0" smtClean="0"/>
              <a:t>Jet Extensions are favored during Phases 7, 8, and 1</a:t>
            </a:r>
            <a:endParaRPr lang="en-US" sz="2400" dirty="0"/>
          </a:p>
        </p:txBody>
      </p:sp>
    </p:spTree>
    <p:extLst>
      <p:ext uri="{BB962C8B-B14F-4D97-AF65-F5344CB8AC3E}">
        <p14:creationId xmlns:p14="http://schemas.microsoft.com/office/powerpoint/2010/main" val="224571871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Frequency and the PNA</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245" y="972112"/>
            <a:ext cx="7151812" cy="5619282"/>
          </a:xfrm>
          <a:prstGeom prst="rect">
            <a:avLst/>
          </a:prstGeom>
        </p:spPr>
      </p:pic>
      <p:sp>
        <p:nvSpPr>
          <p:cNvPr id="6" name="TextBox 5"/>
          <p:cNvSpPr txBox="1"/>
          <p:nvPr/>
        </p:nvSpPr>
        <p:spPr>
          <a:xfrm>
            <a:off x="6404386" y="1521583"/>
            <a:ext cx="2712304" cy="4154983"/>
          </a:xfrm>
          <a:prstGeom prst="rect">
            <a:avLst/>
          </a:prstGeom>
          <a:noFill/>
        </p:spPr>
        <p:txBody>
          <a:bodyPr wrap="square" rtlCol="0">
            <a:spAutoFit/>
          </a:bodyPr>
          <a:lstStyle/>
          <a:p>
            <a:pPr marL="342900" indent="-342900">
              <a:buFont typeface="Arial"/>
              <a:buChar char="•"/>
            </a:pPr>
            <a:r>
              <a:rPr lang="en-US" sz="2400" dirty="0" smtClean="0"/>
              <a:t>Jet Extensions and </a:t>
            </a:r>
            <a:r>
              <a:rPr lang="en-US" sz="2400" dirty="0" err="1" smtClean="0"/>
              <a:t>Poleward</a:t>
            </a:r>
            <a:r>
              <a:rPr lang="en-US" sz="2400" dirty="0" smtClean="0"/>
              <a:t> Shifts are  favored during a positive PNA</a:t>
            </a:r>
          </a:p>
          <a:p>
            <a:pPr marL="342900" indent="-342900">
              <a:buFont typeface="Arial"/>
              <a:buChar char="•"/>
            </a:pPr>
            <a:endParaRPr lang="en-US" sz="2400" dirty="0"/>
          </a:p>
          <a:p>
            <a:pPr marL="342900" indent="-342900">
              <a:buFont typeface="Arial"/>
              <a:buChar char="•"/>
            </a:pPr>
            <a:r>
              <a:rPr lang="en-US" sz="2400" dirty="0" smtClean="0"/>
              <a:t>Jet Retractions and </a:t>
            </a:r>
            <a:r>
              <a:rPr lang="en-US" sz="2400" dirty="0" err="1" smtClean="0"/>
              <a:t>Equatorward</a:t>
            </a:r>
            <a:r>
              <a:rPr lang="en-US" sz="2400" dirty="0" smtClean="0"/>
              <a:t> Shifts are  favored during a negative PNA</a:t>
            </a:r>
            <a:endParaRPr lang="en-US" sz="2400" dirty="0"/>
          </a:p>
        </p:txBody>
      </p:sp>
    </p:spTree>
    <p:extLst>
      <p:ext uri="{BB962C8B-B14F-4D97-AF65-F5344CB8AC3E}">
        <p14:creationId xmlns:p14="http://schemas.microsoft.com/office/powerpoint/2010/main" val="229895479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5" y="2701128"/>
            <a:ext cx="8229600" cy="1143000"/>
          </a:xfrm>
        </p:spPr>
        <p:txBody>
          <a:bodyPr>
            <a:noAutofit/>
          </a:bodyPr>
          <a:lstStyle/>
          <a:p>
            <a:r>
              <a:rPr lang="en-US" sz="4800" b="1" dirty="0" smtClean="0">
                <a:solidFill>
                  <a:srgbClr val="FF0000"/>
                </a:solidFill>
              </a:rPr>
              <a:t>Additional NPJ Phase Diagram Verification Statistics </a:t>
            </a:r>
            <a:br>
              <a:rPr lang="en-US" sz="4800" b="1" dirty="0" smtClean="0">
                <a:solidFill>
                  <a:srgbClr val="FF0000"/>
                </a:solidFill>
              </a:rPr>
            </a:br>
            <a:endParaRPr lang="en-US" sz="4800" b="1" dirty="0">
              <a:solidFill>
                <a:srgbClr val="FF0000"/>
              </a:solidFill>
            </a:endParaRPr>
          </a:p>
        </p:txBody>
      </p:sp>
    </p:spTree>
    <p:extLst>
      <p:ext uri="{BB962C8B-B14F-4D97-AF65-F5344CB8AC3E}">
        <p14:creationId xmlns:p14="http://schemas.microsoft.com/office/powerpoint/2010/main" val="420383062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Forecast Frequency</a:t>
            </a:r>
            <a:endParaRPr lang="en-US" sz="3600" b="1" dirty="0"/>
          </a:p>
        </p:txBody>
      </p:sp>
      <p:sp>
        <p:nvSpPr>
          <p:cNvPr id="16" name="TextBox 15"/>
          <p:cNvSpPr txBox="1"/>
          <p:nvPr/>
        </p:nvSpPr>
        <p:spPr>
          <a:xfrm>
            <a:off x="0" y="920531"/>
            <a:ext cx="9143999" cy="707886"/>
          </a:xfrm>
          <a:prstGeom prst="rect">
            <a:avLst/>
          </a:prstGeom>
          <a:noFill/>
        </p:spPr>
        <p:txBody>
          <a:bodyPr wrap="square" rtlCol="0">
            <a:spAutoFit/>
          </a:bodyPr>
          <a:lstStyle/>
          <a:p>
            <a:pPr algn="ctr"/>
            <a:r>
              <a:rPr lang="en-US" sz="2000" b="1" dirty="0" smtClean="0">
                <a:solidFill>
                  <a:srgbClr val="0000FF"/>
                </a:solidFill>
              </a:rPr>
              <a:t>The percent frequency that an NPJ regime is over/under forecast relative to verification at various forecast lead times in the GEFS ensemble mean reforecasts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36" y="1418546"/>
            <a:ext cx="6377492" cy="5370519"/>
          </a:xfrm>
          <a:prstGeom prst="rect">
            <a:avLst/>
          </a:prstGeom>
        </p:spPr>
      </p:pic>
      <p:sp>
        <p:nvSpPr>
          <p:cNvPr id="8" name="Right Brace 7"/>
          <p:cNvSpPr/>
          <p:nvPr/>
        </p:nvSpPr>
        <p:spPr>
          <a:xfrm>
            <a:off x="5904585" y="1796826"/>
            <a:ext cx="270233" cy="2202126"/>
          </a:xfrm>
          <a:prstGeom prst="rightBrac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Right Brace 11"/>
          <p:cNvSpPr/>
          <p:nvPr/>
        </p:nvSpPr>
        <p:spPr>
          <a:xfrm>
            <a:off x="5904585" y="3998952"/>
            <a:ext cx="270233" cy="2202126"/>
          </a:xfrm>
          <a:prstGeom prst="rightBrace">
            <a:avLst/>
          </a:prstGeom>
          <a:ln w="38100" cmpd="sng">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p:cNvSpPr txBox="1"/>
          <p:nvPr/>
        </p:nvSpPr>
        <p:spPr>
          <a:xfrm>
            <a:off x="6174818" y="2499341"/>
            <a:ext cx="2121327" cy="830997"/>
          </a:xfrm>
          <a:prstGeom prst="rect">
            <a:avLst/>
          </a:prstGeom>
          <a:noFill/>
        </p:spPr>
        <p:txBody>
          <a:bodyPr wrap="square" rtlCol="0">
            <a:spAutoFit/>
          </a:bodyPr>
          <a:lstStyle/>
          <a:p>
            <a:pPr algn="ctr"/>
            <a:r>
              <a:rPr lang="en-US" sz="2400" b="1" dirty="0" smtClean="0"/>
              <a:t>NPJ Regime Over Forecast</a:t>
            </a:r>
            <a:endParaRPr lang="en-US" sz="2400" b="1" dirty="0"/>
          </a:p>
        </p:txBody>
      </p:sp>
      <p:sp>
        <p:nvSpPr>
          <p:cNvPr id="14" name="TextBox 13"/>
          <p:cNvSpPr txBox="1"/>
          <p:nvPr/>
        </p:nvSpPr>
        <p:spPr>
          <a:xfrm>
            <a:off x="6174818" y="4705259"/>
            <a:ext cx="2121327" cy="830997"/>
          </a:xfrm>
          <a:prstGeom prst="rect">
            <a:avLst/>
          </a:prstGeom>
          <a:noFill/>
        </p:spPr>
        <p:txBody>
          <a:bodyPr wrap="square" rtlCol="0">
            <a:spAutoFit/>
          </a:bodyPr>
          <a:lstStyle/>
          <a:p>
            <a:pPr algn="ctr"/>
            <a:r>
              <a:rPr lang="en-US" sz="2400" b="1" dirty="0" smtClean="0">
                <a:solidFill>
                  <a:srgbClr val="000000"/>
                </a:solidFill>
              </a:rPr>
              <a:t>NPJ Regime Under Forecast</a:t>
            </a:r>
            <a:endParaRPr lang="en-US" sz="2400" b="1" dirty="0">
              <a:solidFill>
                <a:srgbClr val="000000"/>
              </a:solidFill>
            </a:endParaRPr>
          </a:p>
        </p:txBody>
      </p:sp>
    </p:spTree>
    <p:extLst>
      <p:ext uri="{BB962C8B-B14F-4D97-AF65-F5344CB8AC3E}">
        <p14:creationId xmlns:p14="http://schemas.microsoft.com/office/powerpoint/2010/main" val="310432489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NPJ Regime Forecast Frequency</a:t>
            </a:r>
            <a:endParaRPr lang="en-US" sz="3600" b="1" dirty="0"/>
          </a:p>
        </p:txBody>
      </p:sp>
      <p:sp>
        <p:nvSpPr>
          <p:cNvPr id="16" name="TextBox 15"/>
          <p:cNvSpPr txBox="1"/>
          <p:nvPr/>
        </p:nvSpPr>
        <p:spPr>
          <a:xfrm>
            <a:off x="0" y="920531"/>
            <a:ext cx="9143999" cy="707886"/>
          </a:xfrm>
          <a:prstGeom prst="rect">
            <a:avLst/>
          </a:prstGeom>
          <a:noFill/>
        </p:spPr>
        <p:txBody>
          <a:bodyPr wrap="square" rtlCol="0">
            <a:spAutoFit/>
          </a:bodyPr>
          <a:lstStyle/>
          <a:p>
            <a:pPr algn="ctr"/>
            <a:r>
              <a:rPr lang="en-US" sz="2000" b="1" dirty="0" smtClean="0">
                <a:solidFill>
                  <a:srgbClr val="0000FF"/>
                </a:solidFill>
              </a:rPr>
              <a:t>The percent frequency that an NPJ regime is over/under forecast relative to verification at various forecast lead times in the GEFS ensemble mean reforecasts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36" y="1418546"/>
            <a:ext cx="6377492" cy="5370519"/>
          </a:xfrm>
          <a:prstGeom prst="rect">
            <a:avLst/>
          </a:prstGeom>
        </p:spPr>
      </p:pic>
      <p:sp>
        <p:nvSpPr>
          <p:cNvPr id="10" name="TextBox 9"/>
          <p:cNvSpPr txBox="1"/>
          <p:nvPr/>
        </p:nvSpPr>
        <p:spPr>
          <a:xfrm>
            <a:off x="5937291" y="1805319"/>
            <a:ext cx="3092409" cy="4708981"/>
          </a:xfrm>
          <a:prstGeom prst="rect">
            <a:avLst/>
          </a:prstGeom>
          <a:noFill/>
        </p:spPr>
        <p:txBody>
          <a:bodyPr wrap="square" rtlCol="0">
            <a:spAutoFit/>
          </a:bodyPr>
          <a:lstStyle/>
          <a:p>
            <a:pPr marL="342900" indent="-342900">
              <a:buFont typeface="Arial"/>
              <a:buChar char="•"/>
            </a:pPr>
            <a:r>
              <a:rPr lang="en-US" sz="2000" b="1" dirty="0" err="1">
                <a:solidFill>
                  <a:srgbClr val="FF0000"/>
                </a:solidFill>
              </a:rPr>
              <a:t>Equatorward</a:t>
            </a:r>
            <a:r>
              <a:rPr lang="en-US" sz="2000" b="1" dirty="0">
                <a:solidFill>
                  <a:srgbClr val="FF0000"/>
                </a:solidFill>
              </a:rPr>
              <a:t> </a:t>
            </a:r>
            <a:r>
              <a:rPr lang="en-US" sz="2000" b="1" dirty="0" smtClean="0">
                <a:solidFill>
                  <a:srgbClr val="FF0000"/>
                </a:solidFill>
              </a:rPr>
              <a:t>shifts </a:t>
            </a:r>
            <a:r>
              <a:rPr lang="en-US" sz="2000" dirty="0"/>
              <a:t>are </a:t>
            </a:r>
            <a:r>
              <a:rPr lang="en-US" sz="2000" dirty="0" smtClean="0"/>
              <a:t>substantially </a:t>
            </a:r>
            <a:r>
              <a:rPr lang="en-US" sz="2000" dirty="0"/>
              <a:t>under forecast at </a:t>
            </a:r>
            <a:r>
              <a:rPr lang="en-US" sz="2000" dirty="0" smtClean="0"/>
              <a:t>every </a:t>
            </a:r>
            <a:r>
              <a:rPr lang="en-US" sz="2000" dirty="0"/>
              <a:t>forecast lead </a:t>
            </a:r>
            <a:r>
              <a:rPr lang="en-US" sz="2000" dirty="0" smtClean="0"/>
              <a:t>time </a:t>
            </a:r>
            <a:r>
              <a:rPr lang="en-US" sz="2000" dirty="0"/>
              <a:t>compared to all other NPJ </a:t>
            </a:r>
            <a:r>
              <a:rPr lang="en-US" sz="2000" dirty="0" smtClean="0"/>
              <a:t>regimes</a:t>
            </a:r>
          </a:p>
          <a:p>
            <a:pPr marL="342900" indent="-342900">
              <a:buFont typeface="Arial"/>
              <a:buChar char="•"/>
            </a:pPr>
            <a:endParaRPr lang="en-US" sz="2000" dirty="0"/>
          </a:p>
          <a:p>
            <a:pPr marL="342900" indent="-342900">
              <a:buFont typeface="Arial"/>
              <a:buChar char="•"/>
            </a:pPr>
            <a:r>
              <a:rPr lang="en-US" sz="2000" dirty="0" smtClean="0"/>
              <a:t>The degree to which </a:t>
            </a:r>
            <a:r>
              <a:rPr lang="en-US" sz="2000" b="1" dirty="0" err="1" smtClean="0">
                <a:solidFill>
                  <a:srgbClr val="FF0000"/>
                </a:solidFill>
              </a:rPr>
              <a:t>equatorward</a:t>
            </a:r>
            <a:r>
              <a:rPr lang="en-US" sz="2000" b="1" dirty="0" smtClean="0">
                <a:solidFill>
                  <a:srgbClr val="FF0000"/>
                </a:solidFill>
              </a:rPr>
              <a:t> shifts </a:t>
            </a:r>
            <a:r>
              <a:rPr lang="en-US" sz="2000" dirty="0" smtClean="0"/>
              <a:t>are under forecast corroborates the reduced skill of forecasts verifying during </a:t>
            </a:r>
            <a:r>
              <a:rPr lang="en-US" sz="2000" b="1" dirty="0" err="1" smtClean="0">
                <a:solidFill>
                  <a:srgbClr val="FF0000"/>
                </a:solidFill>
              </a:rPr>
              <a:t>equatorward</a:t>
            </a:r>
            <a:r>
              <a:rPr lang="en-US" sz="2000" b="1" dirty="0" smtClean="0">
                <a:solidFill>
                  <a:srgbClr val="FF0000"/>
                </a:solidFill>
              </a:rPr>
              <a:t> shifts</a:t>
            </a:r>
          </a:p>
          <a:p>
            <a:pPr marL="342900" indent="-342900">
              <a:buFont typeface="Arial"/>
              <a:buChar char="•"/>
            </a:pPr>
            <a:endParaRPr lang="en-US" sz="2000" dirty="0"/>
          </a:p>
        </p:txBody>
      </p:sp>
    </p:spTree>
    <p:extLst>
      <p:ext uri="{BB962C8B-B14F-4D97-AF65-F5344CB8AC3E}">
        <p14:creationId xmlns:p14="http://schemas.microsoft.com/office/powerpoint/2010/main" val="315181779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Reliability Diagram</a:t>
            </a:r>
            <a:endParaRPr lang="en-US" sz="3600" b="1" dirty="0"/>
          </a:p>
        </p:txBody>
      </p:sp>
      <p:pic>
        <p:nvPicPr>
          <p:cNvPr id="2" name="Picture 1" descr="ReliabilityDiagram.pdf"/>
          <p:cNvPicPr>
            <a:picLocks noChangeAspect="1"/>
          </p:cNvPicPr>
          <p:nvPr/>
        </p:nvPicPr>
        <p:blipFill rotWithShape="1">
          <a:blip r:embed="rId2">
            <a:extLst>
              <a:ext uri="{28A0092B-C50C-407E-A947-70E740481C1C}">
                <a14:useLocalDpi xmlns:a14="http://schemas.microsoft.com/office/drawing/2010/main" val="0"/>
              </a:ext>
            </a:extLst>
          </a:blip>
          <a:srcRect l="7970" t="26347" r="8680" b="24688"/>
          <a:stretch/>
        </p:blipFill>
        <p:spPr>
          <a:xfrm>
            <a:off x="187157" y="1086553"/>
            <a:ext cx="6954248" cy="5588001"/>
          </a:xfrm>
          <a:prstGeom prst="rect">
            <a:avLst/>
          </a:prstGeom>
        </p:spPr>
      </p:pic>
      <p:cxnSp>
        <p:nvCxnSpPr>
          <p:cNvPr id="9" name="Straight Connector 8"/>
          <p:cNvCxnSpPr/>
          <p:nvPr/>
        </p:nvCxnSpPr>
        <p:spPr>
          <a:xfrm>
            <a:off x="7066466" y="2013642"/>
            <a:ext cx="604050" cy="0"/>
          </a:xfrm>
          <a:prstGeom prst="line">
            <a:avLst/>
          </a:prstGeom>
          <a:ln w="57150" cmpd="sng">
            <a:solidFill>
              <a:srgbClr val="20FA08"/>
            </a:solidFill>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7500148" y="1705966"/>
            <a:ext cx="1473484" cy="646331"/>
          </a:xfrm>
          <a:prstGeom prst="rect">
            <a:avLst/>
          </a:prstGeom>
          <a:noFill/>
        </p:spPr>
        <p:txBody>
          <a:bodyPr wrap="square" rtlCol="0">
            <a:spAutoFit/>
          </a:bodyPr>
          <a:lstStyle/>
          <a:p>
            <a:pPr algn="ctr"/>
            <a:r>
              <a:rPr lang="en-US" dirty="0" smtClean="0"/>
              <a:t>Perfect</a:t>
            </a:r>
          </a:p>
          <a:p>
            <a:pPr algn="ctr"/>
            <a:r>
              <a:rPr lang="en-US" dirty="0" smtClean="0"/>
              <a:t>Reliability</a:t>
            </a:r>
            <a:endParaRPr lang="en-US" dirty="0"/>
          </a:p>
        </p:txBody>
      </p:sp>
      <p:sp>
        <p:nvSpPr>
          <p:cNvPr id="11" name="TextBox 10"/>
          <p:cNvSpPr txBox="1"/>
          <p:nvPr/>
        </p:nvSpPr>
        <p:spPr>
          <a:xfrm>
            <a:off x="7066466" y="2757140"/>
            <a:ext cx="1907166" cy="3170099"/>
          </a:xfrm>
          <a:prstGeom prst="rect">
            <a:avLst/>
          </a:prstGeom>
          <a:noFill/>
        </p:spPr>
        <p:txBody>
          <a:bodyPr wrap="square" rtlCol="0">
            <a:spAutoFit/>
          </a:bodyPr>
          <a:lstStyle/>
          <a:p>
            <a:pPr algn="ctr"/>
            <a:r>
              <a:rPr lang="en-US" sz="2000" dirty="0" smtClean="0"/>
              <a:t>GEFS Reforecasts  appear to be </a:t>
            </a:r>
            <a:r>
              <a:rPr lang="en-US" sz="2000" dirty="0" err="1" smtClean="0"/>
              <a:t>underdispersive</a:t>
            </a:r>
            <a:r>
              <a:rPr lang="en-US" sz="2000" dirty="0" smtClean="0"/>
              <a:t> with respect to medium-range forecasts of the North Pacific Jet in the phase diagram</a:t>
            </a:r>
            <a:endParaRPr lang="en-US" sz="2000" dirty="0"/>
          </a:p>
        </p:txBody>
      </p:sp>
    </p:spTree>
    <p:extLst>
      <p:ext uri="{BB962C8B-B14F-4D97-AF65-F5344CB8AC3E}">
        <p14:creationId xmlns:p14="http://schemas.microsoft.com/office/powerpoint/2010/main" val="147101208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Error – Season</a:t>
            </a:r>
            <a:endParaRPr lang="en-US" sz="3600" b="1" dirty="0"/>
          </a:p>
        </p:txBody>
      </p:sp>
      <p:pic>
        <p:nvPicPr>
          <p:cNvPr id="3" name="Picture 2" descr="gefsmeanerror_season.pdf"/>
          <p:cNvPicPr>
            <a:picLocks noChangeAspect="1"/>
          </p:cNvPicPr>
          <p:nvPr/>
        </p:nvPicPr>
        <p:blipFill rotWithShape="1">
          <a:blip r:embed="rId2">
            <a:extLst>
              <a:ext uri="{28A0092B-C50C-407E-A947-70E740481C1C}">
                <a14:useLocalDpi xmlns:a14="http://schemas.microsoft.com/office/drawing/2010/main" val="0"/>
              </a:ext>
            </a:extLst>
          </a:blip>
          <a:srcRect l="7216" t="26337" r="8107" b="24074"/>
          <a:stretch/>
        </p:blipFill>
        <p:spPr>
          <a:xfrm>
            <a:off x="479778" y="1026709"/>
            <a:ext cx="7521222" cy="5700045"/>
          </a:xfrm>
          <a:prstGeom prst="rect">
            <a:avLst/>
          </a:prstGeom>
        </p:spPr>
      </p:pic>
      <p:sp>
        <p:nvSpPr>
          <p:cNvPr id="6" name="TextBox 5"/>
          <p:cNvSpPr txBox="1"/>
          <p:nvPr/>
        </p:nvSpPr>
        <p:spPr>
          <a:xfrm>
            <a:off x="4303889" y="1085606"/>
            <a:ext cx="4532637" cy="923330"/>
          </a:xfrm>
          <a:prstGeom prst="rect">
            <a:avLst/>
          </a:prstGeom>
          <a:solidFill>
            <a:schemeClr val="bg1"/>
          </a:solidFill>
          <a:ln>
            <a:solidFill>
              <a:schemeClr val="tx1"/>
            </a:solidFill>
          </a:ln>
        </p:spPr>
        <p:txBody>
          <a:bodyPr wrap="square" rtlCol="0">
            <a:spAutoFit/>
          </a:bodyPr>
          <a:lstStyle/>
          <a:p>
            <a:r>
              <a:rPr lang="en-US" dirty="0" smtClean="0"/>
              <a:t>Circles on a particular line indicate statistically significant differences to the 95% confidence interval with respect to another jet regime.</a:t>
            </a:r>
            <a:endParaRPr lang="en-US" dirty="0"/>
          </a:p>
        </p:txBody>
      </p:sp>
    </p:spTree>
    <p:extLst>
      <p:ext uri="{BB962C8B-B14F-4D97-AF65-F5344CB8AC3E}">
        <p14:creationId xmlns:p14="http://schemas.microsoft.com/office/powerpoint/2010/main" val="402226970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133" y="958984"/>
            <a:ext cx="7597421" cy="5684401"/>
          </a:xfrm>
          <a:prstGeom prst="rect">
            <a:avLst/>
          </a:prstGeom>
        </p:spPr>
      </p:pic>
      <p:sp>
        <p:nvSpPr>
          <p:cNvPr id="17" name="Rectangle 16"/>
          <p:cNvSpPr/>
          <p:nvPr/>
        </p:nvSpPr>
        <p:spPr>
          <a:xfrm>
            <a:off x="5531556" y="4205110"/>
            <a:ext cx="2046110" cy="1754327"/>
          </a:xfrm>
          <a:prstGeom prst="rect">
            <a:avLst/>
          </a:prstGeom>
          <a:solidFill>
            <a:srgbClr val="FFFFFF"/>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GEFS Ensemble Mean POD by NPJ Regime</a:t>
            </a:r>
            <a:endParaRPr lang="en-US" sz="3600" b="1" dirty="0">
              <a:solidFill>
                <a:srgbClr val="FF0000"/>
              </a:solidFill>
            </a:endParaRPr>
          </a:p>
        </p:txBody>
      </p:sp>
      <p:sp>
        <p:nvSpPr>
          <p:cNvPr id="8" name="TextBox 7"/>
          <p:cNvSpPr txBox="1"/>
          <p:nvPr/>
        </p:nvSpPr>
        <p:spPr>
          <a:xfrm>
            <a:off x="728133" y="924277"/>
            <a:ext cx="7608859" cy="369332"/>
          </a:xfrm>
          <a:prstGeom prst="rect">
            <a:avLst/>
          </a:prstGeom>
          <a:solidFill>
            <a:schemeClr val="bg1"/>
          </a:solidFill>
          <a:ln>
            <a:solidFill>
              <a:schemeClr val="tx1"/>
            </a:solidFill>
          </a:ln>
        </p:spPr>
        <p:txBody>
          <a:bodyPr wrap="square" rtlCol="0">
            <a:spAutoFit/>
          </a:bodyPr>
          <a:lstStyle/>
          <a:p>
            <a:pPr algn="ctr"/>
            <a:r>
              <a:rPr lang="en-US" b="1" dirty="0" smtClean="0"/>
              <a:t>For forecasts </a:t>
            </a:r>
            <a:r>
              <a:rPr lang="en-US" b="1" dirty="0" smtClean="0">
                <a:solidFill>
                  <a:srgbClr val="0000FF"/>
                </a:solidFill>
              </a:rPr>
              <a:t>verifying</a:t>
            </a:r>
            <a:r>
              <a:rPr lang="en-US" b="1" dirty="0" smtClean="0"/>
              <a:t> within a particular NPJ regime</a:t>
            </a:r>
            <a:endParaRPr lang="en-US" b="1" dirty="0"/>
          </a:p>
        </p:txBody>
      </p:sp>
      <p:sp>
        <p:nvSpPr>
          <p:cNvPr id="4" name="TextBox 3"/>
          <p:cNvSpPr txBox="1"/>
          <p:nvPr/>
        </p:nvSpPr>
        <p:spPr>
          <a:xfrm>
            <a:off x="6392333" y="4205110"/>
            <a:ext cx="1185333" cy="1754327"/>
          </a:xfrm>
          <a:prstGeom prst="rect">
            <a:avLst/>
          </a:prstGeom>
          <a:noFill/>
        </p:spPr>
        <p:txBody>
          <a:bodyPr wrap="square" rtlCol="0">
            <a:spAutoFit/>
          </a:bodyPr>
          <a:lstStyle/>
          <a:p>
            <a:r>
              <a:rPr lang="en-US" dirty="0" smtClean="0"/>
              <a:t>Extension</a:t>
            </a:r>
          </a:p>
          <a:p>
            <a:r>
              <a:rPr lang="en-US" dirty="0" smtClean="0"/>
              <a:t>Retraction</a:t>
            </a:r>
          </a:p>
          <a:p>
            <a:r>
              <a:rPr lang="en-US" dirty="0" err="1" smtClean="0"/>
              <a:t>Poleward</a:t>
            </a:r>
            <a:endParaRPr lang="en-US" dirty="0" smtClean="0"/>
          </a:p>
          <a:p>
            <a:r>
              <a:rPr lang="en-US" dirty="0" smtClean="0"/>
              <a:t>Equator</a:t>
            </a:r>
          </a:p>
          <a:p>
            <a:r>
              <a:rPr lang="en-US" dirty="0" smtClean="0"/>
              <a:t>Origin</a:t>
            </a:r>
          </a:p>
          <a:p>
            <a:r>
              <a:rPr lang="en-US" dirty="0" smtClean="0"/>
              <a:t>Mean</a:t>
            </a:r>
            <a:endParaRPr lang="en-US" dirty="0"/>
          </a:p>
        </p:txBody>
      </p:sp>
      <p:cxnSp>
        <p:nvCxnSpPr>
          <p:cNvPr id="10" name="Straight Connector 9"/>
          <p:cNvCxnSpPr/>
          <p:nvPr/>
        </p:nvCxnSpPr>
        <p:spPr>
          <a:xfrm>
            <a:off x="5686778" y="4402666"/>
            <a:ext cx="691444" cy="0"/>
          </a:xfrm>
          <a:prstGeom prst="line">
            <a:avLst/>
          </a:prstGeom>
          <a:ln w="57150" cmpd="sng">
            <a:solidFill>
              <a:srgbClr val="EF00FF"/>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686778" y="4682066"/>
            <a:ext cx="691444" cy="0"/>
          </a:xfrm>
          <a:prstGeom prst="line">
            <a:avLst/>
          </a:prstGeom>
          <a:ln w="57150" cmpd="sng">
            <a:solidFill>
              <a:srgbClr val="20FA08"/>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686778" y="4978400"/>
            <a:ext cx="691444" cy="0"/>
          </a:xfrm>
          <a:prstGeom prst="line">
            <a:avLst/>
          </a:prstGeom>
          <a:ln w="57150" cmpd="sng">
            <a:solidFill>
              <a:srgbClr val="28FFEE"/>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5686778" y="5246511"/>
            <a:ext cx="691444"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686778" y="5500510"/>
            <a:ext cx="691444" cy="0"/>
          </a:xfrm>
          <a:prstGeom prst="line">
            <a:avLst/>
          </a:prstGeom>
          <a:ln w="57150" cmpd="sng">
            <a:solidFill>
              <a:srgbClr val="0000FF"/>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686778" y="5782733"/>
            <a:ext cx="691444" cy="0"/>
          </a:xfrm>
          <a:prstGeom prst="line">
            <a:avLst/>
          </a:prstGeom>
          <a:ln w="57150" cmpd="sng">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236720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Frequency of Best/Worst NPJ Forecasts</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250" y="683571"/>
            <a:ext cx="8232572" cy="6174429"/>
          </a:xfrm>
          <a:prstGeom prst="rect">
            <a:avLst/>
          </a:prstGeom>
        </p:spPr>
      </p:pic>
    </p:spTree>
    <p:extLst>
      <p:ext uri="{BB962C8B-B14F-4D97-AF65-F5344CB8AC3E}">
        <p14:creationId xmlns:p14="http://schemas.microsoft.com/office/powerpoint/2010/main" val="29355807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2" name="TextBox 11"/>
          <p:cNvSpPr txBox="1"/>
          <p:nvPr/>
        </p:nvSpPr>
        <p:spPr>
          <a:xfrm>
            <a:off x="5898920" y="5878093"/>
            <a:ext cx="3061565" cy="830997"/>
          </a:xfrm>
          <a:prstGeom prst="rect">
            <a:avLst/>
          </a:prstGeom>
          <a:noFill/>
          <a:ln>
            <a:noFill/>
          </a:ln>
        </p:spPr>
        <p:txBody>
          <a:bodyPr wrap="square" rtlCol="0">
            <a:spAutoFit/>
          </a:bodyPr>
          <a:lstStyle/>
          <a:p>
            <a:r>
              <a:rPr lang="en-US" sz="2400" b="1" dirty="0" smtClean="0">
                <a:solidFill>
                  <a:srgbClr val="008000"/>
                </a:solidFill>
              </a:rPr>
              <a:t>+ EOF 1: </a:t>
            </a:r>
            <a:r>
              <a:rPr lang="en-US" sz="2400" dirty="0" smtClean="0">
                <a:solidFill>
                  <a:srgbClr val="008000"/>
                </a:solidFill>
              </a:rPr>
              <a:t>Jet Extension</a:t>
            </a:r>
          </a:p>
          <a:p>
            <a:r>
              <a:rPr lang="en-US" sz="2400" b="1" dirty="0" smtClean="0"/>
              <a:t>– EOF 1</a:t>
            </a:r>
            <a:r>
              <a:rPr lang="en-US" sz="2400" dirty="0" smtClean="0"/>
              <a:t>: Jet Retraction</a:t>
            </a:r>
            <a:endParaRPr lang="en-US" sz="2400" dirty="0"/>
          </a:p>
        </p:txBody>
      </p:sp>
      <p:sp>
        <p:nvSpPr>
          <p:cNvPr id="5" name="Rectangle 4"/>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6" y="994215"/>
            <a:ext cx="8665988" cy="4338718"/>
          </a:xfrm>
          <a:prstGeom prst="rect">
            <a:avLst/>
          </a:prstGeom>
        </p:spPr>
      </p:pic>
      <p:sp>
        <p:nvSpPr>
          <p:cNvPr id="14" name="TextBox 13"/>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17" name="TextBox 16"/>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5" name="TextBox 14"/>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9" name="TextBox 18"/>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224165734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Frequency of Worst NPJ Forecasts</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250" y="683571"/>
            <a:ext cx="8232572" cy="6174429"/>
          </a:xfrm>
          <a:prstGeom prst="rect">
            <a:avLst/>
          </a:prstGeom>
        </p:spPr>
      </p:pic>
    </p:spTree>
    <p:extLst>
      <p:ext uri="{BB962C8B-B14F-4D97-AF65-F5344CB8AC3E}">
        <p14:creationId xmlns:p14="http://schemas.microsoft.com/office/powerpoint/2010/main" val="254362592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187157" y="37240"/>
            <a:ext cx="9304421" cy="646331"/>
          </a:xfrm>
          <a:prstGeom prst="rect">
            <a:avLst/>
          </a:prstGeom>
          <a:noFill/>
        </p:spPr>
        <p:txBody>
          <a:bodyPr wrap="square" rtlCol="0">
            <a:spAutoFit/>
          </a:bodyPr>
          <a:lstStyle/>
          <a:p>
            <a:r>
              <a:rPr lang="en-US" sz="3600" b="1" dirty="0" smtClean="0"/>
              <a:t>Frequency of Best NPJ Forecasts</a:t>
            </a:r>
            <a:endParaRPr lang="en-US" sz="36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250" y="683571"/>
            <a:ext cx="8232572" cy="6174429"/>
          </a:xfrm>
          <a:prstGeom prst="rect">
            <a:avLst/>
          </a:prstGeom>
        </p:spPr>
      </p:pic>
    </p:spTree>
    <p:extLst>
      <p:ext uri="{BB962C8B-B14F-4D97-AF65-F5344CB8AC3E}">
        <p14:creationId xmlns:p14="http://schemas.microsoft.com/office/powerpoint/2010/main" val="426210335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08" y="1495393"/>
            <a:ext cx="7366574" cy="5503599"/>
          </a:xfrm>
          <a:prstGeom prst="rect">
            <a:avLst/>
          </a:prstGeom>
        </p:spPr>
      </p:pic>
      <p:sp>
        <p:nvSpPr>
          <p:cNvPr id="8" name="TextBox 7"/>
          <p:cNvSpPr txBox="1"/>
          <p:nvPr/>
        </p:nvSpPr>
        <p:spPr>
          <a:xfrm>
            <a:off x="280737" y="940090"/>
            <a:ext cx="8555789" cy="830997"/>
          </a:xfrm>
          <a:prstGeom prst="rect">
            <a:avLst/>
          </a:prstGeom>
          <a:solidFill>
            <a:srgbClr val="FFFFFF"/>
          </a:solidFill>
        </p:spPr>
        <p:txBody>
          <a:bodyPr wrap="square" rtlCol="0">
            <a:spAutoFit/>
          </a:bodyPr>
          <a:lstStyle/>
          <a:p>
            <a:pPr algn="ctr"/>
            <a:r>
              <a:rPr lang="en-US" sz="2400" b="1" dirty="0" smtClean="0">
                <a:solidFill>
                  <a:srgbClr val="0000FF"/>
                </a:solidFill>
              </a:rPr>
              <a:t>Percent Difference Between the Frequency of Forecasts with Below-Normal and Above-Normal RMSE over North America</a:t>
            </a:r>
            <a:endParaRPr lang="en-US" sz="2400" b="1" dirty="0">
              <a:solidFill>
                <a:srgbClr val="0000FF"/>
              </a:solidFill>
            </a:endParaRPr>
          </a:p>
        </p:txBody>
      </p:sp>
      <p:sp>
        <p:nvSpPr>
          <p:cNvPr id="10" name="Right Brace 9"/>
          <p:cNvSpPr/>
          <p:nvPr/>
        </p:nvSpPr>
        <p:spPr>
          <a:xfrm>
            <a:off x="6324783" y="1952693"/>
            <a:ext cx="246743" cy="3577399"/>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ight Brace 10"/>
          <p:cNvSpPr/>
          <p:nvPr/>
        </p:nvSpPr>
        <p:spPr>
          <a:xfrm>
            <a:off x="6292364" y="5530093"/>
            <a:ext cx="279162" cy="728293"/>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6522093" y="3137029"/>
            <a:ext cx="2649217" cy="1200329"/>
          </a:xfrm>
          <a:prstGeom prst="rect">
            <a:avLst/>
          </a:prstGeom>
          <a:noFill/>
        </p:spPr>
        <p:txBody>
          <a:bodyPr wrap="square" rtlCol="0">
            <a:spAutoFit/>
          </a:bodyPr>
          <a:lstStyle/>
          <a:p>
            <a:r>
              <a:rPr lang="en-US" dirty="0" smtClean="0"/>
              <a:t>Higher frequency of forecasts with </a:t>
            </a:r>
          </a:p>
          <a:p>
            <a:r>
              <a:rPr lang="en-US" u="sng" dirty="0" smtClean="0"/>
              <a:t>below-normal </a:t>
            </a:r>
            <a:r>
              <a:rPr lang="en-US" dirty="0" smtClean="0"/>
              <a:t>RMSE </a:t>
            </a:r>
          </a:p>
          <a:p>
            <a:r>
              <a:rPr lang="en-US" dirty="0" smtClean="0"/>
              <a:t>(i.e., more good forecasts)</a:t>
            </a:r>
            <a:endParaRPr lang="en-US" dirty="0"/>
          </a:p>
        </p:txBody>
      </p:sp>
      <p:sp>
        <p:nvSpPr>
          <p:cNvPr id="13" name="TextBox 12"/>
          <p:cNvSpPr txBox="1"/>
          <p:nvPr/>
        </p:nvSpPr>
        <p:spPr>
          <a:xfrm>
            <a:off x="6522093" y="5288911"/>
            <a:ext cx="2545856" cy="1200329"/>
          </a:xfrm>
          <a:prstGeom prst="rect">
            <a:avLst/>
          </a:prstGeom>
          <a:noFill/>
        </p:spPr>
        <p:txBody>
          <a:bodyPr wrap="square" rtlCol="0">
            <a:spAutoFit/>
          </a:bodyPr>
          <a:lstStyle/>
          <a:p>
            <a:r>
              <a:rPr lang="en-US" dirty="0" smtClean="0">
                <a:solidFill>
                  <a:srgbClr val="000000"/>
                </a:solidFill>
              </a:rPr>
              <a:t>Higher frequency of forecasts with </a:t>
            </a:r>
          </a:p>
          <a:p>
            <a:r>
              <a:rPr lang="en-US" u="sng" dirty="0" smtClean="0">
                <a:solidFill>
                  <a:srgbClr val="000000"/>
                </a:solidFill>
              </a:rPr>
              <a:t>above-normal </a:t>
            </a:r>
            <a:r>
              <a:rPr lang="en-US" dirty="0" smtClean="0">
                <a:solidFill>
                  <a:srgbClr val="000000"/>
                </a:solidFill>
              </a:rPr>
              <a:t>RMSE </a:t>
            </a:r>
          </a:p>
          <a:p>
            <a:r>
              <a:rPr lang="en-US" dirty="0" smtClean="0">
                <a:solidFill>
                  <a:srgbClr val="000000"/>
                </a:solidFill>
              </a:rPr>
              <a:t>(i.e., more bad forecasts)</a:t>
            </a:r>
            <a:endParaRPr lang="en-US" dirty="0">
              <a:solidFill>
                <a:srgbClr val="000000"/>
              </a:solidFil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884622447"/>
              </p:ext>
            </p:extLst>
          </p:nvPr>
        </p:nvGraphicFramePr>
        <p:xfrm>
          <a:off x="6598836" y="2257059"/>
          <a:ext cx="2434450" cy="289409"/>
        </p:xfrm>
        <a:graphic>
          <a:graphicData uri="http://schemas.openxmlformats.org/presentationml/2006/ole">
            <mc:AlternateContent xmlns:mc="http://schemas.openxmlformats.org/markup-compatibility/2006">
              <mc:Choice xmlns:v="urn:schemas-microsoft-com:vml" Requires="v">
                <p:oleObj spid="_x0000_s1323" name="Equation" r:id="rId4" imgW="1816100" imgH="215900" progId="Equation.3">
                  <p:embed/>
                </p:oleObj>
              </mc:Choice>
              <mc:Fallback>
                <p:oleObj name="Equation" r:id="rId4" imgW="1816100" imgH="215900" progId="Equation.3">
                  <p:embed/>
                  <p:pic>
                    <p:nvPicPr>
                      <p:cNvPr id="0" name=""/>
                      <p:cNvPicPr/>
                      <p:nvPr/>
                    </p:nvPicPr>
                    <p:blipFill>
                      <a:blip r:embed="rId5"/>
                      <a:stretch>
                        <a:fillRect/>
                      </a:stretch>
                    </p:blipFill>
                    <p:spPr>
                      <a:xfrm>
                        <a:off x="6598836" y="2257059"/>
                        <a:ext cx="2434450" cy="289409"/>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
        <p:nvSpPr>
          <p:cNvPr id="16" name="TextBox 15"/>
          <p:cNvSpPr txBox="1"/>
          <p:nvPr/>
        </p:nvSpPr>
        <p:spPr>
          <a:xfrm>
            <a:off x="187157" y="37240"/>
            <a:ext cx="9304421" cy="646331"/>
          </a:xfrm>
          <a:prstGeom prst="rect">
            <a:avLst/>
          </a:prstGeom>
          <a:noFill/>
        </p:spPr>
        <p:txBody>
          <a:bodyPr wrap="square" rtlCol="0">
            <a:spAutoFit/>
          </a:bodyPr>
          <a:lstStyle/>
          <a:p>
            <a:r>
              <a:rPr lang="en-US" sz="3600" b="1" dirty="0" smtClean="0"/>
              <a:t>Jet Regime-Dependent Forecast Skill</a:t>
            </a:r>
            <a:endParaRPr lang="en-US" sz="3600" b="1" dirty="0"/>
          </a:p>
        </p:txBody>
      </p:sp>
    </p:spTree>
    <p:extLst>
      <p:ext uri="{BB962C8B-B14F-4D97-AF65-F5344CB8AC3E}">
        <p14:creationId xmlns:p14="http://schemas.microsoft.com/office/powerpoint/2010/main" val="79185075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08" y="1495393"/>
            <a:ext cx="7366574" cy="5503599"/>
          </a:xfrm>
          <a:prstGeom prst="rect">
            <a:avLst/>
          </a:prstGeom>
        </p:spPr>
      </p:pic>
      <p:sp>
        <p:nvSpPr>
          <p:cNvPr id="8" name="TextBox 7"/>
          <p:cNvSpPr txBox="1"/>
          <p:nvPr/>
        </p:nvSpPr>
        <p:spPr>
          <a:xfrm>
            <a:off x="280737" y="940090"/>
            <a:ext cx="8555789" cy="830997"/>
          </a:xfrm>
          <a:prstGeom prst="rect">
            <a:avLst/>
          </a:prstGeom>
          <a:solidFill>
            <a:srgbClr val="FFFFFF"/>
          </a:solidFill>
        </p:spPr>
        <p:txBody>
          <a:bodyPr wrap="square" rtlCol="0">
            <a:spAutoFit/>
          </a:bodyPr>
          <a:lstStyle/>
          <a:p>
            <a:pPr algn="ctr"/>
            <a:r>
              <a:rPr lang="en-US" sz="2400" b="1" dirty="0" smtClean="0">
                <a:solidFill>
                  <a:srgbClr val="0000FF"/>
                </a:solidFill>
              </a:rPr>
              <a:t>Percent Difference Between the Frequency of Forecasts with Below-Normal and Above-Normal RMSE over North America</a:t>
            </a:r>
            <a:endParaRPr lang="en-US" sz="2400" b="1" dirty="0">
              <a:solidFill>
                <a:srgbClr val="0000FF"/>
              </a:solidFill>
            </a:endParaRPr>
          </a:p>
        </p:txBody>
      </p:sp>
      <p:sp>
        <p:nvSpPr>
          <p:cNvPr id="10" name="Right Brace 9"/>
          <p:cNvSpPr/>
          <p:nvPr/>
        </p:nvSpPr>
        <p:spPr>
          <a:xfrm>
            <a:off x="6324783" y="1952693"/>
            <a:ext cx="246743" cy="3577399"/>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Right Brace 10"/>
          <p:cNvSpPr/>
          <p:nvPr/>
        </p:nvSpPr>
        <p:spPr>
          <a:xfrm>
            <a:off x="6292364" y="5530093"/>
            <a:ext cx="279162" cy="728293"/>
          </a:xfrm>
          <a:prstGeom prst="rightBrac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TextBox 11"/>
          <p:cNvSpPr txBox="1"/>
          <p:nvPr/>
        </p:nvSpPr>
        <p:spPr>
          <a:xfrm>
            <a:off x="6522093" y="3137029"/>
            <a:ext cx="2649217" cy="1200329"/>
          </a:xfrm>
          <a:prstGeom prst="rect">
            <a:avLst/>
          </a:prstGeom>
          <a:noFill/>
        </p:spPr>
        <p:txBody>
          <a:bodyPr wrap="square" rtlCol="0">
            <a:spAutoFit/>
          </a:bodyPr>
          <a:lstStyle/>
          <a:p>
            <a:r>
              <a:rPr lang="en-US" dirty="0" smtClean="0"/>
              <a:t>Higher frequency of forecasts with </a:t>
            </a:r>
          </a:p>
          <a:p>
            <a:r>
              <a:rPr lang="en-US" u="sng" dirty="0" smtClean="0"/>
              <a:t>below-normal </a:t>
            </a:r>
            <a:r>
              <a:rPr lang="en-US" dirty="0" smtClean="0"/>
              <a:t>RMSE </a:t>
            </a:r>
          </a:p>
          <a:p>
            <a:r>
              <a:rPr lang="en-US" dirty="0" smtClean="0"/>
              <a:t>(i.e., more good forecasts)</a:t>
            </a:r>
            <a:endParaRPr lang="en-US" dirty="0"/>
          </a:p>
        </p:txBody>
      </p:sp>
      <p:sp>
        <p:nvSpPr>
          <p:cNvPr id="13" name="TextBox 12"/>
          <p:cNvSpPr txBox="1"/>
          <p:nvPr/>
        </p:nvSpPr>
        <p:spPr>
          <a:xfrm>
            <a:off x="6522093" y="5288911"/>
            <a:ext cx="2545856" cy="1200329"/>
          </a:xfrm>
          <a:prstGeom prst="rect">
            <a:avLst/>
          </a:prstGeom>
          <a:noFill/>
        </p:spPr>
        <p:txBody>
          <a:bodyPr wrap="square" rtlCol="0">
            <a:spAutoFit/>
          </a:bodyPr>
          <a:lstStyle/>
          <a:p>
            <a:r>
              <a:rPr lang="en-US" dirty="0" smtClean="0">
                <a:solidFill>
                  <a:srgbClr val="000000"/>
                </a:solidFill>
              </a:rPr>
              <a:t>Higher frequency of forecasts with </a:t>
            </a:r>
          </a:p>
          <a:p>
            <a:r>
              <a:rPr lang="en-US" u="sng" dirty="0" smtClean="0">
                <a:solidFill>
                  <a:srgbClr val="000000"/>
                </a:solidFill>
              </a:rPr>
              <a:t>above-normal </a:t>
            </a:r>
            <a:r>
              <a:rPr lang="en-US" dirty="0" smtClean="0">
                <a:solidFill>
                  <a:srgbClr val="000000"/>
                </a:solidFill>
              </a:rPr>
              <a:t>RMSE </a:t>
            </a:r>
          </a:p>
          <a:p>
            <a:r>
              <a:rPr lang="en-US" dirty="0" smtClean="0">
                <a:solidFill>
                  <a:srgbClr val="000000"/>
                </a:solidFill>
              </a:rPr>
              <a:t>(i.e., more bad forecasts)</a:t>
            </a:r>
            <a:endParaRPr lang="en-US" dirty="0">
              <a:solidFill>
                <a:srgbClr val="000000"/>
              </a:solidFil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1153085170"/>
              </p:ext>
            </p:extLst>
          </p:nvPr>
        </p:nvGraphicFramePr>
        <p:xfrm>
          <a:off x="6598836" y="2257059"/>
          <a:ext cx="2434450" cy="289409"/>
        </p:xfrm>
        <a:graphic>
          <a:graphicData uri="http://schemas.openxmlformats.org/presentationml/2006/ole">
            <mc:AlternateContent xmlns:mc="http://schemas.openxmlformats.org/markup-compatibility/2006">
              <mc:Choice xmlns:v="urn:schemas-microsoft-com:vml" Requires="v">
                <p:oleObj spid="_x0000_s2347" name="Equation" r:id="rId4" imgW="1816100" imgH="215900" progId="Equation.3">
                  <p:embed/>
                </p:oleObj>
              </mc:Choice>
              <mc:Fallback>
                <p:oleObj name="Equation" r:id="rId4" imgW="1816100" imgH="215900" progId="Equation.3">
                  <p:embed/>
                  <p:pic>
                    <p:nvPicPr>
                      <p:cNvPr id="0" name=""/>
                      <p:cNvPicPr/>
                      <p:nvPr/>
                    </p:nvPicPr>
                    <p:blipFill>
                      <a:blip r:embed="rId5"/>
                      <a:stretch>
                        <a:fillRect/>
                      </a:stretch>
                    </p:blipFill>
                    <p:spPr>
                      <a:xfrm>
                        <a:off x="6598836" y="2257059"/>
                        <a:ext cx="2434450" cy="289409"/>
                      </a:xfrm>
                      <a:prstGeom prst="rect">
                        <a:avLst/>
                      </a:prstGeom>
                      <a:solidFill>
                        <a:schemeClr val="tx2">
                          <a:lumMod val="20000"/>
                          <a:lumOff val="80000"/>
                        </a:schemeClr>
                      </a:solidFill>
                      <a:ln w="28575" cmpd="sng">
                        <a:solidFill>
                          <a:srgbClr val="000000"/>
                        </a:solidFill>
                      </a:ln>
                    </p:spPr>
                  </p:pic>
                </p:oleObj>
              </mc:Fallback>
            </mc:AlternateContent>
          </a:graphicData>
        </a:graphic>
      </p:graphicFrame>
      <p:sp>
        <p:nvSpPr>
          <p:cNvPr id="16" name="TextBox 15"/>
          <p:cNvSpPr txBox="1"/>
          <p:nvPr/>
        </p:nvSpPr>
        <p:spPr>
          <a:xfrm>
            <a:off x="187157" y="37240"/>
            <a:ext cx="9304421" cy="646331"/>
          </a:xfrm>
          <a:prstGeom prst="rect">
            <a:avLst/>
          </a:prstGeom>
          <a:noFill/>
        </p:spPr>
        <p:txBody>
          <a:bodyPr wrap="square" rtlCol="0">
            <a:spAutoFit/>
          </a:bodyPr>
          <a:lstStyle/>
          <a:p>
            <a:r>
              <a:rPr lang="en-US" sz="3600" b="1" dirty="0" smtClean="0"/>
              <a:t>Jet Regime-Dependent Forecast Skill</a:t>
            </a:r>
            <a:endParaRPr lang="en-US" sz="3600" b="1" dirty="0"/>
          </a:p>
        </p:txBody>
      </p:sp>
      <p:sp>
        <p:nvSpPr>
          <p:cNvPr id="3" name="Rectangle 2"/>
          <p:cNvSpPr/>
          <p:nvPr/>
        </p:nvSpPr>
        <p:spPr>
          <a:xfrm>
            <a:off x="4014689" y="2019299"/>
            <a:ext cx="2201961" cy="209551"/>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4014689" y="2616199"/>
            <a:ext cx="2201961" cy="209551"/>
          </a:xfrm>
          <a:prstGeom prst="rect">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280534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6538"/>
            <a:ext cx="8229600" cy="1143000"/>
          </a:xfrm>
        </p:spPr>
        <p:txBody>
          <a:bodyPr>
            <a:normAutofit/>
          </a:bodyPr>
          <a:lstStyle/>
          <a:p>
            <a:r>
              <a:rPr lang="en-US" b="1" dirty="0" smtClean="0">
                <a:solidFill>
                  <a:srgbClr val="FF0000"/>
                </a:solidFill>
              </a:rPr>
              <a:t>NPJ Phase Diagram and ETE’s</a:t>
            </a:r>
            <a:endParaRPr lang="en-US" b="1" dirty="0">
              <a:solidFill>
                <a:srgbClr val="FF0000"/>
              </a:solidFill>
            </a:endParaRPr>
          </a:p>
        </p:txBody>
      </p:sp>
    </p:spTree>
    <p:extLst>
      <p:ext uri="{BB962C8B-B14F-4D97-AF65-F5344CB8AC3E}">
        <p14:creationId xmlns:p14="http://schemas.microsoft.com/office/powerpoint/2010/main" val="375696761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12" y="884534"/>
            <a:ext cx="8132893" cy="6099669"/>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47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73</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30</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173)</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1934" y="272898"/>
            <a:ext cx="3380348" cy="1937354"/>
          </a:xfrm>
          <a:prstGeom prst="rect">
            <a:avLst/>
          </a:prstGeom>
        </p:spPr>
      </p:pic>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All Events</a:t>
            </a:r>
            <a:endParaRPr lang="en-US" sz="3200" b="1" dirty="0">
              <a:solidFill>
                <a:srgbClr val="FF0000"/>
              </a:solidFill>
            </a:endParaRPr>
          </a:p>
        </p:txBody>
      </p:sp>
      <p:sp>
        <p:nvSpPr>
          <p:cNvPr id="29" name="TextBox 28"/>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30" name="TextBox 29"/>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23</a:t>
            </a:r>
            <a:endParaRPr lang="en-US" sz="2400" b="1" dirty="0">
              <a:solidFill>
                <a:srgbClr val="0000FF"/>
              </a:solidFill>
            </a:endParaRPr>
          </a:p>
        </p:txBody>
      </p:sp>
      <p:sp>
        <p:nvSpPr>
          <p:cNvPr id="17" name="TextBox 16"/>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
        <p:nvSpPr>
          <p:cNvPr id="18" name="TextBox 17"/>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1" name="Oval 20"/>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2" name="Oval 31"/>
          <p:cNvSpPr/>
          <p:nvPr/>
        </p:nvSpPr>
        <p:spPr>
          <a:xfrm>
            <a:off x="3751289" y="4037040"/>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435866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3"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47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57</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66</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69</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239)</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1934" y="272898"/>
            <a:ext cx="3380348" cy="1937353"/>
          </a:xfrm>
          <a:prstGeom prst="rect">
            <a:avLst/>
          </a:prstGeom>
        </p:spPr>
      </p:pic>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9" name="TextBox 28"/>
          <p:cNvSpPr txBox="1"/>
          <p:nvPr/>
        </p:nvSpPr>
        <p:spPr>
          <a:xfrm>
            <a:off x="243267" y="195395"/>
            <a:ext cx="5360647" cy="584776"/>
          </a:xfrm>
          <a:prstGeom prst="rect">
            <a:avLst/>
          </a:prstGeom>
          <a:noFill/>
        </p:spPr>
        <p:txBody>
          <a:bodyPr wrap="square" rtlCol="0">
            <a:spAutoFit/>
          </a:bodyPr>
          <a:lstStyle/>
          <a:p>
            <a:r>
              <a:rPr lang="en-US" sz="3200" b="1" dirty="0" smtClean="0">
                <a:solidFill>
                  <a:srgbClr val="FF0000"/>
                </a:solidFill>
              </a:rPr>
              <a:t>Eastern U.S. – All Events</a:t>
            </a:r>
            <a:endParaRPr lang="en-US" sz="3200" b="1" dirty="0">
              <a:solidFill>
                <a:srgbClr val="FF0000"/>
              </a:solidFill>
            </a:endParaRPr>
          </a:p>
        </p:txBody>
      </p:sp>
      <p:sp>
        <p:nvSpPr>
          <p:cNvPr id="17" name="TextBox 16"/>
          <p:cNvSpPr txBox="1"/>
          <p:nvPr/>
        </p:nvSpPr>
        <p:spPr>
          <a:xfrm>
            <a:off x="5541933"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Warm Event Centroids</a:t>
            </a:r>
            <a:endParaRPr lang="en-US" dirty="0"/>
          </a:p>
        </p:txBody>
      </p:sp>
      <p:sp>
        <p:nvSpPr>
          <p:cNvPr id="18" name="TextBox 17"/>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5" name="Oval 24"/>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Oval 30"/>
          <p:cNvSpPr/>
          <p:nvPr/>
        </p:nvSpPr>
        <p:spPr>
          <a:xfrm>
            <a:off x="3358447" y="3644344"/>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01860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a:solidFill>
                  <a:srgbClr val="0000FF"/>
                </a:solidFill>
              </a:rPr>
              <a:t>9</a:t>
            </a: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20</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18</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31</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COLD EVENTS (N = 78)</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3740" y="272898"/>
            <a:ext cx="3380348" cy="1937353"/>
          </a:xfrm>
          <a:prstGeom prst="rect">
            <a:avLst/>
          </a:prstGeom>
        </p:spPr>
      </p:pic>
      <p:sp>
        <p:nvSpPr>
          <p:cNvPr id="9" name="Oval 8"/>
          <p:cNvSpPr/>
          <p:nvPr/>
        </p:nvSpPr>
        <p:spPr>
          <a:xfrm rot="15716148">
            <a:off x="5817205" y="761446"/>
            <a:ext cx="844504" cy="591919"/>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28" name="TextBox 27"/>
          <p:cNvSpPr txBox="1"/>
          <p:nvPr/>
        </p:nvSpPr>
        <p:spPr>
          <a:xfrm>
            <a:off x="112337" y="195395"/>
            <a:ext cx="5518172" cy="584776"/>
          </a:xfrm>
          <a:prstGeom prst="rect">
            <a:avLst/>
          </a:prstGeom>
          <a:noFill/>
        </p:spPr>
        <p:txBody>
          <a:bodyPr wrap="square" rtlCol="0">
            <a:spAutoFit/>
          </a:bodyPr>
          <a:lstStyle/>
          <a:p>
            <a:r>
              <a:rPr lang="en-US" sz="3200" b="1" dirty="0" smtClean="0">
                <a:solidFill>
                  <a:srgbClr val="FF0000"/>
                </a:solidFill>
              </a:rPr>
              <a:t>Western U.S. – Pac. NW Cluster</a:t>
            </a:r>
            <a:endParaRPr lang="en-US" sz="3200" b="1" dirty="0">
              <a:solidFill>
                <a:srgbClr val="FF0000"/>
              </a:solidFill>
            </a:endParaRPr>
          </a:p>
        </p:txBody>
      </p:sp>
      <p:sp>
        <p:nvSpPr>
          <p:cNvPr id="18" name="TextBox 17"/>
          <p:cNvSpPr txBox="1"/>
          <p:nvPr/>
        </p:nvSpPr>
        <p:spPr>
          <a:xfrm>
            <a:off x="5633739"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Cold Event Centroids</a:t>
            </a:r>
            <a:endParaRPr lang="en-US" dirty="0"/>
          </a:p>
        </p:txBody>
      </p:sp>
      <p:sp>
        <p:nvSpPr>
          <p:cNvPr id="25" name="TextBox 24"/>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9" name="Oval 28"/>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extBox 29"/>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Oval 30"/>
          <p:cNvSpPr/>
          <p:nvPr/>
        </p:nvSpPr>
        <p:spPr>
          <a:xfrm>
            <a:off x="3208444" y="3769565"/>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223926" y="6134325"/>
            <a:ext cx="488625" cy="369332"/>
          </a:xfrm>
          <a:prstGeom prst="rect">
            <a:avLst/>
          </a:prstGeom>
          <a:noFill/>
        </p:spPr>
        <p:txBody>
          <a:bodyPr wrap="square" rtlCol="0">
            <a:spAutoFit/>
          </a:bodyPr>
          <a:lstStyle/>
          <a:p>
            <a:r>
              <a:rPr lang="en-US" dirty="0"/>
              <a:t>–</a:t>
            </a:r>
            <a:r>
              <a:rPr lang="en-US" dirty="0" smtClean="0"/>
              <a:t>4</a:t>
            </a:r>
            <a:endParaRPr lang="en-US" dirty="0"/>
          </a:p>
        </p:txBody>
      </p:sp>
    </p:spTree>
    <p:extLst>
      <p:ext uri="{BB962C8B-B14F-4D97-AF65-F5344CB8AC3E}">
        <p14:creationId xmlns:p14="http://schemas.microsoft.com/office/powerpoint/2010/main" val="207566832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1612" y="884534"/>
            <a:ext cx="8132894" cy="6099670"/>
          </a:xfrm>
          <a:prstGeom prst="rect">
            <a:avLst/>
          </a:prstGeom>
        </p:spPr>
      </p:pic>
      <p:sp>
        <p:nvSpPr>
          <p:cNvPr id="6" name="TextBox 5"/>
          <p:cNvSpPr txBox="1"/>
          <p:nvPr/>
        </p:nvSpPr>
        <p:spPr>
          <a:xfrm>
            <a:off x="7053802" y="2771554"/>
            <a:ext cx="1941486" cy="1323439"/>
          </a:xfrm>
          <a:prstGeom prst="rect">
            <a:avLst/>
          </a:prstGeom>
          <a:noFill/>
        </p:spPr>
        <p:txBody>
          <a:bodyPr wrap="square" rtlCol="0">
            <a:spAutoFit/>
          </a:bodyPr>
          <a:lstStyle/>
          <a:p>
            <a:pPr algn="ctr"/>
            <a:r>
              <a:rPr lang="en-US" sz="2000" b="1" dirty="0" smtClean="0"/>
              <a:t>Events during</a:t>
            </a:r>
          </a:p>
          <a:p>
            <a:pPr algn="ctr"/>
            <a:r>
              <a:rPr lang="en-US" sz="2000" b="1" dirty="0" smtClean="0"/>
              <a:t>Sept. – May projected onto phase diagram</a:t>
            </a:r>
            <a:endParaRPr lang="en-US" sz="2000" b="1" dirty="0"/>
          </a:p>
        </p:txBody>
      </p:sp>
      <p:sp>
        <p:nvSpPr>
          <p:cNvPr id="15" name="TextBox 14"/>
          <p:cNvSpPr txBox="1"/>
          <p:nvPr/>
        </p:nvSpPr>
        <p:spPr>
          <a:xfrm>
            <a:off x="2816792" y="1284232"/>
            <a:ext cx="1822243" cy="369332"/>
          </a:xfrm>
          <a:prstGeom prst="rect">
            <a:avLst/>
          </a:prstGeom>
          <a:noFill/>
          <a:ln>
            <a:noFill/>
          </a:ln>
        </p:spPr>
        <p:txBody>
          <a:bodyPr wrap="square" rtlCol="0">
            <a:spAutoFit/>
          </a:bodyPr>
          <a:lstStyle/>
          <a:p>
            <a:pPr algn="ctr"/>
            <a:r>
              <a:rPr lang="en-US" b="1" i="1" dirty="0" err="1" smtClean="0">
                <a:solidFill>
                  <a:srgbClr val="0000FF"/>
                </a:solidFill>
              </a:rPr>
              <a:t>Poleward</a:t>
            </a:r>
            <a:r>
              <a:rPr lang="en-US" b="1" i="1" dirty="0" smtClean="0">
                <a:solidFill>
                  <a:srgbClr val="0000FF"/>
                </a:solidFill>
              </a:rPr>
              <a:t> Shift</a:t>
            </a:r>
            <a:endParaRPr lang="en-US" b="1" i="1" dirty="0">
              <a:solidFill>
                <a:srgbClr val="0000FF"/>
              </a:solidFill>
            </a:endParaRPr>
          </a:p>
        </p:txBody>
      </p:sp>
      <p:sp>
        <p:nvSpPr>
          <p:cNvPr id="16" name="TextBox 15"/>
          <p:cNvSpPr txBox="1"/>
          <p:nvPr/>
        </p:nvSpPr>
        <p:spPr>
          <a:xfrm>
            <a:off x="2677242" y="5937000"/>
            <a:ext cx="2098341" cy="369332"/>
          </a:xfrm>
          <a:prstGeom prst="rect">
            <a:avLst/>
          </a:prstGeom>
          <a:noFill/>
        </p:spPr>
        <p:txBody>
          <a:bodyPr wrap="square" rtlCol="0">
            <a:spAutoFit/>
          </a:bodyPr>
          <a:lstStyle/>
          <a:p>
            <a:pPr algn="ctr"/>
            <a:r>
              <a:rPr lang="en-US" b="1" i="1" dirty="0" err="1" smtClean="0">
                <a:solidFill>
                  <a:srgbClr val="0000FF"/>
                </a:solidFill>
              </a:rPr>
              <a:t>Equatorward</a:t>
            </a:r>
            <a:r>
              <a:rPr lang="en-US" b="1" i="1" dirty="0" smtClean="0">
                <a:solidFill>
                  <a:srgbClr val="0000FF"/>
                </a:solidFill>
              </a:rPr>
              <a:t> Shift</a:t>
            </a:r>
            <a:endParaRPr lang="en-US" b="1" i="1" dirty="0">
              <a:solidFill>
                <a:srgbClr val="0000FF"/>
              </a:solidFill>
            </a:endParaRPr>
          </a:p>
        </p:txBody>
      </p:sp>
      <p:sp>
        <p:nvSpPr>
          <p:cNvPr id="19" name="TextBox 18"/>
          <p:cNvSpPr txBox="1"/>
          <p:nvPr/>
        </p:nvSpPr>
        <p:spPr>
          <a:xfrm>
            <a:off x="5948701" y="360435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27</a:t>
            </a:r>
            <a:endParaRPr lang="en-US" sz="2400" b="1" dirty="0">
              <a:solidFill>
                <a:srgbClr val="0000FF"/>
              </a:solidFill>
            </a:endParaRPr>
          </a:p>
        </p:txBody>
      </p:sp>
      <p:sp>
        <p:nvSpPr>
          <p:cNvPr id="20" name="TextBox 19"/>
          <p:cNvSpPr txBox="1"/>
          <p:nvPr/>
        </p:nvSpPr>
        <p:spPr>
          <a:xfrm>
            <a:off x="3423106" y="5536633"/>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27</a:t>
            </a:r>
            <a:endParaRPr lang="en-US" sz="2400" b="1" dirty="0">
              <a:solidFill>
                <a:srgbClr val="0000FF"/>
              </a:solidFill>
            </a:endParaRPr>
          </a:p>
        </p:txBody>
      </p:sp>
      <p:sp>
        <p:nvSpPr>
          <p:cNvPr id="21" name="TextBox 20"/>
          <p:cNvSpPr txBox="1"/>
          <p:nvPr/>
        </p:nvSpPr>
        <p:spPr>
          <a:xfrm>
            <a:off x="3423106" y="1647366"/>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22</a:t>
            </a:r>
            <a:endParaRPr lang="en-US" sz="2400" b="1" dirty="0">
              <a:solidFill>
                <a:srgbClr val="0000FF"/>
              </a:solidFill>
            </a:endParaRPr>
          </a:p>
        </p:txBody>
      </p:sp>
      <p:sp>
        <p:nvSpPr>
          <p:cNvPr id="22" name="TextBox 21"/>
          <p:cNvSpPr txBox="1"/>
          <p:nvPr/>
        </p:nvSpPr>
        <p:spPr>
          <a:xfrm>
            <a:off x="995298" y="3527069"/>
            <a:ext cx="607414" cy="461665"/>
          </a:xfrm>
          <a:prstGeom prst="rect">
            <a:avLst/>
          </a:prstGeom>
          <a:noFill/>
          <a:ln>
            <a:solidFill>
              <a:srgbClr val="0000FF"/>
            </a:solidFill>
          </a:ln>
        </p:spPr>
        <p:txBody>
          <a:bodyPr wrap="square" rtlCol="0">
            <a:spAutoFit/>
          </a:bodyPr>
          <a:lstStyle/>
          <a:p>
            <a:pPr algn="ctr"/>
            <a:r>
              <a:rPr lang="en-US" sz="2400" b="1" dirty="0" smtClean="0">
                <a:solidFill>
                  <a:srgbClr val="0000FF"/>
                </a:solidFill>
              </a:rPr>
              <a:t>13</a:t>
            </a:r>
            <a:endParaRPr lang="en-US" sz="2400" b="1" dirty="0">
              <a:solidFill>
                <a:srgbClr val="0000FF"/>
              </a:solidFill>
            </a:endParaRPr>
          </a:p>
        </p:txBody>
      </p:sp>
      <p:sp>
        <p:nvSpPr>
          <p:cNvPr id="26" name="TextBox 25"/>
          <p:cNvSpPr txBox="1"/>
          <p:nvPr/>
        </p:nvSpPr>
        <p:spPr>
          <a:xfrm>
            <a:off x="377250" y="724189"/>
            <a:ext cx="3362683" cy="461665"/>
          </a:xfrm>
          <a:prstGeom prst="rect">
            <a:avLst/>
          </a:prstGeom>
          <a:noFill/>
        </p:spPr>
        <p:txBody>
          <a:bodyPr wrap="square" rtlCol="0">
            <a:spAutoFit/>
          </a:bodyPr>
          <a:lstStyle/>
          <a:p>
            <a:r>
              <a:rPr lang="en-US" sz="2400" b="1" dirty="0" smtClean="0">
                <a:solidFill>
                  <a:srgbClr val="0000FF"/>
                </a:solidFill>
              </a:rPr>
              <a:t>WARM EVENTS (N = 89)</a:t>
            </a:r>
            <a:endParaRPr lang="en-US" sz="2400" b="1" dirty="0">
              <a:solidFill>
                <a:srgbClr val="0000FF"/>
              </a:solidFill>
            </a:endParaRPr>
          </a:p>
        </p:txBody>
      </p:sp>
      <p:sp>
        <p:nvSpPr>
          <p:cNvPr id="10" name="Rectangle 9"/>
          <p:cNvSpPr/>
          <p:nvPr/>
        </p:nvSpPr>
        <p:spPr>
          <a:xfrm>
            <a:off x="5541933" y="272898"/>
            <a:ext cx="3380351" cy="193735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3740" y="272898"/>
            <a:ext cx="3380348" cy="1937354"/>
          </a:xfrm>
          <a:prstGeom prst="rect">
            <a:avLst/>
          </a:prstGeom>
        </p:spPr>
      </p:pic>
      <p:sp>
        <p:nvSpPr>
          <p:cNvPr id="9" name="Oval 8"/>
          <p:cNvSpPr/>
          <p:nvPr/>
        </p:nvSpPr>
        <p:spPr>
          <a:xfrm rot="15716148">
            <a:off x="5824094" y="784292"/>
            <a:ext cx="783750" cy="621647"/>
          </a:xfrm>
          <a:prstGeom prst="ellipse">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rot="16200000">
            <a:off x="5908255" y="3646004"/>
            <a:ext cx="1546146" cy="369332"/>
          </a:xfrm>
          <a:prstGeom prst="rect">
            <a:avLst/>
          </a:prstGeom>
          <a:noFill/>
        </p:spPr>
        <p:txBody>
          <a:bodyPr wrap="square" rtlCol="0">
            <a:spAutoFit/>
          </a:bodyPr>
          <a:lstStyle/>
          <a:p>
            <a:pPr algn="ctr"/>
            <a:r>
              <a:rPr lang="en-US" b="1" i="1" dirty="0" smtClean="0">
                <a:solidFill>
                  <a:srgbClr val="0000FF"/>
                </a:solidFill>
              </a:rPr>
              <a:t> Jet Extension</a:t>
            </a:r>
            <a:endParaRPr lang="en-US" b="1" i="1" dirty="0">
              <a:solidFill>
                <a:srgbClr val="0000FF"/>
              </a:solidFill>
            </a:endParaRPr>
          </a:p>
        </p:txBody>
      </p:sp>
      <p:sp>
        <p:nvSpPr>
          <p:cNvPr id="27" name="TextBox 26"/>
          <p:cNvSpPr txBox="1"/>
          <p:nvPr/>
        </p:nvSpPr>
        <p:spPr>
          <a:xfrm rot="16200000">
            <a:off x="37559" y="3576219"/>
            <a:ext cx="1546146" cy="369332"/>
          </a:xfrm>
          <a:prstGeom prst="rect">
            <a:avLst/>
          </a:prstGeom>
          <a:noFill/>
        </p:spPr>
        <p:txBody>
          <a:bodyPr wrap="square" rtlCol="0">
            <a:spAutoFit/>
          </a:bodyPr>
          <a:lstStyle/>
          <a:p>
            <a:pPr algn="ctr"/>
            <a:r>
              <a:rPr lang="en-US" b="1" i="1" dirty="0" smtClean="0">
                <a:solidFill>
                  <a:srgbClr val="0000FF"/>
                </a:solidFill>
              </a:rPr>
              <a:t>Jet Retraction</a:t>
            </a:r>
            <a:endParaRPr lang="en-US" b="1" i="1" dirty="0">
              <a:solidFill>
                <a:srgbClr val="0000FF"/>
              </a:solidFill>
            </a:endParaRPr>
          </a:p>
        </p:txBody>
      </p:sp>
      <p:sp>
        <p:nvSpPr>
          <p:cNvPr id="30" name="TextBox 29"/>
          <p:cNvSpPr txBox="1"/>
          <p:nvPr/>
        </p:nvSpPr>
        <p:spPr>
          <a:xfrm>
            <a:off x="112337" y="195395"/>
            <a:ext cx="5518172" cy="584776"/>
          </a:xfrm>
          <a:prstGeom prst="rect">
            <a:avLst/>
          </a:prstGeom>
          <a:noFill/>
        </p:spPr>
        <p:txBody>
          <a:bodyPr wrap="square" rtlCol="0">
            <a:spAutoFit/>
          </a:bodyPr>
          <a:lstStyle/>
          <a:p>
            <a:r>
              <a:rPr lang="en-US" sz="3200" b="1" dirty="0" smtClean="0">
                <a:solidFill>
                  <a:srgbClr val="FF0000"/>
                </a:solidFill>
              </a:rPr>
              <a:t>Western U.S. – Pac. NW Cluster</a:t>
            </a:r>
            <a:endParaRPr lang="en-US" sz="3200" b="1" dirty="0">
              <a:solidFill>
                <a:srgbClr val="FF0000"/>
              </a:solidFill>
            </a:endParaRPr>
          </a:p>
        </p:txBody>
      </p:sp>
      <p:sp>
        <p:nvSpPr>
          <p:cNvPr id="18" name="TextBox 17"/>
          <p:cNvSpPr txBox="1"/>
          <p:nvPr/>
        </p:nvSpPr>
        <p:spPr>
          <a:xfrm>
            <a:off x="5633739" y="277284"/>
            <a:ext cx="3374000" cy="369332"/>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dirty="0" smtClean="0"/>
              <a:t>Extreme Warm Event Centroids</a:t>
            </a:r>
            <a:endParaRPr lang="en-US" dirty="0"/>
          </a:p>
        </p:txBody>
      </p:sp>
      <p:sp>
        <p:nvSpPr>
          <p:cNvPr id="25" name="TextBox 24"/>
          <p:cNvSpPr txBox="1"/>
          <p:nvPr/>
        </p:nvSpPr>
        <p:spPr>
          <a:xfrm>
            <a:off x="7067913" y="4350879"/>
            <a:ext cx="1941486" cy="1631216"/>
          </a:xfrm>
          <a:prstGeom prst="rect">
            <a:avLst/>
          </a:prstGeom>
          <a:noFill/>
        </p:spPr>
        <p:txBody>
          <a:bodyPr wrap="square" rtlCol="0">
            <a:spAutoFit/>
          </a:bodyPr>
          <a:lstStyle/>
          <a:p>
            <a:pPr algn="ctr"/>
            <a:r>
              <a:rPr lang="en-US" sz="2000" b="1" dirty="0" smtClean="0"/>
              <a:t>Each point is an average of the PCs</a:t>
            </a:r>
          </a:p>
          <a:p>
            <a:pPr algn="ctr"/>
            <a:r>
              <a:rPr lang="en-US" sz="2000" b="1" dirty="0" smtClean="0"/>
              <a:t> 3–7 days prior to an event</a:t>
            </a:r>
            <a:endParaRPr lang="en-US" sz="2000" b="1" dirty="0"/>
          </a:p>
        </p:txBody>
      </p:sp>
      <p:sp>
        <p:nvSpPr>
          <p:cNvPr id="28" name="Oval 27"/>
          <p:cNvSpPr/>
          <p:nvPr/>
        </p:nvSpPr>
        <p:spPr>
          <a:xfrm>
            <a:off x="7056602" y="6197321"/>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p:cNvSpPr txBox="1"/>
          <p:nvPr/>
        </p:nvSpPr>
        <p:spPr>
          <a:xfrm>
            <a:off x="7311610" y="6108298"/>
            <a:ext cx="1792285" cy="369332"/>
          </a:xfrm>
          <a:prstGeom prst="rect">
            <a:avLst/>
          </a:prstGeom>
          <a:noFill/>
        </p:spPr>
        <p:txBody>
          <a:bodyPr wrap="square" rtlCol="0">
            <a:spAutoFit/>
          </a:bodyPr>
          <a:lstStyle/>
          <a:p>
            <a:r>
              <a:rPr lang="en-US" dirty="0" smtClean="0"/>
              <a:t>Mean Projection</a:t>
            </a:r>
            <a:endParaRPr lang="en-US" dirty="0"/>
          </a:p>
        </p:txBody>
      </p:sp>
      <p:sp>
        <p:nvSpPr>
          <p:cNvPr id="31" name="Oval 30"/>
          <p:cNvSpPr/>
          <p:nvPr/>
        </p:nvSpPr>
        <p:spPr>
          <a:xfrm>
            <a:off x="3955815" y="3911739"/>
            <a:ext cx="225096" cy="218021"/>
          </a:xfrm>
          <a:prstGeom prst="ellipse">
            <a:avLst/>
          </a:prstGeom>
          <a:solidFill>
            <a:srgbClr val="FFFF00"/>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p:cNvSpPr txBox="1"/>
          <p:nvPr/>
        </p:nvSpPr>
        <p:spPr>
          <a:xfrm>
            <a:off x="223926" y="6119026"/>
            <a:ext cx="488625" cy="369332"/>
          </a:xfrm>
          <a:prstGeom prst="rect">
            <a:avLst/>
          </a:prstGeom>
          <a:noFill/>
        </p:spPr>
        <p:txBody>
          <a:bodyPr wrap="square" rtlCol="0">
            <a:spAutoFit/>
          </a:bodyPr>
          <a:lstStyle/>
          <a:p>
            <a:r>
              <a:rPr lang="en-US" dirty="0"/>
              <a:t>–</a:t>
            </a:r>
            <a:r>
              <a:rPr lang="en-US" dirty="0" smtClean="0"/>
              <a:t>4</a:t>
            </a:r>
            <a:endParaRPr lang="en-US" dirty="0"/>
          </a:p>
        </p:txBody>
      </p:sp>
    </p:spTree>
    <p:extLst>
      <p:ext uri="{BB962C8B-B14F-4D97-AF65-F5344CB8AC3E}">
        <p14:creationId xmlns:p14="http://schemas.microsoft.com/office/powerpoint/2010/main" val="67563386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985" y="2701128"/>
            <a:ext cx="8229600" cy="1143000"/>
          </a:xfrm>
        </p:spPr>
        <p:txBody>
          <a:bodyPr>
            <a:noAutofit/>
          </a:bodyPr>
          <a:lstStyle/>
          <a:p>
            <a:r>
              <a:rPr lang="en-US" sz="4800" b="1" dirty="0" smtClean="0">
                <a:solidFill>
                  <a:srgbClr val="FF0000"/>
                </a:solidFill>
              </a:rPr>
              <a:t>NPJ Phase Diagram Technical Slides</a:t>
            </a:r>
            <a:endParaRPr lang="en-US" sz="4800" b="1" dirty="0">
              <a:solidFill>
                <a:srgbClr val="FF0000"/>
              </a:solidFill>
            </a:endParaRPr>
          </a:p>
        </p:txBody>
      </p:sp>
    </p:spTree>
    <p:extLst>
      <p:ext uri="{BB962C8B-B14F-4D97-AF65-F5344CB8AC3E}">
        <p14:creationId xmlns:p14="http://schemas.microsoft.com/office/powerpoint/2010/main" val="37514290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575" y="978478"/>
            <a:ext cx="8705910" cy="4358690"/>
          </a:xfrm>
          <a:prstGeom prst="rect">
            <a:avLst/>
          </a:prstGeom>
        </p:spPr>
      </p:pic>
      <p:pic>
        <p:nvPicPr>
          <p:cNvPr id="9" name="Picture 8" descr="eoflegen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2" name="TextBox 11"/>
          <p:cNvSpPr txBox="1"/>
          <p:nvPr/>
        </p:nvSpPr>
        <p:spPr>
          <a:xfrm>
            <a:off x="5898920" y="5878093"/>
            <a:ext cx="3061565" cy="830997"/>
          </a:xfrm>
          <a:prstGeom prst="rect">
            <a:avLst/>
          </a:prstGeom>
          <a:noFill/>
          <a:ln>
            <a:noFill/>
          </a:ln>
        </p:spPr>
        <p:txBody>
          <a:bodyPr wrap="square" rtlCol="0">
            <a:spAutoFit/>
          </a:bodyPr>
          <a:lstStyle/>
          <a:p>
            <a:r>
              <a:rPr lang="en-US" sz="2400" b="1" dirty="0" smtClean="0"/>
              <a:t>+ EOF 1: </a:t>
            </a:r>
            <a:r>
              <a:rPr lang="en-US" sz="2400" dirty="0" smtClean="0"/>
              <a:t>Jet Extension</a:t>
            </a:r>
          </a:p>
          <a:p>
            <a:r>
              <a:rPr lang="en-US" sz="2400" b="1" dirty="0" smtClean="0">
                <a:solidFill>
                  <a:srgbClr val="008000"/>
                </a:solidFill>
              </a:rPr>
              <a:t>– EOF 1</a:t>
            </a:r>
            <a:r>
              <a:rPr lang="en-US" sz="2400" dirty="0" smtClean="0">
                <a:solidFill>
                  <a:srgbClr val="008000"/>
                </a:solidFill>
              </a:rPr>
              <a:t>: Jet Retraction</a:t>
            </a:r>
            <a:endParaRPr lang="en-US" sz="2400" dirty="0">
              <a:solidFill>
                <a:srgbClr val="008000"/>
              </a:solidFill>
            </a:endParaRPr>
          </a:p>
        </p:txBody>
      </p:sp>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796" y="994215"/>
            <a:ext cx="8665988" cy="4338717"/>
          </a:xfrm>
          <a:prstGeom prst="rect">
            <a:avLst/>
          </a:prstGeom>
        </p:spPr>
      </p:pic>
      <p:sp>
        <p:nvSpPr>
          <p:cNvPr id="19" name="TextBox 18"/>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1 pattern: </a:t>
            </a:r>
            <a:r>
              <a:rPr lang="en-US" dirty="0" smtClean="0"/>
              <a:t>shading</a:t>
            </a:r>
            <a:endParaRPr lang="en-US" dirty="0"/>
          </a:p>
        </p:txBody>
      </p:sp>
      <p:sp>
        <p:nvSpPr>
          <p:cNvPr id="15" name="TextBox 14"/>
          <p:cNvSpPr txBox="1"/>
          <p:nvPr/>
        </p:nvSpPr>
        <p:spPr>
          <a:xfrm>
            <a:off x="280737" y="991974"/>
            <a:ext cx="3732463" cy="400110"/>
          </a:xfrm>
          <a:prstGeom prst="rect">
            <a:avLst/>
          </a:prstGeom>
          <a:solidFill>
            <a:schemeClr val="bg1"/>
          </a:solidFill>
          <a:ln w="28575" cmpd="sng">
            <a:solidFill>
              <a:schemeClr val="tx1"/>
            </a:solidFill>
          </a:ln>
        </p:spPr>
        <p:txBody>
          <a:bodyPr wrap="square" rtlCol="0">
            <a:spAutoFit/>
          </a:bodyPr>
          <a:lstStyle/>
          <a:p>
            <a:r>
              <a:rPr lang="en-US" sz="2000" b="1" dirty="0" smtClean="0"/>
              <a:t>EOF 1 – Jet Extension/Retraction</a:t>
            </a:r>
            <a:endParaRPr lang="en-US" sz="2000" b="1" dirty="0"/>
          </a:p>
        </p:txBody>
      </p:sp>
      <p:sp>
        <p:nvSpPr>
          <p:cNvPr id="16" name="Rectangle 15"/>
          <p:cNvSpPr/>
          <p:nvPr/>
        </p:nvSpPr>
        <p:spPr>
          <a:xfrm>
            <a:off x="6561678" y="1006915"/>
            <a:ext cx="2379133" cy="517085"/>
          </a:xfrm>
          <a:prstGeom prst="rect">
            <a:avLst/>
          </a:prstGeom>
          <a:solidFill>
            <a:schemeClr val="bg1"/>
          </a:solidFill>
          <a:ln w="28575"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6738982" y="1121151"/>
            <a:ext cx="686296" cy="270933"/>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917278" y="1185331"/>
            <a:ext cx="338666" cy="147484"/>
          </a:xfrm>
          <a:prstGeom prst="ellipse">
            <a:avLst/>
          </a:prstGeom>
          <a:solidFill>
            <a:srgbClr val="FFFFFF"/>
          </a:solidFill>
          <a:ln w="38100" cmpd="sng">
            <a:solidFill>
              <a:srgbClr val="008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7549030" y="989978"/>
            <a:ext cx="1529793" cy="523220"/>
          </a:xfrm>
          <a:prstGeom prst="rect">
            <a:avLst/>
          </a:prstGeom>
          <a:noFill/>
        </p:spPr>
        <p:txBody>
          <a:bodyPr wrap="square" rtlCol="0">
            <a:spAutoFit/>
          </a:bodyPr>
          <a:lstStyle/>
          <a:p>
            <a:r>
              <a:rPr lang="en-US" sz="1400" dirty="0" smtClean="0"/>
              <a:t>Hypothetical Zonal Wind</a:t>
            </a:r>
            <a:endParaRPr lang="en-US" sz="1400" dirty="0"/>
          </a:p>
        </p:txBody>
      </p:sp>
      <p:sp>
        <p:nvSpPr>
          <p:cNvPr id="22" name="TextBox 21"/>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292638833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09" y="929105"/>
            <a:ext cx="8815055" cy="4424948"/>
          </a:xfrm>
          <a:prstGeom prst="rect">
            <a:avLst/>
          </a:prstGeom>
        </p:spPr>
      </p:pic>
      <p:pic>
        <p:nvPicPr>
          <p:cNvPr id="16" name="Picture 15" descr="wind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6553" y="5390820"/>
            <a:ext cx="4000500" cy="444500"/>
          </a:xfrm>
          <a:prstGeom prst="rect">
            <a:avLst/>
          </a:prstGeom>
        </p:spPr>
      </p:pic>
      <p:sp>
        <p:nvSpPr>
          <p:cNvPr id="18" name="TextBox 17"/>
          <p:cNvSpPr txBox="1"/>
          <p:nvPr/>
        </p:nvSpPr>
        <p:spPr>
          <a:xfrm>
            <a:off x="5860460" y="946882"/>
            <a:ext cx="3117262" cy="369332"/>
          </a:xfrm>
          <a:prstGeom prst="rect">
            <a:avLst/>
          </a:prstGeom>
          <a:solidFill>
            <a:schemeClr val="bg1"/>
          </a:solidFill>
          <a:ln w="28575" cmpd="sng">
            <a:solidFill>
              <a:srgbClr val="000000"/>
            </a:solidFill>
          </a:ln>
        </p:spPr>
        <p:txBody>
          <a:bodyPr wrap="square" rtlCol="0">
            <a:spAutoFit/>
          </a:bodyPr>
          <a:lstStyle/>
          <a:p>
            <a:pPr algn="r"/>
            <a:r>
              <a:rPr lang="en-US" b="1" dirty="0" smtClean="0"/>
              <a:t>250-hPa wind </a:t>
            </a:r>
            <a:r>
              <a:rPr lang="en-US" b="1" dirty="0"/>
              <a:t>s</a:t>
            </a:r>
            <a:r>
              <a:rPr lang="en-US" b="1" dirty="0" smtClean="0"/>
              <a:t>peed: shaded</a:t>
            </a:r>
          </a:p>
        </p:txBody>
      </p:sp>
      <p:sp>
        <p:nvSpPr>
          <p:cNvPr id="19" name="TextBox 18"/>
          <p:cNvSpPr txBox="1"/>
          <p:nvPr/>
        </p:nvSpPr>
        <p:spPr>
          <a:xfrm>
            <a:off x="213893" y="944339"/>
            <a:ext cx="3449054" cy="400110"/>
          </a:xfrm>
          <a:prstGeom prst="rect">
            <a:avLst/>
          </a:prstGeom>
          <a:solidFill>
            <a:schemeClr val="bg1"/>
          </a:solidFill>
          <a:ln w="28575" cmpd="sng">
            <a:solidFill>
              <a:schemeClr val="tx1"/>
            </a:solidFill>
          </a:ln>
        </p:spPr>
        <p:txBody>
          <a:bodyPr wrap="square" rtlCol="0">
            <a:spAutoFit/>
          </a:bodyPr>
          <a:lstStyle/>
          <a:p>
            <a:r>
              <a:rPr lang="en-US" sz="2000" b="1" dirty="0" smtClean="0"/>
              <a:t>0000 UTC 8 November 2014</a:t>
            </a:r>
            <a:endParaRPr lang="en-US" sz="2000" b="1" dirty="0"/>
          </a:p>
        </p:txBody>
      </p:sp>
      <p:sp>
        <p:nvSpPr>
          <p:cNvPr id="9" name="TextBox 8"/>
          <p:cNvSpPr txBox="1"/>
          <p:nvPr/>
        </p:nvSpPr>
        <p:spPr>
          <a:xfrm>
            <a:off x="3838839" y="5821051"/>
            <a:ext cx="5167425" cy="923330"/>
          </a:xfrm>
          <a:prstGeom prst="rect">
            <a:avLst/>
          </a:prstGeom>
          <a:solidFill>
            <a:srgbClr val="FFFFFF"/>
          </a:solidFill>
        </p:spPr>
        <p:txBody>
          <a:bodyPr wrap="square" rtlCol="0">
            <a:spAutoFit/>
          </a:bodyPr>
          <a:lstStyle/>
          <a:p>
            <a:pPr algn="ctr"/>
            <a:r>
              <a:rPr lang="en-US" b="1" dirty="0" smtClean="0">
                <a:solidFill>
                  <a:srgbClr val="0000FF"/>
                </a:solidFill>
              </a:rPr>
              <a:t>Instantaneous 250-hPa zonal wind anomalies can be projected onto EOF 1 and EOF 2, resulting in a point on a North Pacific Jet phase diagram</a:t>
            </a:r>
            <a:endParaRPr lang="en-US" b="1" dirty="0">
              <a:solidFill>
                <a:srgbClr val="0000FF"/>
              </a:solidFill>
            </a:endParaRPr>
          </a:p>
        </p:txBody>
      </p:sp>
      <p:sp>
        <p:nvSpPr>
          <p:cNvPr id="5" name="Oval 4"/>
          <p:cNvSpPr/>
          <p:nvPr/>
        </p:nvSpPr>
        <p:spPr>
          <a:xfrm>
            <a:off x="1651000" y="4749800"/>
            <a:ext cx="88900" cy="82550"/>
          </a:xfrm>
          <a:prstGeom prst="ellipse">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0" y="4119610"/>
            <a:ext cx="3473306" cy="273839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49" y="4119610"/>
            <a:ext cx="3366357" cy="2622627"/>
          </a:xfrm>
          <a:prstGeom prst="rect">
            <a:avLst/>
          </a:prstGeom>
        </p:spPr>
      </p:pic>
      <p:cxnSp>
        <p:nvCxnSpPr>
          <p:cNvPr id="3" name="Straight Arrow Connector 2"/>
          <p:cNvCxnSpPr/>
          <p:nvPr/>
        </p:nvCxnSpPr>
        <p:spPr>
          <a:xfrm flipH="1" flipV="1">
            <a:off x="1739900" y="5118100"/>
            <a:ext cx="2117990" cy="117096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320961114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Isosceles Triangle 46"/>
          <p:cNvSpPr/>
          <p:nvPr/>
        </p:nvSpPr>
        <p:spPr>
          <a:xfrm>
            <a:off x="2933710" y="3935397"/>
            <a:ext cx="5283650" cy="2326105"/>
          </a:xfrm>
          <a:prstGeom prst="triangle">
            <a:avLst/>
          </a:prstGeom>
          <a:solidFill>
            <a:srgbClr val="B9CDE5">
              <a:alpha val="5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ontent Placeholder 2"/>
          <p:cNvSpPr txBox="1">
            <a:spLocks/>
          </p:cNvSpPr>
          <p:nvPr/>
        </p:nvSpPr>
        <p:spPr>
          <a:xfrm>
            <a:off x="310152" y="1055900"/>
            <a:ext cx="8526374" cy="502602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Font typeface="Arial"/>
              <a:buChar char="•"/>
            </a:pPr>
            <a:r>
              <a:rPr lang="en-US" sz="2400" dirty="0" smtClean="0">
                <a:solidFill>
                  <a:schemeClr val="tx1"/>
                </a:solidFill>
              </a:rPr>
              <a:t>Each point on the phase diagram is a weighted average of the principal components within +/− 1 day of the time under consideration</a:t>
            </a:r>
          </a:p>
          <a:p>
            <a:pPr algn="l"/>
            <a:endParaRPr lang="en-US" sz="1600" dirty="0" smtClean="0">
              <a:solidFill>
                <a:schemeClr val="tx1"/>
              </a:solidFill>
            </a:endParaRPr>
          </a:p>
          <a:p>
            <a:pPr algn="l"/>
            <a:r>
              <a:rPr lang="en-US" sz="2400" b="1" u="sng" dirty="0" smtClean="0">
                <a:solidFill>
                  <a:srgbClr val="000000"/>
                </a:solidFill>
              </a:rPr>
              <a:t>Example</a:t>
            </a:r>
            <a:r>
              <a:rPr lang="en-US" sz="2400" b="1" dirty="0" smtClean="0">
                <a:solidFill>
                  <a:srgbClr val="000000"/>
                </a:solidFill>
              </a:rPr>
              <a:t>: </a:t>
            </a:r>
            <a:r>
              <a:rPr lang="en-US" sz="2400" dirty="0" smtClean="0">
                <a:solidFill>
                  <a:srgbClr val="000000"/>
                </a:solidFill>
              </a:rPr>
              <a:t>0000 UTC </a:t>
            </a:r>
            <a:r>
              <a:rPr lang="en-US" sz="2400" dirty="0">
                <a:solidFill>
                  <a:srgbClr val="000000"/>
                </a:solidFill>
              </a:rPr>
              <a:t>8</a:t>
            </a:r>
            <a:r>
              <a:rPr lang="en-US" sz="2400" dirty="0" smtClean="0">
                <a:solidFill>
                  <a:srgbClr val="000000"/>
                </a:solidFill>
              </a:rPr>
              <a:t> November 2014</a:t>
            </a:r>
            <a:endParaRPr lang="en-US" sz="2400" dirty="0">
              <a:solidFill>
                <a:srgbClr val="000000"/>
              </a:solidFill>
            </a:endParaRPr>
          </a:p>
        </p:txBody>
      </p:sp>
      <p:sp>
        <p:nvSpPr>
          <p:cNvPr id="18" name="TextBox 17"/>
          <p:cNvSpPr txBox="1"/>
          <p:nvPr/>
        </p:nvSpPr>
        <p:spPr>
          <a:xfrm>
            <a:off x="5113877" y="3396287"/>
            <a:ext cx="2159000" cy="369332"/>
          </a:xfrm>
          <a:prstGeom prst="rect">
            <a:avLst/>
          </a:prstGeom>
          <a:noFill/>
        </p:spPr>
        <p:txBody>
          <a:bodyPr wrap="square" rtlCol="0">
            <a:spAutoFit/>
          </a:bodyPr>
          <a:lstStyle/>
          <a:p>
            <a:r>
              <a:rPr lang="en-US" dirty="0" smtClean="0"/>
              <a:t>Weight</a:t>
            </a:r>
            <a:endParaRPr lang="en-US" dirty="0"/>
          </a:p>
        </p:txBody>
      </p:sp>
      <p:sp>
        <p:nvSpPr>
          <p:cNvPr id="19" name="TextBox 18"/>
          <p:cNvSpPr txBox="1"/>
          <p:nvPr/>
        </p:nvSpPr>
        <p:spPr>
          <a:xfrm>
            <a:off x="8453749" y="6034502"/>
            <a:ext cx="2159000" cy="369332"/>
          </a:xfrm>
          <a:prstGeom prst="rect">
            <a:avLst/>
          </a:prstGeom>
          <a:noFill/>
        </p:spPr>
        <p:txBody>
          <a:bodyPr wrap="square" rtlCol="0">
            <a:spAutoFit/>
          </a:bodyPr>
          <a:lstStyle/>
          <a:p>
            <a:r>
              <a:rPr lang="en-US" dirty="0" smtClean="0"/>
              <a:t>Date</a:t>
            </a:r>
            <a:endParaRPr lang="en-US" dirty="0"/>
          </a:p>
        </p:txBody>
      </p:sp>
      <p:cxnSp>
        <p:nvCxnSpPr>
          <p:cNvPr id="21" name="Straight Connector 20"/>
          <p:cNvCxnSpPr/>
          <p:nvPr/>
        </p:nvCxnSpPr>
        <p:spPr>
          <a:xfrm flipH="1">
            <a:off x="2929477" y="3935398"/>
            <a:ext cx="2646057" cy="2317638"/>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H="1" flipV="1">
            <a:off x="5575529" y="3935398"/>
            <a:ext cx="2646057" cy="2317638"/>
          </a:xfrm>
          <a:prstGeom prst="line">
            <a:avLst/>
          </a:prstGeom>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130811" y="6261503"/>
            <a:ext cx="880533" cy="461665"/>
          </a:xfrm>
          <a:prstGeom prst="rect">
            <a:avLst/>
          </a:prstGeom>
          <a:noFill/>
        </p:spPr>
        <p:txBody>
          <a:bodyPr wrap="square" rtlCol="0">
            <a:spAutoFit/>
          </a:bodyPr>
          <a:lstStyle/>
          <a:p>
            <a:pPr algn="ctr"/>
            <a:r>
              <a:rPr lang="en-US" sz="1200" dirty="0" smtClean="0"/>
              <a:t>0000 UTC </a:t>
            </a:r>
            <a:r>
              <a:rPr lang="en-US" sz="1200" dirty="0"/>
              <a:t>8</a:t>
            </a:r>
            <a:r>
              <a:rPr lang="en-US" sz="1200" dirty="0" smtClean="0"/>
              <a:t> Nov.</a:t>
            </a:r>
            <a:endParaRPr lang="en-US" sz="1200" dirty="0"/>
          </a:p>
        </p:txBody>
      </p:sp>
      <p:sp>
        <p:nvSpPr>
          <p:cNvPr id="28" name="TextBox 27"/>
          <p:cNvSpPr txBox="1"/>
          <p:nvPr/>
        </p:nvSpPr>
        <p:spPr>
          <a:xfrm>
            <a:off x="7781319" y="6261503"/>
            <a:ext cx="880533" cy="461665"/>
          </a:xfrm>
          <a:prstGeom prst="rect">
            <a:avLst/>
          </a:prstGeom>
          <a:noFill/>
        </p:spPr>
        <p:txBody>
          <a:bodyPr wrap="square" rtlCol="0">
            <a:spAutoFit/>
          </a:bodyPr>
          <a:lstStyle/>
          <a:p>
            <a:pPr algn="ctr"/>
            <a:r>
              <a:rPr lang="en-US" sz="1200" dirty="0" smtClean="0"/>
              <a:t>0000 UTC </a:t>
            </a:r>
            <a:r>
              <a:rPr lang="en-US" sz="1200" dirty="0"/>
              <a:t>9</a:t>
            </a:r>
            <a:r>
              <a:rPr lang="en-US" sz="1200" dirty="0" smtClean="0"/>
              <a:t> Nov.</a:t>
            </a:r>
            <a:endParaRPr lang="en-US" sz="1200" dirty="0"/>
          </a:p>
        </p:txBody>
      </p:sp>
      <p:sp>
        <p:nvSpPr>
          <p:cNvPr id="29" name="TextBox 28"/>
          <p:cNvSpPr txBox="1"/>
          <p:nvPr/>
        </p:nvSpPr>
        <p:spPr>
          <a:xfrm>
            <a:off x="2489210" y="6253036"/>
            <a:ext cx="880533" cy="461665"/>
          </a:xfrm>
          <a:prstGeom prst="rect">
            <a:avLst/>
          </a:prstGeom>
          <a:noFill/>
        </p:spPr>
        <p:txBody>
          <a:bodyPr wrap="square" rtlCol="0">
            <a:spAutoFit/>
          </a:bodyPr>
          <a:lstStyle/>
          <a:p>
            <a:pPr algn="ctr"/>
            <a:r>
              <a:rPr lang="en-US" sz="1200" dirty="0" smtClean="0"/>
              <a:t>0000 UTC </a:t>
            </a:r>
            <a:r>
              <a:rPr lang="en-US" sz="1200" dirty="0"/>
              <a:t>7</a:t>
            </a:r>
            <a:r>
              <a:rPr lang="en-US" sz="1200" dirty="0" smtClean="0"/>
              <a:t> Nov.</a:t>
            </a:r>
            <a:endParaRPr lang="en-US" sz="1200" dirty="0"/>
          </a:p>
        </p:txBody>
      </p:sp>
      <p:sp>
        <p:nvSpPr>
          <p:cNvPr id="30" name="TextBox 29"/>
          <p:cNvSpPr txBox="1"/>
          <p:nvPr/>
        </p:nvSpPr>
        <p:spPr>
          <a:xfrm>
            <a:off x="3776148" y="6261503"/>
            <a:ext cx="880533" cy="461665"/>
          </a:xfrm>
          <a:prstGeom prst="rect">
            <a:avLst/>
          </a:prstGeom>
          <a:noFill/>
        </p:spPr>
        <p:txBody>
          <a:bodyPr wrap="square" rtlCol="0">
            <a:spAutoFit/>
          </a:bodyPr>
          <a:lstStyle/>
          <a:p>
            <a:pPr algn="ctr"/>
            <a:r>
              <a:rPr lang="en-US" sz="1200" dirty="0" smtClean="0"/>
              <a:t>1200 UTC </a:t>
            </a:r>
            <a:r>
              <a:rPr lang="en-US" sz="1200" dirty="0"/>
              <a:t>7</a:t>
            </a:r>
            <a:r>
              <a:rPr lang="en-US" sz="1200" dirty="0" smtClean="0"/>
              <a:t> Nov.</a:t>
            </a:r>
            <a:endParaRPr lang="en-US" sz="1200" dirty="0"/>
          </a:p>
        </p:txBody>
      </p:sp>
      <p:sp>
        <p:nvSpPr>
          <p:cNvPr id="31" name="TextBox 30"/>
          <p:cNvSpPr txBox="1"/>
          <p:nvPr/>
        </p:nvSpPr>
        <p:spPr>
          <a:xfrm>
            <a:off x="6519348" y="6253036"/>
            <a:ext cx="880533" cy="461665"/>
          </a:xfrm>
          <a:prstGeom prst="rect">
            <a:avLst/>
          </a:prstGeom>
          <a:noFill/>
        </p:spPr>
        <p:txBody>
          <a:bodyPr wrap="square" rtlCol="0">
            <a:spAutoFit/>
          </a:bodyPr>
          <a:lstStyle/>
          <a:p>
            <a:pPr algn="ctr"/>
            <a:r>
              <a:rPr lang="en-US" sz="1200" dirty="0" smtClean="0"/>
              <a:t>1200 UTC </a:t>
            </a:r>
            <a:r>
              <a:rPr lang="en-US" sz="1200" dirty="0"/>
              <a:t>8</a:t>
            </a:r>
            <a:r>
              <a:rPr lang="en-US" sz="1200" dirty="0" smtClean="0"/>
              <a:t> Nov.</a:t>
            </a:r>
            <a:endParaRPr lang="en-US" sz="1200" dirty="0"/>
          </a:p>
        </p:txBody>
      </p:sp>
      <p:cxnSp>
        <p:nvCxnSpPr>
          <p:cNvPr id="33" name="Straight Connector 32"/>
          <p:cNvCxnSpPr/>
          <p:nvPr/>
        </p:nvCxnSpPr>
        <p:spPr>
          <a:xfrm>
            <a:off x="6959615"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8217360"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4212182" y="6068999"/>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a:off x="2933710" y="6060532"/>
            <a:ext cx="0" cy="1925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4931849"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3560255"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a:off x="6278049"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7594615" y="6157899"/>
            <a:ext cx="0" cy="10360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575529" y="3761609"/>
            <a:ext cx="0" cy="2499894"/>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 name="Straight Connector 2"/>
          <p:cNvCxnSpPr/>
          <p:nvPr/>
        </p:nvCxnSpPr>
        <p:spPr>
          <a:xfrm>
            <a:off x="2691960" y="6261503"/>
            <a:ext cx="5761789" cy="0"/>
          </a:xfrm>
          <a:prstGeom prst="line">
            <a:avLst/>
          </a:prstGeom>
          <a:ln w="38100" cmpd="sng">
            <a:solidFill>
              <a:srgbClr val="000000"/>
            </a:solidFill>
          </a:ln>
          <a:effectLst/>
        </p:spPr>
        <p:style>
          <a:lnRef idx="2">
            <a:schemeClr val="accent1"/>
          </a:lnRef>
          <a:fillRef idx="0">
            <a:schemeClr val="accent1"/>
          </a:fillRef>
          <a:effectRef idx="1">
            <a:schemeClr val="accent1"/>
          </a:effectRef>
          <a:fontRef idx="minor">
            <a:schemeClr val="tx1"/>
          </a:fontRef>
        </p:style>
      </p:cxnSp>
      <p:pic>
        <p:nvPicPr>
          <p:cNvPr id="48" name="Picture 4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950" y="3019882"/>
            <a:ext cx="3453304" cy="2690365"/>
          </a:xfrm>
          <a:prstGeom prst="rect">
            <a:avLst/>
          </a:prstGeom>
        </p:spPr>
      </p:pic>
      <p:cxnSp>
        <p:nvCxnSpPr>
          <p:cNvPr id="53" name="Straight Arrow Connector 52"/>
          <p:cNvCxnSpPr/>
          <p:nvPr/>
        </p:nvCxnSpPr>
        <p:spPr>
          <a:xfrm flipH="1">
            <a:off x="1871011" y="3374482"/>
            <a:ext cx="1418167" cy="46990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4" name="Oval 53"/>
          <p:cNvSpPr/>
          <p:nvPr/>
        </p:nvSpPr>
        <p:spPr>
          <a:xfrm>
            <a:off x="1488842" y="3802511"/>
            <a:ext cx="313267" cy="300567"/>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5575529" y="3775617"/>
            <a:ext cx="1180872" cy="369332"/>
          </a:xfrm>
          <a:prstGeom prst="rect">
            <a:avLst/>
          </a:prstGeom>
          <a:noFill/>
        </p:spPr>
        <p:txBody>
          <a:bodyPr wrap="square" rtlCol="0">
            <a:spAutoFit/>
          </a:bodyPr>
          <a:lstStyle/>
          <a:p>
            <a:r>
              <a:rPr lang="en-US" dirty="0" smtClean="0"/>
              <a:t>5</a:t>
            </a:r>
            <a:endParaRPr lang="en-US" dirty="0"/>
          </a:p>
        </p:txBody>
      </p:sp>
      <p:sp>
        <p:nvSpPr>
          <p:cNvPr id="32" name="TextBox 31"/>
          <p:cNvSpPr txBox="1"/>
          <p:nvPr/>
        </p:nvSpPr>
        <p:spPr>
          <a:xfrm>
            <a:off x="5596705" y="4367199"/>
            <a:ext cx="1180872" cy="369332"/>
          </a:xfrm>
          <a:prstGeom prst="rect">
            <a:avLst/>
          </a:prstGeom>
          <a:noFill/>
        </p:spPr>
        <p:txBody>
          <a:bodyPr wrap="square" rtlCol="0">
            <a:spAutoFit/>
          </a:bodyPr>
          <a:lstStyle/>
          <a:p>
            <a:r>
              <a:rPr lang="en-US" dirty="0" smtClean="0"/>
              <a:t>4</a:t>
            </a:r>
            <a:endParaRPr lang="en-US" dirty="0"/>
          </a:p>
        </p:txBody>
      </p:sp>
      <p:sp>
        <p:nvSpPr>
          <p:cNvPr id="34" name="TextBox 33"/>
          <p:cNvSpPr txBox="1"/>
          <p:nvPr/>
        </p:nvSpPr>
        <p:spPr>
          <a:xfrm>
            <a:off x="5596705" y="4944480"/>
            <a:ext cx="1180872" cy="369332"/>
          </a:xfrm>
          <a:prstGeom prst="rect">
            <a:avLst/>
          </a:prstGeom>
          <a:noFill/>
        </p:spPr>
        <p:txBody>
          <a:bodyPr wrap="square" rtlCol="0">
            <a:spAutoFit/>
          </a:bodyPr>
          <a:lstStyle/>
          <a:p>
            <a:r>
              <a:rPr lang="en-US" dirty="0"/>
              <a:t>3</a:t>
            </a:r>
          </a:p>
        </p:txBody>
      </p:sp>
      <p:sp>
        <p:nvSpPr>
          <p:cNvPr id="35" name="TextBox 34"/>
          <p:cNvSpPr txBox="1"/>
          <p:nvPr/>
        </p:nvSpPr>
        <p:spPr>
          <a:xfrm>
            <a:off x="5596705" y="5500536"/>
            <a:ext cx="1180872" cy="369332"/>
          </a:xfrm>
          <a:prstGeom prst="rect">
            <a:avLst/>
          </a:prstGeom>
          <a:noFill/>
        </p:spPr>
        <p:txBody>
          <a:bodyPr wrap="square" rtlCol="0">
            <a:spAutoFit/>
          </a:bodyPr>
          <a:lstStyle/>
          <a:p>
            <a:r>
              <a:rPr lang="en-US" dirty="0" smtClean="0"/>
              <a:t>2</a:t>
            </a:r>
            <a:endParaRPr lang="en-US" dirty="0"/>
          </a:p>
        </p:txBody>
      </p:sp>
      <p:sp>
        <p:nvSpPr>
          <p:cNvPr id="40" name="TextBox 39"/>
          <p:cNvSpPr txBox="1"/>
          <p:nvPr/>
        </p:nvSpPr>
        <p:spPr>
          <a:xfrm>
            <a:off x="5564955" y="5916304"/>
            <a:ext cx="1180872" cy="369332"/>
          </a:xfrm>
          <a:prstGeom prst="rect">
            <a:avLst/>
          </a:prstGeom>
          <a:noFill/>
        </p:spPr>
        <p:txBody>
          <a:bodyPr wrap="square" rtlCol="0">
            <a:spAutoFit/>
          </a:bodyPr>
          <a:lstStyle/>
          <a:p>
            <a:r>
              <a:rPr lang="en-US" dirty="0"/>
              <a:t>1</a:t>
            </a:r>
          </a:p>
        </p:txBody>
      </p:sp>
      <p:cxnSp>
        <p:nvCxnSpPr>
          <p:cNvPr id="45" name="Straight Connector 44"/>
          <p:cNvCxnSpPr/>
          <p:nvPr/>
        </p:nvCxnSpPr>
        <p:spPr>
          <a:xfrm flipH="1">
            <a:off x="5485586" y="395656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5485591" y="457886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flipH="1">
            <a:off x="5485586" y="5156715"/>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flipH="1">
            <a:off x="5485586" y="5698417"/>
            <a:ext cx="179886"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423848175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04" y="3003264"/>
            <a:ext cx="7429096" cy="3735366"/>
          </a:xfrm>
          <a:prstGeom prst="rect">
            <a:avLst/>
          </a:prstGeom>
        </p:spPr>
      </p:pic>
      <p:sp>
        <p:nvSpPr>
          <p:cNvPr id="23" name="Rectangle 22"/>
          <p:cNvSpPr/>
          <p:nvPr/>
        </p:nvSpPr>
        <p:spPr>
          <a:xfrm>
            <a:off x="5685826" y="1139193"/>
            <a:ext cx="3369274" cy="26936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5-Point Star 10"/>
          <p:cNvSpPr/>
          <p:nvPr/>
        </p:nvSpPr>
        <p:spPr>
          <a:xfrm>
            <a:off x="3447536" y="1224917"/>
            <a:ext cx="343647" cy="324556"/>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sp>
        <p:nvSpPr>
          <p:cNvPr id="12" name="5-Point Star 11"/>
          <p:cNvSpPr/>
          <p:nvPr/>
        </p:nvSpPr>
        <p:spPr>
          <a:xfrm>
            <a:off x="3447536" y="1842983"/>
            <a:ext cx="343647" cy="324556"/>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3822891" y="1196695"/>
            <a:ext cx="1896533" cy="646331"/>
          </a:xfrm>
          <a:prstGeom prst="rect">
            <a:avLst/>
          </a:prstGeom>
          <a:noFill/>
        </p:spPr>
        <p:txBody>
          <a:bodyPr wrap="square" rtlCol="0">
            <a:spAutoFit/>
          </a:bodyPr>
          <a:lstStyle/>
          <a:p>
            <a:r>
              <a:rPr lang="en-US" dirty="0" smtClean="0"/>
              <a:t>0000 UTC 24 May</a:t>
            </a:r>
          </a:p>
          <a:p>
            <a:r>
              <a:rPr lang="en-US" dirty="0" smtClean="0"/>
              <a:t>(0-h forecast)</a:t>
            </a:r>
            <a:endParaRPr lang="en-US" dirty="0"/>
          </a:p>
        </p:txBody>
      </p:sp>
      <p:sp>
        <p:nvSpPr>
          <p:cNvPr id="14" name="TextBox 13"/>
          <p:cNvSpPr txBox="1"/>
          <p:nvPr/>
        </p:nvSpPr>
        <p:spPr>
          <a:xfrm>
            <a:off x="3822891" y="1842983"/>
            <a:ext cx="1896533" cy="646331"/>
          </a:xfrm>
          <a:prstGeom prst="rect">
            <a:avLst/>
          </a:prstGeom>
          <a:noFill/>
        </p:spPr>
        <p:txBody>
          <a:bodyPr wrap="square" rtlCol="0">
            <a:spAutoFit/>
          </a:bodyPr>
          <a:lstStyle/>
          <a:p>
            <a:r>
              <a:rPr lang="en-US" dirty="0" smtClean="0"/>
              <a:t>0000 UTC 2 Jun (verification)</a:t>
            </a:r>
            <a:endParaRPr lang="en-US" dirty="0"/>
          </a:p>
        </p:txBody>
      </p:sp>
      <p:sp>
        <p:nvSpPr>
          <p:cNvPr id="2" name="TextBox 1"/>
          <p:cNvSpPr txBox="1"/>
          <p:nvPr/>
        </p:nvSpPr>
        <p:spPr>
          <a:xfrm>
            <a:off x="3655622" y="2512615"/>
            <a:ext cx="2116666" cy="369332"/>
          </a:xfrm>
          <a:prstGeom prst="rect">
            <a:avLst/>
          </a:prstGeom>
          <a:noFill/>
        </p:spPr>
        <p:txBody>
          <a:bodyPr wrap="square" rtlCol="0">
            <a:spAutoFit/>
          </a:bodyPr>
          <a:lstStyle/>
          <a:p>
            <a:pPr algn="ctr"/>
            <a:r>
              <a:rPr lang="en-US" b="1" dirty="0" smtClean="0"/>
              <a:t>Ensemble mean</a:t>
            </a:r>
            <a:endParaRPr lang="en-US" b="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5827" y="1076939"/>
            <a:ext cx="3369272" cy="2755914"/>
          </a:xfrm>
          <a:prstGeom prst="rect">
            <a:avLst/>
          </a:prstGeom>
          <a:ln>
            <a:solidFill>
              <a:srgbClr val="000000"/>
            </a:solidFill>
          </a:ln>
        </p:spPr>
      </p:pic>
      <p:sp>
        <p:nvSpPr>
          <p:cNvPr id="16" name="5-Point Star 15"/>
          <p:cNvSpPr/>
          <p:nvPr/>
        </p:nvSpPr>
        <p:spPr>
          <a:xfrm>
            <a:off x="6692805" y="2784229"/>
            <a:ext cx="233002" cy="227299"/>
          </a:xfrm>
          <a:prstGeom prst="star5">
            <a:avLst/>
          </a:prstGeom>
          <a:solidFill>
            <a:srgbClr val="FFFF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lumMod val="75000"/>
                </a:schemeClr>
              </a:solidFill>
            </a:endParaRPr>
          </a:p>
        </p:txBody>
      </p:sp>
      <p:sp>
        <p:nvSpPr>
          <p:cNvPr id="22" name="5-Point Star 21"/>
          <p:cNvSpPr/>
          <p:nvPr/>
        </p:nvSpPr>
        <p:spPr>
          <a:xfrm>
            <a:off x="7150270" y="1724768"/>
            <a:ext cx="233002" cy="227299"/>
          </a:xfrm>
          <a:prstGeom prst="star5">
            <a:avLst/>
          </a:prstGeom>
          <a:solidFill>
            <a:srgbClr val="FF66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6600"/>
              </a:solidFill>
            </a:endParaRPr>
          </a:p>
        </p:txBody>
      </p:sp>
      <p:sp>
        <p:nvSpPr>
          <p:cNvPr id="24" name="TextBox 23"/>
          <p:cNvSpPr txBox="1"/>
          <p:nvPr/>
        </p:nvSpPr>
        <p:spPr>
          <a:xfrm>
            <a:off x="203605" y="1139193"/>
            <a:ext cx="3123796" cy="1754327"/>
          </a:xfrm>
          <a:prstGeom prst="rect">
            <a:avLst/>
          </a:prstGeom>
          <a:solidFill>
            <a:schemeClr val="tx2">
              <a:lumMod val="20000"/>
              <a:lumOff val="80000"/>
            </a:schemeClr>
          </a:solidFill>
          <a:ln>
            <a:solidFill>
              <a:srgbClr val="000000"/>
            </a:solidFill>
          </a:ln>
        </p:spPr>
        <p:txBody>
          <a:bodyPr wrap="square" rtlCol="0">
            <a:spAutoFit/>
          </a:bodyPr>
          <a:lstStyle/>
          <a:p>
            <a:pPr algn="ctr"/>
            <a:r>
              <a:rPr lang="en-US" b="1" dirty="0" smtClean="0"/>
              <a:t>250-hPa zonal wind at 0000 UTC 2 Jun minus 250-hPa zonal wind at 0000 UTC 24 May (shading) in the GFS analyses shows the transition to a </a:t>
            </a:r>
            <a:r>
              <a:rPr lang="en-US" b="1" dirty="0" err="1" smtClean="0"/>
              <a:t>poleward</a:t>
            </a:r>
            <a:r>
              <a:rPr lang="en-US" b="1" dirty="0"/>
              <a:t>-</a:t>
            </a:r>
            <a:r>
              <a:rPr lang="en-US" b="1" dirty="0" smtClean="0"/>
              <a:t>shifted jet regime</a:t>
            </a:r>
            <a:endParaRPr lang="en-US" b="1" dirty="0"/>
          </a:p>
        </p:txBody>
      </p:sp>
      <p:sp>
        <p:nvSpPr>
          <p:cNvPr id="25" name="Rectangle 24"/>
          <p:cNvSpPr/>
          <p:nvPr/>
        </p:nvSpPr>
        <p:spPr>
          <a:xfrm>
            <a:off x="3422612" y="2697869"/>
            <a:ext cx="415218" cy="45719"/>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3535500" y="2632253"/>
            <a:ext cx="188426" cy="170555"/>
          </a:xfrm>
          <a:prstGeom prst="ellipse">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658100" y="4417536"/>
            <a:ext cx="1447800" cy="1477328"/>
          </a:xfrm>
          <a:prstGeom prst="rect">
            <a:avLst/>
          </a:prstGeom>
          <a:noFill/>
        </p:spPr>
        <p:txBody>
          <a:bodyPr wrap="square" rtlCol="0">
            <a:spAutoFit/>
          </a:bodyPr>
          <a:lstStyle/>
          <a:p>
            <a:pPr algn="ctr"/>
            <a:r>
              <a:rPr lang="en-US" b="1" dirty="0" smtClean="0"/>
              <a:t>Sept.–May mean 250-hPa zonal wind: black contours</a:t>
            </a:r>
            <a:endParaRPr lang="en-US" b="1" dirty="0"/>
          </a:p>
        </p:txBody>
      </p:sp>
      <p:sp>
        <p:nvSpPr>
          <p:cNvPr id="30" name="Rectangle 29"/>
          <p:cNvSpPr/>
          <p:nvPr/>
        </p:nvSpPr>
        <p:spPr>
          <a:xfrm>
            <a:off x="216305" y="3033753"/>
            <a:ext cx="5378045" cy="353972"/>
          </a:xfrm>
          <a:prstGeom prst="rect">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nggps_windlegend.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807" y="3082588"/>
            <a:ext cx="5228393" cy="328642"/>
          </a:xfrm>
          <a:prstGeom prst="rect">
            <a:avLst/>
          </a:prstGeom>
        </p:spPr>
      </p:pic>
      <p:cxnSp>
        <p:nvCxnSpPr>
          <p:cNvPr id="21" name="Straight Connector 20"/>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64694" y="96052"/>
            <a:ext cx="8622632" cy="646331"/>
          </a:xfrm>
          <a:prstGeom prst="rect">
            <a:avLst/>
          </a:prstGeom>
          <a:noFill/>
        </p:spPr>
        <p:txBody>
          <a:bodyPr wrap="square" rtlCol="0">
            <a:spAutoFit/>
          </a:bodyPr>
          <a:lstStyle/>
          <a:p>
            <a:r>
              <a:rPr lang="en-US" sz="3600" b="1" dirty="0" smtClean="0"/>
              <a:t>Real Time North Pacific Jet Phase Diagram</a:t>
            </a:r>
            <a:endParaRPr lang="en-US" sz="3600" b="1" dirty="0"/>
          </a:p>
        </p:txBody>
      </p:sp>
    </p:spTree>
    <p:extLst>
      <p:ext uri="{BB962C8B-B14F-4D97-AF65-F5344CB8AC3E}">
        <p14:creationId xmlns:p14="http://schemas.microsoft.com/office/powerpoint/2010/main" val="236268145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OF_gefsForeca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80" y="263376"/>
            <a:ext cx="3706681" cy="2780010"/>
          </a:xfrm>
          <a:prstGeom prst="rect">
            <a:avLst/>
          </a:prstGeom>
        </p:spPr>
      </p:pic>
      <p:sp>
        <p:nvSpPr>
          <p:cNvPr id="6" name="TextBox 5"/>
          <p:cNvSpPr txBox="1"/>
          <p:nvPr/>
        </p:nvSpPr>
        <p:spPr>
          <a:xfrm>
            <a:off x="276271" y="201820"/>
            <a:ext cx="3516489" cy="246221"/>
          </a:xfrm>
          <a:prstGeom prst="rect">
            <a:avLst/>
          </a:prstGeom>
          <a:solidFill>
            <a:srgbClr val="FFFFFF"/>
          </a:solidFill>
        </p:spPr>
        <p:txBody>
          <a:bodyPr wrap="square" rtlCol="0">
            <a:spAutoFit/>
          </a:bodyPr>
          <a:lstStyle/>
          <a:p>
            <a:r>
              <a:rPr lang="en-US" sz="1000" dirty="0" smtClean="0"/>
              <a:t>GEFS Ensemble Trajectories Initialized 0000 UTC 24 May 2016 </a:t>
            </a:r>
            <a:endParaRPr lang="en-US" sz="1000" dirty="0"/>
          </a:p>
        </p:txBody>
      </p:sp>
      <p:sp>
        <p:nvSpPr>
          <p:cNvPr id="12" name="5-Point Star 11"/>
          <p:cNvSpPr/>
          <p:nvPr/>
        </p:nvSpPr>
        <p:spPr>
          <a:xfrm>
            <a:off x="276271" y="3043386"/>
            <a:ext cx="343647" cy="324556"/>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661783" y="3001515"/>
            <a:ext cx="2927156" cy="369332"/>
          </a:xfrm>
          <a:prstGeom prst="rect">
            <a:avLst/>
          </a:prstGeom>
          <a:noFill/>
        </p:spPr>
        <p:txBody>
          <a:bodyPr wrap="square" rtlCol="0">
            <a:spAutoFit/>
          </a:bodyPr>
          <a:lstStyle/>
          <a:p>
            <a:r>
              <a:rPr lang="en-US" dirty="0" smtClean="0"/>
              <a:t>0000 UTC 2 Jun (verification)</a:t>
            </a:r>
            <a:endParaRPr lang="en-US" dirty="0"/>
          </a:p>
        </p:txBody>
      </p:sp>
      <p:sp>
        <p:nvSpPr>
          <p:cNvPr id="15" name="5-Point Star 14"/>
          <p:cNvSpPr/>
          <p:nvPr/>
        </p:nvSpPr>
        <p:spPr>
          <a:xfrm>
            <a:off x="1862394" y="837729"/>
            <a:ext cx="208451" cy="196871"/>
          </a:xfrm>
          <a:prstGeom prst="star5">
            <a:avLst/>
          </a:prstGeom>
          <a:solidFill>
            <a:schemeClr val="accent6">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June2eof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4502" y="347118"/>
            <a:ext cx="5157097" cy="2981041"/>
          </a:xfrm>
          <a:prstGeom prst="rect">
            <a:avLst/>
          </a:prstGeom>
        </p:spPr>
      </p:pic>
      <p:pic>
        <p:nvPicPr>
          <p:cNvPr id="5" name="Picture 4" descr="June2eof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2514" y="3601072"/>
            <a:ext cx="5149085" cy="2963838"/>
          </a:xfrm>
          <a:prstGeom prst="rect">
            <a:avLst/>
          </a:prstGeom>
        </p:spPr>
      </p:pic>
      <p:sp>
        <p:nvSpPr>
          <p:cNvPr id="17" name="TextBox 16"/>
          <p:cNvSpPr txBox="1"/>
          <p:nvPr/>
        </p:nvSpPr>
        <p:spPr>
          <a:xfrm>
            <a:off x="3752514" y="347118"/>
            <a:ext cx="5149085" cy="338554"/>
          </a:xfrm>
          <a:prstGeom prst="rect">
            <a:avLst/>
          </a:prstGeom>
          <a:solidFill>
            <a:schemeClr val="bg1"/>
          </a:solidFill>
          <a:ln>
            <a:solidFill>
              <a:schemeClr val="tx1"/>
            </a:solidFill>
          </a:ln>
          <a:effectLst/>
        </p:spPr>
        <p:txBody>
          <a:bodyPr wrap="square" rtlCol="0">
            <a:spAutoFit/>
          </a:bodyPr>
          <a:lstStyle/>
          <a:p>
            <a:r>
              <a:rPr lang="en-US" sz="1600" dirty="0" smtClean="0"/>
              <a:t>250-hPa Zonal Wind Anomalies and EOF1: 0000 UTC 2 Jun</a:t>
            </a:r>
            <a:endParaRPr lang="en-US" sz="1600" dirty="0"/>
          </a:p>
        </p:txBody>
      </p:sp>
      <p:sp>
        <p:nvSpPr>
          <p:cNvPr id="18" name="TextBox 17"/>
          <p:cNvSpPr txBox="1"/>
          <p:nvPr/>
        </p:nvSpPr>
        <p:spPr>
          <a:xfrm>
            <a:off x="3752514" y="3601072"/>
            <a:ext cx="5149085" cy="338554"/>
          </a:xfrm>
          <a:prstGeom prst="rect">
            <a:avLst/>
          </a:prstGeom>
          <a:solidFill>
            <a:schemeClr val="bg1"/>
          </a:solidFill>
          <a:ln>
            <a:solidFill>
              <a:schemeClr val="tx1"/>
            </a:solidFill>
          </a:ln>
          <a:effectLst/>
        </p:spPr>
        <p:txBody>
          <a:bodyPr wrap="square" rtlCol="0">
            <a:spAutoFit/>
          </a:bodyPr>
          <a:lstStyle/>
          <a:p>
            <a:r>
              <a:rPr lang="en-US" sz="1600" dirty="0" smtClean="0"/>
              <a:t>250-hPa Zonal Wind Anomalies and EOF2: 0000 UTC 2 Jun</a:t>
            </a:r>
            <a:endParaRPr lang="en-US" sz="1600" dirty="0"/>
          </a:p>
        </p:txBody>
      </p:sp>
      <p:sp>
        <p:nvSpPr>
          <p:cNvPr id="10" name="TextBox 9"/>
          <p:cNvSpPr txBox="1"/>
          <p:nvPr/>
        </p:nvSpPr>
        <p:spPr>
          <a:xfrm>
            <a:off x="7772399" y="3051853"/>
            <a:ext cx="601134" cy="276999"/>
          </a:xfrm>
          <a:prstGeom prst="rect">
            <a:avLst/>
          </a:prstGeom>
          <a:solidFill>
            <a:schemeClr val="bg1"/>
          </a:solidFill>
        </p:spPr>
        <p:txBody>
          <a:bodyPr wrap="square" rtlCol="0">
            <a:spAutoFit/>
          </a:bodyPr>
          <a:lstStyle/>
          <a:p>
            <a:r>
              <a:rPr lang="en-US" sz="1200" dirty="0" smtClean="0"/>
              <a:t>m</a:t>
            </a:r>
            <a:r>
              <a:rPr lang="en-US" sz="1200" dirty="0"/>
              <a:t> </a:t>
            </a:r>
            <a:r>
              <a:rPr lang="en-US" sz="1200" dirty="0" smtClean="0"/>
              <a:t>s</a:t>
            </a:r>
            <a:r>
              <a:rPr lang="en-US" sz="1200" baseline="30000" dirty="0" smtClean="0"/>
              <a:t>–1</a:t>
            </a:r>
            <a:endParaRPr lang="en-US" sz="1200" dirty="0"/>
          </a:p>
        </p:txBody>
      </p:sp>
      <p:sp>
        <p:nvSpPr>
          <p:cNvPr id="19" name="TextBox 18"/>
          <p:cNvSpPr txBox="1"/>
          <p:nvPr/>
        </p:nvSpPr>
        <p:spPr>
          <a:xfrm>
            <a:off x="7755465" y="6287911"/>
            <a:ext cx="601134" cy="276999"/>
          </a:xfrm>
          <a:prstGeom prst="rect">
            <a:avLst/>
          </a:prstGeom>
          <a:solidFill>
            <a:schemeClr val="bg1"/>
          </a:solidFill>
        </p:spPr>
        <p:txBody>
          <a:bodyPr wrap="square" rtlCol="0">
            <a:spAutoFit/>
          </a:bodyPr>
          <a:lstStyle/>
          <a:p>
            <a:r>
              <a:rPr lang="en-US" sz="1200" dirty="0" smtClean="0"/>
              <a:t>m</a:t>
            </a:r>
            <a:r>
              <a:rPr lang="en-US" sz="1200" dirty="0"/>
              <a:t> </a:t>
            </a:r>
            <a:r>
              <a:rPr lang="en-US" sz="1200" dirty="0" smtClean="0"/>
              <a:t>s</a:t>
            </a:r>
            <a:r>
              <a:rPr lang="en-US" sz="1200" baseline="30000" dirty="0" smtClean="0"/>
              <a:t>–1</a:t>
            </a:r>
            <a:endParaRPr lang="en-US" sz="1200" dirty="0"/>
          </a:p>
        </p:txBody>
      </p:sp>
      <p:sp>
        <p:nvSpPr>
          <p:cNvPr id="20" name="TextBox 19"/>
          <p:cNvSpPr txBox="1"/>
          <p:nvPr/>
        </p:nvSpPr>
        <p:spPr>
          <a:xfrm>
            <a:off x="276271" y="3939626"/>
            <a:ext cx="3312668" cy="2246769"/>
          </a:xfrm>
          <a:prstGeom prst="rect">
            <a:avLst/>
          </a:prstGeom>
          <a:noFill/>
        </p:spPr>
        <p:txBody>
          <a:bodyPr wrap="square" rtlCol="0">
            <a:spAutoFit/>
          </a:bodyPr>
          <a:lstStyle/>
          <a:p>
            <a:pPr algn="ctr"/>
            <a:r>
              <a:rPr lang="en-US" sz="2800" dirty="0" smtClean="0"/>
              <a:t>250-hPa </a:t>
            </a:r>
            <a:r>
              <a:rPr lang="en-US" sz="2800" dirty="0"/>
              <a:t>z</a:t>
            </a:r>
            <a:r>
              <a:rPr lang="en-US" sz="2800" dirty="0" smtClean="0"/>
              <a:t>onal </a:t>
            </a:r>
            <a:r>
              <a:rPr lang="en-US" sz="2800" dirty="0"/>
              <a:t>w</a:t>
            </a:r>
            <a:r>
              <a:rPr lang="en-US" sz="2800" dirty="0" smtClean="0"/>
              <a:t>ind </a:t>
            </a:r>
            <a:r>
              <a:rPr lang="en-US" sz="2800" dirty="0"/>
              <a:t>a</a:t>
            </a:r>
            <a:r>
              <a:rPr lang="en-US" sz="2800" dirty="0" smtClean="0"/>
              <a:t>nomalies at 0000 UTC 2 Jun project strongly onto </a:t>
            </a:r>
          </a:p>
          <a:p>
            <a:pPr algn="ctr"/>
            <a:r>
              <a:rPr lang="en-US" sz="2800" dirty="0" smtClean="0"/>
              <a:t>EOF2 &gt; 0</a:t>
            </a:r>
            <a:endParaRPr lang="en-US" sz="2800" dirty="0"/>
          </a:p>
        </p:txBody>
      </p:sp>
    </p:spTree>
    <p:extLst>
      <p:ext uri="{BB962C8B-B14F-4D97-AF65-F5344CB8AC3E}">
        <p14:creationId xmlns:p14="http://schemas.microsoft.com/office/powerpoint/2010/main" val="6601730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280737" y="794556"/>
            <a:ext cx="8555789" cy="0"/>
          </a:xfrm>
          <a:prstGeom prst="line">
            <a:avLst/>
          </a:prstGeom>
          <a:ln w="5715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000" y="978478"/>
            <a:ext cx="8683059" cy="4358690"/>
          </a:xfrm>
          <a:prstGeom prst="rect">
            <a:avLst/>
          </a:prstGeom>
        </p:spPr>
      </p:pic>
      <p:pic>
        <p:nvPicPr>
          <p:cNvPr id="9" name="Picture 8" descr="eoflegen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57" y="5386730"/>
            <a:ext cx="8956843" cy="491363"/>
          </a:xfrm>
          <a:prstGeom prst="rect">
            <a:avLst/>
          </a:prstGeom>
        </p:spPr>
      </p:pic>
      <p:sp>
        <p:nvSpPr>
          <p:cNvPr id="10" name="TextBox 9"/>
          <p:cNvSpPr txBox="1"/>
          <p:nvPr/>
        </p:nvSpPr>
        <p:spPr>
          <a:xfrm>
            <a:off x="280736" y="996113"/>
            <a:ext cx="4170947" cy="400110"/>
          </a:xfrm>
          <a:prstGeom prst="rect">
            <a:avLst/>
          </a:prstGeom>
          <a:solidFill>
            <a:schemeClr val="bg1"/>
          </a:solidFill>
          <a:ln w="28575" cmpd="sng">
            <a:solidFill>
              <a:schemeClr val="tx1"/>
            </a:solidFill>
          </a:ln>
        </p:spPr>
        <p:txBody>
          <a:bodyPr wrap="square" rtlCol="0">
            <a:spAutoFit/>
          </a:bodyPr>
          <a:lstStyle/>
          <a:p>
            <a:r>
              <a:rPr lang="en-US" sz="2000" b="1" dirty="0" smtClean="0"/>
              <a:t>EOF 2 – </a:t>
            </a:r>
            <a:r>
              <a:rPr lang="en-US" sz="2000" b="1" dirty="0" err="1" smtClean="0"/>
              <a:t>Poleward</a:t>
            </a:r>
            <a:r>
              <a:rPr lang="en-US" sz="2000" b="1" dirty="0" smtClean="0"/>
              <a:t>/</a:t>
            </a:r>
            <a:r>
              <a:rPr lang="en-US" sz="2000" b="1" dirty="0" err="1" smtClean="0"/>
              <a:t>Equatorward</a:t>
            </a:r>
            <a:r>
              <a:rPr lang="en-US" sz="2000" b="1" dirty="0" smtClean="0"/>
              <a:t> Shift</a:t>
            </a:r>
            <a:endParaRPr lang="en-US" sz="2000" b="1" dirty="0"/>
          </a:p>
        </p:txBody>
      </p:sp>
      <p:sp>
        <p:nvSpPr>
          <p:cNvPr id="12" name="TextBox 11"/>
          <p:cNvSpPr txBox="1"/>
          <p:nvPr/>
        </p:nvSpPr>
        <p:spPr>
          <a:xfrm>
            <a:off x="5609234" y="5878093"/>
            <a:ext cx="3680445" cy="830997"/>
          </a:xfrm>
          <a:prstGeom prst="rect">
            <a:avLst/>
          </a:prstGeom>
          <a:noFill/>
        </p:spPr>
        <p:txBody>
          <a:bodyPr wrap="square" rtlCol="0">
            <a:spAutoFit/>
          </a:bodyPr>
          <a:lstStyle/>
          <a:p>
            <a:r>
              <a:rPr lang="en-US" sz="2400" b="1" dirty="0" smtClean="0"/>
              <a:t>+ EOF 2</a:t>
            </a:r>
            <a:r>
              <a:rPr lang="en-US" sz="2400" dirty="0" smtClean="0"/>
              <a:t>: </a:t>
            </a:r>
            <a:r>
              <a:rPr lang="en-US" sz="2400" dirty="0" err="1" smtClean="0"/>
              <a:t>Poleward</a:t>
            </a:r>
            <a:r>
              <a:rPr lang="en-US" sz="2400" dirty="0" smtClean="0"/>
              <a:t> Shift</a:t>
            </a:r>
          </a:p>
          <a:p>
            <a:r>
              <a:rPr lang="en-US" sz="2400" b="1" dirty="0" smtClean="0"/>
              <a:t>– EOF 2</a:t>
            </a:r>
            <a:r>
              <a:rPr lang="en-US" sz="2400" dirty="0" smtClean="0"/>
              <a:t>: </a:t>
            </a:r>
            <a:r>
              <a:rPr lang="en-US" sz="2400" dirty="0" err="1" smtClean="0"/>
              <a:t>Equatorward</a:t>
            </a:r>
            <a:r>
              <a:rPr lang="en-US" sz="2400" dirty="0" smtClean="0"/>
              <a:t> Shift</a:t>
            </a:r>
            <a:endParaRPr lang="en-US" sz="2400" dirty="0"/>
          </a:p>
        </p:txBody>
      </p:sp>
      <p:sp>
        <p:nvSpPr>
          <p:cNvPr id="21" name="TextBox 20"/>
          <p:cNvSpPr txBox="1"/>
          <p:nvPr/>
        </p:nvSpPr>
        <p:spPr>
          <a:xfrm>
            <a:off x="240919" y="5998540"/>
            <a:ext cx="5347081" cy="646331"/>
          </a:xfrm>
          <a:prstGeom prst="rect">
            <a:avLst/>
          </a:prstGeom>
          <a:solidFill>
            <a:schemeClr val="accent1">
              <a:lumMod val="40000"/>
              <a:lumOff val="60000"/>
            </a:schemeClr>
          </a:solidFill>
          <a:ln w="28575" cmpd="sng">
            <a:solidFill>
              <a:srgbClr val="000000"/>
            </a:solidFill>
          </a:ln>
        </p:spPr>
        <p:txBody>
          <a:bodyPr wrap="square" rtlCol="0">
            <a:spAutoFit/>
          </a:bodyPr>
          <a:lstStyle/>
          <a:p>
            <a:r>
              <a:rPr lang="en-US" b="1" dirty="0" smtClean="0"/>
              <a:t>Sept.–May </a:t>
            </a:r>
            <a:r>
              <a:rPr lang="en-US" b="1" dirty="0"/>
              <a:t>m</a:t>
            </a:r>
            <a:r>
              <a:rPr lang="en-US" b="1" dirty="0" smtClean="0"/>
              <a:t>ean 250-hPa zonal </a:t>
            </a:r>
            <a:r>
              <a:rPr lang="en-US" b="1" dirty="0"/>
              <a:t>w</a:t>
            </a:r>
            <a:r>
              <a:rPr lang="en-US" b="1" dirty="0" smtClean="0"/>
              <a:t>ind: </a:t>
            </a:r>
            <a:r>
              <a:rPr lang="en-US" dirty="0" smtClean="0"/>
              <a:t>black contours</a:t>
            </a:r>
          </a:p>
          <a:p>
            <a:r>
              <a:rPr lang="en-US" b="1" dirty="0" smtClean="0"/>
              <a:t>Sept.–May 250-hPa zonal wind EOF 2 pattern: </a:t>
            </a:r>
            <a:r>
              <a:rPr lang="en-US" dirty="0" smtClean="0"/>
              <a:t>shading</a:t>
            </a:r>
            <a:endParaRPr lang="en-US" dirty="0"/>
          </a:p>
        </p:txBody>
      </p:sp>
      <p:sp>
        <p:nvSpPr>
          <p:cNvPr id="13" name="TextBox 12"/>
          <p:cNvSpPr txBox="1"/>
          <p:nvPr/>
        </p:nvSpPr>
        <p:spPr>
          <a:xfrm>
            <a:off x="187157" y="37240"/>
            <a:ext cx="9304421" cy="646331"/>
          </a:xfrm>
          <a:prstGeom prst="rect">
            <a:avLst/>
          </a:prstGeom>
          <a:noFill/>
        </p:spPr>
        <p:txBody>
          <a:bodyPr wrap="square" rtlCol="0">
            <a:spAutoFit/>
          </a:bodyPr>
          <a:lstStyle/>
          <a:p>
            <a:r>
              <a:rPr lang="en-US" sz="3600" b="1" dirty="0" smtClean="0"/>
              <a:t>The NPJ Phase Diagram</a:t>
            </a:r>
            <a:endParaRPr lang="en-US" sz="3600" b="1" dirty="0"/>
          </a:p>
        </p:txBody>
      </p:sp>
    </p:spTree>
    <p:extLst>
      <p:ext uri="{BB962C8B-B14F-4D97-AF65-F5344CB8AC3E}">
        <p14:creationId xmlns:p14="http://schemas.microsoft.com/office/powerpoint/2010/main" val="30614875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1589</TotalTime>
  <Words>4581</Words>
  <Application>Microsoft Macintosh PowerPoint</Application>
  <PresentationFormat>On-screen Show (4:3)</PresentationFormat>
  <Paragraphs>751</Paragraphs>
  <Slides>83</Slides>
  <Notes>42</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83</vt:i4>
      </vt:variant>
    </vt:vector>
  </HeadingPairs>
  <TitlesOfParts>
    <vt:vector size="88" baseType="lpstr">
      <vt:lpstr>Calibri</vt:lpstr>
      <vt:lpstr>Wingdings</vt:lpstr>
      <vt:lpstr>Arial</vt:lpstr>
      <vt:lpstr>Office Theme</vt:lpstr>
      <vt:lpstr>Equation</vt:lpstr>
      <vt:lpstr>A North Pacific Jet Phase Diagram Perspective on Extreme Weather Events during 2016–2017: General Characteristics</vt:lpstr>
      <vt:lpstr>PowerPoint Presentation</vt:lpstr>
      <vt:lpstr>PowerPoint Presentation</vt:lpstr>
      <vt:lpstr>The Development of the  NPJ Phase Diagram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GEFS Forecast Skill in the Context of the NPJ Phase Diagram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Supplementary Slides</vt:lpstr>
      <vt:lpstr>PowerPoint Presentation</vt:lpstr>
      <vt:lpstr>NPJ Regime Composite Patterns</vt:lpstr>
      <vt:lpstr>PowerPoint Presentation</vt:lpstr>
      <vt:lpstr>PowerPoint Presentation</vt:lpstr>
      <vt:lpstr>PowerPoint Presentation</vt:lpstr>
      <vt:lpstr>PowerPoint Presentation</vt:lpstr>
      <vt:lpstr>PowerPoint Presentation</vt:lpstr>
      <vt:lpstr>PowerPoint Presentation</vt:lpstr>
      <vt:lpstr>NPJ Regime Distributions</vt:lpstr>
      <vt:lpstr>PowerPoint Presentation</vt:lpstr>
      <vt:lpstr>PowerPoint Presentation</vt:lpstr>
      <vt:lpstr>PowerPoint Presentation</vt:lpstr>
      <vt:lpstr>PowerPoint Presentation</vt:lpstr>
      <vt:lpstr>Additional NPJ Phase Diagram Verification Statistics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NPJ Phase Diagram and ETE’s</vt:lpstr>
      <vt:lpstr>PowerPoint Presentation</vt:lpstr>
      <vt:lpstr>PowerPoint Presentation</vt:lpstr>
      <vt:lpstr>PowerPoint Presentation</vt:lpstr>
      <vt:lpstr>PowerPoint Presentation</vt:lpstr>
      <vt:lpstr>NPJ Phase Diagram Technical Slides</vt:lpstr>
      <vt:lpstr>PowerPoint Presentation</vt:lpstr>
      <vt:lpstr>PowerPoint Presentation</vt:lpstr>
      <vt:lpstr>PowerPoint Presentation</vt:lpstr>
      <vt:lpstr>PowerPoint Presentation</vt:lpstr>
    </vt:vector>
  </TitlesOfParts>
  <Company>University at Albany-SUNY</Company>
  <LinksUpToDate>false</LinksUpToDate>
  <SharedDoc>false</SharedDoc>
  <HyperlinksChanged>false</HyperlinksChanged>
  <AppVersion>15.0038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North Pacific Jet Phase Diagram Perspective on Extreme Weather Events during 2016–2017: General Characteristics</dc:title>
  <dc:creator>Andrew Winters</dc:creator>
  <cp:lastModifiedBy>Winters, Andrew C</cp:lastModifiedBy>
  <cp:revision>234</cp:revision>
  <dcterms:created xsi:type="dcterms:W3CDTF">2017-08-29T17:41:12Z</dcterms:created>
  <dcterms:modified xsi:type="dcterms:W3CDTF">2017-10-09T17:14:38Z</dcterms:modified>
</cp:coreProperties>
</file>