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257" r:id="rId2"/>
    <p:sldId id="258" r:id="rId3"/>
    <p:sldId id="259" r:id="rId4"/>
    <p:sldId id="260" r:id="rId5"/>
    <p:sldId id="261" r:id="rId6"/>
    <p:sldId id="262"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63" r:id="rId35"/>
    <p:sldId id="325" r:id="rId36"/>
    <p:sldId id="264" r:id="rId37"/>
    <p:sldId id="265" r:id="rId38"/>
    <p:sldId id="307" r:id="rId39"/>
    <p:sldId id="308" r:id="rId40"/>
    <p:sldId id="294" r:id="rId41"/>
    <p:sldId id="266" r:id="rId42"/>
    <p:sldId id="306" r:id="rId43"/>
    <p:sldId id="295" r:id="rId44"/>
    <p:sldId id="296" r:id="rId45"/>
    <p:sldId id="297" r:id="rId46"/>
    <p:sldId id="298" r:id="rId47"/>
    <p:sldId id="299" r:id="rId48"/>
    <p:sldId id="300" r:id="rId49"/>
    <p:sldId id="301" r:id="rId50"/>
    <p:sldId id="302" r:id="rId51"/>
    <p:sldId id="303" r:id="rId52"/>
    <p:sldId id="304"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05"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2" d="100"/>
          <a:sy n="92" d="100"/>
        </p:scale>
        <p:origin x="-39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41148D-1A0E-A640-9501-C41441DCCC33}" type="datetimeFigureOut">
              <a:rPr lang="en-US" smtClean="0"/>
              <a:t>9/9/16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95C24B-8820-F646-B889-F1DA0A75228E}" type="slidenum">
              <a:rPr lang="en-US" smtClean="0"/>
              <a:t>‹#›</a:t>
            </a:fld>
            <a:endParaRPr lang="en-US"/>
          </a:p>
        </p:txBody>
      </p:sp>
    </p:spTree>
    <p:extLst>
      <p:ext uri="{BB962C8B-B14F-4D97-AF65-F5344CB8AC3E}">
        <p14:creationId xmlns:p14="http://schemas.microsoft.com/office/powerpoint/2010/main" val="31991204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1</a:t>
            </a:fld>
            <a:endParaRPr lang="en-US"/>
          </a:p>
        </p:txBody>
      </p:sp>
    </p:spTree>
    <p:extLst>
      <p:ext uri="{BB962C8B-B14F-4D97-AF65-F5344CB8AC3E}">
        <p14:creationId xmlns:p14="http://schemas.microsoft.com/office/powerpoint/2010/main" val="1420173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25</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26</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27</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49</a:t>
            </a:fld>
            <a:endParaRPr lang="en-US"/>
          </a:p>
        </p:txBody>
      </p:sp>
    </p:spTree>
    <p:extLst>
      <p:ext uri="{BB962C8B-B14F-4D97-AF65-F5344CB8AC3E}">
        <p14:creationId xmlns:p14="http://schemas.microsoft.com/office/powerpoint/2010/main" val="4174551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choice of this case is purely arbitrary and not linked to any specific extreme</a:t>
            </a:r>
            <a:r>
              <a:rPr lang="en-US" baseline="0" dirty="0" smtClean="0"/>
              <a:t> event. It is only shown as a proof of concept to illustrate how such a forecast product may work.</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51</a:t>
            </a:fld>
            <a:endParaRPr lang="en-US"/>
          </a:p>
        </p:txBody>
      </p:sp>
    </p:spTree>
    <p:extLst>
      <p:ext uri="{BB962C8B-B14F-4D97-AF65-F5344CB8AC3E}">
        <p14:creationId xmlns:p14="http://schemas.microsoft.com/office/powerpoint/2010/main" val="2373945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positive changes in zonal wind correspond exactly to where the positive anomalies are located in the EOF2 pattern – See slide 14.</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52</a:t>
            </a:fld>
            <a:endParaRPr lang="en-US"/>
          </a:p>
        </p:txBody>
      </p:sp>
    </p:spTree>
    <p:extLst>
      <p:ext uri="{BB962C8B-B14F-4D97-AF65-F5344CB8AC3E}">
        <p14:creationId xmlns:p14="http://schemas.microsoft.com/office/powerpoint/2010/main" val="2270704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Reconsider “with respect</a:t>
            </a:r>
            <a:r>
              <a:rPr lang="en-US" baseline="0" dirty="0" smtClean="0"/>
              <a:t> to”.. Add schematics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66</a:t>
            </a:fld>
            <a:endParaRPr lang="en-US"/>
          </a:p>
        </p:txBody>
      </p:sp>
    </p:spTree>
    <p:extLst>
      <p:ext uri="{BB962C8B-B14F-4D97-AF65-F5344CB8AC3E}">
        <p14:creationId xmlns:p14="http://schemas.microsoft.com/office/powerpoint/2010/main" val="1909553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Reconsider “with respect</a:t>
            </a:r>
            <a:r>
              <a:rPr lang="en-US" baseline="0" dirty="0" smtClean="0"/>
              <a:t> to”.. Add schematics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67</a:t>
            </a:fld>
            <a:endParaRPr lang="en-US"/>
          </a:p>
        </p:txBody>
      </p:sp>
    </p:spTree>
    <p:extLst>
      <p:ext uri="{BB962C8B-B14F-4D97-AF65-F5344CB8AC3E}">
        <p14:creationId xmlns:p14="http://schemas.microsoft.com/office/powerpoint/2010/main" val="1909553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12</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outermost green contour is 20</a:t>
            </a:r>
            <a:r>
              <a:rPr lang="en-US" baseline="0" dirty="0" smtClean="0"/>
              <a:t> m/s and contour interval for green contours is every 10 m/s. The green contours are calculated by adding the EOF patterns to the mean zonal wind. The resultant wind distribution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13</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a:t>
            </a:r>
            <a:r>
              <a:rPr lang="en-US" baseline="0" dirty="0" smtClean="0"/>
              <a:t> of zonal wind in this slide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14</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16</a:t>
            </a:fld>
            <a:endParaRPr lang="en-US"/>
          </a:p>
        </p:txBody>
      </p:sp>
    </p:spTree>
    <p:extLst>
      <p:ext uri="{BB962C8B-B14F-4D97-AF65-F5344CB8AC3E}">
        <p14:creationId xmlns:p14="http://schemas.microsoft.com/office/powerpoint/2010/main" val="33569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17</a:t>
            </a:fld>
            <a:endParaRPr lang="en-US"/>
          </a:p>
        </p:txBody>
      </p:sp>
    </p:spTree>
    <p:extLst>
      <p:ext uri="{BB962C8B-B14F-4D97-AF65-F5344CB8AC3E}">
        <p14:creationId xmlns:p14="http://schemas.microsoft.com/office/powerpoint/2010/main" val="238304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22</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23</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24</a:t>
            </a:fld>
            <a:endParaRPr lang="en-US"/>
          </a:p>
        </p:txBody>
      </p:sp>
    </p:spTree>
    <p:extLst>
      <p:ext uri="{BB962C8B-B14F-4D97-AF65-F5344CB8AC3E}">
        <p14:creationId xmlns:p14="http://schemas.microsoft.com/office/powerpoint/2010/main" val="2250382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A7B7D2-C844-5347-9D1C-CB8F212F0E0E}" type="datetimeFigureOut">
              <a:rPr lang="en-US" smtClean="0"/>
              <a:t>9/9/16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2636221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A7B7D2-C844-5347-9D1C-CB8F212F0E0E}" type="datetimeFigureOut">
              <a:rPr lang="en-US" smtClean="0"/>
              <a:t>9/9/16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241780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A7B7D2-C844-5347-9D1C-CB8F212F0E0E}" type="datetimeFigureOut">
              <a:rPr lang="en-US" smtClean="0"/>
              <a:t>9/9/16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3066174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A7B7D2-C844-5347-9D1C-CB8F212F0E0E}" type="datetimeFigureOut">
              <a:rPr lang="en-US" smtClean="0"/>
              <a:t>9/9/16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4246905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A7B7D2-C844-5347-9D1C-CB8F212F0E0E}" type="datetimeFigureOut">
              <a:rPr lang="en-US" smtClean="0"/>
              <a:t>9/9/16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2685907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A7B7D2-C844-5347-9D1C-CB8F212F0E0E}" type="datetimeFigureOut">
              <a:rPr lang="en-US" smtClean="0"/>
              <a:t>9/9/16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3252337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A7B7D2-C844-5347-9D1C-CB8F212F0E0E}" type="datetimeFigureOut">
              <a:rPr lang="en-US" smtClean="0"/>
              <a:t>9/9/16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2809297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A7B7D2-C844-5347-9D1C-CB8F212F0E0E}" type="datetimeFigureOut">
              <a:rPr lang="en-US" smtClean="0"/>
              <a:t>9/9/16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153163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A7B7D2-C844-5347-9D1C-CB8F212F0E0E}" type="datetimeFigureOut">
              <a:rPr lang="en-US" smtClean="0"/>
              <a:t>9/9/16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3682140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A7B7D2-C844-5347-9D1C-CB8F212F0E0E}" type="datetimeFigureOut">
              <a:rPr lang="en-US" smtClean="0"/>
              <a:t>9/9/16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86016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A7B7D2-C844-5347-9D1C-CB8F212F0E0E}" type="datetimeFigureOut">
              <a:rPr lang="en-US" smtClean="0"/>
              <a:t>9/9/16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33638965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A7B7D2-C844-5347-9D1C-CB8F212F0E0E}" type="datetimeFigureOut">
              <a:rPr lang="en-US" smtClean="0"/>
              <a:t>9/9/16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D8A9BD-55C8-164B-BA8F-FB81CA1C2BCA}" type="slidenum">
              <a:rPr lang="en-US" smtClean="0"/>
              <a:t>‹#›</a:t>
            </a:fld>
            <a:endParaRPr lang="en-US"/>
          </a:p>
        </p:txBody>
      </p:sp>
    </p:spTree>
    <p:extLst>
      <p:ext uri="{BB962C8B-B14F-4D97-AF65-F5344CB8AC3E}">
        <p14:creationId xmlns:p14="http://schemas.microsoft.com/office/powerpoint/2010/main" val="1147937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emf"/><Relationship Id="rId3"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8.emf"/><Relationship Id="rId5" Type="http://schemas.openxmlformats.org/officeDocument/2006/relationships/image" Target="../media/image12.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8.emf"/><Relationship Id="rId5" Type="http://schemas.openxmlformats.org/officeDocument/2006/relationships/image" Target="../media/image13.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1.xml"/><Relationship Id="rId2" Type="http://schemas.openxmlformats.org/officeDocument/2006/relationships/image" Target="../media/image1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emf"/><Relationship Id="rId3" Type="http://schemas.openxmlformats.org/officeDocument/2006/relationships/image" Target="../media/image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emf"/><Relationship Id="rId3" Type="http://schemas.openxmlformats.org/officeDocument/2006/relationships/image" Target="../media/image6.emf"/></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emf"/><Relationship Id="rId6"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0.emf"/><Relationship Id="rId6"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0.emf"/><Relationship Id="rId6"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0.emf"/><Relationship Id="rId6"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20.emf"/><Relationship Id="rId6"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0.emf"/><Relationship Id="rId6"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emf"/><Relationship Id="rId3" Type="http://schemas.openxmlformats.org/officeDocument/2006/relationships/image" Target="../media/image6.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emf"/><Relationship Id="rId3" Type="http://schemas.openxmlformats.org/officeDocument/2006/relationships/image" Target="../media/image3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emf"/><Relationship Id="rId3" Type="http://schemas.openxmlformats.org/officeDocument/2006/relationships/image" Target="../media/image3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emf"/><Relationship Id="rId3" Type="http://schemas.openxmlformats.org/officeDocument/2006/relationships/image" Target="../media/image3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1.xml"/><Relationship Id="rId2" Type="http://schemas.openxmlformats.org/officeDocument/2006/relationships/image" Target="../media/image1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1.xml"/><Relationship Id="rId2" Type="http://schemas.openxmlformats.org/officeDocument/2006/relationships/image" Target="../media/image14.emf"/></Relationships>
</file>

<file path=ppt/slides/_rels/slide44.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43.emf"/><Relationship Id="rId1" Type="http://schemas.openxmlformats.org/officeDocument/2006/relationships/slideLayout" Target="../slideLayouts/slideLayout1.xml"/><Relationship Id="rId2" Type="http://schemas.openxmlformats.org/officeDocument/2006/relationships/image" Target="../media/image42.emf"/></Relationships>
</file>

<file path=ppt/slides/_rels/slide45.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45.emf"/><Relationship Id="rId1" Type="http://schemas.openxmlformats.org/officeDocument/2006/relationships/slideLayout" Target="../slideLayouts/slideLayout1.xml"/><Relationship Id="rId2" Type="http://schemas.openxmlformats.org/officeDocument/2006/relationships/image" Target="../media/image44.emf"/></Relationships>
</file>

<file path=ppt/slides/_rels/slide46.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47.emf"/><Relationship Id="rId1" Type="http://schemas.openxmlformats.org/officeDocument/2006/relationships/slideLayout" Target="../slideLayouts/slideLayout1.xml"/><Relationship Id="rId2" Type="http://schemas.openxmlformats.org/officeDocument/2006/relationships/image" Target="../media/image46.emf"/></Relationships>
</file>

<file path=ppt/slides/_rels/slide47.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49.emf"/><Relationship Id="rId1" Type="http://schemas.openxmlformats.org/officeDocument/2006/relationships/slideLayout" Target="../slideLayouts/slideLayout1.xml"/><Relationship Id="rId2" Type="http://schemas.openxmlformats.org/officeDocument/2006/relationships/image" Target="../media/image48.emf"/></Relationships>
</file>

<file path=ppt/slides/_rels/slide48.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41.emf"/><Relationship Id="rId1" Type="http://schemas.openxmlformats.org/officeDocument/2006/relationships/slideLayout" Target="../slideLayouts/slideLayout1.xml"/><Relationship Id="rId2" Type="http://schemas.openxmlformats.org/officeDocument/2006/relationships/image" Target="../media/image50.emf"/></Relationships>
</file>

<file path=ppt/slides/_rels/slide49.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emf"/><Relationship Id="rId3" Type="http://schemas.openxmlformats.org/officeDocument/2006/relationships/image" Target="../media/image33.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3.emf"/></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3.emf"/><Relationship Id="rId5" Type="http://schemas.openxmlformats.org/officeDocument/2006/relationships/image" Target="../media/image55.emf"/><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ega_0330.pdf"/>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501943" y="-269413"/>
            <a:ext cx="10098094" cy="7203613"/>
          </a:xfrm>
          <a:prstGeom prst="rect">
            <a:avLst/>
          </a:prstGeom>
        </p:spPr>
      </p:pic>
      <p:sp>
        <p:nvSpPr>
          <p:cNvPr id="2" name="Title 1"/>
          <p:cNvSpPr>
            <a:spLocks noGrp="1"/>
          </p:cNvSpPr>
          <p:nvPr>
            <p:ph type="ctrTitle"/>
          </p:nvPr>
        </p:nvSpPr>
        <p:spPr>
          <a:xfrm>
            <a:off x="538390" y="660400"/>
            <a:ext cx="8296726" cy="1470025"/>
          </a:xfrm>
        </p:spPr>
        <p:txBody>
          <a:bodyPr>
            <a:noAutofit/>
          </a:bodyPr>
          <a:lstStyle/>
          <a:p>
            <a:r>
              <a:rPr lang="en-US" b="1" dirty="0" smtClean="0">
                <a:solidFill>
                  <a:srgbClr val="FF0000"/>
                </a:solidFill>
              </a:rPr>
              <a:t>Regime-Dependent Predictability of Extreme Weather Events: Characteristic Event Types</a:t>
            </a:r>
            <a:endParaRPr lang="en-US" b="1" dirty="0">
              <a:solidFill>
                <a:srgbClr val="FF0000"/>
              </a:solidFill>
            </a:endParaRPr>
          </a:p>
        </p:txBody>
      </p:sp>
      <p:sp>
        <p:nvSpPr>
          <p:cNvPr id="3" name="Subtitle 2"/>
          <p:cNvSpPr>
            <a:spLocks noGrp="1"/>
          </p:cNvSpPr>
          <p:nvPr>
            <p:ph type="subTitle" idx="1"/>
          </p:nvPr>
        </p:nvSpPr>
        <p:spPr>
          <a:xfrm>
            <a:off x="165658" y="3113078"/>
            <a:ext cx="8978342" cy="1752600"/>
          </a:xfrm>
        </p:spPr>
        <p:txBody>
          <a:bodyPr>
            <a:noAutofit/>
          </a:bodyPr>
          <a:lstStyle/>
          <a:p>
            <a:r>
              <a:rPr lang="en-US" sz="2200" dirty="0" smtClean="0">
                <a:solidFill>
                  <a:srgbClr val="0000FF"/>
                </a:solidFill>
                <a:latin typeface="Arial"/>
                <a:cs typeface="Arial"/>
              </a:rPr>
              <a:t>Andrew C. Winters, Lance F. </a:t>
            </a:r>
            <a:r>
              <a:rPr lang="en-US" sz="2200" dirty="0" err="1" smtClean="0">
                <a:solidFill>
                  <a:srgbClr val="0000FF"/>
                </a:solidFill>
                <a:latin typeface="Arial"/>
                <a:cs typeface="Arial"/>
              </a:rPr>
              <a:t>Bosart</a:t>
            </a:r>
            <a:r>
              <a:rPr lang="en-US" sz="2200" dirty="0" smtClean="0">
                <a:solidFill>
                  <a:srgbClr val="0000FF"/>
                </a:solidFill>
                <a:latin typeface="Arial"/>
                <a:cs typeface="Arial"/>
              </a:rPr>
              <a:t>, and Daniel Keyser</a:t>
            </a:r>
          </a:p>
          <a:p>
            <a:r>
              <a:rPr lang="en-US" sz="2200" dirty="0" smtClean="0">
                <a:solidFill>
                  <a:srgbClr val="0000FF"/>
                </a:solidFill>
                <a:latin typeface="Arial"/>
                <a:cs typeface="Arial"/>
              </a:rPr>
              <a:t> </a:t>
            </a:r>
          </a:p>
          <a:p>
            <a:r>
              <a:rPr lang="en-US" sz="2200" dirty="0" smtClean="0">
                <a:solidFill>
                  <a:schemeClr val="tx1"/>
                </a:solidFill>
                <a:latin typeface="Arial"/>
                <a:cs typeface="Arial"/>
              </a:rPr>
              <a:t>Department of Atmospheric and Environmental Sciences </a:t>
            </a:r>
            <a:br>
              <a:rPr lang="en-US" sz="2200" dirty="0" smtClean="0">
                <a:solidFill>
                  <a:schemeClr val="tx1"/>
                </a:solidFill>
                <a:latin typeface="Arial"/>
                <a:cs typeface="Arial"/>
              </a:rPr>
            </a:br>
            <a:r>
              <a:rPr lang="en-US" sz="2200" dirty="0" smtClean="0">
                <a:solidFill>
                  <a:schemeClr val="tx1"/>
                </a:solidFill>
                <a:latin typeface="Arial"/>
                <a:cs typeface="Arial"/>
              </a:rPr>
              <a:t>University at Albany, State University of New York, Albany, NY 12222</a:t>
            </a:r>
          </a:p>
          <a:p>
            <a:pPr>
              <a:lnSpc>
                <a:spcPts val="2000"/>
              </a:lnSpc>
            </a:pPr>
            <a:endParaRPr lang="en-US" sz="2400" dirty="0" smtClean="0">
              <a:latin typeface="Arial"/>
              <a:cs typeface="Arial"/>
            </a:endParaRPr>
          </a:p>
          <a:p>
            <a:r>
              <a:rPr lang="en-US" sz="2400" dirty="0" smtClean="0">
                <a:solidFill>
                  <a:srgbClr val="0000FF"/>
                </a:solidFill>
                <a:latin typeface="Arial"/>
                <a:cs typeface="Arial"/>
              </a:rPr>
              <a:t>41</a:t>
            </a:r>
            <a:r>
              <a:rPr lang="en-US" sz="2400" baseline="30000" dirty="0" smtClean="0">
                <a:solidFill>
                  <a:srgbClr val="0000FF"/>
                </a:solidFill>
                <a:latin typeface="Arial"/>
                <a:cs typeface="Arial"/>
              </a:rPr>
              <a:t>st</a:t>
            </a:r>
            <a:r>
              <a:rPr lang="en-US" sz="2400" dirty="0" smtClean="0">
                <a:solidFill>
                  <a:srgbClr val="0000FF"/>
                </a:solidFill>
                <a:latin typeface="Arial"/>
                <a:cs typeface="Arial"/>
              </a:rPr>
              <a:t> NWA Annual Meeting</a:t>
            </a:r>
          </a:p>
          <a:p>
            <a:r>
              <a:rPr lang="en-US" sz="2400" dirty="0" smtClean="0">
                <a:solidFill>
                  <a:srgbClr val="0000FF"/>
                </a:solidFill>
                <a:latin typeface="Arial"/>
                <a:cs typeface="Arial"/>
              </a:rPr>
              <a:t>Norfolk, VA</a:t>
            </a:r>
          </a:p>
          <a:p>
            <a:r>
              <a:rPr lang="en-US" sz="2400" dirty="0" smtClean="0">
                <a:solidFill>
                  <a:srgbClr val="0000FF"/>
                </a:solidFill>
                <a:latin typeface="Arial"/>
                <a:cs typeface="Arial"/>
              </a:rPr>
              <a:t>12–15 September 2016</a:t>
            </a:r>
            <a:endParaRPr lang="en-US" sz="2400" dirty="0">
              <a:solidFill>
                <a:srgbClr val="0000FF"/>
              </a:solidFill>
              <a:latin typeface="Arial"/>
              <a:cs typeface="Arial"/>
            </a:endParaRPr>
          </a:p>
        </p:txBody>
      </p:sp>
      <p:sp>
        <p:nvSpPr>
          <p:cNvPr id="6" name="TextBox 5"/>
          <p:cNvSpPr txBox="1"/>
          <p:nvPr/>
        </p:nvSpPr>
        <p:spPr>
          <a:xfrm>
            <a:off x="0" y="6440575"/>
            <a:ext cx="7976611" cy="369332"/>
          </a:xfrm>
          <a:prstGeom prst="rect">
            <a:avLst/>
          </a:prstGeom>
          <a:noFill/>
        </p:spPr>
        <p:txBody>
          <a:bodyPr wrap="square" rtlCol="0">
            <a:spAutoFit/>
          </a:bodyPr>
          <a:lstStyle/>
          <a:p>
            <a:r>
              <a:rPr lang="en-US" dirty="0" smtClean="0"/>
              <a:t>This work is supported by NOAA Grant NA15NWS4680006 </a:t>
            </a:r>
            <a:endParaRPr lang="en-US" dirty="0"/>
          </a:p>
        </p:txBody>
      </p:sp>
    </p:spTree>
    <p:extLst>
      <p:ext uri="{BB962C8B-B14F-4D97-AF65-F5344CB8AC3E}">
        <p14:creationId xmlns:p14="http://schemas.microsoft.com/office/powerpoint/2010/main" val="16537099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rmAutofit fontScale="90000"/>
          </a:bodyPr>
          <a:lstStyle/>
          <a:p>
            <a:r>
              <a:rPr lang="en-US" b="1" dirty="0" smtClean="0">
                <a:solidFill>
                  <a:srgbClr val="FF0000"/>
                </a:solidFill>
              </a:rPr>
              <a:t>Antecedent Environments Associated with Cool-Season (Sept.–May) EWEs in the Context of North Pacific Jet Variability </a:t>
            </a:r>
            <a:endParaRPr lang="en-US" b="1" dirty="0">
              <a:solidFill>
                <a:srgbClr val="FF0000"/>
              </a:solidFill>
            </a:endParaRPr>
          </a:p>
        </p:txBody>
      </p:sp>
    </p:spTree>
    <p:extLst>
      <p:ext uri="{BB962C8B-B14F-4D97-AF65-F5344CB8AC3E}">
        <p14:creationId xmlns:p14="http://schemas.microsoft.com/office/powerpoint/2010/main" val="42843822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152" y="1225884"/>
            <a:ext cx="8526374" cy="5284537"/>
          </a:xfrm>
        </p:spPr>
        <p:txBody>
          <a:bodyPr>
            <a:normAutofit/>
          </a:bodyPr>
          <a:lstStyle/>
          <a:p>
            <a:r>
              <a:rPr lang="en-US" sz="2400" dirty="0" smtClean="0"/>
              <a:t>Removed the mean</a:t>
            </a:r>
            <a:r>
              <a:rPr lang="en-US" sz="2400" dirty="0"/>
              <a:t> </a:t>
            </a:r>
            <a:r>
              <a:rPr lang="en-US" sz="2400" dirty="0" smtClean="0"/>
              <a:t>and the annual and diurnal cycles from       6-hourly, 250-hPa zonal wind data from the CFSR (1979–2014)</a:t>
            </a:r>
          </a:p>
          <a:p>
            <a:r>
              <a:rPr lang="en-US" sz="2400" dirty="0" smtClean="0"/>
              <a:t>Restricted data to the cool season (Sept.–May)</a:t>
            </a:r>
          </a:p>
          <a:p>
            <a:r>
              <a:rPr lang="en-US" sz="2400" dirty="0" smtClean="0"/>
              <a:t>Performed an EOF analysis on the zonal wind anomalies within the domain: 10–80°N ; 100</a:t>
            </a:r>
            <a:r>
              <a:rPr lang="en-US" sz="2400" dirty="0" smtClean="0">
                <a:solidFill>
                  <a:prstClr val="black"/>
                </a:solidFill>
              </a:rPr>
              <a:t>°E–120°W</a:t>
            </a:r>
          </a:p>
          <a:p>
            <a:endParaRPr lang="en-US" sz="2400" dirty="0">
              <a:solidFill>
                <a:prstClr val="black"/>
              </a:solidFill>
            </a:endParaRPr>
          </a:p>
          <a:p>
            <a:pPr marL="0" indent="0">
              <a:buNone/>
            </a:pPr>
            <a:r>
              <a:rPr lang="en-US" sz="2400" b="1" dirty="0" smtClean="0">
                <a:solidFill>
                  <a:srgbClr val="0000FF"/>
                </a:solidFill>
              </a:rPr>
              <a:t>Analysis techniques and resultant EOF patterns are consistent with related work on the North Pacific Jet:</a:t>
            </a:r>
          </a:p>
          <a:p>
            <a:pPr marL="639763" indent="-301625"/>
            <a:r>
              <a:rPr lang="en-US" sz="2400" dirty="0" err="1" smtClean="0">
                <a:solidFill>
                  <a:prstClr val="black"/>
                </a:solidFill>
              </a:rPr>
              <a:t>Athanasiadis</a:t>
            </a:r>
            <a:r>
              <a:rPr lang="en-US" sz="2400" dirty="0" smtClean="0">
                <a:solidFill>
                  <a:prstClr val="black"/>
                </a:solidFill>
              </a:rPr>
              <a:t> et al. (2010)</a:t>
            </a:r>
          </a:p>
          <a:p>
            <a:pPr marL="639763" indent="-301625"/>
            <a:r>
              <a:rPr lang="en-US" sz="2400" dirty="0">
                <a:solidFill>
                  <a:prstClr val="black"/>
                </a:solidFill>
              </a:rPr>
              <a:t>Jaffe et al. (2011</a:t>
            </a:r>
            <a:r>
              <a:rPr lang="en-US" sz="2400" dirty="0" smtClean="0">
                <a:solidFill>
                  <a:prstClr val="black"/>
                </a:solidFill>
              </a:rPr>
              <a:t>)</a:t>
            </a:r>
          </a:p>
          <a:p>
            <a:pPr marL="635000" indent="-296863"/>
            <a:r>
              <a:rPr lang="en-US" sz="2400" dirty="0" smtClean="0">
                <a:solidFill>
                  <a:prstClr val="black"/>
                </a:solidFill>
              </a:rPr>
              <a:t>Griffin and Martin (2016)</a:t>
            </a:r>
          </a:p>
          <a:p>
            <a:pPr marL="0" indent="0">
              <a:buNone/>
            </a:pPr>
            <a:r>
              <a:rPr lang="en-US" sz="2400" dirty="0">
                <a:solidFill>
                  <a:prstClr val="black"/>
                </a:solidFill>
              </a:rPr>
              <a:t>	</a:t>
            </a:r>
            <a:endParaRPr lang="en-US" sz="2400" dirty="0"/>
          </a:p>
        </p:txBody>
      </p:sp>
      <p:cxnSp>
        <p:nvCxnSpPr>
          <p:cNvPr id="4" name="Straight Connector 3"/>
          <p:cNvCxnSpPr/>
          <p:nvPr/>
        </p:nvCxnSpPr>
        <p:spPr>
          <a:xfrm>
            <a:off x="280737" y="93110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1515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1840997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2" name="TextBox 11"/>
          <p:cNvSpPr txBox="1"/>
          <p:nvPr/>
        </p:nvSpPr>
        <p:spPr>
          <a:xfrm>
            <a:off x="5898920" y="5878093"/>
            <a:ext cx="3061565" cy="830997"/>
          </a:xfrm>
          <a:prstGeom prst="rect">
            <a:avLst/>
          </a:prstGeom>
          <a:noFill/>
        </p:spPr>
        <p:txBody>
          <a:bodyPr wrap="square" rtlCol="0">
            <a:spAutoFit/>
          </a:bodyPr>
          <a:lstStyle/>
          <a:p>
            <a:r>
              <a:rPr lang="en-US" sz="2400" b="1" dirty="0" smtClean="0"/>
              <a:t>+ EOF 1</a:t>
            </a:r>
            <a:r>
              <a:rPr lang="en-US" sz="2400" dirty="0" smtClean="0"/>
              <a:t>: Jet Extension</a:t>
            </a:r>
          </a:p>
          <a:p>
            <a:r>
              <a:rPr lang="en-US" sz="2400" b="1" dirty="0" smtClean="0"/>
              <a:t>– EOF 1</a:t>
            </a:r>
            <a:r>
              <a:rPr lang="en-US" sz="2400" dirty="0" smtClean="0"/>
              <a:t>: Jet Retraction</a:t>
            </a:r>
            <a:endParaRPr lang="en-US" sz="2400" dirty="0"/>
          </a:p>
        </p:txBody>
      </p:sp>
      <p:sp>
        <p:nvSpPr>
          <p:cNvPr id="13" name="TextBox 1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Tree>
    <p:extLst>
      <p:ext uri="{BB962C8B-B14F-4D97-AF65-F5344CB8AC3E}">
        <p14:creationId xmlns:p14="http://schemas.microsoft.com/office/powerpoint/2010/main" val="27345286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solidFill>
                  <a:srgbClr val="008000"/>
                </a:solidFill>
              </a:rPr>
              <a:t>+ EOF 1: </a:t>
            </a:r>
            <a:r>
              <a:rPr lang="en-US" sz="2400" dirty="0" smtClean="0">
                <a:solidFill>
                  <a:srgbClr val="008000"/>
                </a:solidFill>
              </a:rPr>
              <a:t>Jet Extension</a:t>
            </a:r>
          </a:p>
          <a:p>
            <a:r>
              <a:rPr lang="en-US" sz="2400" b="1" dirty="0" smtClean="0"/>
              <a:t>– EOF 1</a:t>
            </a:r>
            <a:r>
              <a:rPr lang="en-US" sz="2400" dirty="0" smtClean="0"/>
              <a:t>: Jet Retraction</a:t>
            </a:r>
            <a:endParaRPr lang="en-US" sz="2400" dirty="0"/>
          </a:p>
        </p:txBody>
      </p:sp>
      <p:sp>
        <p:nvSpPr>
          <p:cNvPr id="5" name="Rectangle 4"/>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8"/>
          </a:xfrm>
          <a:prstGeom prst="rect">
            <a:avLst/>
          </a:prstGeom>
        </p:spPr>
      </p:pic>
      <p:sp>
        <p:nvSpPr>
          <p:cNvPr id="14" name="TextBox 13"/>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7" name="TextBox 16"/>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9" name="TextBox 18"/>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0130959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t>+ EOF 1: </a:t>
            </a:r>
            <a:r>
              <a:rPr lang="en-US" sz="2400" dirty="0" smtClean="0"/>
              <a:t>Jet Extension</a:t>
            </a:r>
          </a:p>
          <a:p>
            <a:r>
              <a:rPr lang="en-US" sz="2400" b="1" dirty="0" smtClean="0">
                <a:solidFill>
                  <a:srgbClr val="008000"/>
                </a:solidFill>
              </a:rPr>
              <a:t>– EOF 1</a:t>
            </a:r>
            <a:r>
              <a:rPr lang="en-US" sz="2400" dirty="0" smtClean="0">
                <a:solidFill>
                  <a:srgbClr val="008000"/>
                </a:solidFill>
              </a:rPr>
              <a:t>: Jet Retraction</a:t>
            </a:r>
            <a:endParaRPr lang="en-US" sz="2400" dirty="0">
              <a:solidFill>
                <a:srgbClr val="0080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7"/>
          </a:xfrm>
          <a:prstGeom prst="rect">
            <a:avLst/>
          </a:prstGeom>
        </p:spPr>
      </p:pic>
      <p:sp>
        <p:nvSpPr>
          <p:cNvPr id="19" name="TextBox 18"/>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6" name="Rectangle 15"/>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22" name="TextBox 21"/>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29492176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sp>
        <p:nvSpPr>
          <p:cNvPr id="21" name="TextBox 20"/>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3" name="TextBox 12"/>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4508406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Poleward</a:t>
            </a:r>
            <a:r>
              <a:rPr lang="en-US" sz="2400" dirty="0" smtClean="0">
                <a:solidFill>
                  <a:srgbClr val="008000"/>
                </a:solidFill>
              </a:rPr>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16" name="TextBox 15"/>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27683642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Equatorward</a:t>
            </a:r>
            <a:r>
              <a:rPr lang="en-US" sz="2400" dirty="0" smtClean="0">
                <a:solidFill>
                  <a:srgbClr val="008000"/>
                </a:solidFill>
              </a:rPr>
              <a:t> Shift</a:t>
            </a:r>
            <a:endParaRPr lang="en-US" sz="2400" dirty="0">
              <a:solidFill>
                <a:srgbClr val="008000"/>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23" name="TextBox 2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4007286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4327894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483410"/>
            <a:ext cx="8680607" cy="4975052"/>
          </a:xfrm>
          <a:prstGeom prst="rect">
            <a:avLst/>
          </a:prstGeom>
        </p:spPr>
      </p:pic>
      <p:sp>
        <p:nvSpPr>
          <p:cNvPr id="6" name="TextBox 5"/>
          <p:cNvSpPr txBox="1"/>
          <p:nvPr/>
        </p:nvSpPr>
        <p:spPr>
          <a:xfrm>
            <a:off x="228899" y="11260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Centroids</a:t>
            </a:r>
            <a:r>
              <a:rPr lang="en-US" dirty="0" smtClean="0"/>
              <a:t>: </a:t>
            </a:r>
            <a:r>
              <a:rPr lang="en-US" dirty="0"/>
              <a:t>Eastern </a:t>
            </a:r>
            <a:r>
              <a:rPr lang="en-US" dirty="0" smtClean="0"/>
              <a:t>U.S. </a:t>
            </a:r>
            <a:r>
              <a:rPr lang="en-US" dirty="0"/>
              <a:t>Domain (n = 304)</a:t>
            </a:r>
          </a:p>
        </p:txBody>
      </p:sp>
      <p:sp>
        <p:nvSpPr>
          <p:cNvPr id="8" name="Oval 7"/>
          <p:cNvSpPr/>
          <p:nvPr/>
        </p:nvSpPr>
        <p:spPr>
          <a:xfrm rot="4463852">
            <a:off x="3707837" y="3039894"/>
            <a:ext cx="1588638" cy="3052929"/>
          </a:xfrm>
          <a:prstGeom prst="ellipse">
            <a:avLst/>
          </a:prstGeom>
          <a:no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72511" y="5820598"/>
            <a:ext cx="8352390" cy="923330"/>
          </a:xfrm>
          <a:prstGeom prst="rect">
            <a:avLst/>
          </a:prstGeom>
          <a:solidFill>
            <a:srgbClr val="FFFFFF"/>
          </a:solidFill>
          <a:ln>
            <a:solidFill>
              <a:schemeClr val="tx1"/>
            </a:solidFill>
          </a:ln>
        </p:spPr>
        <p:txBody>
          <a:bodyPr wrap="square" rtlCol="0">
            <a:spAutoFit/>
          </a:bodyPr>
          <a:lstStyle/>
          <a:p>
            <a:pPr algn="ctr"/>
            <a:r>
              <a:rPr lang="en-US" b="1" dirty="0" smtClean="0"/>
              <a:t>Projecting antecedent environments associated with extreme warm events onto the North Pacific Jet phase diagram can identify flow patterns conducive to the development of these events</a:t>
            </a:r>
            <a:endParaRPr lang="en-US" b="1" dirty="0"/>
          </a:p>
        </p:txBody>
      </p:sp>
      <p:sp>
        <p:nvSpPr>
          <p:cNvPr id="11" name="TextBox 10"/>
          <p:cNvSpPr txBox="1"/>
          <p:nvPr/>
        </p:nvSpPr>
        <p:spPr>
          <a:xfrm>
            <a:off x="372511" y="1664030"/>
            <a:ext cx="3109558" cy="830997"/>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(n=116)</a:t>
            </a:r>
          </a:p>
          <a:p>
            <a:r>
              <a:rPr lang="en-US" sz="1600" b="1" dirty="0" smtClean="0">
                <a:solidFill>
                  <a:srgbClr val="FF0000"/>
                </a:solidFill>
              </a:rPr>
              <a:t>Southern Plains Cluster (n=102)</a:t>
            </a:r>
          </a:p>
          <a:p>
            <a:r>
              <a:rPr lang="en-US" sz="1600" b="1" dirty="0" smtClean="0">
                <a:solidFill>
                  <a:srgbClr val="660066"/>
                </a:solidFill>
              </a:rPr>
              <a:t>Eastern U.S. Cluster (n=86)</a:t>
            </a:r>
            <a:endParaRPr lang="en-US" sz="1600" b="1" dirty="0">
              <a:solidFill>
                <a:srgbClr val="660066"/>
              </a:solidFill>
            </a:endParaRPr>
          </a:p>
        </p:txBody>
      </p:sp>
      <p:cxnSp>
        <p:nvCxnSpPr>
          <p:cNvPr id="3" name="Straight Arrow Connector 2"/>
          <p:cNvCxnSpPr/>
          <p:nvPr/>
        </p:nvCxnSpPr>
        <p:spPr>
          <a:xfrm flipH="1">
            <a:off x="3238853" y="2089446"/>
            <a:ext cx="1355097" cy="359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12504054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Project Motivation</a:t>
            </a:r>
            <a:endParaRPr lang="en-US" sz="4000" b="1" dirty="0"/>
          </a:p>
        </p:txBody>
      </p:sp>
      <p:sp>
        <p:nvSpPr>
          <p:cNvPr id="6" name="TextBox 5"/>
          <p:cNvSpPr txBox="1"/>
          <p:nvPr/>
        </p:nvSpPr>
        <p:spPr>
          <a:xfrm>
            <a:off x="239888" y="1382782"/>
            <a:ext cx="8748889" cy="4893647"/>
          </a:xfrm>
          <a:prstGeom prst="rect">
            <a:avLst/>
          </a:prstGeom>
          <a:noFill/>
        </p:spPr>
        <p:txBody>
          <a:bodyPr wrap="square" rtlCol="0">
            <a:spAutoFit/>
          </a:bodyPr>
          <a:lstStyle/>
          <a:p>
            <a:pPr marL="342900" indent="-342900">
              <a:buFont typeface="Arial"/>
              <a:buChar char="•"/>
            </a:pPr>
            <a:r>
              <a:rPr lang="en-US" sz="2400" dirty="0">
                <a:cs typeface="Arial"/>
              </a:rPr>
              <a:t>One or several extreme weather events (EWEs) during a single season can contribute disproportionately to temperature and precipitation anomaly statistics for </a:t>
            </a:r>
            <a:r>
              <a:rPr lang="en-US" sz="2400" dirty="0" smtClean="0">
                <a:cs typeface="Arial"/>
              </a:rPr>
              <a:t>a particular </a:t>
            </a:r>
            <a:r>
              <a:rPr lang="en-US" sz="2400" dirty="0">
                <a:cs typeface="Arial"/>
              </a:rPr>
              <a:t>season.  </a:t>
            </a:r>
          </a:p>
          <a:p>
            <a:pPr marL="342900" indent="-342900">
              <a:buFont typeface="Arial"/>
              <a:buChar char="•"/>
            </a:pPr>
            <a:endParaRPr lang="en-US" sz="2400" dirty="0">
              <a:cs typeface="Arial"/>
            </a:endParaRPr>
          </a:p>
          <a:p>
            <a:pPr marL="342900" indent="-342900">
              <a:buFont typeface="Arial"/>
              <a:buChar char="•"/>
            </a:pPr>
            <a:r>
              <a:rPr lang="en-US" sz="2400" dirty="0">
                <a:cs typeface="Arial"/>
              </a:rPr>
              <a:t>The disproportionate contribution of EWEs to seasonal temperature and precipitation anomaly statistics suggests that EWEs need to be considered in </a:t>
            </a:r>
            <a:r>
              <a:rPr lang="en-US" sz="2400" dirty="0" smtClean="0">
                <a:cs typeface="Arial"/>
              </a:rPr>
              <a:t>understanding </a:t>
            </a:r>
            <a:r>
              <a:rPr lang="en-US" sz="2400" dirty="0">
                <a:cs typeface="Arial"/>
              </a:rPr>
              <a:t>the dynamical and thermodynamic processes that operate at the weather–climate intersection.</a:t>
            </a:r>
          </a:p>
          <a:p>
            <a:pPr marL="342900" indent="-342900">
              <a:buFont typeface="Arial"/>
              <a:buChar char="•"/>
            </a:pPr>
            <a:endParaRPr lang="en-US" sz="2400" dirty="0">
              <a:cs typeface="Arial"/>
            </a:endParaRPr>
          </a:p>
          <a:p>
            <a:pPr marL="342900" indent="-342900">
              <a:buFont typeface="Arial"/>
              <a:buChar char="•"/>
            </a:pPr>
            <a:r>
              <a:rPr lang="en-US" sz="2400" dirty="0">
                <a:cs typeface="Arial"/>
              </a:rPr>
              <a:t>Consideration of </a:t>
            </a:r>
            <a:r>
              <a:rPr lang="en-US" sz="2400" dirty="0" smtClean="0">
                <a:cs typeface="Arial"/>
              </a:rPr>
              <a:t>EWEs may improve </a:t>
            </a:r>
            <a:r>
              <a:rPr lang="en-US" sz="2400" dirty="0">
                <a:cs typeface="Arial"/>
              </a:rPr>
              <a:t>operational probabilistic temperature and precipitation forecasts in the 8–10 day time </a:t>
            </a:r>
            <a:r>
              <a:rPr lang="en-US" sz="2400" dirty="0" smtClean="0">
                <a:cs typeface="Arial"/>
              </a:rPr>
              <a:t>range. </a:t>
            </a:r>
            <a:endParaRPr lang="en-US" sz="2400" dirty="0">
              <a:cs typeface="Arial"/>
            </a:endParaRPr>
          </a:p>
        </p:txBody>
      </p:sp>
    </p:spTree>
    <p:extLst>
      <p:ext uri="{BB962C8B-B14F-4D97-AF65-F5344CB8AC3E}">
        <p14:creationId xmlns:p14="http://schemas.microsoft.com/office/powerpoint/2010/main" val="31857907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5" cy="6099671"/>
          </a:xfrm>
          <a:prstGeom prst="rect">
            <a:avLst/>
          </a:prstGeom>
        </p:spPr>
      </p:pic>
      <p:sp>
        <p:nvSpPr>
          <p:cNvPr id="5" name="TextBox 4"/>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7" name="TextBox 16"/>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18" name="TextBox 17"/>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15</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35</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84)</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5"/>
          </a:xfrm>
          <a:prstGeom prst="rect">
            <a:avLst/>
          </a:prstGeom>
        </p:spPr>
      </p:pic>
      <p:sp>
        <p:nvSpPr>
          <p:cNvPr id="9" name="Oval 8"/>
          <p:cNvSpPr/>
          <p:nvPr/>
        </p:nvSpPr>
        <p:spPr>
          <a:xfrm rot="20515784">
            <a:off x="6635094" y="1137227"/>
            <a:ext cx="1195952" cy="67034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01269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5" cy="6099671"/>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15</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35</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84)</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5"/>
          </a:xfrm>
          <a:prstGeom prst="rect">
            <a:avLst/>
          </a:prstGeom>
        </p:spPr>
      </p:pic>
      <p:sp>
        <p:nvSpPr>
          <p:cNvPr id="9" name="Oval 8"/>
          <p:cNvSpPr/>
          <p:nvPr/>
        </p:nvSpPr>
        <p:spPr>
          <a:xfrm rot="20515784">
            <a:off x="6635094" y="1137227"/>
            <a:ext cx="1195952" cy="67034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 name="Isosceles Triangle 1"/>
          <p:cNvSpPr/>
          <p:nvPr/>
        </p:nvSpPr>
        <p:spPr>
          <a:xfrm rot="16200000" flipV="1">
            <a:off x="-308799" y="2259114"/>
            <a:ext cx="4951270" cy="3143167"/>
          </a:xfrm>
          <a:prstGeom prst="triangle">
            <a:avLst>
              <a:gd name="adj" fmla="val 49926"/>
            </a:avLst>
          </a:prstGeom>
          <a:gradFill flip="none" rotWithShape="1">
            <a:gsLst>
              <a:gs pos="0">
                <a:schemeClr val="accent1">
                  <a:tint val="100000"/>
                  <a:shade val="100000"/>
                  <a:satMod val="130000"/>
                  <a:alpha val="39000"/>
                </a:schemeClr>
              </a:gs>
              <a:gs pos="100000">
                <a:schemeClr val="accent1">
                  <a:tint val="50000"/>
                  <a:shade val="100000"/>
                  <a:satMod val="350000"/>
                  <a:alpha val="39000"/>
                </a:schemeClr>
              </a:gs>
            </a:gsLst>
            <a:lin ang="16200000" scaled="0"/>
            <a:tileRect/>
          </a:gra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Tree>
    <p:extLst>
      <p:ext uri="{BB962C8B-B14F-4D97-AF65-F5344CB8AC3E}">
        <p14:creationId xmlns:p14="http://schemas.microsoft.com/office/powerpoint/2010/main" val="86326201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68" y="3485059"/>
            <a:ext cx="8209195" cy="321917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2" y="143186"/>
            <a:ext cx="8209195" cy="3219173"/>
          </a:xfrm>
          <a:prstGeom prst="rect">
            <a:avLst/>
          </a:prstGeom>
        </p:spPr>
      </p:pic>
      <p:sp>
        <p:nvSpPr>
          <p:cNvPr id="10" name="TextBox 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−10  </a:t>
            </a:r>
            <a:endParaRPr lang="en-US" b="1" dirty="0">
              <a:solidFill>
                <a:srgbClr val="0000FF"/>
              </a:solidFill>
            </a:endParaRPr>
          </a:p>
        </p:txBody>
      </p:sp>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12" name="TextBox 11"/>
          <p:cNvSpPr txBox="1"/>
          <p:nvPr/>
        </p:nvSpPr>
        <p:spPr>
          <a:xfrm>
            <a:off x="503729" y="350590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950-hPa Std. Temp. Anomalies</a:t>
            </a:r>
            <a:r>
              <a:rPr lang="en-US" sz="1600" dirty="0" smtClean="0"/>
              <a:t>: </a:t>
            </a:r>
            <a:r>
              <a:rPr lang="en-US" sz="1600" b="1" dirty="0" smtClean="0">
                <a:solidFill>
                  <a:srgbClr val="0000FF"/>
                </a:solidFill>
              </a:rPr>
              <a:t>Day −10  </a:t>
            </a:r>
            <a:endParaRPr lang="en-US" sz="1600" b="1" dirty="0">
              <a:solidFill>
                <a:srgbClr val="0000FF"/>
              </a:solidFill>
            </a:endParaRPr>
          </a:p>
        </p:txBody>
      </p:sp>
      <p:sp>
        <p:nvSpPr>
          <p:cNvPr id="19" name="Plus 18"/>
          <p:cNvSpPr/>
          <p:nvPr/>
        </p:nvSpPr>
        <p:spPr>
          <a:xfrm>
            <a:off x="7016749"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93151" y="525144"/>
            <a:ext cx="3799450"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S. Plains Warm Event – Jet Retraction</a:t>
            </a:r>
            <a:endParaRPr lang="en-US" b="1" dirty="0">
              <a:solidFill>
                <a:srgbClr val="FF0000"/>
              </a:solidFill>
            </a:endParaRPr>
          </a:p>
        </p:txBody>
      </p:sp>
      <p:sp>
        <p:nvSpPr>
          <p:cNvPr id="23" name="Rectangle 22"/>
          <p:cNvSpPr/>
          <p:nvPr/>
        </p:nvSpPr>
        <p:spPr>
          <a:xfrm>
            <a:off x="503729" y="2973727"/>
            <a:ext cx="249079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081" y="2950674"/>
            <a:ext cx="2887420" cy="36092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363" y="6350000"/>
            <a:ext cx="4050052" cy="354232"/>
          </a:xfrm>
          <a:prstGeom prst="rect">
            <a:avLst/>
          </a:prstGeom>
        </p:spPr>
      </p:pic>
      <p:sp>
        <p:nvSpPr>
          <p:cNvPr id="26" name="TextBox 25"/>
          <p:cNvSpPr txBox="1"/>
          <p:nvPr/>
        </p:nvSpPr>
        <p:spPr>
          <a:xfrm>
            <a:off x="3116729" y="4087771"/>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7" name="TextBox 26"/>
          <p:cNvSpPr txBox="1"/>
          <p:nvPr/>
        </p:nvSpPr>
        <p:spPr>
          <a:xfrm>
            <a:off x="4628029" y="4123170"/>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578349" y="535305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9" name="TextBox 28"/>
          <p:cNvSpPr txBox="1"/>
          <p:nvPr/>
        </p:nvSpPr>
        <p:spPr>
          <a:xfrm>
            <a:off x="7348718" y="5206416"/>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8" name="Plus 17"/>
          <p:cNvSpPr/>
          <p:nvPr/>
        </p:nvSpPr>
        <p:spPr>
          <a:xfrm>
            <a:off x="7002992" y="52895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881357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68" y="3485059"/>
            <a:ext cx="8209195" cy="321917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2" y="143186"/>
            <a:ext cx="8209195" cy="3219173"/>
          </a:xfrm>
          <a:prstGeom prst="rect">
            <a:avLst/>
          </a:prstGeom>
        </p:spPr>
      </p:pic>
      <p:sp>
        <p:nvSpPr>
          <p:cNvPr id="10" name="TextBox 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8</a:t>
            </a:r>
            <a:r>
              <a:rPr lang="en-US" b="1" dirty="0" smtClean="0">
                <a:solidFill>
                  <a:srgbClr val="0000FF"/>
                </a:solidFill>
              </a:rPr>
              <a:t>  </a:t>
            </a:r>
            <a:endParaRPr lang="en-US" b="1" dirty="0">
              <a:solidFill>
                <a:srgbClr val="0000FF"/>
              </a:solidFill>
            </a:endParaRPr>
          </a:p>
        </p:txBody>
      </p:sp>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12" name="TextBox 11"/>
          <p:cNvSpPr txBox="1"/>
          <p:nvPr/>
        </p:nvSpPr>
        <p:spPr>
          <a:xfrm>
            <a:off x="503728" y="3505906"/>
            <a:ext cx="8148607"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950-hPa Std. Temp. Anomalies</a:t>
            </a:r>
            <a:r>
              <a:rPr lang="en-US" sz="1600" dirty="0" smtClean="0"/>
              <a:t>: </a:t>
            </a:r>
            <a:r>
              <a:rPr lang="en-US" sz="1600" b="1" dirty="0" smtClean="0">
                <a:solidFill>
                  <a:srgbClr val="0000FF"/>
                </a:solidFill>
              </a:rPr>
              <a:t>Day −</a:t>
            </a:r>
            <a:r>
              <a:rPr lang="en-US" sz="1600" b="1" dirty="0">
                <a:solidFill>
                  <a:srgbClr val="0000FF"/>
                </a:solidFill>
              </a:rPr>
              <a:t>8</a:t>
            </a:r>
            <a:r>
              <a:rPr lang="en-US" sz="1600" b="1" dirty="0" smtClean="0">
                <a:solidFill>
                  <a:srgbClr val="0000FF"/>
                </a:solidFill>
              </a:rPr>
              <a:t>  </a:t>
            </a:r>
            <a:endParaRPr lang="en-US" sz="1600" b="1" dirty="0">
              <a:solidFill>
                <a:srgbClr val="0000FF"/>
              </a:solidFill>
            </a:endParaRPr>
          </a:p>
        </p:txBody>
      </p:sp>
      <p:sp>
        <p:nvSpPr>
          <p:cNvPr id="20" name="TextBox 19"/>
          <p:cNvSpPr txBox="1"/>
          <p:nvPr/>
        </p:nvSpPr>
        <p:spPr>
          <a:xfrm>
            <a:off x="493151" y="525144"/>
            <a:ext cx="3799450"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S. Plains Warm Event – Jet Retraction</a:t>
            </a:r>
            <a:endParaRPr lang="en-US" b="1" dirty="0">
              <a:solidFill>
                <a:srgbClr val="FF0000"/>
              </a:solidFill>
            </a:endParaRPr>
          </a:p>
        </p:txBody>
      </p:sp>
      <p:sp>
        <p:nvSpPr>
          <p:cNvPr id="21" name="Rectangle 20"/>
          <p:cNvSpPr/>
          <p:nvPr/>
        </p:nvSpPr>
        <p:spPr>
          <a:xfrm>
            <a:off x="503729" y="2973727"/>
            <a:ext cx="249079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081" y="2950674"/>
            <a:ext cx="2887420" cy="360927"/>
          </a:xfrm>
          <a:prstGeom prst="rect">
            <a:avLst/>
          </a:prstGeom>
        </p:spPr>
      </p:pic>
      <p:sp>
        <p:nvSpPr>
          <p:cNvPr id="29" name="Rectangle 28"/>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363" y="6350000"/>
            <a:ext cx="4050052" cy="354232"/>
          </a:xfrm>
          <a:prstGeom prst="rect">
            <a:avLst/>
          </a:prstGeom>
        </p:spPr>
      </p:pic>
      <p:sp>
        <p:nvSpPr>
          <p:cNvPr id="31" name="TextBox 30"/>
          <p:cNvSpPr txBox="1"/>
          <p:nvPr/>
        </p:nvSpPr>
        <p:spPr>
          <a:xfrm>
            <a:off x="2907555" y="4087771"/>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32" name="TextBox 31"/>
          <p:cNvSpPr txBox="1"/>
          <p:nvPr/>
        </p:nvSpPr>
        <p:spPr>
          <a:xfrm>
            <a:off x="4277660" y="5113991"/>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6" name="Plus 15"/>
          <p:cNvSpPr/>
          <p:nvPr/>
        </p:nvSpPr>
        <p:spPr>
          <a:xfrm>
            <a:off x="7016749"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lus 16"/>
          <p:cNvSpPr/>
          <p:nvPr/>
        </p:nvSpPr>
        <p:spPr>
          <a:xfrm>
            <a:off x="7002992" y="52895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98353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69" y="3485059"/>
            <a:ext cx="8209192" cy="321917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2" y="143186"/>
            <a:ext cx="8209195" cy="3219172"/>
          </a:xfrm>
          <a:prstGeom prst="rect">
            <a:avLst/>
          </a:prstGeom>
        </p:spPr>
      </p:pic>
      <p:sp>
        <p:nvSpPr>
          <p:cNvPr id="10" name="TextBox 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−6  </a:t>
            </a:r>
            <a:endParaRPr lang="en-US" b="1" dirty="0">
              <a:solidFill>
                <a:srgbClr val="0000FF"/>
              </a:solidFill>
            </a:endParaRPr>
          </a:p>
        </p:txBody>
      </p:sp>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12" name="TextBox 11"/>
          <p:cNvSpPr txBox="1"/>
          <p:nvPr/>
        </p:nvSpPr>
        <p:spPr>
          <a:xfrm>
            <a:off x="503728" y="3505906"/>
            <a:ext cx="8148607"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950-hPa Std. Temp. Anomalies</a:t>
            </a:r>
            <a:r>
              <a:rPr lang="en-US" sz="1600" dirty="0" smtClean="0"/>
              <a:t>: </a:t>
            </a:r>
            <a:r>
              <a:rPr lang="en-US" sz="1600" b="1" dirty="0" smtClean="0">
                <a:solidFill>
                  <a:srgbClr val="0000FF"/>
                </a:solidFill>
              </a:rPr>
              <a:t>Day −</a:t>
            </a:r>
            <a:r>
              <a:rPr lang="en-US" sz="1600" b="1" dirty="0">
                <a:solidFill>
                  <a:srgbClr val="0000FF"/>
                </a:solidFill>
              </a:rPr>
              <a:t>6</a:t>
            </a:r>
            <a:r>
              <a:rPr lang="en-US" sz="1600" b="1" dirty="0" smtClean="0">
                <a:solidFill>
                  <a:srgbClr val="0000FF"/>
                </a:solidFill>
              </a:rPr>
              <a:t>  </a:t>
            </a:r>
            <a:endParaRPr lang="en-US" sz="1600" b="1" dirty="0">
              <a:solidFill>
                <a:srgbClr val="0000FF"/>
              </a:solidFill>
            </a:endParaRPr>
          </a:p>
        </p:txBody>
      </p:sp>
      <p:sp>
        <p:nvSpPr>
          <p:cNvPr id="20" name="TextBox 19"/>
          <p:cNvSpPr txBox="1"/>
          <p:nvPr/>
        </p:nvSpPr>
        <p:spPr>
          <a:xfrm>
            <a:off x="493151" y="525144"/>
            <a:ext cx="3799450"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S. Plains Warm Event – Jet Retraction</a:t>
            </a:r>
            <a:endParaRPr lang="en-US" b="1" dirty="0">
              <a:solidFill>
                <a:srgbClr val="FF0000"/>
              </a:solidFill>
            </a:endParaRPr>
          </a:p>
        </p:txBody>
      </p:sp>
      <p:sp>
        <p:nvSpPr>
          <p:cNvPr id="21" name="Rectangle 20"/>
          <p:cNvSpPr/>
          <p:nvPr/>
        </p:nvSpPr>
        <p:spPr>
          <a:xfrm>
            <a:off x="503729" y="2973727"/>
            <a:ext cx="249079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081" y="2950674"/>
            <a:ext cx="2887420" cy="360927"/>
          </a:xfrm>
          <a:prstGeom prst="rect">
            <a:avLst/>
          </a:prstGeom>
        </p:spPr>
      </p:pic>
      <p:sp>
        <p:nvSpPr>
          <p:cNvPr id="25" name="Rectangle 24"/>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363" y="6350000"/>
            <a:ext cx="4050052" cy="354232"/>
          </a:xfrm>
          <a:prstGeom prst="rect">
            <a:avLst/>
          </a:prstGeom>
        </p:spPr>
      </p:pic>
      <p:sp>
        <p:nvSpPr>
          <p:cNvPr id="27" name="TextBox 26"/>
          <p:cNvSpPr txBox="1"/>
          <p:nvPr/>
        </p:nvSpPr>
        <p:spPr>
          <a:xfrm>
            <a:off x="2922496" y="4072830"/>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154764" y="509905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6" name="Plus 15"/>
          <p:cNvSpPr/>
          <p:nvPr/>
        </p:nvSpPr>
        <p:spPr>
          <a:xfrm>
            <a:off x="7016749"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lus 16"/>
          <p:cNvSpPr/>
          <p:nvPr/>
        </p:nvSpPr>
        <p:spPr>
          <a:xfrm>
            <a:off x="7002992" y="52895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411877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69" y="3485059"/>
            <a:ext cx="8209192" cy="321917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3" y="143186"/>
            <a:ext cx="8209192" cy="3219172"/>
          </a:xfrm>
          <a:prstGeom prst="rect">
            <a:avLst/>
          </a:prstGeom>
        </p:spPr>
      </p:pic>
      <p:sp>
        <p:nvSpPr>
          <p:cNvPr id="10" name="TextBox 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−4  </a:t>
            </a:r>
            <a:endParaRPr lang="en-US" b="1" dirty="0">
              <a:solidFill>
                <a:srgbClr val="0000FF"/>
              </a:solidFill>
            </a:endParaRPr>
          </a:p>
        </p:txBody>
      </p:sp>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12" name="TextBox 11"/>
          <p:cNvSpPr txBox="1"/>
          <p:nvPr/>
        </p:nvSpPr>
        <p:spPr>
          <a:xfrm>
            <a:off x="503728" y="3505906"/>
            <a:ext cx="8148607"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950-hPa Std. Temp. Anomalies</a:t>
            </a:r>
            <a:r>
              <a:rPr lang="en-US" sz="1600" dirty="0" smtClean="0"/>
              <a:t>: </a:t>
            </a:r>
            <a:r>
              <a:rPr lang="en-US" sz="1600" b="1" dirty="0" smtClean="0">
                <a:solidFill>
                  <a:srgbClr val="0000FF"/>
                </a:solidFill>
              </a:rPr>
              <a:t>Day −</a:t>
            </a:r>
            <a:r>
              <a:rPr lang="en-US" sz="1600" b="1" dirty="0">
                <a:solidFill>
                  <a:srgbClr val="0000FF"/>
                </a:solidFill>
              </a:rPr>
              <a:t>4</a:t>
            </a:r>
            <a:r>
              <a:rPr lang="en-US" sz="1600" b="1" dirty="0" smtClean="0">
                <a:solidFill>
                  <a:srgbClr val="0000FF"/>
                </a:solidFill>
              </a:rPr>
              <a:t>  </a:t>
            </a:r>
            <a:endParaRPr lang="en-US" sz="1600" b="1" dirty="0">
              <a:solidFill>
                <a:srgbClr val="0000FF"/>
              </a:solidFill>
            </a:endParaRPr>
          </a:p>
        </p:txBody>
      </p:sp>
      <p:sp>
        <p:nvSpPr>
          <p:cNvPr id="20" name="TextBox 19"/>
          <p:cNvSpPr txBox="1"/>
          <p:nvPr/>
        </p:nvSpPr>
        <p:spPr>
          <a:xfrm>
            <a:off x="493151" y="525144"/>
            <a:ext cx="3799450"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S. Plains Warm Event – Jet Retraction</a:t>
            </a:r>
            <a:endParaRPr lang="en-US" b="1" dirty="0">
              <a:solidFill>
                <a:srgbClr val="FF0000"/>
              </a:solidFill>
            </a:endParaRPr>
          </a:p>
        </p:txBody>
      </p:sp>
      <p:sp>
        <p:nvSpPr>
          <p:cNvPr id="21" name="Rectangle 20"/>
          <p:cNvSpPr/>
          <p:nvPr/>
        </p:nvSpPr>
        <p:spPr>
          <a:xfrm>
            <a:off x="503729" y="2973727"/>
            <a:ext cx="249079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081" y="2950674"/>
            <a:ext cx="2887420" cy="360927"/>
          </a:xfrm>
          <a:prstGeom prst="rect">
            <a:avLst/>
          </a:prstGeom>
        </p:spPr>
      </p:pic>
      <p:sp>
        <p:nvSpPr>
          <p:cNvPr id="25" name="Rectangle 24"/>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363" y="6350000"/>
            <a:ext cx="4050052" cy="354232"/>
          </a:xfrm>
          <a:prstGeom prst="rect">
            <a:avLst/>
          </a:prstGeom>
        </p:spPr>
      </p:pic>
      <p:sp>
        <p:nvSpPr>
          <p:cNvPr id="27" name="TextBox 26"/>
          <p:cNvSpPr txBox="1"/>
          <p:nvPr/>
        </p:nvSpPr>
        <p:spPr>
          <a:xfrm>
            <a:off x="2469029" y="4206839"/>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602629" y="4087771"/>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9" name="TextBox 28"/>
          <p:cNvSpPr txBox="1"/>
          <p:nvPr/>
        </p:nvSpPr>
        <p:spPr>
          <a:xfrm>
            <a:off x="4074715" y="5058871"/>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0" name="TextBox 29"/>
          <p:cNvSpPr txBox="1"/>
          <p:nvPr/>
        </p:nvSpPr>
        <p:spPr>
          <a:xfrm>
            <a:off x="7242635" y="5068631"/>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8" name="Plus 17"/>
          <p:cNvSpPr/>
          <p:nvPr/>
        </p:nvSpPr>
        <p:spPr>
          <a:xfrm>
            <a:off x="7016749"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a:off x="7002992" y="52895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513448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70" y="3485059"/>
            <a:ext cx="8209190" cy="321917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3" y="143186"/>
            <a:ext cx="8209192" cy="3219171"/>
          </a:xfrm>
          <a:prstGeom prst="rect">
            <a:avLst/>
          </a:prstGeom>
        </p:spPr>
      </p:pic>
      <p:sp>
        <p:nvSpPr>
          <p:cNvPr id="10" name="TextBox 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solidFill>
                  <a:srgbClr val="0000FF"/>
                </a:solidFill>
              </a:rPr>
              <a:t>: </a:t>
            </a:r>
            <a:r>
              <a:rPr lang="en-US" b="1" dirty="0" smtClean="0">
                <a:solidFill>
                  <a:srgbClr val="0000FF"/>
                </a:solidFill>
              </a:rPr>
              <a:t>Day −2  </a:t>
            </a:r>
            <a:endParaRPr lang="en-US" b="1" dirty="0">
              <a:solidFill>
                <a:srgbClr val="0000FF"/>
              </a:solidFill>
            </a:endParaRPr>
          </a:p>
        </p:txBody>
      </p:sp>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12" name="TextBox 11"/>
          <p:cNvSpPr txBox="1"/>
          <p:nvPr/>
        </p:nvSpPr>
        <p:spPr>
          <a:xfrm>
            <a:off x="503728" y="3505906"/>
            <a:ext cx="8148607"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950-hPa Std. Temp. Anomalies</a:t>
            </a:r>
            <a:r>
              <a:rPr lang="en-US" sz="1600" dirty="0" smtClean="0"/>
              <a:t>: </a:t>
            </a:r>
            <a:r>
              <a:rPr lang="en-US" sz="1600" b="1" dirty="0" smtClean="0">
                <a:solidFill>
                  <a:srgbClr val="0000FF"/>
                </a:solidFill>
              </a:rPr>
              <a:t>Day −</a:t>
            </a:r>
            <a:r>
              <a:rPr lang="en-US" sz="1600" b="1" dirty="0">
                <a:solidFill>
                  <a:srgbClr val="0000FF"/>
                </a:solidFill>
              </a:rPr>
              <a:t>2</a:t>
            </a:r>
            <a:r>
              <a:rPr lang="en-US" sz="1600" b="1" dirty="0" smtClean="0">
                <a:solidFill>
                  <a:srgbClr val="0000FF"/>
                </a:solidFill>
              </a:rPr>
              <a:t>  </a:t>
            </a:r>
            <a:endParaRPr lang="en-US" sz="1600" b="1" dirty="0">
              <a:solidFill>
                <a:srgbClr val="0000FF"/>
              </a:solidFill>
            </a:endParaRPr>
          </a:p>
        </p:txBody>
      </p:sp>
      <p:sp>
        <p:nvSpPr>
          <p:cNvPr id="20" name="TextBox 19"/>
          <p:cNvSpPr txBox="1"/>
          <p:nvPr/>
        </p:nvSpPr>
        <p:spPr>
          <a:xfrm>
            <a:off x="493151" y="525144"/>
            <a:ext cx="3799450"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S. Plains Warm Event – Jet Retraction</a:t>
            </a:r>
            <a:endParaRPr lang="en-US" b="1" dirty="0">
              <a:solidFill>
                <a:srgbClr val="FF0000"/>
              </a:solidFill>
            </a:endParaRPr>
          </a:p>
        </p:txBody>
      </p:sp>
      <p:sp>
        <p:nvSpPr>
          <p:cNvPr id="21" name="Rectangle 20"/>
          <p:cNvSpPr/>
          <p:nvPr/>
        </p:nvSpPr>
        <p:spPr>
          <a:xfrm>
            <a:off x="503729" y="2973727"/>
            <a:ext cx="249079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081" y="2950674"/>
            <a:ext cx="2887420" cy="360927"/>
          </a:xfrm>
          <a:prstGeom prst="rect">
            <a:avLst/>
          </a:prstGeom>
        </p:spPr>
      </p:pic>
      <p:sp>
        <p:nvSpPr>
          <p:cNvPr id="25" name="Rectangle 24"/>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363" y="6350000"/>
            <a:ext cx="4050052" cy="354232"/>
          </a:xfrm>
          <a:prstGeom prst="rect">
            <a:avLst/>
          </a:prstGeom>
        </p:spPr>
      </p:pic>
      <p:sp>
        <p:nvSpPr>
          <p:cNvPr id="27" name="TextBox 26"/>
          <p:cNvSpPr txBox="1"/>
          <p:nvPr/>
        </p:nvSpPr>
        <p:spPr>
          <a:xfrm>
            <a:off x="2683435" y="4252124"/>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6072740" y="4501480"/>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9" name="TextBox 28"/>
          <p:cNvSpPr txBox="1"/>
          <p:nvPr/>
        </p:nvSpPr>
        <p:spPr>
          <a:xfrm>
            <a:off x="4292601" y="4989892"/>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0" name="TextBox 29"/>
          <p:cNvSpPr txBox="1"/>
          <p:nvPr/>
        </p:nvSpPr>
        <p:spPr>
          <a:xfrm>
            <a:off x="7551643" y="535305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8" name="Plus 17"/>
          <p:cNvSpPr/>
          <p:nvPr/>
        </p:nvSpPr>
        <p:spPr>
          <a:xfrm>
            <a:off x="7016749"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a:off x="7002992" y="52895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10185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70" y="3485059"/>
            <a:ext cx="8209190" cy="32191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4" y="143186"/>
            <a:ext cx="8209190" cy="3219171"/>
          </a:xfrm>
          <a:prstGeom prst="rect">
            <a:avLst/>
          </a:prstGeom>
        </p:spPr>
      </p:pic>
      <p:sp>
        <p:nvSpPr>
          <p:cNvPr id="10" name="TextBox 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0</a:t>
            </a:r>
            <a:r>
              <a:rPr lang="en-US" b="1" dirty="0" smtClean="0">
                <a:solidFill>
                  <a:srgbClr val="0000FF"/>
                </a:solidFill>
              </a:rPr>
              <a:t>  </a:t>
            </a:r>
            <a:endParaRPr lang="en-US" b="1" dirty="0">
              <a:solidFill>
                <a:srgbClr val="0000FF"/>
              </a:solidFill>
            </a:endParaRPr>
          </a:p>
        </p:txBody>
      </p:sp>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12" name="TextBox 11"/>
          <p:cNvSpPr txBox="1"/>
          <p:nvPr/>
        </p:nvSpPr>
        <p:spPr>
          <a:xfrm>
            <a:off x="503728" y="3505906"/>
            <a:ext cx="8148607"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950-hPa Std. Temp. Anomalies</a:t>
            </a:r>
            <a:r>
              <a:rPr lang="en-US" sz="1600" dirty="0" smtClean="0"/>
              <a:t>: </a:t>
            </a:r>
            <a:r>
              <a:rPr lang="en-US" sz="1600" b="1" dirty="0" smtClean="0">
                <a:solidFill>
                  <a:srgbClr val="0000FF"/>
                </a:solidFill>
              </a:rPr>
              <a:t>Day </a:t>
            </a:r>
            <a:r>
              <a:rPr lang="en-US" sz="1600" b="1" dirty="0">
                <a:solidFill>
                  <a:srgbClr val="0000FF"/>
                </a:solidFill>
              </a:rPr>
              <a:t>0</a:t>
            </a:r>
            <a:r>
              <a:rPr lang="en-US" sz="1600" b="1" dirty="0" smtClean="0">
                <a:solidFill>
                  <a:srgbClr val="0000FF"/>
                </a:solidFill>
              </a:rPr>
              <a:t>  </a:t>
            </a:r>
            <a:endParaRPr lang="en-US" sz="1600" b="1" dirty="0">
              <a:solidFill>
                <a:srgbClr val="0000FF"/>
              </a:solidFill>
            </a:endParaRPr>
          </a:p>
        </p:txBody>
      </p:sp>
      <p:sp>
        <p:nvSpPr>
          <p:cNvPr id="2" name="Rectangle 1"/>
          <p:cNvSpPr/>
          <p:nvPr/>
        </p:nvSpPr>
        <p:spPr>
          <a:xfrm>
            <a:off x="503729" y="2973727"/>
            <a:ext cx="249079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93151" y="525144"/>
            <a:ext cx="3799450"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S. Plains Warm Event – Jet Retraction</a:t>
            </a:r>
            <a:endParaRPr lang="en-US" b="1" dirty="0">
              <a:solidFill>
                <a:srgbClr val="FF0000"/>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081" y="2950674"/>
            <a:ext cx="2887420" cy="360927"/>
          </a:xfrm>
          <a:prstGeom prst="rect">
            <a:avLst/>
          </a:prstGeom>
        </p:spPr>
      </p:pic>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363" y="6350000"/>
            <a:ext cx="4050052" cy="354232"/>
          </a:xfrm>
          <a:prstGeom prst="rect">
            <a:avLst/>
          </a:prstGeom>
        </p:spPr>
      </p:pic>
      <p:sp>
        <p:nvSpPr>
          <p:cNvPr id="25" name="TextBox 24"/>
          <p:cNvSpPr txBox="1"/>
          <p:nvPr/>
        </p:nvSpPr>
        <p:spPr>
          <a:xfrm>
            <a:off x="3282949" y="4192359"/>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6" name="TextBox 25"/>
          <p:cNvSpPr txBox="1"/>
          <p:nvPr/>
        </p:nvSpPr>
        <p:spPr>
          <a:xfrm>
            <a:off x="6720440" y="4999107"/>
            <a:ext cx="44236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7" name="TextBox 26"/>
          <p:cNvSpPr txBox="1"/>
          <p:nvPr/>
        </p:nvSpPr>
        <p:spPr>
          <a:xfrm>
            <a:off x="4782179" y="5131711"/>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8" name="TextBox 27"/>
          <p:cNvSpPr txBox="1"/>
          <p:nvPr/>
        </p:nvSpPr>
        <p:spPr>
          <a:xfrm>
            <a:off x="7893423" y="5293286"/>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9" name="TextBox 28"/>
          <p:cNvSpPr txBox="1"/>
          <p:nvPr/>
        </p:nvSpPr>
        <p:spPr>
          <a:xfrm>
            <a:off x="6371289" y="4162477"/>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7016749"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Plus 29"/>
          <p:cNvSpPr/>
          <p:nvPr/>
        </p:nvSpPr>
        <p:spPr>
          <a:xfrm>
            <a:off x="7002992" y="52895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236881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5" cy="6099671"/>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15</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35</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84)</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5"/>
          </a:xfrm>
          <a:prstGeom prst="rect">
            <a:avLst/>
          </a:prstGeom>
        </p:spPr>
      </p:pic>
      <p:sp>
        <p:nvSpPr>
          <p:cNvPr id="9" name="Oval 8"/>
          <p:cNvSpPr/>
          <p:nvPr/>
        </p:nvSpPr>
        <p:spPr>
          <a:xfrm rot="20515784">
            <a:off x="6635094" y="1137227"/>
            <a:ext cx="1195952" cy="67034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Tree>
    <p:extLst>
      <p:ext uri="{BB962C8B-B14F-4D97-AF65-F5344CB8AC3E}">
        <p14:creationId xmlns:p14="http://schemas.microsoft.com/office/powerpoint/2010/main" val="290704689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sp>
        <p:nvSpPr>
          <p:cNvPr id="9" name="Oval 8"/>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Tree>
    <p:extLst>
      <p:ext uri="{BB962C8B-B14F-4D97-AF65-F5344CB8AC3E}">
        <p14:creationId xmlns:p14="http://schemas.microsoft.com/office/powerpoint/2010/main" val="33753941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9907"/>
            <a:ext cx="8702842" cy="1446550"/>
          </a:xfrm>
          <a:prstGeom prst="rect">
            <a:avLst/>
          </a:prstGeom>
          <a:noFill/>
        </p:spPr>
        <p:txBody>
          <a:bodyPr wrap="square" rtlCol="0">
            <a:spAutoFit/>
          </a:bodyPr>
          <a:lstStyle/>
          <a:p>
            <a:r>
              <a:rPr lang="en-US" sz="3200" b="1" u="sng" dirty="0" smtClean="0">
                <a:solidFill>
                  <a:srgbClr val="FF0000"/>
                </a:solidFill>
              </a:rPr>
              <a:t>Extreme Warm Events</a:t>
            </a:r>
            <a:r>
              <a:rPr lang="en-US" sz="3200" b="1" dirty="0" smtClean="0">
                <a:solidFill>
                  <a:srgbClr val="FF0000"/>
                </a:solidFill>
              </a:rPr>
              <a:t>:</a:t>
            </a:r>
          </a:p>
          <a:p>
            <a:endParaRPr lang="en-US" sz="500" b="1" dirty="0" smtClean="0">
              <a:solidFill>
                <a:srgbClr val="FF0000"/>
              </a:solidFill>
            </a:endParaRPr>
          </a:p>
          <a:p>
            <a:pPr marL="457200" indent="-457200">
              <a:buFont typeface="Arial"/>
              <a:buChar char="•"/>
            </a:pPr>
            <a:r>
              <a:rPr lang="en-US" sz="2400" dirty="0" smtClean="0"/>
              <a:t>Employed 1-h forecasts of 2-m temperature from the CFSR    (0.5°× 0.5°) at 6-h intervals</a:t>
            </a:r>
          </a:p>
        </p:txBody>
      </p:sp>
      <p:sp>
        <p:nvSpPr>
          <p:cNvPr id="2" name="TextBox 1"/>
          <p:cNvSpPr txBox="1"/>
          <p:nvPr/>
        </p:nvSpPr>
        <p:spPr>
          <a:xfrm>
            <a:off x="200383" y="2531503"/>
            <a:ext cx="4393571" cy="4293483"/>
          </a:xfrm>
          <a:prstGeom prst="rect">
            <a:avLst/>
          </a:prstGeom>
          <a:noFill/>
        </p:spPr>
        <p:txBody>
          <a:bodyPr wrap="square" rtlCol="0">
            <a:spAutoFit/>
          </a:bodyPr>
          <a:lstStyle/>
          <a:p>
            <a:pPr marL="458788" indent="-458788">
              <a:buFont typeface="Arial"/>
              <a:buChar char="•"/>
            </a:pPr>
            <a:r>
              <a:rPr lang="en-US" sz="2400" dirty="0" smtClean="0"/>
              <a:t>Compiled data for each grid point within 21-day windows centered on each analysis time for 36 years, 1979–2014</a:t>
            </a:r>
          </a:p>
          <a:p>
            <a:pPr marL="458788" indent="-458788">
              <a:buFont typeface="Arial"/>
              <a:buChar char="•"/>
            </a:pPr>
            <a:endParaRPr lang="en-US" sz="500" dirty="0" smtClean="0"/>
          </a:p>
          <a:p>
            <a:pPr marL="684213" lvl="1" indent="-227013">
              <a:buFont typeface="Arial"/>
              <a:buChar char="•"/>
            </a:pPr>
            <a:r>
              <a:rPr lang="en-US" sz="2000" dirty="0" smtClean="0">
                <a:solidFill>
                  <a:srgbClr val="0000FF"/>
                </a:solidFill>
              </a:rPr>
              <a:t>Each grid point has 756 (21×36) data points for each analysis time</a:t>
            </a:r>
          </a:p>
          <a:p>
            <a:pPr lvl="1"/>
            <a:endParaRPr lang="en-US" dirty="0" smtClean="0"/>
          </a:p>
          <a:p>
            <a:pPr marL="457200" indent="-457200">
              <a:buFont typeface="Arial"/>
              <a:buChar char="•"/>
            </a:pPr>
            <a:r>
              <a:rPr lang="en-US" sz="2400" dirty="0" smtClean="0"/>
              <a:t>Determined the temperature that corresponds to the </a:t>
            </a:r>
            <a:r>
              <a:rPr lang="en-US" sz="2400" b="1" dirty="0" smtClean="0"/>
              <a:t>99</a:t>
            </a:r>
            <a:r>
              <a:rPr lang="en-US" sz="2400" b="1" baseline="30000" dirty="0" smtClean="0"/>
              <a:t>th</a:t>
            </a:r>
            <a:r>
              <a:rPr lang="en-US" sz="2400" b="1" dirty="0" smtClean="0"/>
              <a:t> percentile </a:t>
            </a:r>
            <a:r>
              <a:rPr lang="en-US" sz="2400" dirty="0" smtClean="0"/>
              <a:t>for each grid point at a given analysis time</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4179" y="2072470"/>
            <a:ext cx="5031698" cy="3773773"/>
          </a:xfrm>
          <a:prstGeom prst="rect">
            <a:avLst/>
          </a:prstGeom>
        </p:spPr>
      </p:pic>
      <p:sp>
        <p:nvSpPr>
          <p:cNvPr id="3" name="TextBox 2"/>
          <p:cNvSpPr txBox="1"/>
          <p:nvPr/>
        </p:nvSpPr>
        <p:spPr>
          <a:xfrm>
            <a:off x="4563279" y="5722419"/>
            <a:ext cx="4535368" cy="923330"/>
          </a:xfrm>
          <a:prstGeom prst="rect">
            <a:avLst/>
          </a:prstGeom>
          <a:noFill/>
        </p:spPr>
        <p:txBody>
          <a:bodyPr wrap="square" rtlCol="0">
            <a:spAutoFit/>
          </a:bodyPr>
          <a:lstStyle/>
          <a:p>
            <a:pPr algn="ctr"/>
            <a:r>
              <a:rPr lang="en-US" b="1" dirty="0" smtClean="0">
                <a:solidFill>
                  <a:srgbClr val="0000FF"/>
                </a:solidFill>
              </a:rPr>
              <a:t>Frequency distribution of 2-m temperature at</a:t>
            </a:r>
          </a:p>
          <a:p>
            <a:pPr algn="ctr"/>
            <a:r>
              <a:rPr lang="en-US" b="1" dirty="0" smtClean="0">
                <a:solidFill>
                  <a:srgbClr val="0000FF"/>
                </a:solidFill>
              </a:rPr>
              <a:t>1900 UTC 30 May for a grid point near Albany, NY</a:t>
            </a:r>
            <a:endParaRPr lang="en-US" b="1" dirty="0">
              <a:solidFill>
                <a:srgbClr val="0000FF"/>
              </a:solidFill>
            </a:endParaRPr>
          </a:p>
        </p:txBody>
      </p:sp>
    </p:spTree>
    <p:extLst>
      <p:ext uri="{BB962C8B-B14F-4D97-AF65-F5344CB8AC3E}">
        <p14:creationId xmlns:p14="http://schemas.microsoft.com/office/powerpoint/2010/main" val="390395817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22</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13</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4"/>
          </a:xfrm>
          <a:prstGeom prst="rect">
            <a:avLst/>
          </a:prstGeom>
        </p:spPr>
      </p:pic>
      <p:sp>
        <p:nvSpPr>
          <p:cNvPr id="9" name="Oval 8"/>
          <p:cNvSpPr/>
          <p:nvPr/>
        </p:nvSpPr>
        <p:spPr>
          <a:xfrm rot="15716148">
            <a:off x="5732288" y="784292"/>
            <a:ext cx="783750" cy="621647"/>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30" name="TextBox 29"/>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Tree>
    <p:extLst>
      <p:ext uri="{BB962C8B-B14F-4D97-AF65-F5344CB8AC3E}">
        <p14:creationId xmlns:p14="http://schemas.microsoft.com/office/powerpoint/2010/main" val="331377938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9</a:t>
            </a: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20</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31</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78)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3"/>
          </a:xfrm>
          <a:prstGeom prst="rect">
            <a:avLst/>
          </a:prstGeom>
        </p:spPr>
      </p:pic>
      <p:sp>
        <p:nvSpPr>
          <p:cNvPr id="9" name="Oval 8"/>
          <p:cNvSpPr/>
          <p:nvPr/>
        </p:nvSpPr>
        <p:spPr>
          <a:xfrm rot="15716148">
            <a:off x="5725399" y="761446"/>
            <a:ext cx="844504" cy="591919"/>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Tree>
    <p:extLst>
      <p:ext uri="{BB962C8B-B14F-4D97-AF65-F5344CB8AC3E}">
        <p14:creationId xmlns:p14="http://schemas.microsoft.com/office/powerpoint/2010/main" val="348787290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541" y="1315104"/>
            <a:ext cx="8328526" cy="4708980"/>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Demonstrate further the potential of the North Pacific Jet phase diagram</a:t>
            </a:r>
            <a:r>
              <a:rPr lang="en-US" sz="2400" b="1" dirty="0" smtClean="0">
                <a:cs typeface="Arial" panose="020B0604020202020204" pitchFamily="34" charset="0"/>
              </a:rPr>
              <a:t> </a:t>
            </a:r>
            <a:r>
              <a:rPr lang="en-US" sz="2400" dirty="0" smtClean="0">
                <a:cs typeface="Arial" panose="020B0604020202020204" pitchFamily="34" charset="0"/>
              </a:rPr>
              <a:t>to</a:t>
            </a:r>
            <a:r>
              <a:rPr lang="en-US" sz="2400" b="1" dirty="0" smtClean="0">
                <a:cs typeface="Arial" panose="020B0604020202020204" pitchFamily="34" charset="0"/>
              </a:rPr>
              <a:t> </a:t>
            </a:r>
            <a:r>
              <a:rPr lang="en-US" sz="2400" b="1" dirty="0" smtClean="0">
                <a:solidFill>
                  <a:srgbClr val="0000FF"/>
                </a:solidFill>
                <a:cs typeface="Arial" panose="020B0604020202020204" pitchFamily="34" charset="0"/>
              </a:rPr>
              <a:t>indicate antecedent environments </a:t>
            </a:r>
            <a:r>
              <a:rPr lang="en-US" sz="2400" dirty="0" smtClean="0">
                <a:cs typeface="Arial" panose="020B0604020202020204" pitchFamily="34" charset="0"/>
              </a:rPr>
              <a:t>favorable for the development of EWEs over the continental U.S.</a:t>
            </a: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smtClean="0">
                <a:solidFill>
                  <a:srgbClr val="000000"/>
                </a:solidFill>
                <a:cs typeface="Arial" panose="020B0604020202020204" pitchFamily="34" charset="0"/>
              </a:rPr>
              <a:t>Differentiate between antecedent environments </a:t>
            </a:r>
            <a:r>
              <a:rPr lang="en-US" sz="2400" dirty="0" smtClean="0">
                <a:cs typeface="Arial" panose="020B0604020202020204" pitchFamily="34" charset="0"/>
              </a:rPr>
              <a:t>conducive to the development of </a:t>
            </a:r>
            <a:r>
              <a:rPr lang="en-US" sz="2400" b="1" dirty="0" smtClean="0">
                <a:solidFill>
                  <a:srgbClr val="0000FF"/>
                </a:solidFill>
                <a:cs typeface="Arial" panose="020B0604020202020204" pitchFamily="34" charset="0"/>
              </a:rPr>
              <a:t>extreme and non-extreme events</a:t>
            </a:r>
            <a:r>
              <a:rPr lang="en-US" sz="2400" dirty="0" smtClean="0">
                <a:cs typeface="Arial" panose="020B0604020202020204" pitchFamily="34" charset="0"/>
              </a:rPr>
              <a:t>.</a:t>
            </a: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smtClean="0">
                <a:cs typeface="Arial" panose="020B0604020202020204" pitchFamily="34" charset="0"/>
              </a:rPr>
              <a:t>Evaluate the </a:t>
            </a:r>
            <a:r>
              <a:rPr lang="en-US" sz="2400" b="1" dirty="0" smtClean="0">
                <a:solidFill>
                  <a:srgbClr val="0000FF"/>
                </a:solidFill>
                <a:cs typeface="Arial" panose="020B0604020202020204" pitchFamily="34" charset="0"/>
              </a:rPr>
              <a:t>skill of NCEP GFS and GEFS forecasts </a:t>
            </a:r>
            <a:r>
              <a:rPr lang="en-US" sz="2400" dirty="0" smtClean="0">
                <a:cs typeface="Arial" panose="020B0604020202020204" pitchFamily="34" charset="0"/>
              </a:rPr>
              <a:t>for the identified EWEs and for non-extreme events in the context of the North Pacific Jet phase diagram.</a:t>
            </a:r>
          </a:p>
          <a:p>
            <a:endParaRPr lang="en-US" sz="1200" dirty="0">
              <a:cs typeface="Arial" panose="020B0604020202020204" pitchFamily="34" charset="0"/>
            </a:endParaRPr>
          </a:p>
          <a:p>
            <a:pPr marL="285750" indent="-285750">
              <a:buFont typeface="Arial"/>
              <a:buChar char="•"/>
            </a:pPr>
            <a:r>
              <a:rPr lang="en-US" sz="2400" dirty="0" smtClean="0">
                <a:cs typeface="Arial" panose="020B0604020202020204" pitchFamily="34" charset="0"/>
              </a:rPr>
              <a:t>Develop a </a:t>
            </a:r>
            <a:r>
              <a:rPr lang="en-US" sz="2400" b="1" dirty="0" smtClean="0">
                <a:solidFill>
                  <a:srgbClr val="0000FF"/>
                </a:solidFill>
                <a:cs typeface="Arial" panose="020B0604020202020204" pitchFamily="34" charset="0"/>
              </a:rPr>
              <a:t>real-time North Pacific Jet phase diagram</a:t>
            </a:r>
            <a:r>
              <a:rPr lang="en-US" sz="2400" dirty="0" smtClean="0">
                <a:cs typeface="Arial" panose="020B0604020202020204" pitchFamily="34" charset="0"/>
              </a:rPr>
              <a:t> and test it during the HMT Medium Range Experiments at WPC this winter.</a:t>
            </a:r>
            <a:endParaRPr lang="en-US" sz="2400" dirty="0">
              <a:cs typeface="Arial" panose="020B0604020202020204" pitchFamily="34" charset="0"/>
            </a:endParaRPr>
          </a:p>
        </p:txBody>
      </p:sp>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7633368" cy="707886"/>
          </a:xfrm>
          <a:prstGeom prst="rect">
            <a:avLst/>
          </a:prstGeom>
          <a:noFill/>
        </p:spPr>
        <p:txBody>
          <a:bodyPr wrap="square" rtlCol="0">
            <a:spAutoFit/>
          </a:bodyPr>
          <a:lstStyle/>
          <a:p>
            <a:r>
              <a:rPr lang="en-US" sz="4000" b="1" dirty="0" smtClean="0"/>
              <a:t>Next Steps</a:t>
            </a:r>
            <a:endParaRPr lang="en-US" sz="4000" b="1" dirty="0"/>
          </a:p>
        </p:txBody>
      </p:sp>
    </p:spTree>
    <p:extLst>
      <p:ext uri="{BB962C8B-B14F-4D97-AF65-F5344CB8AC3E}">
        <p14:creationId xmlns:p14="http://schemas.microsoft.com/office/powerpoint/2010/main" val="142688640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6469" y="1287759"/>
            <a:ext cx="4089349" cy="5447645"/>
          </a:xfrm>
          <a:prstGeom prst="rect">
            <a:avLst/>
          </a:prstGeom>
        </p:spPr>
        <p:txBody>
          <a:bodyPr wrap="square">
            <a:spAutoFit/>
          </a:bodyPr>
          <a:lstStyle/>
          <a:p>
            <a:pPr algn="ctr"/>
            <a:r>
              <a:rPr lang="en-US" sz="2400" b="1" dirty="0" smtClean="0">
                <a:solidFill>
                  <a:srgbClr val="0000FF"/>
                </a:solidFill>
                <a:cs typeface="Arial" panose="020B0604020202020204" pitchFamily="34" charset="0"/>
              </a:rPr>
              <a:t>Real-time North Pacific Jet phase diagram:</a:t>
            </a:r>
          </a:p>
          <a:p>
            <a:endParaRPr lang="en-US" sz="2400" b="1" dirty="0">
              <a:solidFill>
                <a:srgbClr val="0000FF"/>
              </a:solidFill>
              <a:cs typeface="Arial" panose="020B0604020202020204" pitchFamily="34" charset="0"/>
            </a:endParaRPr>
          </a:p>
          <a:p>
            <a:pPr marL="342900" indent="-342900">
              <a:buFont typeface="Arial"/>
              <a:buChar char="•"/>
            </a:pPr>
            <a:r>
              <a:rPr lang="en-US" sz="2000" dirty="0" smtClean="0">
                <a:solidFill>
                  <a:srgbClr val="000000"/>
                </a:solidFill>
                <a:cs typeface="Arial" panose="020B0604020202020204" pitchFamily="34" charset="0"/>
              </a:rPr>
              <a:t>Probabilistic, GFS deterministic, and GEFS ensemble forecasts</a:t>
            </a:r>
          </a:p>
          <a:p>
            <a:endParaRPr lang="en-US" sz="1000" dirty="0" smtClean="0">
              <a:solidFill>
                <a:srgbClr val="000000"/>
              </a:solidFill>
              <a:cs typeface="Arial" panose="020B0604020202020204" pitchFamily="34" charset="0"/>
            </a:endParaRPr>
          </a:p>
          <a:p>
            <a:pPr marL="342900" indent="-342900">
              <a:buFont typeface="Arial"/>
              <a:buChar char="•"/>
            </a:pPr>
            <a:r>
              <a:rPr lang="en-US" sz="2000" dirty="0" smtClean="0">
                <a:solidFill>
                  <a:srgbClr val="000000"/>
                </a:solidFill>
                <a:cs typeface="Arial" panose="020B0604020202020204" pitchFamily="34" charset="0"/>
              </a:rPr>
              <a:t>Complementary analysis/forecasts of 250-hPa wind speed/geo. heights over the North Pacific</a:t>
            </a:r>
          </a:p>
          <a:p>
            <a:endParaRPr lang="en-US" sz="1000" dirty="0" smtClean="0">
              <a:solidFill>
                <a:srgbClr val="000000"/>
              </a:solidFill>
              <a:cs typeface="Arial" panose="020B0604020202020204" pitchFamily="34" charset="0"/>
            </a:endParaRPr>
          </a:p>
          <a:p>
            <a:pPr marL="342900" indent="-342900">
              <a:buFont typeface="Arial"/>
              <a:buChar char="•"/>
            </a:pPr>
            <a:r>
              <a:rPr lang="en-US" sz="2000" dirty="0" smtClean="0">
                <a:solidFill>
                  <a:srgbClr val="000000"/>
                </a:solidFill>
                <a:cs typeface="Arial" panose="020B0604020202020204" pitchFamily="34" charset="0"/>
              </a:rPr>
              <a:t>Complementary analysis/forecasts of corresponding synoptic flow pattern over North America</a:t>
            </a:r>
          </a:p>
          <a:p>
            <a:endParaRPr lang="en-US" sz="2400" dirty="0">
              <a:cs typeface="Arial" panose="020B0604020202020204" pitchFamily="34" charset="0"/>
            </a:endParaRPr>
          </a:p>
          <a:p>
            <a:r>
              <a:rPr lang="en-US" sz="2400" b="1" dirty="0" smtClean="0">
                <a:solidFill>
                  <a:srgbClr val="0000FF"/>
                </a:solidFill>
                <a:cs typeface="Arial" panose="020B0604020202020204" pitchFamily="34" charset="0"/>
              </a:rPr>
              <a:t>URL:</a:t>
            </a:r>
            <a:r>
              <a:rPr lang="en-US" sz="2400" dirty="0" smtClean="0">
                <a:cs typeface="Arial" panose="020B0604020202020204" pitchFamily="34" charset="0"/>
              </a:rPr>
              <a:t> www.atmos.albany.edu/facstaff/awinters/realtime</a:t>
            </a:r>
            <a:endParaRPr lang="en-US" sz="2400" dirty="0">
              <a:cs typeface="Arial" panose="020B0604020202020204" pitchFamily="34" charset="0"/>
            </a:endParaRPr>
          </a:p>
        </p:txBody>
      </p:sp>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7633368" cy="707886"/>
          </a:xfrm>
          <a:prstGeom prst="rect">
            <a:avLst/>
          </a:prstGeom>
          <a:noFill/>
        </p:spPr>
        <p:txBody>
          <a:bodyPr wrap="square" rtlCol="0">
            <a:spAutoFit/>
          </a:bodyPr>
          <a:lstStyle/>
          <a:p>
            <a:r>
              <a:rPr lang="en-US" sz="4000" b="1" dirty="0" smtClean="0"/>
              <a:t>Next Steps</a:t>
            </a:r>
            <a:endParaRPr lang="en-US" sz="4000" b="1" dirty="0"/>
          </a:p>
        </p:txBody>
      </p:sp>
      <p:pic>
        <p:nvPicPr>
          <p:cNvPr id="2" name="Picture 1" descr="probdiagram_09010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0276" y="-181435"/>
            <a:ext cx="5711486" cy="7391333"/>
          </a:xfrm>
          <a:prstGeom prst="rect">
            <a:avLst/>
          </a:prstGeom>
        </p:spPr>
      </p:pic>
      <p:sp>
        <p:nvSpPr>
          <p:cNvPr id="7" name="TextBox 6"/>
          <p:cNvSpPr txBox="1"/>
          <p:nvPr/>
        </p:nvSpPr>
        <p:spPr>
          <a:xfrm>
            <a:off x="4716005" y="5402126"/>
            <a:ext cx="4160641" cy="923330"/>
          </a:xfrm>
          <a:prstGeom prst="rect">
            <a:avLst/>
          </a:prstGeom>
          <a:noFill/>
        </p:spPr>
        <p:txBody>
          <a:bodyPr wrap="square" rtlCol="0">
            <a:spAutoFit/>
          </a:bodyPr>
          <a:lstStyle/>
          <a:p>
            <a:pPr algn="ctr"/>
            <a:r>
              <a:rPr lang="en-US" b="1" dirty="0" smtClean="0">
                <a:solidFill>
                  <a:srgbClr val="0000FF"/>
                </a:solidFill>
              </a:rPr>
              <a:t>9-day probabilistic forecast trajectory within the North Pacific Jet phase diagram</a:t>
            </a:r>
            <a:endParaRPr lang="en-US" b="1" dirty="0">
              <a:solidFill>
                <a:srgbClr val="0000FF"/>
              </a:solidFill>
            </a:endParaRPr>
          </a:p>
        </p:txBody>
      </p:sp>
    </p:spTree>
    <p:extLst>
      <p:ext uri="{BB962C8B-B14F-4D97-AF65-F5344CB8AC3E}">
        <p14:creationId xmlns:p14="http://schemas.microsoft.com/office/powerpoint/2010/main" val="422156417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rmAutofit/>
          </a:bodyPr>
          <a:lstStyle/>
          <a:p>
            <a:r>
              <a:rPr lang="en-US" b="1" dirty="0" smtClean="0">
                <a:solidFill>
                  <a:srgbClr val="FF0000"/>
                </a:solidFill>
              </a:rPr>
              <a:t>Supplementary Slides</a:t>
            </a:r>
            <a:endParaRPr lang="en-US" b="1" dirty="0">
              <a:solidFill>
                <a:srgbClr val="FF0000"/>
              </a:solidFill>
            </a:endParaRPr>
          </a:p>
        </p:txBody>
      </p:sp>
    </p:spTree>
    <p:extLst>
      <p:ext uri="{BB962C8B-B14F-4D97-AF65-F5344CB8AC3E}">
        <p14:creationId xmlns:p14="http://schemas.microsoft.com/office/powerpoint/2010/main" val="236593966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1053" y="1241940"/>
            <a:ext cx="8227352" cy="4524315"/>
          </a:xfrm>
          <a:prstGeom prst="rect">
            <a:avLst/>
          </a:prstGeom>
        </p:spPr>
        <p:txBody>
          <a:bodyPr wrap="square">
            <a:spAutoFit/>
          </a:bodyPr>
          <a:lstStyle/>
          <a:p>
            <a:pPr marL="463550" indent="-463550"/>
            <a:r>
              <a:rPr lang="en-US" sz="2400" dirty="0" err="1" smtClean="0">
                <a:cs typeface="Arial" panose="020B0604020202020204" pitchFamily="34" charset="0"/>
              </a:rPr>
              <a:t>Athanasiadis</a:t>
            </a:r>
            <a:r>
              <a:rPr lang="en-US" sz="2400" dirty="0" smtClean="0">
                <a:cs typeface="Arial" panose="020B0604020202020204" pitchFamily="34" charset="0"/>
              </a:rPr>
              <a:t>, P. J., J. M. Wallace, and J. J. </a:t>
            </a:r>
            <a:r>
              <a:rPr lang="en-US" sz="2400" dirty="0" err="1" smtClean="0">
                <a:cs typeface="Arial" panose="020B0604020202020204" pitchFamily="34" charset="0"/>
              </a:rPr>
              <a:t>Wettstein</a:t>
            </a:r>
            <a:r>
              <a:rPr lang="en-US" sz="2400" dirty="0" smtClean="0">
                <a:cs typeface="Arial" panose="020B0604020202020204" pitchFamily="34" charset="0"/>
              </a:rPr>
              <a:t>, 2010: Patterns of wintertime </a:t>
            </a:r>
            <a:r>
              <a:rPr lang="en-US" sz="2400" dirty="0">
                <a:cs typeface="Arial" panose="020B0604020202020204" pitchFamily="34" charset="0"/>
              </a:rPr>
              <a:t>j</a:t>
            </a:r>
            <a:r>
              <a:rPr lang="en-US" sz="2400" dirty="0" smtClean="0">
                <a:cs typeface="Arial" panose="020B0604020202020204" pitchFamily="34" charset="0"/>
              </a:rPr>
              <a:t>et </a:t>
            </a:r>
            <a:r>
              <a:rPr lang="en-US" sz="2400" dirty="0">
                <a:cs typeface="Arial" panose="020B0604020202020204" pitchFamily="34" charset="0"/>
              </a:rPr>
              <a:t>s</a:t>
            </a:r>
            <a:r>
              <a:rPr lang="en-US" sz="2400" dirty="0" smtClean="0">
                <a:cs typeface="Arial" panose="020B0604020202020204" pitchFamily="34" charset="0"/>
              </a:rPr>
              <a:t>tream variability and their relation to the storm tracks. </a:t>
            </a:r>
            <a:r>
              <a:rPr lang="en-US" sz="2400" i="1" dirty="0" smtClean="0">
                <a:cs typeface="Arial" panose="020B0604020202020204" pitchFamily="34" charset="0"/>
              </a:rPr>
              <a:t>J. Atmos. Sci.</a:t>
            </a:r>
            <a:r>
              <a:rPr lang="en-US" sz="2400" dirty="0" smtClean="0">
                <a:cs typeface="Arial" panose="020B0604020202020204" pitchFamily="34" charset="0"/>
              </a:rPr>
              <a:t>, </a:t>
            </a:r>
            <a:r>
              <a:rPr lang="en-US" sz="2400" b="1" dirty="0" smtClean="0">
                <a:cs typeface="Arial" panose="020B0604020202020204" pitchFamily="34" charset="0"/>
              </a:rPr>
              <a:t>67, </a:t>
            </a:r>
            <a:r>
              <a:rPr lang="en-US" sz="2400" dirty="0" smtClean="0">
                <a:cs typeface="Arial" panose="020B0604020202020204" pitchFamily="34" charset="0"/>
              </a:rPr>
              <a:t>1361–1381.</a:t>
            </a:r>
          </a:p>
          <a:p>
            <a:endParaRPr lang="en-US" sz="2400" dirty="0" smtClean="0">
              <a:cs typeface="Arial" panose="020B0604020202020204" pitchFamily="34" charset="0"/>
            </a:endParaRPr>
          </a:p>
          <a:p>
            <a:pPr marL="450850" indent="-450850"/>
            <a:r>
              <a:rPr lang="en-US" sz="2400" dirty="0">
                <a:cs typeface="Arial" panose="020B0604020202020204" pitchFamily="34" charset="0"/>
              </a:rPr>
              <a:t>Griffin, K. S., and J. E. Martin, 2016: Synoptic features associated with temporally coherent modes of variability of the North Pacific </a:t>
            </a:r>
            <a:r>
              <a:rPr lang="en-US" sz="2400" dirty="0" smtClean="0">
                <a:cs typeface="Arial" panose="020B0604020202020204" pitchFamily="34" charset="0"/>
              </a:rPr>
              <a:t>jet </a:t>
            </a:r>
            <a:r>
              <a:rPr lang="en-US" sz="2400" dirty="0">
                <a:cs typeface="Arial" panose="020B0604020202020204" pitchFamily="34" charset="0"/>
              </a:rPr>
              <a:t>s</a:t>
            </a:r>
            <a:r>
              <a:rPr lang="en-US" sz="2400" dirty="0" smtClean="0">
                <a:cs typeface="Arial" panose="020B0604020202020204" pitchFamily="34" charset="0"/>
              </a:rPr>
              <a:t>tream</a:t>
            </a:r>
            <a:r>
              <a:rPr lang="en-US" sz="2400" dirty="0">
                <a:cs typeface="Arial" panose="020B0604020202020204" pitchFamily="34" charset="0"/>
              </a:rPr>
              <a:t>. </a:t>
            </a:r>
            <a:r>
              <a:rPr lang="en-US" sz="2400" i="1" dirty="0">
                <a:cs typeface="Arial" panose="020B0604020202020204" pitchFamily="34" charset="0"/>
              </a:rPr>
              <a:t>J. Climate, </a:t>
            </a:r>
            <a:r>
              <a:rPr lang="en-US" sz="2400" b="1" i="1" dirty="0">
                <a:cs typeface="Arial" panose="020B0604020202020204" pitchFamily="34" charset="0"/>
              </a:rPr>
              <a:t>29</a:t>
            </a:r>
            <a:r>
              <a:rPr lang="en-US" sz="2400" i="1" dirty="0">
                <a:cs typeface="Arial" panose="020B0604020202020204" pitchFamily="34" charset="0"/>
              </a:rPr>
              <a:t>, </a:t>
            </a:r>
            <a:r>
              <a:rPr lang="en-US" sz="2400" dirty="0">
                <a:cs typeface="Arial" panose="020B0604020202020204" pitchFamily="34" charset="0"/>
              </a:rPr>
              <a:t>in press</a:t>
            </a:r>
            <a:r>
              <a:rPr lang="en-US" sz="2400" dirty="0" smtClean="0">
                <a:cs typeface="Arial" panose="020B0604020202020204" pitchFamily="34" charset="0"/>
              </a:rPr>
              <a:t>.</a:t>
            </a:r>
            <a:endParaRPr lang="en-US" sz="2400" dirty="0">
              <a:cs typeface="Arial" panose="020B0604020202020204" pitchFamily="34" charset="0"/>
            </a:endParaRPr>
          </a:p>
          <a:p>
            <a:endParaRPr lang="en-US" sz="2400" dirty="0">
              <a:cs typeface="Arial" panose="020B0604020202020204" pitchFamily="34" charset="0"/>
            </a:endParaRPr>
          </a:p>
          <a:p>
            <a:pPr marL="450850" indent="-450850"/>
            <a:r>
              <a:rPr lang="en-US" sz="2400" dirty="0" smtClean="0">
                <a:cs typeface="Arial" panose="020B0604020202020204" pitchFamily="34" charset="0"/>
              </a:rPr>
              <a:t>Jaffe, S. C., J. E. Martin, D. J. </a:t>
            </a:r>
            <a:r>
              <a:rPr lang="en-US" sz="2400" dirty="0" err="1" smtClean="0">
                <a:cs typeface="Arial" panose="020B0604020202020204" pitchFamily="34" charset="0"/>
              </a:rPr>
              <a:t>Vimont</a:t>
            </a:r>
            <a:r>
              <a:rPr lang="en-US" sz="2400" dirty="0" smtClean="0">
                <a:cs typeface="Arial" panose="020B0604020202020204" pitchFamily="34" charset="0"/>
              </a:rPr>
              <a:t>, and D. L. Lorenz, 2011: A synoptic climatology of episodic, </a:t>
            </a:r>
            <a:r>
              <a:rPr lang="en-US" sz="2400" dirty="0" err="1" smtClean="0">
                <a:cs typeface="Arial" panose="020B0604020202020204" pitchFamily="34" charset="0"/>
              </a:rPr>
              <a:t>subseasonal</a:t>
            </a:r>
            <a:r>
              <a:rPr lang="en-US" sz="2400" dirty="0" smtClean="0">
                <a:cs typeface="Arial" panose="020B0604020202020204" pitchFamily="34" charset="0"/>
              </a:rPr>
              <a:t> retractions of the Pacific jet. </a:t>
            </a:r>
            <a:r>
              <a:rPr lang="en-US" sz="2400" i="1" dirty="0" smtClean="0">
                <a:cs typeface="Arial" panose="020B0604020202020204" pitchFamily="34" charset="0"/>
              </a:rPr>
              <a:t>J. Climate</a:t>
            </a:r>
            <a:r>
              <a:rPr lang="en-US" sz="2400" dirty="0" smtClean="0">
                <a:cs typeface="Arial" panose="020B0604020202020204" pitchFamily="34" charset="0"/>
              </a:rPr>
              <a:t>, </a:t>
            </a:r>
            <a:r>
              <a:rPr lang="en-US" sz="2400" b="1" dirty="0" smtClean="0">
                <a:cs typeface="Arial" panose="020B0604020202020204" pitchFamily="34" charset="0"/>
              </a:rPr>
              <a:t>24, </a:t>
            </a:r>
            <a:r>
              <a:rPr lang="en-US" sz="2400" dirty="0" smtClean="0">
                <a:cs typeface="Arial" panose="020B0604020202020204" pitchFamily="34" charset="0"/>
              </a:rPr>
              <a:t>2846–2860.</a:t>
            </a:r>
          </a:p>
          <a:p>
            <a:pPr marL="450850" indent="-450850"/>
            <a:endParaRPr lang="en-US" sz="2400" dirty="0">
              <a:cs typeface="Arial" panose="020B0604020202020204" pitchFamily="34" charset="0"/>
            </a:endParaRPr>
          </a:p>
        </p:txBody>
      </p:sp>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7633368" cy="707886"/>
          </a:xfrm>
          <a:prstGeom prst="rect">
            <a:avLst/>
          </a:prstGeom>
          <a:noFill/>
        </p:spPr>
        <p:txBody>
          <a:bodyPr wrap="square" rtlCol="0">
            <a:spAutoFit/>
          </a:bodyPr>
          <a:lstStyle/>
          <a:p>
            <a:r>
              <a:rPr lang="en-US" sz="4000" b="1" dirty="0" smtClean="0"/>
              <a:t>References</a:t>
            </a:r>
            <a:endParaRPr lang="en-US" sz="4000" b="1" dirty="0"/>
          </a:p>
        </p:txBody>
      </p:sp>
    </p:spTree>
    <p:extLst>
      <p:ext uri="{BB962C8B-B14F-4D97-AF65-F5344CB8AC3E}">
        <p14:creationId xmlns:p14="http://schemas.microsoft.com/office/powerpoint/2010/main" val="91170224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5503"/>
            <a:ext cx="8702842" cy="5570755"/>
          </a:xfrm>
          <a:prstGeom prst="rect">
            <a:avLst/>
          </a:prstGeom>
          <a:noFill/>
        </p:spPr>
        <p:txBody>
          <a:bodyPr wrap="square" rtlCol="0">
            <a:spAutoFit/>
          </a:bodyPr>
          <a:lstStyle/>
          <a:p>
            <a:r>
              <a:rPr lang="en-US" sz="3200" b="1" u="sng" dirty="0" smtClean="0">
                <a:solidFill>
                  <a:srgbClr val="008000"/>
                </a:solidFill>
              </a:rPr>
              <a:t>Extreme </a:t>
            </a:r>
            <a:r>
              <a:rPr lang="en-US" sz="3200" b="1" u="sng" dirty="0" err="1" smtClean="0">
                <a:solidFill>
                  <a:srgbClr val="008000"/>
                </a:solidFill>
              </a:rPr>
              <a:t>Precip</a:t>
            </a:r>
            <a:r>
              <a:rPr lang="en-US" sz="3200" b="1" u="sng" dirty="0" smtClean="0">
                <a:solidFill>
                  <a:srgbClr val="008000"/>
                </a:solidFill>
              </a:rPr>
              <a:t>. Events:</a:t>
            </a:r>
            <a:endParaRPr lang="en-US" sz="3200" b="1" dirty="0" smtClean="0">
              <a:solidFill>
                <a:srgbClr val="008000"/>
              </a:solidFill>
            </a:endParaRPr>
          </a:p>
          <a:p>
            <a:endParaRPr lang="en-US" sz="800" b="1" dirty="0" smtClean="0">
              <a:solidFill>
                <a:srgbClr val="FF0000"/>
              </a:solidFill>
            </a:endParaRPr>
          </a:p>
          <a:p>
            <a:pPr marL="457200" indent="-457200">
              <a:buFont typeface="Arial"/>
              <a:buChar char="•"/>
            </a:pPr>
            <a:r>
              <a:rPr lang="en-US" sz="2400" dirty="0"/>
              <a:t>Employed CPC Unified Gauge-Based Analysis of Daily Precipitation over </a:t>
            </a:r>
            <a:r>
              <a:rPr lang="en-US" sz="2400" dirty="0" smtClean="0"/>
              <a:t>CONUS during 1979–2014 </a:t>
            </a:r>
            <a:r>
              <a:rPr lang="en-US" sz="2400" dirty="0"/>
              <a:t>(0.25°× 0.25°) </a:t>
            </a:r>
          </a:p>
          <a:p>
            <a:endParaRPr lang="en-US" sz="1000" dirty="0"/>
          </a:p>
          <a:p>
            <a:pPr marL="457200" indent="-457200">
              <a:buFont typeface="Arial"/>
              <a:buChar char="•"/>
            </a:pPr>
            <a:r>
              <a:rPr lang="en-US" sz="2400" dirty="0"/>
              <a:t>Compiled data within 21-day windows centered on each time for all 36 years</a:t>
            </a:r>
          </a:p>
          <a:p>
            <a:pPr marL="914400" lvl="1" indent="-457200">
              <a:buFont typeface="Arial"/>
              <a:buChar char="•"/>
            </a:pPr>
            <a:r>
              <a:rPr lang="en-US" sz="2400" dirty="0"/>
              <a:t>Each grid point </a:t>
            </a:r>
            <a:r>
              <a:rPr lang="en-US" sz="2400" dirty="0" smtClean="0"/>
              <a:t>has (21 × 36) </a:t>
            </a:r>
            <a:r>
              <a:rPr lang="en-US" sz="2400" dirty="0"/>
              <a:t>756 data points for a given time</a:t>
            </a:r>
          </a:p>
          <a:p>
            <a:pPr marL="914400" lvl="1" indent="-457200">
              <a:buFont typeface="Arial"/>
              <a:buChar char="•"/>
            </a:pPr>
            <a:endParaRPr lang="en-US" sz="1000" dirty="0"/>
          </a:p>
          <a:p>
            <a:pPr marL="457200" indent="-457200">
              <a:buFont typeface="Arial"/>
              <a:buChar char="•"/>
            </a:pPr>
            <a:r>
              <a:rPr lang="en-US" sz="2400" dirty="0"/>
              <a:t>Determined the precipitation values that correspond to the 99</a:t>
            </a:r>
            <a:r>
              <a:rPr lang="en-US" sz="2400" baseline="30000" dirty="0"/>
              <a:t>th</a:t>
            </a:r>
            <a:r>
              <a:rPr lang="en-US" sz="2400" dirty="0"/>
              <a:t> percentile for each grid point at a given time (only for </a:t>
            </a:r>
            <a:r>
              <a:rPr lang="en-US" sz="2400" dirty="0" smtClean="0"/>
              <a:t>days precipitation </a:t>
            </a:r>
            <a:r>
              <a:rPr lang="en-US" sz="2400" dirty="0"/>
              <a:t>was observed</a:t>
            </a:r>
            <a:r>
              <a:rPr lang="en-US" sz="2400" dirty="0" smtClean="0"/>
              <a:t>)</a:t>
            </a:r>
          </a:p>
          <a:p>
            <a:pPr marL="457200" indent="-457200">
              <a:buFont typeface="Arial"/>
              <a:buChar char="•"/>
            </a:pPr>
            <a:endParaRPr lang="en-US" sz="1000" dirty="0"/>
          </a:p>
          <a:p>
            <a:pPr marL="457200" indent="-457200">
              <a:buFont typeface="Arial"/>
              <a:buChar char="•"/>
            </a:pPr>
            <a:r>
              <a:rPr lang="en-US" sz="2400" dirty="0"/>
              <a:t>Identified times that rank in the </a:t>
            </a:r>
            <a:r>
              <a:rPr lang="en-US" sz="2400" b="1" dirty="0"/>
              <a:t>top 5%</a:t>
            </a:r>
            <a:r>
              <a:rPr lang="en-US" sz="2400" dirty="0"/>
              <a:t> in terms of the number of grid points &gt; 99</a:t>
            </a:r>
            <a:r>
              <a:rPr lang="en-US" sz="2400" baseline="30000" dirty="0"/>
              <a:t>th</a:t>
            </a:r>
            <a:r>
              <a:rPr lang="en-US" sz="2400" dirty="0"/>
              <a:t> percentile within each domain as </a:t>
            </a:r>
            <a:r>
              <a:rPr lang="en-US" sz="2400" b="1" dirty="0">
                <a:solidFill>
                  <a:srgbClr val="008000"/>
                </a:solidFill>
              </a:rPr>
              <a:t>extreme </a:t>
            </a:r>
            <a:r>
              <a:rPr lang="en-US" sz="2400" b="1" dirty="0" smtClean="0">
                <a:solidFill>
                  <a:srgbClr val="008000"/>
                </a:solidFill>
              </a:rPr>
              <a:t>precipitation events</a:t>
            </a:r>
            <a:endParaRPr lang="en-US" sz="2400" dirty="0">
              <a:solidFill>
                <a:srgbClr val="008000"/>
              </a:solidFill>
            </a:endParaRPr>
          </a:p>
          <a:p>
            <a:pPr marL="457200" indent="-457200">
              <a:buFont typeface="Arial"/>
              <a:buChar char="•"/>
            </a:pPr>
            <a:endParaRPr lang="en-US" sz="2400" dirty="0"/>
          </a:p>
        </p:txBody>
      </p:sp>
    </p:spTree>
    <p:extLst>
      <p:ext uri="{BB962C8B-B14F-4D97-AF65-F5344CB8AC3E}">
        <p14:creationId xmlns:p14="http://schemas.microsoft.com/office/powerpoint/2010/main" val="202063844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920229" cy="6858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10" name="TextBox 9"/>
          <p:cNvSpPr txBox="1"/>
          <p:nvPr/>
        </p:nvSpPr>
        <p:spPr>
          <a:xfrm>
            <a:off x="213895" y="1018562"/>
            <a:ext cx="4358105" cy="5693867"/>
          </a:xfrm>
          <a:prstGeom prst="rect">
            <a:avLst/>
          </a:prstGeom>
          <a:noFill/>
        </p:spPr>
        <p:txBody>
          <a:bodyPr wrap="square" rtlCol="0">
            <a:spAutoFit/>
          </a:bodyPr>
          <a:lstStyle/>
          <a:p>
            <a:pPr algn="ctr"/>
            <a:r>
              <a:rPr lang="en-US" sz="2800" b="1" u="sng" dirty="0" smtClean="0">
                <a:solidFill>
                  <a:srgbClr val="FF0000"/>
                </a:solidFill>
              </a:rPr>
              <a:t>Temperature</a:t>
            </a:r>
          </a:p>
          <a:p>
            <a:endParaRPr lang="en-US" sz="1200" dirty="0" smtClean="0"/>
          </a:p>
          <a:p>
            <a:r>
              <a:rPr lang="en-US" sz="2000" dirty="0" smtClean="0">
                <a:solidFill>
                  <a:srgbClr val="000000"/>
                </a:solidFill>
              </a:rPr>
              <a:t>Eastern U.S. (</a:t>
            </a:r>
            <a:r>
              <a:rPr lang="en-US" sz="2000" b="1" dirty="0" smtClean="0">
                <a:solidFill>
                  <a:srgbClr val="0000FF"/>
                </a:solidFill>
              </a:rPr>
              <a:t>1</a:t>
            </a:r>
            <a:r>
              <a:rPr lang="en-US" sz="2000" b="1" baseline="30000" dirty="0" smtClean="0">
                <a:solidFill>
                  <a:srgbClr val="0000FF"/>
                </a:solidFill>
              </a:rPr>
              <a:t>st</a:t>
            </a:r>
            <a:r>
              <a:rPr lang="en-US" sz="2000" b="1" dirty="0" smtClean="0">
                <a:solidFill>
                  <a:srgbClr val="0000FF"/>
                </a:solidFill>
              </a:rPr>
              <a:t> % Cold</a:t>
            </a:r>
            <a:r>
              <a:rPr lang="en-US" sz="2000" dirty="0" smtClean="0">
                <a:solidFill>
                  <a:srgbClr val="000000"/>
                </a:solidFill>
              </a:rPr>
              <a:t>):</a:t>
            </a:r>
          </a:p>
          <a:p>
            <a:pPr marL="401638" indent="-401638"/>
            <a:r>
              <a:rPr lang="en-US" sz="1600" dirty="0" smtClean="0">
                <a:solidFill>
                  <a:srgbClr val="000000"/>
                </a:solidFill>
              </a:rPr>
              <a:t>	</a:t>
            </a:r>
            <a:r>
              <a:rPr lang="en-US" dirty="0" smtClean="0">
                <a:solidFill>
                  <a:srgbClr val="000000"/>
                </a:solidFill>
              </a:rPr>
              <a:t>- </a:t>
            </a:r>
            <a:r>
              <a:rPr lang="en-US" u="sng" dirty="0" smtClean="0">
                <a:solidFill>
                  <a:srgbClr val="000000"/>
                </a:solidFill>
              </a:rPr>
              <a:t>Threshold</a:t>
            </a:r>
            <a:r>
              <a:rPr lang="en-US" dirty="0" smtClean="0">
                <a:solidFill>
                  <a:srgbClr val="000000"/>
                </a:solidFill>
              </a:rPr>
              <a:t>: 221 grid points </a:t>
            </a:r>
          </a:p>
          <a:p>
            <a:pPr marL="401638" indent="-401638"/>
            <a:r>
              <a:rPr lang="en-US" sz="1600" dirty="0">
                <a:solidFill>
                  <a:srgbClr val="000000"/>
                </a:solidFill>
              </a:rPr>
              <a:t>	</a:t>
            </a:r>
            <a:r>
              <a:rPr lang="en-US" sz="1600" dirty="0" smtClean="0">
                <a:solidFill>
                  <a:srgbClr val="000000"/>
                </a:solidFill>
              </a:rPr>
              <a:t>~7.0°×7.0° box</a:t>
            </a:r>
          </a:p>
          <a:p>
            <a:pPr marL="401638" indent="-401638"/>
            <a:r>
              <a:rPr lang="en-US" sz="1600" dirty="0" smtClean="0">
                <a:solidFill>
                  <a:srgbClr val="000000"/>
                </a:solidFill>
              </a:rPr>
              <a:t>	</a:t>
            </a:r>
            <a:r>
              <a:rPr lang="en-US" dirty="0" smtClean="0">
                <a:solidFill>
                  <a:srgbClr val="000000"/>
                </a:solidFill>
              </a:rPr>
              <a:t>- </a:t>
            </a:r>
            <a:r>
              <a:rPr lang="en-US" u="sng" dirty="0" smtClean="0">
                <a:solidFill>
                  <a:srgbClr val="000000"/>
                </a:solidFill>
              </a:rPr>
              <a:t>After QC</a:t>
            </a:r>
            <a:r>
              <a:rPr lang="en-US" dirty="0" smtClean="0">
                <a:solidFill>
                  <a:srgbClr val="000000"/>
                </a:solidFill>
              </a:rPr>
              <a:t>: 226 events</a:t>
            </a:r>
          </a:p>
          <a:p>
            <a:pPr marL="401638" indent="-401638"/>
            <a:endParaRPr lang="en-US" sz="1200" dirty="0" smtClean="0">
              <a:solidFill>
                <a:srgbClr val="000000"/>
              </a:solidFill>
            </a:endParaRPr>
          </a:p>
          <a:p>
            <a:pPr marL="401638" indent="-401638"/>
            <a:r>
              <a:rPr lang="en-US" sz="2000" dirty="0" smtClean="0">
                <a:solidFill>
                  <a:srgbClr val="000000"/>
                </a:solidFill>
              </a:rPr>
              <a:t>Eastern U.S. (</a:t>
            </a:r>
            <a:r>
              <a:rPr lang="en-US" sz="2000" b="1" dirty="0" smtClean="0">
                <a:solidFill>
                  <a:srgbClr val="FF0000"/>
                </a:solidFill>
              </a:rPr>
              <a:t>99</a:t>
            </a:r>
            <a:r>
              <a:rPr lang="en-US" sz="2000" b="1" baseline="30000" dirty="0" smtClean="0">
                <a:solidFill>
                  <a:srgbClr val="FF0000"/>
                </a:solidFill>
              </a:rPr>
              <a:t>th</a:t>
            </a:r>
            <a:r>
              <a:rPr lang="en-US" sz="2000" b="1" dirty="0" smtClean="0">
                <a:solidFill>
                  <a:srgbClr val="FF0000"/>
                </a:solidFill>
              </a:rPr>
              <a:t> % Warm</a:t>
            </a:r>
            <a:r>
              <a:rPr lang="en-US" sz="2000" dirty="0" smtClean="0">
                <a:solidFill>
                  <a:srgbClr val="000000"/>
                </a:solidFill>
              </a:rPr>
              <a:t>):</a:t>
            </a:r>
          </a:p>
          <a:p>
            <a:pPr marL="401638" indent="-401638"/>
            <a:r>
              <a:rPr lang="en-US" sz="1600" dirty="0" smtClean="0">
                <a:solidFill>
                  <a:srgbClr val="000000"/>
                </a:solidFill>
              </a:rPr>
              <a:t>	</a:t>
            </a:r>
            <a:r>
              <a:rPr lang="en-US" dirty="0" smtClean="0">
                <a:solidFill>
                  <a:srgbClr val="000000"/>
                </a:solidFill>
              </a:rPr>
              <a:t>- </a:t>
            </a:r>
            <a:r>
              <a:rPr lang="en-US" u="sng" dirty="0" smtClean="0">
                <a:solidFill>
                  <a:srgbClr val="000000"/>
                </a:solidFill>
              </a:rPr>
              <a:t>Threshold</a:t>
            </a:r>
            <a:r>
              <a:rPr lang="en-US" dirty="0" smtClean="0">
                <a:solidFill>
                  <a:srgbClr val="000000"/>
                </a:solidFill>
              </a:rPr>
              <a:t>: 224 grid points</a:t>
            </a:r>
          </a:p>
          <a:p>
            <a:pPr marL="401638" indent="-401638"/>
            <a:r>
              <a:rPr lang="en-US" sz="1600" dirty="0" smtClean="0">
                <a:solidFill>
                  <a:srgbClr val="000000"/>
                </a:solidFill>
              </a:rPr>
              <a:t>	~7.0°×7.0° box</a:t>
            </a:r>
          </a:p>
          <a:p>
            <a:pPr marL="401638" indent="-401638"/>
            <a:r>
              <a:rPr lang="en-US" sz="1600" dirty="0" smtClean="0">
                <a:solidFill>
                  <a:srgbClr val="000000"/>
                </a:solidFill>
              </a:rPr>
              <a:t>	</a:t>
            </a:r>
            <a:r>
              <a:rPr lang="en-US" dirty="0" smtClean="0">
                <a:solidFill>
                  <a:srgbClr val="000000"/>
                </a:solidFill>
              </a:rPr>
              <a:t>- </a:t>
            </a:r>
            <a:r>
              <a:rPr lang="en-US" u="sng" dirty="0" smtClean="0">
                <a:solidFill>
                  <a:srgbClr val="000000"/>
                </a:solidFill>
              </a:rPr>
              <a:t>After QC:</a:t>
            </a:r>
            <a:r>
              <a:rPr lang="en-US" dirty="0" smtClean="0">
                <a:solidFill>
                  <a:srgbClr val="000000"/>
                </a:solidFill>
              </a:rPr>
              <a:t> 304 events</a:t>
            </a:r>
          </a:p>
          <a:p>
            <a:pPr marL="401638" indent="-401638"/>
            <a:endParaRPr lang="en-US" sz="1200" dirty="0">
              <a:solidFill>
                <a:srgbClr val="000000"/>
              </a:solidFill>
            </a:endParaRPr>
          </a:p>
          <a:p>
            <a:pPr marL="401638" indent="-401638"/>
            <a:r>
              <a:rPr lang="en-US" sz="2000" dirty="0" smtClean="0">
                <a:solidFill>
                  <a:srgbClr val="000000"/>
                </a:solidFill>
              </a:rPr>
              <a:t>Western U.S. (</a:t>
            </a:r>
            <a:r>
              <a:rPr lang="en-US" sz="2000" b="1" dirty="0" smtClean="0">
                <a:solidFill>
                  <a:srgbClr val="0000FF"/>
                </a:solidFill>
              </a:rPr>
              <a:t>1</a:t>
            </a:r>
            <a:r>
              <a:rPr lang="en-US" sz="2000" b="1" baseline="30000" dirty="0" smtClean="0">
                <a:solidFill>
                  <a:srgbClr val="0000FF"/>
                </a:solidFill>
              </a:rPr>
              <a:t>st</a:t>
            </a:r>
            <a:r>
              <a:rPr lang="en-US" sz="2000" b="1" dirty="0" smtClean="0">
                <a:solidFill>
                  <a:srgbClr val="0000FF"/>
                </a:solidFill>
              </a:rPr>
              <a:t> % Cold</a:t>
            </a:r>
            <a:r>
              <a:rPr lang="en-US" sz="2000" dirty="0" smtClean="0">
                <a:solidFill>
                  <a:srgbClr val="000000"/>
                </a:solidFill>
              </a:rPr>
              <a:t>)</a:t>
            </a:r>
            <a:r>
              <a:rPr lang="en-US" sz="2000" dirty="0">
                <a:solidFill>
                  <a:srgbClr val="000000"/>
                </a:solidFill>
              </a:rPr>
              <a:t>:</a:t>
            </a:r>
          </a:p>
          <a:p>
            <a:pPr marL="401638" indent="-401638"/>
            <a:r>
              <a:rPr lang="en-US" sz="1600" dirty="0">
                <a:solidFill>
                  <a:srgbClr val="000000"/>
                </a:solidFill>
              </a:rPr>
              <a:t>	</a:t>
            </a:r>
            <a:r>
              <a:rPr lang="en-US" dirty="0">
                <a:solidFill>
                  <a:srgbClr val="000000"/>
                </a:solidFill>
              </a:rPr>
              <a:t>- </a:t>
            </a:r>
            <a:r>
              <a:rPr lang="en-US" u="sng" dirty="0">
                <a:solidFill>
                  <a:srgbClr val="000000"/>
                </a:solidFill>
              </a:rPr>
              <a:t>Threshold</a:t>
            </a:r>
            <a:r>
              <a:rPr lang="en-US" dirty="0">
                <a:solidFill>
                  <a:srgbClr val="000000"/>
                </a:solidFill>
              </a:rPr>
              <a:t>: </a:t>
            </a:r>
            <a:r>
              <a:rPr lang="en-US" dirty="0" smtClean="0">
                <a:solidFill>
                  <a:srgbClr val="000000"/>
                </a:solidFill>
              </a:rPr>
              <a:t>125 </a:t>
            </a:r>
            <a:r>
              <a:rPr lang="en-US" dirty="0">
                <a:solidFill>
                  <a:srgbClr val="000000"/>
                </a:solidFill>
              </a:rPr>
              <a:t>grid points</a:t>
            </a:r>
          </a:p>
          <a:p>
            <a:pPr marL="401638" indent="-401638"/>
            <a:r>
              <a:rPr lang="en-US" sz="1600" dirty="0">
                <a:solidFill>
                  <a:srgbClr val="000000"/>
                </a:solidFill>
              </a:rPr>
              <a:t>	</a:t>
            </a:r>
            <a:r>
              <a:rPr lang="en-US" sz="1600" dirty="0" smtClean="0">
                <a:solidFill>
                  <a:srgbClr val="000000"/>
                </a:solidFill>
              </a:rPr>
              <a:t>~5.0°×5.0° box</a:t>
            </a:r>
            <a:endParaRPr lang="en-US" sz="1600" dirty="0">
              <a:solidFill>
                <a:srgbClr val="000000"/>
              </a:solidFill>
            </a:endParaRPr>
          </a:p>
          <a:p>
            <a:pPr marL="401638" indent="-401638"/>
            <a:r>
              <a:rPr lang="en-US" sz="1600" dirty="0">
                <a:solidFill>
                  <a:srgbClr val="000000"/>
                </a:solidFill>
              </a:rPr>
              <a:t>	</a:t>
            </a:r>
            <a:r>
              <a:rPr lang="en-US" dirty="0">
                <a:solidFill>
                  <a:srgbClr val="000000"/>
                </a:solidFill>
              </a:rPr>
              <a:t>- </a:t>
            </a:r>
            <a:r>
              <a:rPr lang="en-US" u="sng" dirty="0" smtClean="0">
                <a:solidFill>
                  <a:srgbClr val="000000"/>
                </a:solidFill>
              </a:rPr>
              <a:t>After QC</a:t>
            </a:r>
            <a:r>
              <a:rPr lang="en-US" u="sng" dirty="0">
                <a:solidFill>
                  <a:srgbClr val="000000"/>
                </a:solidFill>
              </a:rPr>
              <a:t>:</a:t>
            </a:r>
            <a:r>
              <a:rPr lang="en-US" dirty="0">
                <a:solidFill>
                  <a:srgbClr val="000000"/>
                </a:solidFill>
              </a:rPr>
              <a:t> </a:t>
            </a:r>
            <a:r>
              <a:rPr lang="en-US" dirty="0" smtClean="0">
                <a:solidFill>
                  <a:srgbClr val="000000"/>
                </a:solidFill>
              </a:rPr>
              <a:t>271 </a:t>
            </a:r>
            <a:r>
              <a:rPr lang="en-US" dirty="0">
                <a:solidFill>
                  <a:srgbClr val="000000"/>
                </a:solidFill>
              </a:rPr>
              <a:t>events</a:t>
            </a:r>
          </a:p>
          <a:p>
            <a:pPr marL="401638" indent="-401638"/>
            <a:endParaRPr lang="en-US" sz="1200" dirty="0" smtClean="0">
              <a:solidFill>
                <a:srgbClr val="000000"/>
              </a:solidFill>
            </a:endParaRPr>
          </a:p>
          <a:p>
            <a:pPr marL="401638" indent="-401638"/>
            <a:r>
              <a:rPr lang="en-US" sz="2000" dirty="0" smtClean="0">
                <a:solidFill>
                  <a:srgbClr val="000000"/>
                </a:solidFill>
              </a:rPr>
              <a:t>Western U.S. </a:t>
            </a:r>
            <a:r>
              <a:rPr lang="en-US" sz="2000" dirty="0">
                <a:solidFill>
                  <a:srgbClr val="000000"/>
                </a:solidFill>
              </a:rPr>
              <a:t>(</a:t>
            </a:r>
            <a:r>
              <a:rPr lang="en-US" sz="2000" b="1" dirty="0">
                <a:solidFill>
                  <a:srgbClr val="FF0000"/>
                </a:solidFill>
              </a:rPr>
              <a:t>99</a:t>
            </a:r>
            <a:r>
              <a:rPr lang="en-US" sz="2000" b="1" baseline="30000" dirty="0">
                <a:solidFill>
                  <a:srgbClr val="FF0000"/>
                </a:solidFill>
              </a:rPr>
              <a:t>th</a:t>
            </a:r>
            <a:r>
              <a:rPr lang="en-US" sz="2000" b="1" dirty="0">
                <a:solidFill>
                  <a:srgbClr val="FF0000"/>
                </a:solidFill>
              </a:rPr>
              <a:t> % Warm</a:t>
            </a:r>
            <a:r>
              <a:rPr lang="en-US" sz="2000" dirty="0">
                <a:solidFill>
                  <a:srgbClr val="000000"/>
                </a:solidFill>
              </a:rPr>
              <a:t>):</a:t>
            </a:r>
          </a:p>
          <a:p>
            <a:pPr marL="401638" indent="-401638"/>
            <a:r>
              <a:rPr lang="en-US" sz="1600" dirty="0">
                <a:solidFill>
                  <a:srgbClr val="000000"/>
                </a:solidFill>
              </a:rPr>
              <a:t>	</a:t>
            </a:r>
            <a:r>
              <a:rPr lang="en-US" dirty="0">
                <a:solidFill>
                  <a:srgbClr val="000000"/>
                </a:solidFill>
              </a:rPr>
              <a:t>- </a:t>
            </a:r>
            <a:r>
              <a:rPr lang="en-US" u="sng" dirty="0">
                <a:solidFill>
                  <a:srgbClr val="000000"/>
                </a:solidFill>
              </a:rPr>
              <a:t>Threshold</a:t>
            </a:r>
            <a:r>
              <a:rPr lang="en-US" dirty="0">
                <a:solidFill>
                  <a:srgbClr val="000000"/>
                </a:solidFill>
              </a:rPr>
              <a:t>: </a:t>
            </a:r>
            <a:r>
              <a:rPr lang="en-US" dirty="0" smtClean="0">
                <a:solidFill>
                  <a:srgbClr val="000000"/>
                </a:solidFill>
              </a:rPr>
              <a:t>144 </a:t>
            </a:r>
            <a:r>
              <a:rPr lang="en-US" dirty="0">
                <a:solidFill>
                  <a:srgbClr val="000000"/>
                </a:solidFill>
              </a:rPr>
              <a:t>grid points</a:t>
            </a:r>
          </a:p>
          <a:p>
            <a:pPr marL="401638" indent="-401638"/>
            <a:r>
              <a:rPr lang="en-US" sz="1600" dirty="0">
                <a:solidFill>
                  <a:srgbClr val="000000"/>
                </a:solidFill>
              </a:rPr>
              <a:t>	</a:t>
            </a:r>
            <a:r>
              <a:rPr lang="en-US" sz="1600" dirty="0" smtClean="0">
                <a:solidFill>
                  <a:srgbClr val="000000"/>
                </a:solidFill>
              </a:rPr>
              <a:t>~5.5°×5.5° box</a:t>
            </a:r>
            <a:endParaRPr lang="en-US" sz="1600" dirty="0">
              <a:solidFill>
                <a:srgbClr val="000000"/>
              </a:solidFill>
            </a:endParaRPr>
          </a:p>
          <a:p>
            <a:pPr marL="401638" indent="-401638"/>
            <a:r>
              <a:rPr lang="en-US" sz="1600" dirty="0">
                <a:solidFill>
                  <a:srgbClr val="000000"/>
                </a:solidFill>
              </a:rPr>
              <a:t>	</a:t>
            </a:r>
            <a:r>
              <a:rPr lang="en-US" dirty="0">
                <a:solidFill>
                  <a:srgbClr val="000000"/>
                </a:solidFill>
              </a:rPr>
              <a:t>- </a:t>
            </a:r>
            <a:r>
              <a:rPr lang="en-US" u="sng" dirty="0" smtClean="0">
                <a:solidFill>
                  <a:srgbClr val="000000"/>
                </a:solidFill>
              </a:rPr>
              <a:t>After QC</a:t>
            </a:r>
            <a:r>
              <a:rPr lang="en-US" u="sng" dirty="0">
                <a:solidFill>
                  <a:srgbClr val="000000"/>
                </a:solidFill>
              </a:rPr>
              <a:t>:</a:t>
            </a:r>
            <a:r>
              <a:rPr lang="en-US" dirty="0">
                <a:solidFill>
                  <a:srgbClr val="000000"/>
                </a:solidFill>
              </a:rPr>
              <a:t> </a:t>
            </a:r>
            <a:r>
              <a:rPr lang="en-US" dirty="0" smtClean="0">
                <a:solidFill>
                  <a:srgbClr val="000000"/>
                </a:solidFill>
              </a:rPr>
              <a:t>264 events</a:t>
            </a:r>
            <a:endParaRPr lang="en-US" sz="1600" dirty="0" smtClean="0">
              <a:solidFill>
                <a:srgbClr val="000000"/>
              </a:solidFill>
            </a:endParaRPr>
          </a:p>
        </p:txBody>
      </p:sp>
      <p:sp>
        <p:nvSpPr>
          <p:cNvPr id="5" name="TextBox 4"/>
          <p:cNvSpPr txBox="1"/>
          <p:nvPr/>
        </p:nvSpPr>
        <p:spPr>
          <a:xfrm>
            <a:off x="4572000" y="1066717"/>
            <a:ext cx="4851108" cy="3477875"/>
          </a:xfrm>
          <a:prstGeom prst="rect">
            <a:avLst/>
          </a:prstGeom>
          <a:noFill/>
        </p:spPr>
        <p:txBody>
          <a:bodyPr wrap="square" rtlCol="0">
            <a:spAutoFit/>
          </a:bodyPr>
          <a:lstStyle/>
          <a:p>
            <a:pPr algn="ctr"/>
            <a:r>
              <a:rPr lang="en-US" sz="2800" b="1" u="sng" dirty="0" smtClean="0">
                <a:solidFill>
                  <a:srgbClr val="008000"/>
                </a:solidFill>
              </a:rPr>
              <a:t>Precipitation</a:t>
            </a:r>
          </a:p>
          <a:p>
            <a:pPr algn="ctr"/>
            <a:endParaRPr lang="en-US" sz="1200" b="1" u="sng" dirty="0" smtClean="0">
              <a:solidFill>
                <a:srgbClr val="008000"/>
              </a:solidFill>
            </a:endParaRPr>
          </a:p>
          <a:p>
            <a:r>
              <a:rPr lang="en-US" sz="2000" dirty="0" smtClean="0">
                <a:solidFill>
                  <a:srgbClr val="000000"/>
                </a:solidFill>
              </a:rPr>
              <a:t>Eastern U.S. (</a:t>
            </a:r>
            <a:r>
              <a:rPr lang="en-US" sz="2000" b="1" dirty="0" smtClean="0">
                <a:solidFill>
                  <a:srgbClr val="008000"/>
                </a:solidFill>
              </a:rPr>
              <a:t>99</a:t>
            </a:r>
            <a:r>
              <a:rPr lang="en-US" sz="2000" b="1" baseline="30000" dirty="0" smtClean="0">
                <a:solidFill>
                  <a:srgbClr val="008000"/>
                </a:solidFill>
              </a:rPr>
              <a:t>th</a:t>
            </a:r>
            <a:r>
              <a:rPr lang="en-US" sz="2000" b="1" dirty="0" smtClean="0">
                <a:solidFill>
                  <a:srgbClr val="008000"/>
                </a:solidFill>
              </a:rPr>
              <a:t> %</a:t>
            </a:r>
            <a:r>
              <a:rPr lang="en-US" sz="2000" dirty="0" smtClean="0">
                <a:solidFill>
                  <a:srgbClr val="000000"/>
                </a:solidFill>
              </a:rPr>
              <a:t>):</a:t>
            </a:r>
          </a:p>
          <a:p>
            <a:pPr marL="401638" indent="-401638"/>
            <a:r>
              <a:rPr lang="en-US" sz="2000" dirty="0">
                <a:solidFill>
                  <a:srgbClr val="000000"/>
                </a:solidFill>
              </a:rPr>
              <a:t>	</a:t>
            </a:r>
            <a:r>
              <a:rPr lang="en-US" sz="2000" dirty="0" smtClean="0">
                <a:solidFill>
                  <a:srgbClr val="000000"/>
                </a:solidFill>
              </a:rPr>
              <a:t>- </a:t>
            </a:r>
            <a:r>
              <a:rPr lang="en-US" sz="2000" u="sng" dirty="0" smtClean="0">
                <a:solidFill>
                  <a:srgbClr val="000000"/>
                </a:solidFill>
              </a:rPr>
              <a:t>Threshold</a:t>
            </a:r>
            <a:r>
              <a:rPr lang="en-US" sz="2000" dirty="0" smtClean="0">
                <a:solidFill>
                  <a:srgbClr val="000000"/>
                </a:solidFill>
              </a:rPr>
              <a:t>: 211 grid points</a:t>
            </a:r>
          </a:p>
          <a:p>
            <a:pPr marL="401638" indent="-401638"/>
            <a:r>
              <a:rPr lang="en-US" sz="2000" dirty="0">
                <a:solidFill>
                  <a:srgbClr val="000000"/>
                </a:solidFill>
              </a:rPr>
              <a:t> </a:t>
            </a:r>
            <a:r>
              <a:rPr lang="en-US" sz="2000" dirty="0" smtClean="0">
                <a:solidFill>
                  <a:srgbClr val="000000"/>
                </a:solidFill>
              </a:rPr>
              <a:t>      ~3.5°×3.5° box</a:t>
            </a:r>
          </a:p>
          <a:p>
            <a:pPr marL="401638" indent="-401638"/>
            <a:r>
              <a:rPr lang="en-US" sz="2000" dirty="0">
                <a:solidFill>
                  <a:srgbClr val="000000"/>
                </a:solidFill>
              </a:rPr>
              <a:t>	</a:t>
            </a:r>
            <a:r>
              <a:rPr lang="en-US" sz="2000" dirty="0" smtClean="0">
                <a:solidFill>
                  <a:srgbClr val="000000"/>
                </a:solidFill>
              </a:rPr>
              <a:t>- </a:t>
            </a:r>
            <a:r>
              <a:rPr lang="en-US" sz="2000" u="sng" dirty="0" smtClean="0">
                <a:solidFill>
                  <a:srgbClr val="000000"/>
                </a:solidFill>
              </a:rPr>
              <a:t>After QC</a:t>
            </a:r>
            <a:r>
              <a:rPr lang="en-US" sz="2000" dirty="0" smtClean="0">
                <a:solidFill>
                  <a:srgbClr val="000000"/>
                </a:solidFill>
              </a:rPr>
              <a:t>: 351 events</a:t>
            </a:r>
          </a:p>
          <a:p>
            <a:pPr marL="401638" indent="-401638"/>
            <a:endParaRPr lang="en-US" sz="2000" dirty="0">
              <a:solidFill>
                <a:srgbClr val="000000"/>
              </a:solidFill>
            </a:endParaRPr>
          </a:p>
          <a:p>
            <a:pPr marL="401638" indent="-401638"/>
            <a:r>
              <a:rPr lang="en-US" sz="2000" dirty="0" smtClean="0">
                <a:solidFill>
                  <a:srgbClr val="000000"/>
                </a:solidFill>
              </a:rPr>
              <a:t>Western U.S. (</a:t>
            </a:r>
            <a:r>
              <a:rPr lang="en-US" sz="2000" b="1" dirty="0" smtClean="0">
                <a:solidFill>
                  <a:srgbClr val="008000"/>
                </a:solidFill>
              </a:rPr>
              <a:t>99</a:t>
            </a:r>
            <a:r>
              <a:rPr lang="en-US" sz="2000" b="1" baseline="30000" dirty="0" smtClean="0">
                <a:solidFill>
                  <a:srgbClr val="008000"/>
                </a:solidFill>
              </a:rPr>
              <a:t>th</a:t>
            </a:r>
            <a:r>
              <a:rPr lang="en-US" sz="2000" b="1" dirty="0" smtClean="0">
                <a:solidFill>
                  <a:srgbClr val="008000"/>
                </a:solidFill>
              </a:rPr>
              <a:t> %</a:t>
            </a:r>
            <a:r>
              <a:rPr lang="en-US" sz="2000" dirty="0" smtClean="0">
                <a:solidFill>
                  <a:srgbClr val="000000"/>
                </a:solidFill>
              </a:rPr>
              <a:t>):</a:t>
            </a:r>
          </a:p>
          <a:p>
            <a:pPr marL="401638" indent="-401638"/>
            <a:r>
              <a:rPr lang="en-US" sz="2000" dirty="0">
                <a:solidFill>
                  <a:srgbClr val="000000"/>
                </a:solidFill>
              </a:rPr>
              <a:t>	</a:t>
            </a:r>
            <a:r>
              <a:rPr lang="en-US" sz="2000" dirty="0" smtClean="0">
                <a:solidFill>
                  <a:srgbClr val="000000"/>
                </a:solidFill>
              </a:rPr>
              <a:t>- </a:t>
            </a:r>
            <a:r>
              <a:rPr lang="en-US" sz="2000" u="sng" dirty="0" smtClean="0">
                <a:solidFill>
                  <a:srgbClr val="000000"/>
                </a:solidFill>
              </a:rPr>
              <a:t>Threshold</a:t>
            </a:r>
            <a:r>
              <a:rPr lang="en-US" sz="2000" dirty="0" smtClean="0">
                <a:solidFill>
                  <a:srgbClr val="000000"/>
                </a:solidFill>
              </a:rPr>
              <a:t>: 141 grid points</a:t>
            </a:r>
          </a:p>
          <a:p>
            <a:pPr marL="401638" indent="-401638"/>
            <a:r>
              <a:rPr lang="en-US" sz="2000" dirty="0">
                <a:solidFill>
                  <a:srgbClr val="000000"/>
                </a:solidFill>
              </a:rPr>
              <a:t>	</a:t>
            </a:r>
            <a:r>
              <a:rPr lang="en-US" sz="2000" dirty="0" smtClean="0">
                <a:solidFill>
                  <a:srgbClr val="000000"/>
                </a:solidFill>
              </a:rPr>
              <a:t>~2.75°×2.75° box</a:t>
            </a:r>
          </a:p>
          <a:p>
            <a:pPr marL="401638" indent="-401638"/>
            <a:r>
              <a:rPr lang="en-US" sz="2000" dirty="0">
                <a:solidFill>
                  <a:srgbClr val="000000"/>
                </a:solidFill>
              </a:rPr>
              <a:t>	</a:t>
            </a:r>
            <a:r>
              <a:rPr lang="en-US" sz="2000" dirty="0" smtClean="0">
                <a:solidFill>
                  <a:srgbClr val="000000"/>
                </a:solidFill>
              </a:rPr>
              <a:t>- </a:t>
            </a:r>
            <a:r>
              <a:rPr lang="en-US" sz="2000" u="sng" dirty="0" smtClean="0">
                <a:solidFill>
                  <a:srgbClr val="000000"/>
                </a:solidFill>
              </a:rPr>
              <a:t>After QC:</a:t>
            </a:r>
            <a:r>
              <a:rPr lang="en-US" sz="2000" dirty="0" smtClean="0">
                <a:solidFill>
                  <a:srgbClr val="000000"/>
                </a:solidFill>
              </a:rPr>
              <a:t> 333 events</a:t>
            </a:r>
          </a:p>
        </p:txBody>
      </p:sp>
      <p:cxnSp>
        <p:nvCxnSpPr>
          <p:cNvPr id="3" name="Straight Connector 2"/>
          <p:cNvCxnSpPr/>
          <p:nvPr/>
        </p:nvCxnSpPr>
        <p:spPr>
          <a:xfrm>
            <a:off x="4531896" y="1195138"/>
            <a:ext cx="0" cy="55172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893432" y="4883928"/>
            <a:ext cx="4026797" cy="1015663"/>
          </a:xfrm>
          <a:prstGeom prst="rect">
            <a:avLst/>
          </a:prstGeom>
          <a:solidFill>
            <a:schemeClr val="accent5">
              <a:lumMod val="20000"/>
              <a:lumOff val="80000"/>
            </a:schemeClr>
          </a:solidFill>
          <a:ln>
            <a:solidFill>
              <a:srgbClr val="000000"/>
            </a:solidFill>
          </a:ln>
          <a:effectLst/>
        </p:spPr>
        <p:txBody>
          <a:bodyPr wrap="square" rtlCol="0">
            <a:spAutoFit/>
          </a:bodyPr>
          <a:lstStyle/>
          <a:p>
            <a:pPr algn="ctr"/>
            <a:r>
              <a:rPr lang="en-US" sz="2000" b="1" dirty="0" smtClean="0"/>
              <a:t>Quality control: Events within 24-h of another event were considered to be the same event.</a:t>
            </a:r>
            <a:endParaRPr lang="en-US" sz="2000" b="1" dirty="0"/>
          </a:p>
        </p:txBody>
      </p:sp>
    </p:spTree>
    <p:extLst>
      <p:ext uri="{BB962C8B-B14F-4D97-AF65-F5344CB8AC3E}">
        <p14:creationId xmlns:p14="http://schemas.microsoft.com/office/powerpoint/2010/main" val="386737642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Geographic Event Clusters</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28" y="1241777"/>
            <a:ext cx="8680609" cy="5369085"/>
          </a:xfrm>
          <a:prstGeom prst="rect">
            <a:avLst/>
          </a:prstGeom>
        </p:spPr>
      </p:pic>
      <p:sp>
        <p:nvSpPr>
          <p:cNvPr id="6" name="TextBox 5"/>
          <p:cNvSpPr txBox="1"/>
          <p:nvPr/>
        </p:nvSpPr>
        <p:spPr>
          <a:xfrm>
            <a:off x="216199" y="1256919"/>
            <a:ext cx="5328057" cy="369332"/>
          </a:xfrm>
          <a:prstGeom prst="rect">
            <a:avLst/>
          </a:prstGeom>
          <a:solidFill>
            <a:schemeClr val="bg1"/>
          </a:solidFill>
          <a:ln>
            <a:solidFill>
              <a:schemeClr val="tx1"/>
            </a:solidFill>
          </a:ln>
          <a:effectLst/>
        </p:spPr>
        <p:txBody>
          <a:bodyPr wrap="square" rtlCol="0">
            <a:spAutoFit/>
          </a:bodyPr>
          <a:lstStyle/>
          <a:p>
            <a:r>
              <a:rPr lang="en-US" dirty="0" smtClean="0"/>
              <a:t>Extreme Warm Event Centroids East of the Rockies</a:t>
            </a:r>
            <a:endParaRPr lang="en-US" dirty="0"/>
          </a:p>
        </p:txBody>
      </p:sp>
      <p:sp>
        <p:nvSpPr>
          <p:cNvPr id="2" name="Oval 1"/>
          <p:cNvSpPr/>
          <p:nvPr/>
        </p:nvSpPr>
        <p:spPr>
          <a:xfrm rot="20171518">
            <a:off x="3139347" y="2239058"/>
            <a:ext cx="2314222" cy="1293685"/>
          </a:xfrm>
          <a:prstGeom prst="ellipse">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533681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Geographic Event Clusters</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32" y="1241777"/>
            <a:ext cx="8629200" cy="5369085"/>
          </a:xfrm>
          <a:prstGeom prst="rect">
            <a:avLst/>
          </a:prstGeom>
        </p:spPr>
      </p:pic>
      <p:sp>
        <p:nvSpPr>
          <p:cNvPr id="6" name="TextBox 5"/>
          <p:cNvSpPr txBox="1"/>
          <p:nvPr/>
        </p:nvSpPr>
        <p:spPr>
          <a:xfrm>
            <a:off x="240743" y="1256919"/>
            <a:ext cx="5328057" cy="369332"/>
          </a:xfrm>
          <a:prstGeom prst="rect">
            <a:avLst/>
          </a:prstGeom>
          <a:solidFill>
            <a:schemeClr val="bg1"/>
          </a:solidFill>
          <a:ln>
            <a:solidFill>
              <a:schemeClr val="tx1"/>
            </a:solidFill>
          </a:ln>
          <a:effectLst/>
        </p:spPr>
        <p:txBody>
          <a:bodyPr wrap="square" rtlCol="0">
            <a:spAutoFit/>
          </a:bodyPr>
          <a:lstStyle/>
          <a:p>
            <a:r>
              <a:rPr lang="en-US" dirty="0" smtClean="0"/>
              <a:t>Extreme Warm Event Frequency for Northern Plains</a:t>
            </a:r>
            <a:endParaRPr lang="en-US" dirty="0"/>
          </a:p>
        </p:txBody>
      </p:sp>
      <p:sp>
        <p:nvSpPr>
          <p:cNvPr id="8" name="Oval 7"/>
          <p:cNvSpPr/>
          <p:nvPr/>
        </p:nvSpPr>
        <p:spPr>
          <a:xfrm rot="20171518">
            <a:off x="3139347" y="2239058"/>
            <a:ext cx="2314222" cy="1293685"/>
          </a:xfrm>
          <a:prstGeom prst="ellipse">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6489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53" y="1274007"/>
            <a:ext cx="8671182" cy="5243174"/>
          </a:xfrm>
          <a:prstGeom prst="rect">
            <a:avLst/>
          </a:prstGeom>
        </p:spPr>
      </p:pic>
      <p:cxnSp>
        <p:nvCxnSpPr>
          <p:cNvPr id="3" name="Straight Connector 2"/>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Tree>
    <p:extLst>
      <p:ext uri="{BB962C8B-B14F-4D97-AF65-F5344CB8AC3E}">
        <p14:creationId xmlns:p14="http://schemas.microsoft.com/office/powerpoint/2010/main" val="35912133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199062015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Isosceles Triangle 46"/>
          <p:cNvSpPr/>
          <p:nvPr/>
        </p:nvSpPr>
        <p:spPr>
          <a:xfrm>
            <a:off x="2933710" y="3935397"/>
            <a:ext cx="5283650" cy="2326105"/>
          </a:xfrm>
          <a:prstGeom prst="triangle">
            <a:avLst/>
          </a:prstGeom>
          <a:solidFill>
            <a:srgbClr val="B9CDE5">
              <a:alpha val="5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7157" y="37240"/>
            <a:ext cx="9304421" cy="677108"/>
          </a:xfrm>
          <a:prstGeom prst="rect">
            <a:avLst/>
          </a:prstGeom>
          <a:noFill/>
        </p:spPr>
        <p:txBody>
          <a:bodyPr wrap="square" rtlCol="0">
            <a:spAutoFit/>
          </a:bodyPr>
          <a:lstStyle/>
          <a:p>
            <a:r>
              <a:rPr lang="en-US" sz="3800" b="1" dirty="0" smtClean="0"/>
              <a:t>Notes on North Pacific Jet Phase Diagram</a:t>
            </a:r>
            <a:endParaRPr lang="en-US" sz="3800" b="1"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a:xfrm>
            <a:off x="310152" y="1055900"/>
            <a:ext cx="8526374" cy="502602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400" dirty="0" smtClean="0">
                <a:solidFill>
                  <a:schemeClr val="tx1"/>
                </a:solidFill>
              </a:rPr>
              <a:t>Each point on the phase diagram is a weighted average of the principal components within +/− 1 day of the time under consideration</a:t>
            </a:r>
          </a:p>
          <a:p>
            <a:pPr algn="l"/>
            <a:endParaRPr lang="en-US" sz="1600" dirty="0" smtClean="0">
              <a:solidFill>
                <a:schemeClr val="tx1"/>
              </a:solidFill>
            </a:endParaRPr>
          </a:p>
          <a:p>
            <a:pPr algn="l"/>
            <a:r>
              <a:rPr lang="en-US" sz="2400" b="1" u="sng" dirty="0" smtClean="0">
                <a:solidFill>
                  <a:srgbClr val="000000"/>
                </a:solidFill>
              </a:rPr>
              <a:t>Example</a:t>
            </a:r>
            <a:r>
              <a:rPr lang="en-US" sz="2400" b="1" dirty="0" smtClean="0">
                <a:solidFill>
                  <a:srgbClr val="000000"/>
                </a:solidFill>
              </a:rPr>
              <a:t>: </a:t>
            </a:r>
            <a:r>
              <a:rPr lang="en-US" sz="2400" dirty="0" smtClean="0">
                <a:solidFill>
                  <a:srgbClr val="000000"/>
                </a:solidFill>
              </a:rPr>
              <a:t>0000 UTC </a:t>
            </a:r>
            <a:r>
              <a:rPr lang="en-US" sz="2400" dirty="0">
                <a:solidFill>
                  <a:srgbClr val="000000"/>
                </a:solidFill>
              </a:rPr>
              <a:t>8</a:t>
            </a:r>
            <a:r>
              <a:rPr lang="en-US" sz="2400" dirty="0" smtClean="0">
                <a:solidFill>
                  <a:srgbClr val="000000"/>
                </a:solidFill>
              </a:rPr>
              <a:t> November 2014</a:t>
            </a:r>
            <a:endParaRPr lang="en-US" sz="2400" dirty="0">
              <a:solidFill>
                <a:srgbClr val="000000"/>
              </a:solidFill>
            </a:endParaRPr>
          </a:p>
        </p:txBody>
      </p:sp>
      <p:sp>
        <p:nvSpPr>
          <p:cNvPr id="18" name="TextBox 17"/>
          <p:cNvSpPr txBox="1"/>
          <p:nvPr/>
        </p:nvSpPr>
        <p:spPr>
          <a:xfrm>
            <a:off x="5113877" y="3396287"/>
            <a:ext cx="2159000" cy="369332"/>
          </a:xfrm>
          <a:prstGeom prst="rect">
            <a:avLst/>
          </a:prstGeom>
          <a:noFill/>
        </p:spPr>
        <p:txBody>
          <a:bodyPr wrap="square" rtlCol="0">
            <a:spAutoFit/>
          </a:bodyPr>
          <a:lstStyle/>
          <a:p>
            <a:r>
              <a:rPr lang="en-US" dirty="0" smtClean="0"/>
              <a:t>Weight</a:t>
            </a:r>
            <a:endParaRPr lang="en-US" dirty="0"/>
          </a:p>
        </p:txBody>
      </p:sp>
      <p:sp>
        <p:nvSpPr>
          <p:cNvPr id="19" name="TextBox 18"/>
          <p:cNvSpPr txBox="1"/>
          <p:nvPr/>
        </p:nvSpPr>
        <p:spPr>
          <a:xfrm>
            <a:off x="8453749" y="6034502"/>
            <a:ext cx="2159000" cy="369332"/>
          </a:xfrm>
          <a:prstGeom prst="rect">
            <a:avLst/>
          </a:prstGeom>
          <a:noFill/>
        </p:spPr>
        <p:txBody>
          <a:bodyPr wrap="square" rtlCol="0">
            <a:spAutoFit/>
          </a:bodyPr>
          <a:lstStyle/>
          <a:p>
            <a:r>
              <a:rPr lang="en-US" dirty="0" smtClean="0"/>
              <a:t>Date</a:t>
            </a:r>
            <a:endParaRPr lang="en-US" dirty="0"/>
          </a:p>
        </p:txBody>
      </p:sp>
      <p:cxnSp>
        <p:nvCxnSpPr>
          <p:cNvPr id="21" name="Straight Connector 20"/>
          <p:cNvCxnSpPr/>
          <p:nvPr/>
        </p:nvCxnSpPr>
        <p:spPr>
          <a:xfrm flipH="1">
            <a:off x="2929477"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5575529"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130811" y="6261503"/>
            <a:ext cx="880533" cy="461665"/>
          </a:xfrm>
          <a:prstGeom prst="rect">
            <a:avLst/>
          </a:prstGeom>
          <a:noFill/>
        </p:spPr>
        <p:txBody>
          <a:bodyPr wrap="square" rtlCol="0">
            <a:spAutoFit/>
          </a:bodyPr>
          <a:lstStyle/>
          <a:p>
            <a:pPr algn="ctr"/>
            <a:r>
              <a:rPr lang="en-US" sz="1200" dirty="0" smtClean="0"/>
              <a:t>0000 UTC </a:t>
            </a:r>
            <a:r>
              <a:rPr lang="en-US" sz="1200" dirty="0"/>
              <a:t>8</a:t>
            </a:r>
            <a:r>
              <a:rPr lang="en-US" sz="1200" dirty="0" smtClean="0"/>
              <a:t> Nov.</a:t>
            </a:r>
            <a:endParaRPr lang="en-US" sz="1200" dirty="0"/>
          </a:p>
        </p:txBody>
      </p:sp>
      <p:sp>
        <p:nvSpPr>
          <p:cNvPr id="28" name="TextBox 27"/>
          <p:cNvSpPr txBox="1"/>
          <p:nvPr/>
        </p:nvSpPr>
        <p:spPr>
          <a:xfrm>
            <a:off x="7781319" y="6261503"/>
            <a:ext cx="880533" cy="461665"/>
          </a:xfrm>
          <a:prstGeom prst="rect">
            <a:avLst/>
          </a:prstGeom>
          <a:noFill/>
        </p:spPr>
        <p:txBody>
          <a:bodyPr wrap="square" rtlCol="0">
            <a:spAutoFit/>
          </a:bodyPr>
          <a:lstStyle/>
          <a:p>
            <a:pPr algn="ctr"/>
            <a:r>
              <a:rPr lang="en-US" sz="1200" dirty="0" smtClean="0"/>
              <a:t>0000 UTC </a:t>
            </a:r>
            <a:r>
              <a:rPr lang="en-US" sz="1200" dirty="0"/>
              <a:t>9</a:t>
            </a:r>
            <a:r>
              <a:rPr lang="en-US" sz="1200" dirty="0" smtClean="0"/>
              <a:t> Nov.</a:t>
            </a:r>
            <a:endParaRPr lang="en-US" sz="1200" dirty="0"/>
          </a:p>
        </p:txBody>
      </p:sp>
      <p:sp>
        <p:nvSpPr>
          <p:cNvPr id="29" name="TextBox 28"/>
          <p:cNvSpPr txBox="1"/>
          <p:nvPr/>
        </p:nvSpPr>
        <p:spPr>
          <a:xfrm>
            <a:off x="2489210" y="6253036"/>
            <a:ext cx="880533" cy="461665"/>
          </a:xfrm>
          <a:prstGeom prst="rect">
            <a:avLst/>
          </a:prstGeom>
          <a:noFill/>
        </p:spPr>
        <p:txBody>
          <a:bodyPr wrap="square" rtlCol="0">
            <a:spAutoFit/>
          </a:bodyPr>
          <a:lstStyle/>
          <a:p>
            <a:pPr algn="ctr"/>
            <a:r>
              <a:rPr lang="en-US" sz="1200" dirty="0" smtClean="0"/>
              <a:t>0000 UTC </a:t>
            </a:r>
            <a:r>
              <a:rPr lang="en-US" sz="1200" dirty="0"/>
              <a:t>7</a:t>
            </a:r>
            <a:r>
              <a:rPr lang="en-US" sz="1200" dirty="0" smtClean="0"/>
              <a:t> Nov.</a:t>
            </a:r>
            <a:endParaRPr lang="en-US" sz="1200" dirty="0"/>
          </a:p>
        </p:txBody>
      </p:sp>
      <p:sp>
        <p:nvSpPr>
          <p:cNvPr id="30" name="TextBox 29"/>
          <p:cNvSpPr txBox="1"/>
          <p:nvPr/>
        </p:nvSpPr>
        <p:spPr>
          <a:xfrm>
            <a:off x="3776148" y="6261503"/>
            <a:ext cx="880533" cy="461665"/>
          </a:xfrm>
          <a:prstGeom prst="rect">
            <a:avLst/>
          </a:prstGeom>
          <a:noFill/>
        </p:spPr>
        <p:txBody>
          <a:bodyPr wrap="square" rtlCol="0">
            <a:spAutoFit/>
          </a:bodyPr>
          <a:lstStyle/>
          <a:p>
            <a:pPr algn="ctr"/>
            <a:r>
              <a:rPr lang="en-US" sz="1200" dirty="0" smtClean="0"/>
              <a:t>1200 UTC </a:t>
            </a:r>
            <a:r>
              <a:rPr lang="en-US" sz="1200" dirty="0"/>
              <a:t>7</a:t>
            </a:r>
            <a:r>
              <a:rPr lang="en-US" sz="1200" dirty="0" smtClean="0"/>
              <a:t> Nov.</a:t>
            </a:r>
            <a:endParaRPr lang="en-US" sz="1200" dirty="0"/>
          </a:p>
        </p:txBody>
      </p:sp>
      <p:sp>
        <p:nvSpPr>
          <p:cNvPr id="31" name="TextBox 30"/>
          <p:cNvSpPr txBox="1"/>
          <p:nvPr/>
        </p:nvSpPr>
        <p:spPr>
          <a:xfrm>
            <a:off x="6519348" y="6253036"/>
            <a:ext cx="880533" cy="461665"/>
          </a:xfrm>
          <a:prstGeom prst="rect">
            <a:avLst/>
          </a:prstGeom>
          <a:noFill/>
        </p:spPr>
        <p:txBody>
          <a:bodyPr wrap="square" rtlCol="0">
            <a:spAutoFit/>
          </a:bodyPr>
          <a:lstStyle/>
          <a:p>
            <a:pPr algn="ctr"/>
            <a:r>
              <a:rPr lang="en-US" sz="1200" dirty="0" smtClean="0"/>
              <a:t>1200 UTC </a:t>
            </a:r>
            <a:r>
              <a:rPr lang="en-US" sz="1200" dirty="0"/>
              <a:t>8</a:t>
            </a:r>
            <a:r>
              <a:rPr lang="en-US" sz="1200" dirty="0" smtClean="0"/>
              <a:t> Nov.</a:t>
            </a:r>
            <a:endParaRPr lang="en-US" sz="1200" dirty="0"/>
          </a:p>
        </p:txBody>
      </p:sp>
      <p:cxnSp>
        <p:nvCxnSpPr>
          <p:cNvPr id="33" name="Straight Connector 32"/>
          <p:cNvCxnSpPr/>
          <p:nvPr/>
        </p:nvCxnSpPr>
        <p:spPr>
          <a:xfrm>
            <a:off x="6959615"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217360"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212182"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933710" y="6060532"/>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9318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6025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2780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59461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575529" y="3761609"/>
            <a:ext cx="0" cy="2499894"/>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2691960" y="6261503"/>
            <a:ext cx="5761789"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0" y="3019882"/>
            <a:ext cx="3453304" cy="2690365"/>
          </a:xfrm>
          <a:prstGeom prst="rect">
            <a:avLst/>
          </a:prstGeom>
        </p:spPr>
      </p:pic>
      <p:cxnSp>
        <p:nvCxnSpPr>
          <p:cNvPr id="53" name="Straight Arrow Connector 52"/>
          <p:cNvCxnSpPr/>
          <p:nvPr/>
        </p:nvCxnSpPr>
        <p:spPr>
          <a:xfrm flipH="1">
            <a:off x="1871011" y="3374482"/>
            <a:ext cx="1418167" cy="469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1488842" y="3802511"/>
            <a:ext cx="313267" cy="30056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575529" y="3775617"/>
            <a:ext cx="1180872" cy="369332"/>
          </a:xfrm>
          <a:prstGeom prst="rect">
            <a:avLst/>
          </a:prstGeom>
          <a:noFill/>
        </p:spPr>
        <p:txBody>
          <a:bodyPr wrap="square" rtlCol="0">
            <a:spAutoFit/>
          </a:bodyPr>
          <a:lstStyle/>
          <a:p>
            <a:r>
              <a:rPr lang="en-US" dirty="0" smtClean="0"/>
              <a:t>5</a:t>
            </a:r>
            <a:endParaRPr lang="en-US" dirty="0"/>
          </a:p>
        </p:txBody>
      </p:sp>
      <p:sp>
        <p:nvSpPr>
          <p:cNvPr id="32" name="TextBox 31"/>
          <p:cNvSpPr txBox="1"/>
          <p:nvPr/>
        </p:nvSpPr>
        <p:spPr>
          <a:xfrm>
            <a:off x="5596705" y="4367199"/>
            <a:ext cx="1180872" cy="369332"/>
          </a:xfrm>
          <a:prstGeom prst="rect">
            <a:avLst/>
          </a:prstGeom>
          <a:noFill/>
        </p:spPr>
        <p:txBody>
          <a:bodyPr wrap="square" rtlCol="0">
            <a:spAutoFit/>
          </a:bodyPr>
          <a:lstStyle/>
          <a:p>
            <a:r>
              <a:rPr lang="en-US" dirty="0" smtClean="0"/>
              <a:t>4</a:t>
            </a:r>
            <a:endParaRPr lang="en-US" dirty="0"/>
          </a:p>
        </p:txBody>
      </p:sp>
      <p:sp>
        <p:nvSpPr>
          <p:cNvPr id="34" name="TextBox 33"/>
          <p:cNvSpPr txBox="1"/>
          <p:nvPr/>
        </p:nvSpPr>
        <p:spPr>
          <a:xfrm>
            <a:off x="5596705" y="4944480"/>
            <a:ext cx="1180872" cy="369332"/>
          </a:xfrm>
          <a:prstGeom prst="rect">
            <a:avLst/>
          </a:prstGeom>
          <a:noFill/>
        </p:spPr>
        <p:txBody>
          <a:bodyPr wrap="square" rtlCol="0">
            <a:spAutoFit/>
          </a:bodyPr>
          <a:lstStyle/>
          <a:p>
            <a:r>
              <a:rPr lang="en-US" dirty="0"/>
              <a:t>3</a:t>
            </a:r>
          </a:p>
        </p:txBody>
      </p:sp>
      <p:sp>
        <p:nvSpPr>
          <p:cNvPr id="35" name="TextBox 34"/>
          <p:cNvSpPr txBox="1"/>
          <p:nvPr/>
        </p:nvSpPr>
        <p:spPr>
          <a:xfrm>
            <a:off x="5596705" y="5500536"/>
            <a:ext cx="1180872" cy="369332"/>
          </a:xfrm>
          <a:prstGeom prst="rect">
            <a:avLst/>
          </a:prstGeom>
          <a:noFill/>
        </p:spPr>
        <p:txBody>
          <a:bodyPr wrap="square" rtlCol="0">
            <a:spAutoFit/>
          </a:bodyPr>
          <a:lstStyle/>
          <a:p>
            <a:r>
              <a:rPr lang="en-US" dirty="0" smtClean="0"/>
              <a:t>2</a:t>
            </a:r>
            <a:endParaRPr lang="en-US" dirty="0"/>
          </a:p>
        </p:txBody>
      </p:sp>
      <p:sp>
        <p:nvSpPr>
          <p:cNvPr id="40" name="TextBox 39"/>
          <p:cNvSpPr txBox="1"/>
          <p:nvPr/>
        </p:nvSpPr>
        <p:spPr>
          <a:xfrm>
            <a:off x="5564955" y="5916304"/>
            <a:ext cx="1180872" cy="369332"/>
          </a:xfrm>
          <a:prstGeom prst="rect">
            <a:avLst/>
          </a:prstGeom>
          <a:noFill/>
        </p:spPr>
        <p:txBody>
          <a:bodyPr wrap="square" rtlCol="0">
            <a:spAutoFit/>
          </a:bodyPr>
          <a:lstStyle/>
          <a:p>
            <a:r>
              <a:rPr lang="en-US" dirty="0"/>
              <a:t>1</a:t>
            </a:r>
          </a:p>
        </p:txBody>
      </p:sp>
      <p:cxnSp>
        <p:nvCxnSpPr>
          <p:cNvPr id="45" name="Straight Connector 44"/>
          <p:cNvCxnSpPr/>
          <p:nvPr/>
        </p:nvCxnSpPr>
        <p:spPr>
          <a:xfrm flipH="1">
            <a:off x="5485586" y="39565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485591" y="45788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5485586" y="515671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5485586" y="5698417"/>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959224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01053" y="9271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32605" y="1452878"/>
            <a:ext cx="8205528" cy="6155530"/>
          </a:xfrm>
          <a:prstGeom prst="rect">
            <a:avLst/>
          </a:prstGeom>
          <a:noFill/>
        </p:spPr>
        <p:txBody>
          <a:bodyPr wrap="square" rtlCol="0">
            <a:spAutoFit/>
          </a:bodyPr>
          <a:lstStyle/>
          <a:p>
            <a:pPr marL="457200" indent="-457200">
              <a:buFont typeface="+mj-lt"/>
              <a:buAutoNum type="arabicPeriod"/>
            </a:pPr>
            <a:r>
              <a:rPr lang="en-US" sz="2400" dirty="0" smtClean="0">
                <a:cs typeface="Arial" panose="020B0604020202020204" pitchFamily="34" charset="0"/>
              </a:rPr>
              <a:t>Characterizes the past evolution and present state of the upper-tropospheric flow pattern over the North Pacific.</a:t>
            </a:r>
          </a:p>
          <a:p>
            <a:endParaRPr lang="en-US" sz="1000" dirty="0" smtClean="0">
              <a:cs typeface="Arial" panose="020B0604020202020204" pitchFamily="34" charset="0"/>
            </a:endParaRPr>
          </a:p>
          <a:p>
            <a:endParaRPr lang="en-US" sz="1000" dirty="0" smtClean="0">
              <a:cs typeface="Arial" panose="020B0604020202020204" pitchFamily="34" charset="0"/>
            </a:endParaRPr>
          </a:p>
          <a:p>
            <a:pPr marL="914400" lvl="1" indent="-457200">
              <a:buFont typeface="Arial"/>
              <a:buChar char="•"/>
            </a:pPr>
            <a:r>
              <a:rPr lang="en-US" sz="2400" dirty="0" smtClean="0">
                <a:solidFill>
                  <a:srgbClr val="0000FF"/>
                </a:solidFill>
                <a:cs typeface="Arial" panose="020B0604020202020204" pitchFamily="34" charset="0"/>
              </a:rPr>
              <a:t>Captures regime transitions</a:t>
            </a:r>
          </a:p>
          <a:p>
            <a:pPr marL="914400" lvl="1" indent="-457200">
              <a:buFont typeface="Arial"/>
              <a:buChar char="•"/>
            </a:pPr>
            <a:r>
              <a:rPr lang="en-US" sz="2400" dirty="0" smtClean="0">
                <a:solidFill>
                  <a:srgbClr val="0000FF"/>
                </a:solidFill>
                <a:cs typeface="Arial" panose="020B0604020202020204" pitchFamily="34" charset="0"/>
              </a:rPr>
              <a:t>Identifies flow patterns conducive to the development  of EWEs</a:t>
            </a:r>
          </a:p>
          <a:p>
            <a:pPr marL="914400" lvl="1" indent="-457200">
              <a:buFont typeface="Arial"/>
              <a:buChar char="•"/>
            </a:pPr>
            <a:endParaRPr lang="en-US" sz="2400" dirty="0">
              <a:solidFill>
                <a:srgbClr val="0000FF"/>
              </a:solidFill>
              <a:cs typeface="Arial" panose="020B0604020202020204" pitchFamily="34" charset="0"/>
            </a:endParaRPr>
          </a:p>
          <a:p>
            <a:pPr marL="457200" indent="-457200">
              <a:buFont typeface="+mj-lt"/>
              <a:buAutoNum type="arabicPeriod"/>
            </a:pPr>
            <a:r>
              <a:rPr lang="en-US" sz="2400" dirty="0">
                <a:solidFill>
                  <a:srgbClr val="000000"/>
                </a:solidFill>
                <a:cs typeface="Arial" panose="020B0604020202020204" pitchFamily="34" charset="0"/>
              </a:rPr>
              <a:t>Characterizes the forecasted evolution of the upper-tropospheric flow pattern over the </a:t>
            </a:r>
            <a:r>
              <a:rPr lang="en-US" sz="2400" dirty="0" smtClean="0">
                <a:solidFill>
                  <a:srgbClr val="000000"/>
                </a:solidFill>
                <a:cs typeface="Arial" panose="020B0604020202020204" pitchFamily="34" charset="0"/>
              </a:rPr>
              <a:t>North </a:t>
            </a:r>
            <a:r>
              <a:rPr lang="en-US" sz="2400" dirty="0">
                <a:solidFill>
                  <a:srgbClr val="000000"/>
                </a:solidFill>
                <a:cs typeface="Arial" panose="020B0604020202020204" pitchFamily="34" charset="0"/>
              </a:rPr>
              <a:t>Pacific.</a:t>
            </a:r>
          </a:p>
          <a:p>
            <a:endParaRPr lang="en-US" sz="2400" dirty="0" smtClean="0">
              <a:solidFill>
                <a:srgbClr val="000000"/>
              </a:solidFill>
              <a:cs typeface="Arial" panose="020B0604020202020204" pitchFamily="34" charset="0"/>
            </a:endParaRPr>
          </a:p>
          <a:p>
            <a:pPr marL="914400" lvl="1" indent="-457200">
              <a:buFont typeface="Arial"/>
              <a:buChar char="•"/>
            </a:pPr>
            <a:endParaRPr lang="en-US" sz="2400" dirty="0">
              <a:solidFill>
                <a:srgbClr val="0000FF"/>
              </a:solidFill>
              <a:cs typeface="Arial" panose="020B0604020202020204" pitchFamily="34" charset="0"/>
            </a:endParaRPr>
          </a:p>
          <a:p>
            <a:pPr marL="457200" indent="-457200">
              <a:buFont typeface="+mj-lt"/>
              <a:buAutoNum type="arabicPeriod"/>
            </a:pPr>
            <a:endParaRPr lang="en-US" sz="2400" dirty="0" smtClean="0">
              <a:cs typeface="Arial" panose="020B0604020202020204" pitchFamily="34" charset="0"/>
            </a:endParaRPr>
          </a:p>
          <a:p>
            <a:endParaRPr lang="en-US" sz="1400" dirty="0">
              <a:cs typeface="Arial" panose="020B0604020202020204" pitchFamily="34" charset="0"/>
            </a:endParaRPr>
          </a:p>
          <a:p>
            <a:endParaRPr lang="en-US" sz="2400" dirty="0">
              <a:solidFill>
                <a:srgbClr val="0000FF"/>
              </a:solidFill>
              <a:cs typeface="Arial" panose="020B0604020202020204" pitchFamily="34" charset="0"/>
            </a:endParaRPr>
          </a:p>
          <a:p>
            <a:pPr marL="457200" indent="-457200">
              <a:buFont typeface="+mj-lt"/>
              <a:buAutoNum type="arabicPeriod"/>
            </a:pPr>
            <a:endParaRPr lang="en-US" sz="2400" dirty="0">
              <a:cs typeface="Arial" panose="020B0604020202020204" pitchFamily="34" charset="0"/>
            </a:endParaRPr>
          </a:p>
          <a:p>
            <a:pPr marL="457200" indent="-457200">
              <a:buFont typeface="+mj-lt"/>
              <a:buAutoNum type="arabicPeriod" startAt="5"/>
            </a:pPr>
            <a:endParaRPr lang="en-US" sz="2400" dirty="0">
              <a:latin typeface="Arial" panose="020B0604020202020204" pitchFamily="34" charset="0"/>
              <a:cs typeface="Arial" panose="020B0604020202020204" pitchFamily="34" charset="0"/>
            </a:endParaRPr>
          </a:p>
          <a:p>
            <a:endParaRPr lang="en-US" sz="2400" dirty="0">
              <a:cs typeface="Arial" panose="020B0604020202020204" pitchFamily="34" charset="0"/>
            </a:endParaRPr>
          </a:p>
        </p:txBody>
      </p:sp>
      <p:sp>
        <p:nvSpPr>
          <p:cNvPr id="6" name="TextBox 5"/>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146739585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10" name="TextBox 9"/>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4" name="Rectangle 3"/>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sp>
        <p:nvSpPr>
          <p:cNvPr id="11" name="TextBox 10"/>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152103820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4"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solidFill>
                  <a:srgbClr val="000000"/>
                </a:solidFill>
              </a:rPr>
              <a:t>0000 UTC 10 November 2014</a:t>
            </a:r>
            <a:endParaRPr lang="en-US" sz="2000" b="1" dirty="0">
              <a:solidFill>
                <a:srgbClr val="000000"/>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sp>
        <p:nvSpPr>
          <p:cNvPr id="9" name="TextBox 8"/>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0" name="TextBox 9"/>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165434845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10" y="929105"/>
            <a:ext cx="8815053" cy="4424948"/>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12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5" cy="2622626"/>
          </a:xfrm>
          <a:prstGeom prst="rect">
            <a:avLst/>
          </a:prstGeom>
        </p:spPr>
      </p:pic>
      <p:sp>
        <p:nvSpPr>
          <p:cNvPr id="9" name="TextBox 8"/>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0" name="TextBox 9"/>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99338534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10" y="934912"/>
            <a:ext cx="8815053" cy="4413334"/>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14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5" cy="2622626"/>
          </a:xfrm>
          <a:prstGeom prst="rect">
            <a:avLst/>
          </a:prstGeom>
        </p:spPr>
      </p:pic>
      <p:sp>
        <p:nvSpPr>
          <p:cNvPr id="9" name="TextBox 8"/>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0" name="TextBox 9"/>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357247686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78" y="934912"/>
            <a:ext cx="8791917" cy="4413333"/>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16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4" cy="2622625"/>
          </a:xfrm>
          <a:prstGeom prst="rect">
            <a:avLst/>
          </a:prstGeom>
        </p:spPr>
      </p:pic>
      <p:sp>
        <p:nvSpPr>
          <p:cNvPr id="10" name="TextBox 9"/>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9" name="TextBox 8"/>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3137954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79" y="934912"/>
            <a:ext cx="8791915" cy="4413333"/>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18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4" cy="2622625"/>
          </a:xfrm>
          <a:prstGeom prst="rect">
            <a:avLst/>
          </a:prstGeom>
        </p:spPr>
      </p:pic>
      <p:sp>
        <p:nvSpPr>
          <p:cNvPr id="10" name="TextBox 9"/>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9" name="TextBox 8"/>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403010575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5289" y="2014324"/>
            <a:ext cx="3649185" cy="45966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048660" y="2014323"/>
            <a:ext cx="3649187" cy="4596644"/>
          </a:xfrm>
          <a:prstGeom prst="rect">
            <a:avLst/>
          </a:prstGeom>
        </p:spPr>
      </p:pic>
      <p:sp>
        <p:nvSpPr>
          <p:cNvPr id="9" name="TextBox 8"/>
          <p:cNvSpPr txBox="1"/>
          <p:nvPr/>
        </p:nvSpPr>
        <p:spPr>
          <a:xfrm>
            <a:off x="280737" y="1170665"/>
            <a:ext cx="7486315" cy="523220"/>
          </a:xfrm>
          <a:prstGeom prst="rect">
            <a:avLst/>
          </a:prstGeom>
          <a:noFill/>
        </p:spPr>
        <p:txBody>
          <a:bodyPr wrap="square" rtlCol="0">
            <a:spAutoFit/>
          </a:bodyPr>
          <a:lstStyle/>
          <a:p>
            <a:r>
              <a:rPr lang="en-US" sz="2800" b="1" dirty="0" smtClean="0"/>
              <a:t>16–19 November 2014 Composite Anomalies</a:t>
            </a:r>
            <a:endParaRPr lang="en-US" sz="2800" b="1" dirty="0"/>
          </a:p>
        </p:txBody>
      </p:sp>
      <p:sp>
        <p:nvSpPr>
          <p:cNvPr id="10" name="TextBox 9"/>
          <p:cNvSpPr txBox="1"/>
          <p:nvPr/>
        </p:nvSpPr>
        <p:spPr>
          <a:xfrm>
            <a:off x="695158" y="2054300"/>
            <a:ext cx="3810000" cy="461665"/>
          </a:xfrm>
          <a:prstGeom prst="rect">
            <a:avLst/>
          </a:prstGeom>
          <a:noFill/>
        </p:spPr>
        <p:txBody>
          <a:bodyPr wrap="square" rtlCol="0">
            <a:spAutoFit/>
          </a:bodyPr>
          <a:lstStyle/>
          <a:p>
            <a:pPr algn="ctr"/>
            <a:r>
              <a:rPr lang="en-US" sz="2400" dirty="0" smtClean="0"/>
              <a:t>500-hPa Geo. Height (m)</a:t>
            </a:r>
            <a:endParaRPr lang="en-US" sz="2400" dirty="0"/>
          </a:p>
        </p:txBody>
      </p:sp>
      <p:sp>
        <p:nvSpPr>
          <p:cNvPr id="15" name="TextBox 14"/>
          <p:cNvSpPr txBox="1"/>
          <p:nvPr/>
        </p:nvSpPr>
        <p:spPr>
          <a:xfrm>
            <a:off x="5148015" y="2054300"/>
            <a:ext cx="3716421" cy="461665"/>
          </a:xfrm>
          <a:prstGeom prst="rect">
            <a:avLst/>
          </a:prstGeom>
          <a:noFill/>
        </p:spPr>
        <p:txBody>
          <a:bodyPr wrap="square" rtlCol="0">
            <a:spAutoFit/>
          </a:bodyPr>
          <a:lstStyle/>
          <a:p>
            <a:pPr algn="ctr"/>
            <a:r>
              <a:rPr lang="en-US" sz="2400" dirty="0" smtClean="0"/>
              <a:t>Surface Temperature (°C)</a:t>
            </a:r>
            <a:endParaRPr lang="en-US" sz="2400" dirty="0"/>
          </a:p>
        </p:txBody>
      </p:sp>
      <p:sp>
        <p:nvSpPr>
          <p:cNvPr id="12" name="TextBox 11"/>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34400719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53" y="1274007"/>
            <a:ext cx="8671182" cy="5243174"/>
          </a:xfrm>
          <a:prstGeom prst="rect">
            <a:avLst/>
          </a:prstGeom>
        </p:spPr>
      </p:pic>
      <p:cxnSp>
        <p:nvCxnSpPr>
          <p:cNvPr id="3" name="Straight Connector 2"/>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6" name="Rectangle 5"/>
          <p:cNvSpPr/>
          <p:nvPr/>
        </p:nvSpPr>
        <p:spPr>
          <a:xfrm>
            <a:off x="3659649" y="2225692"/>
            <a:ext cx="3782547" cy="2498657"/>
          </a:xfrm>
          <a:prstGeom prst="rect">
            <a:avLst/>
          </a:prstGeom>
          <a:noFill/>
          <a:ln w="57150" cmpd="sng">
            <a:solidFill>
              <a:srgbClr val="0000FF"/>
            </a:solidFill>
          </a:ln>
          <a:effectLst>
            <a:glow rad="101600">
              <a:schemeClr val="bg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42642" y="2225692"/>
            <a:ext cx="2405543" cy="2498657"/>
          </a:xfrm>
          <a:prstGeom prst="rect">
            <a:avLst/>
          </a:prstGeom>
          <a:noFill/>
          <a:ln w="57150" cmpd="sng">
            <a:solidFill>
              <a:srgbClr val="0000FF"/>
            </a:solidFill>
          </a:ln>
          <a:effectLst>
            <a:glow rad="101600">
              <a:schemeClr val="bg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905500" y="4324239"/>
            <a:ext cx="1536696" cy="400110"/>
          </a:xfrm>
          <a:prstGeom prst="rect">
            <a:avLst/>
          </a:prstGeom>
          <a:solidFill>
            <a:srgbClr val="FFFFFF"/>
          </a:solidFill>
          <a:ln w="38100" cmpd="sng">
            <a:solidFill>
              <a:schemeClr val="tx1"/>
            </a:solidFill>
          </a:ln>
        </p:spPr>
        <p:txBody>
          <a:bodyPr wrap="square" rtlCol="0">
            <a:spAutoFit/>
          </a:bodyPr>
          <a:lstStyle/>
          <a:p>
            <a:pPr algn="r"/>
            <a:r>
              <a:rPr lang="en-US" sz="2000" b="1" dirty="0" smtClean="0"/>
              <a:t>Eastern U.S.</a:t>
            </a:r>
            <a:endParaRPr lang="en-US" sz="2000" b="1" dirty="0"/>
          </a:p>
        </p:txBody>
      </p:sp>
      <p:sp>
        <p:nvSpPr>
          <p:cNvPr id="9" name="TextBox 8"/>
          <p:cNvSpPr txBox="1"/>
          <p:nvPr/>
        </p:nvSpPr>
        <p:spPr>
          <a:xfrm>
            <a:off x="1242642" y="4324239"/>
            <a:ext cx="1665658" cy="400110"/>
          </a:xfrm>
          <a:prstGeom prst="rect">
            <a:avLst/>
          </a:prstGeom>
          <a:solidFill>
            <a:srgbClr val="FFFFFF"/>
          </a:solidFill>
          <a:ln w="38100" cmpd="sng">
            <a:solidFill>
              <a:schemeClr val="tx1"/>
            </a:solidFill>
          </a:ln>
        </p:spPr>
        <p:txBody>
          <a:bodyPr wrap="square" rtlCol="0">
            <a:spAutoFit/>
          </a:bodyPr>
          <a:lstStyle/>
          <a:p>
            <a:r>
              <a:rPr lang="en-US" sz="2000" b="1" dirty="0" smtClean="0"/>
              <a:t>Western U.S.</a:t>
            </a:r>
            <a:endParaRPr lang="en-US" sz="2000" b="1" dirty="0"/>
          </a:p>
        </p:txBody>
      </p:sp>
    </p:spTree>
    <p:extLst>
      <p:ext uri="{BB962C8B-B14F-4D97-AF65-F5344CB8AC3E}">
        <p14:creationId xmlns:p14="http://schemas.microsoft.com/office/powerpoint/2010/main" val="286789980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5" name="TextBox 4"/>
          <p:cNvSpPr txBox="1"/>
          <p:nvPr/>
        </p:nvSpPr>
        <p:spPr>
          <a:xfrm>
            <a:off x="334918" y="195395"/>
            <a:ext cx="5048981" cy="584776"/>
          </a:xfrm>
          <a:prstGeom prst="rect">
            <a:avLst/>
          </a:prstGeom>
          <a:noFill/>
        </p:spPr>
        <p:txBody>
          <a:bodyPr wrap="square" rtlCol="0">
            <a:spAutoFit/>
          </a:bodyPr>
          <a:lstStyle/>
          <a:p>
            <a:r>
              <a:rPr lang="en-US" sz="3200" b="1" dirty="0" smtClean="0">
                <a:solidFill>
                  <a:srgbClr val="FF0000"/>
                </a:solidFill>
              </a:rPr>
              <a:t>E. Rockies – S. Plains Cluster</a:t>
            </a:r>
            <a:endParaRPr lang="en-US" sz="3200" b="1" dirty="0">
              <a:solidFill>
                <a:srgbClr val="FF0000"/>
              </a:solidFill>
            </a:endParaRPr>
          </a:p>
        </p:txBody>
      </p:sp>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cxnSp>
        <p:nvCxnSpPr>
          <p:cNvPr id="23" name="Straight Arrow Connector 22"/>
          <p:cNvCxnSpPr/>
          <p:nvPr/>
        </p:nvCxnSpPr>
        <p:spPr>
          <a:xfrm flipV="1">
            <a:off x="3112792" y="4408345"/>
            <a:ext cx="1029368" cy="895684"/>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687829" y="5277294"/>
            <a:ext cx="2026802" cy="369332"/>
          </a:xfrm>
          <a:prstGeom prst="rect">
            <a:avLst/>
          </a:prstGeom>
          <a:noFill/>
        </p:spPr>
        <p:txBody>
          <a:bodyPr wrap="square" rtlCol="0">
            <a:spAutoFit/>
          </a:bodyPr>
          <a:lstStyle/>
          <a:p>
            <a:r>
              <a:rPr lang="en-US" b="1" dirty="0" smtClean="0"/>
              <a:t>16–19 Nov. 2014</a:t>
            </a:r>
            <a:endParaRPr lang="en-US" b="1" dirty="0"/>
          </a:p>
        </p:txBody>
      </p:sp>
      <p:sp>
        <p:nvSpPr>
          <p:cNvPr id="28" name="Oval 27"/>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30" name="TextBox 29"/>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Tree>
    <p:extLst>
      <p:ext uri="{BB962C8B-B14F-4D97-AF65-F5344CB8AC3E}">
        <p14:creationId xmlns:p14="http://schemas.microsoft.com/office/powerpoint/2010/main" val="29601167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83" y="1375644"/>
            <a:ext cx="6645351" cy="5435599"/>
          </a:xfrm>
          <a:prstGeom prst="rect">
            <a:avLst/>
          </a:prstGeom>
        </p:spPr>
      </p:pic>
      <p:sp>
        <p:nvSpPr>
          <p:cNvPr id="6" name="TextBox 5"/>
          <p:cNvSpPr txBox="1"/>
          <p:nvPr/>
        </p:nvSpPr>
        <p:spPr>
          <a:xfrm>
            <a:off x="401053" y="1162756"/>
            <a:ext cx="6166554" cy="369332"/>
          </a:xfrm>
          <a:prstGeom prst="rect">
            <a:avLst/>
          </a:prstGeom>
          <a:solidFill>
            <a:srgbClr val="FFFFFF"/>
          </a:solidFill>
        </p:spPr>
        <p:txBody>
          <a:bodyPr wrap="square" rtlCol="0">
            <a:spAutoFit/>
          </a:bodyPr>
          <a:lstStyle/>
          <a:p>
            <a:r>
              <a:rPr lang="en-US" dirty="0" smtClean="0"/>
              <a:t>GEFS Ensemble Trajectories Initialized at 0000 UTC 24 May 2016 </a:t>
            </a:r>
            <a:endParaRPr lang="en-US" dirty="0"/>
          </a:p>
        </p:txBody>
      </p:sp>
      <p:sp>
        <p:nvSpPr>
          <p:cNvPr id="11" name="5-Point Star 10"/>
          <p:cNvSpPr/>
          <p:nvPr/>
        </p:nvSpPr>
        <p:spPr>
          <a:xfrm>
            <a:off x="6801557" y="2427111"/>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5-Point Star 11"/>
          <p:cNvSpPr/>
          <p:nvPr/>
        </p:nvSpPr>
        <p:spPr>
          <a:xfrm>
            <a:off x="6801557" y="3045177"/>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176912" y="2398889"/>
            <a:ext cx="1896533" cy="646331"/>
          </a:xfrm>
          <a:prstGeom prst="rect">
            <a:avLst/>
          </a:prstGeom>
          <a:noFill/>
        </p:spPr>
        <p:txBody>
          <a:bodyPr wrap="square" rtlCol="0">
            <a:spAutoFit/>
          </a:bodyPr>
          <a:lstStyle/>
          <a:p>
            <a:r>
              <a:rPr lang="en-US" dirty="0" smtClean="0"/>
              <a:t>0000 UTC 24 May</a:t>
            </a:r>
          </a:p>
          <a:p>
            <a:r>
              <a:rPr lang="en-US" dirty="0" smtClean="0"/>
              <a:t>(0-h forecast)</a:t>
            </a:r>
            <a:endParaRPr lang="en-US" dirty="0"/>
          </a:p>
        </p:txBody>
      </p:sp>
      <p:sp>
        <p:nvSpPr>
          <p:cNvPr id="14" name="TextBox 13"/>
          <p:cNvSpPr txBox="1"/>
          <p:nvPr/>
        </p:nvSpPr>
        <p:spPr>
          <a:xfrm>
            <a:off x="7176912" y="3045177"/>
            <a:ext cx="1896533" cy="646331"/>
          </a:xfrm>
          <a:prstGeom prst="rect">
            <a:avLst/>
          </a:prstGeom>
          <a:noFill/>
        </p:spPr>
        <p:txBody>
          <a:bodyPr wrap="square" rtlCol="0">
            <a:spAutoFit/>
          </a:bodyPr>
          <a:lstStyle/>
          <a:p>
            <a:r>
              <a:rPr lang="en-US" dirty="0" smtClean="0"/>
              <a:t>0000 UTC 2 Jun (verification)</a:t>
            </a:r>
            <a:endParaRPr lang="en-US" dirty="0"/>
          </a:p>
        </p:txBody>
      </p:sp>
      <p:sp>
        <p:nvSpPr>
          <p:cNvPr id="15" name="5-Point Star 14"/>
          <p:cNvSpPr/>
          <p:nvPr/>
        </p:nvSpPr>
        <p:spPr>
          <a:xfrm>
            <a:off x="3078842" y="2713562"/>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5-Point Star 15"/>
          <p:cNvSpPr/>
          <p:nvPr/>
        </p:nvSpPr>
        <p:spPr>
          <a:xfrm>
            <a:off x="2184401" y="4830234"/>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 name="TextBox 1"/>
          <p:cNvSpPr txBox="1"/>
          <p:nvPr/>
        </p:nvSpPr>
        <p:spPr>
          <a:xfrm>
            <a:off x="7035354" y="3690669"/>
            <a:ext cx="2116666" cy="369332"/>
          </a:xfrm>
          <a:prstGeom prst="rect">
            <a:avLst/>
          </a:prstGeom>
          <a:noFill/>
        </p:spPr>
        <p:txBody>
          <a:bodyPr wrap="square" rtlCol="0">
            <a:spAutoFit/>
          </a:bodyPr>
          <a:lstStyle/>
          <a:p>
            <a:pPr algn="ctr"/>
            <a:r>
              <a:rPr lang="en-US" dirty="0" smtClean="0"/>
              <a:t>Ensemble mean</a:t>
            </a:r>
            <a:endParaRPr lang="en-US" dirty="0"/>
          </a:p>
        </p:txBody>
      </p:sp>
      <p:cxnSp>
        <p:nvCxnSpPr>
          <p:cNvPr id="22" name="Straight Connector 21"/>
          <p:cNvCxnSpPr/>
          <p:nvPr/>
        </p:nvCxnSpPr>
        <p:spPr>
          <a:xfrm>
            <a:off x="2901950" y="5378450"/>
            <a:ext cx="584200" cy="349250"/>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473450" y="5524500"/>
            <a:ext cx="1568450" cy="338554"/>
          </a:xfrm>
          <a:prstGeom prst="rect">
            <a:avLst/>
          </a:prstGeom>
          <a:noFill/>
        </p:spPr>
        <p:txBody>
          <a:bodyPr wrap="square" rtlCol="0">
            <a:spAutoFit/>
          </a:bodyPr>
          <a:lstStyle/>
          <a:p>
            <a:r>
              <a:rPr lang="en-US" sz="1600" b="1" dirty="0" smtClean="0">
                <a:solidFill>
                  <a:srgbClr val="008000"/>
                </a:solidFill>
              </a:rPr>
              <a:t>2-day forecast</a:t>
            </a:r>
            <a:endParaRPr lang="en-US" sz="1600" b="1" dirty="0">
              <a:solidFill>
                <a:srgbClr val="008000"/>
              </a:solidFill>
            </a:endParaRPr>
          </a:p>
        </p:txBody>
      </p:sp>
      <p:cxnSp>
        <p:nvCxnSpPr>
          <p:cNvPr id="24" name="Straight Connector 23"/>
          <p:cNvCxnSpPr/>
          <p:nvPr/>
        </p:nvCxnSpPr>
        <p:spPr>
          <a:xfrm>
            <a:off x="3110592" y="4921250"/>
            <a:ext cx="1353458" cy="0"/>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457700" y="4739273"/>
            <a:ext cx="1568450" cy="338554"/>
          </a:xfrm>
          <a:prstGeom prst="rect">
            <a:avLst/>
          </a:prstGeom>
          <a:noFill/>
        </p:spPr>
        <p:txBody>
          <a:bodyPr wrap="square" rtlCol="0">
            <a:spAutoFit/>
          </a:bodyPr>
          <a:lstStyle/>
          <a:p>
            <a:r>
              <a:rPr lang="en-US" sz="1600" b="1" dirty="0">
                <a:solidFill>
                  <a:srgbClr val="008000"/>
                </a:solidFill>
              </a:rPr>
              <a:t>4</a:t>
            </a:r>
            <a:r>
              <a:rPr lang="en-US" sz="1600" b="1" dirty="0" smtClean="0">
                <a:solidFill>
                  <a:srgbClr val="008000"/>
                </a:solidFill>
              </a:rPr>
              <a:t>-day forecast</a:t>
            </a:r>
            <a:endParaRPr lang="en-US" sz="1600" b="1" dirty="0">
              <a:solidFill>
                <a:srgbClr val="008000"/>
              </a:solidFill>
            </a:endParaRPr>
          </a:p>
        </p:txBody>
      </p:sp>
      <p:cxnSp>
        <p:nvCxnSpPr>
          <p:cNvPr id="29" name="Straight Connector 28"/>
          <p:cNvCxnSpPr/>
          <p:nvPr/>
        </p:nvCxnSpPr>
        <p:spPr>
          <a:xfrm flipV="1">
            <a:off x="2838289" y="4007555"/>
            <a:ext cx="1365411" cy="557094"/>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203700" y="3851607"/>
            <a:ext cx="1568450" cy="338554"/>
          </a:xfrm>
          <a:prstGeom prst="rect">
            <a:avLst/>
          </a:prstGeom>
          <a:noFill/>
        </p:spPr>
        <p:txBody>
          <a:bodyPr wrap="square" rtlCol="0">
            <a:spAutoFit/>
          </a:bodyPr>
          <a:lstStyle/>
          <a:p>
            <a:r>
              <a:rPr lang="en-US" sz="1600" b="1" dirty="0" smtClean="0">
                <a:solidFill>
                  <a:srgbClr val="008000"/>
                </a:solidFill>
              </a:rPr>
              <a:t>6-day forecast</a:t>
            </a:r>
            <a:endParaRPr lang="en-US" sz="1600" b="1" dirty="0">
              <a:solidFill>
                <a:srgbClr val="008000"/>
              </a:solidFill>
            </a:endParaRPr>
          </a:p>
        </p:txBody>
      </p:sp>
      <p:sp>
        <p:nvSpPr>
          <p:cNvPr id="35" name="Rectangle 34"/>
          <p:cNvSpPr/>
          <p:nvPr/>
        </p:nvSpPr>
        <p:spPr>
          <a:xfrm>
            <a:off x="6776157" y="3870396"/>
            <a:ext cx="415218" cy="457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889045" y="3804780"/>
            <a:ext cx="188426" cy="17055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401053" y="9271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2990689" y="3369733"/>
            <a:ext cx="1473361" cy="618772"/>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254500" y="3031179"/>
            <a:ext cx="1568450" cy="338554"/>
          </a:xfrm>
          <a:prstGeom prst="rect">
            <a:avLst/>
          </a:prstGeom>
          <a:noFill/>
        </p:spPr>
        <p:txBody>
          <a:bodyPr wrap="square" rtlCol="0">
            <a:spAutoFit/>
          </a:bodyPr>
          <a:lstStyle/>
          <a:p>
            <a:r>
              <a:rPr lang="en-US" sz="1600" b="1" dirty="0">
                <a:solidFill>
                  <a:srgbClr val="008000"/>
                </a:solidFill>
              </a:rPr>
              <a:t>9</a:t>
            </a:r>
            <a:r>
              <a:rPr lang="en-US" sz="1600" b="1" dirty="0" smtClean="0">
                <a:solidFill>
                  <a:srgbClr val="008000"/>
                </a:solidFill>
              </a:rPr>
              <a:t>-day forecast</a:t>
            </a:r>
            <a:endParaRPr lang="en-US" sz="1600" b="1" dirty="0">
              <a:solidFill>
                <a:srgbClr val="008000"/>
              </a:solidFill>
            </a:endParaRPr>
          </a:p>
        </p:txBody>
      </p:sp>
      <p:sp>
        <p:nvSpPr>
          <p:cNvPr id="28" name="TextBox 27"/>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258724034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4" y="3003264"/>
            <a:ext cx="7429096" cy="3735366"/>
          </a:xfrm>
          <a:prstGeom prst="rect">
            <a:avLst/>
          </a:prstGeom>
        </p:spPr>
      </p:pic>
      <p:sp>
        <p:nvSpPr>
          <p:cNvPr id="23" name="Rectangle 22"/>
          <p:cNvSpPr/>
          <p:nvPr/>
        </p:nvSpPr>
        <p:spPr>
          <a:xfrm>
            <a:off x="5685826" y="1139193"/>
            <a:ext cx="3369274" cy="26936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01053" y="9271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1" name="5-Point Star 10"/>
          <p:cNvSpPr/>
          <p:nvPr/>
        </p:nvSpPr>
        <p:spPr>
          <a:xfrm>
            <a:off x="3447536" y="1224917"/>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5-Point Star 11"/>
          <p:cNvSpPr/>
          <p:nvPr/>
        </p:nvSpPr>
        <p:spPr>
          <a:xfrm>
            <a:off x="3447536" y="1842983"/>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22891" y="1196695"/>
            <a:ext cx="1896533" cy="646331"/>
          </a:xfrm>
          <a:prstGeom prst="rect">
            <a:avLst/>
          </a:prstGeom>
          <a:noFill/>
        </p:spPr>
        <p:txBody>
          <a:bodyPr wrap="square" rtlCol="0">
            <a:spAutoFit/>
          </a:bodyPr>
          <a:lstStyle/>
          <a:p>
            <a:r>
              <a:rPr lang="en-US" dirty="0" smtClean="0"/>
              <a:t>0000 UTC 24 May</a:t>
            </a:r>
          </a:p>
          <a:p>
            <a:r>
              <a:rPr lang="en-US" dirty="0" smtClean="0"/>
              <a:t>(0-h forecast)</a:t>
            </a:r>
            <a:endParaRPr lang="en-US" dirty="0"/>
          </a:p>
        </p:txBody>
      </p:sp>
      <p:sp>
        <p:nvSpPr>
          <p:cNvPr id="14" name="TextBox 13"/>
          <p:cNvSpPr txBox="1"/>
          <p:nvPr/>
        </p:nvSpPr>
        <p:spPr>
          <a:xfrm>
            <a:off x="3822891" y="1842983"/>
            <a:ext cx="1896533" cy="646331"/>
          </a:xfrm>
          <a:prstGeom prst="rect">
            <a:avLst/>
          </a:prstGeom>
          <a:noFill/>
        </p:spPr>
        <p:txBody>
          <a:bodyPr wrap="square" rtlCol="0">
            <a:spAutoFit/>
          </a:bodyPr>
          <a:lstStyle/>
          <a:p>
            <a:r>
              <a:rPr lang="en-US" dirty="0" smtClean="0"/>
              <a:t>0000 UTC 2 Jun (verification)</a:t>
            </a:r>
            <a:endParaRPr lang="en-US" dirty="0"/>
          </a:p>
        </p:txBody>
      </p:sp>
      <p:sp>
        <p:nvSpPr>
          <p:cNvPr id="2" name="TextBox 1"/>
          <p:cNvSpPr txBox="1"/>
          <p:nvPr/>
        </p:nvSpPr>
        <p:spPr>
          <a:xfrm>
            <a:off x="3655622" y="2512615"/>
            <a:ext cx="2116666" cy="369332"/>
          </a:xfrm>
          <a:prstGeom prst="rect">
            <a:avLst/>
          </a:prstGeom>
          <a:noFill/>
        </p:spPr>
        <p:txBody>
          <a:bodyPr wrap="square" rtlCol="0">
            <a:spAutoFit/>
          </a:bodyPr>
          <a:lstStyle/>
          <a:p>
            <a:pPr algn="ctr"/>
            <a:r>
              <a:rPr lang="en-US" b="1" dirty="0" smtClean="0"/>
              <a:t>Ensemble mean</a:t>
            </a:r>
            <a:endParaRPr lang="en-US"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5827" y="1076939"/>
            <a:ext cx="3369272" cy="2755914"/>
          </a:xfrm>
          <a:prstGeom prst="rect">
            <a:avLst/>
          </a:prstGeom>
          <a:ln>
            <a:solidFill>
              <a:srgbClr val="000000"/>
            </a:solidFill>
          </a:ln>
        </p:spPr>
      </p:pic>
      <p:sp>
        <p:nvSpPr>
          <p:cNvPr id="16" name="5-Point Star 15"/>
          <p:cNvSpPr/>
          <p:nvPr/>
        </p:nvSpPr>
        <p:spPr>
          <a:xfrm>
            <a:off x="6692805" y="2784229"/>
            <a:ext cx="233002" cy="227299"/>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2" name="5-Point Star 21"/>
          <p:cNvSpPr/>
          <p:nvPr/>
        </p:nvSpPr>
        <p:spPr>
          <a:xfrm>
            <a:off x="7150270" y="1724768"/>
            <a:ext cx="233002" cy="227299"/>
          </a:xfrm>
          <a:prstGeom prst="star5">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4" name="TextBox 23"/>
          <p:cNvSpPr txBox="1"/>
          <p:nvPr/>
        </p:nvSpPr>
        <p:spPr>
          <a:xfrm>
            <a:off x="203605" y="1139193"/>
            <a:ext cx="3123796" cy="1754327"/>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b="1" dirty="0" smtClean="0"/>
              <a:t>250-hPa zonal wind at 0000 UTC 2 Jun minus 250-hPa zonal wind at 0000 UTC 24 May (shading) in the GFS analyses shows the transition to a </a:t>
            </a:r>
            <a:r>
              <a:rPr lang="en-US" b="1" dirty="0" err="1" smtClean="0"/>
              <a:t>poleward</a:t>
            </a:r>
            <a:r>
              <a:rPr lang="en-US" b="1" dirty="0"/>
              <a:t>-</a:t>
            </a:r>
            <a:r>
              <a:rPr lang="en-US" b="1" dirty="0" smtClean="0"/>
              <a:t>shifted jet regime</a:t>
            </a:r>
            <a:endParaRPr lang="en-US" b="1" dirty="0"/>
          </a:p>
        </p:txBody>
      </p:sp>
      <p:sp>
        <p:nvSpPr>
          <p:cNvPr id="25" name="Rectangle 24"/>
          <p:cNvSpPr/>
          <p:nvPr/>
        </p:nvSpPr>
        <p:spPr>
          <a:xfrm>
            <a:off x="3422612" y="2697869"/>
            <a:ext cx="415218" cy="457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35500" y="2632253"/>
            <a:ext cx="188426" cy="17055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658100" y="4417536"/>
            <a:ext cx="1447800" cy="1477328"/>
          </a:xfrm>
          <a:prstGeom prst="rect">
            <a:avLst/>
          </a:prstGeom>
          <a:noFill/>
        </p:spPr>
        <p:txBody>
          <a:bodyPr wrap="square" rtlCol="0">
            <a:spAutoFit/>
          </a:bodyPr>
          <a:lstStyle/>
          <a:p>
            <a:pPr algn="ctr"/>
            <a:r>
              <a:rPr lang="en-US" b="1" dirty="0" smtClean="0"/>
              <a:t>Sept.–May mean 250-hPa zonal wind: black contours</a:t>
            </a:r>
            <a:endParaRPr lang="en-US" b="1" dirty="0"/>
          </a:p>
        </p:txBody>
      </p:sp>
      <p:sp>
        <p:nvSpPr>
          <p:cNvPr id="30" name="Rectangle 29"/>
          <p:cNvSpPr/>
          <p:nvPr/>
        </p:nvSpPr>
        <p:spPr>
          <a:xfrm>
            <a:off x="216305" y="3033753"/>
            <a:ext cx="5378045" cy="353972"/>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nggps_windlegen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07" y="3082588"/>
            <a:ext cx="5228393" cy="328642"/>
          </a:xfrm>
          <a:prstGeom prst="rect">
            <a:avLst/>
          </a:prstGeom>
        </p:spPr>
      </p:pic>
      <p:sp>
        <p:nvSpPr>
          <p:cNvPr id="20" name="TextBox 19"/>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232772091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OF_gefsForec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80" y="263376"/>
            <a:ext cx="3706681" cy="2780010"/>
          </a:xfrm>
          <a:prstGeom prst="rect">
            <a:avLst/>
          </a:prstGeom>
        </p:spPr>
      </p:pic>
      <p:sp>
        <p:nvSpPr>
          <p:cNvPr id="6" name="TextBox 5"/>
          <p:cNvSpPr txBox="1"/>
          <p:nvPr/>
        </p:nvSpPr>
        <p:spPr>
          <a:xfrm>
            <a:off x="276271" y="201820"/>
            <a:ext cx="3516489" cy="246221"/>
          </a:xfrm>
          <a:prstGeom prst="rect">
            <a:avLst/>
          </a:prstGeom>
          <a:solidFill>
            <a:srgbClr val="FFFFFF"/>
          </a:solidFill>
        </p:spPr>
        <p:txBody>
          <a:bodyPr wrap="square" rtlCol="0">
            <a:spAutoFit/>
          </a:bodyPr>
          <a:lstStyle/>
          <a:p>
            <a:r>
              <a:rPr lang="en-US" sz="1000" dirty="0" smtClean="0"/>
              <a:t>GEFS Ensemble Trajectories Initialized 0000 UTC 24 May 2016 </a:t>
            </a:r>
            <a:endParaRPr lang="en-US" sz="1000" dirty="0"/>
          </a:p>
        </p:txBody>
      </p:sp>
      <p:sp>
        <p:nvSpPr>
          <p:cNvPr id="12" name="5-Point Star 11"/>
          <p:cNvSpPr/>
          <p:nvPr/>
        </p:nvSpPr>
        <p:spPr>
          <a:xfrm>
            <a:off x="276271" y="3043386"/>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61783" y="3001515"/>
            <a:ext cx="2927156" cy="369332"/>
          </a:xfrm>
          <a:prstGeom prst="rect">
            <a:avLst/>
          </a:prstGeom>
          <a:noFill/>
        </p:spPr>
        <p:txBody>
          <a:bodyPr wrap="square" rtlCol="0">
            <a:spAutoFit/>
          </a:bodyPr>
          <a:lstStyle/>
          <a:p>
            <a:r>
              <a:rPr lang="en-US" dirty="0" smtClean="0"/>
              <a:t>0000 UTC 2 Jun (verification)</a:t>
            </a:r>
            <a:endParaRPr lang="en-US" dirty="0"/>
          </a:p>
        </p:txBody>
      </p:sp>
      <p:sp>
        <p:nvSpPr>
          <p:cNvPr id="15" name="5-Point Star 14"/>
          <p:cNvSpPr/>
          <p:nvPr/>
        </p:nvSpPr>
        <p:spPr>
          <a:xfrm>
            <a:off x="1862394" y="837729"/>
            <a:ext cx="208451" cy="196871"/>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June2eof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502" y="347118"/>
            <a:ext cx="5157097" cy="2981041"/>
          </a:xfrm>
          <a:prstGeom prst="rect">
            <a:avLst/>
          </a:prstGeom>
        </p:spPr>
      </p:pic>
      <p:pic>
        <p:nvPicPr>
          <p:cNvPr id="5" name="Picture 4" descr="June2eof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514" y="3601072"/>
            <a:ext cx="5149085" cy="2963838"/>
          </a:xfrm>
          <a:prstGeom prst="rect">
            <a:avLst/>
          </a:prstGeom>
        </p:spPr>
      </p:pic>
      <p:sp>
        <p:nvSpPr>
          <p:cNvPr id="17" name="TextBox 16"/>
          <p:cNvSpPr txBox="1"/>
          <p:nvPr/>
        </p:nvSpPr>
        <p:spPr>
          <a:xfrm>
            <a:off x="3752514" y="347118"/>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EOF1: 0000 UTC 2 Jun</a:t>
            </a:r>
            <a:endParaRPr lang="en-US" sz="1600" dirty="0"/>
          </a:p>
        </p:txBody>
      </p:sp>
      <p:sp>
        <p:nvSpPr>
          <p:cNvPr id="18" name="TextBox 17"/>
          <p:cNvSpPr txBox="1"/>
          <p:nvPr/>
        </p:nvSpPr>
        <p:spPr>
          <a:xfrm>
            <a:off x="3752514" y="3601072"/>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EOF2: 0000 UTC 2 Jun</a:t>
            </a:r>
            <a:endParaRPr lang="en-US" sz="1600" dirty="0"/>
          </a:p>
        </p:txBody>
      </p:sp>
      <p:sp>
        <p:nvSpPr>
          <p:cNvPr id="10" name="TextBox 9"/>
          <p:cNvSpPr txBox="1"/>
          <p:nvPr/>
        </p:nvSpPr>
        <p:spPr>
          <a:xfrm>
            <a:off x="7772399" y="3051853"/>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19" name="TextBox 18"/>
          <p:cNvSpPr txBox="1"/>
          <p:nvPr/>
        </p:nvSpPr>
        <p:spPr>
          <a:xfrm>
            <a:off x="7755465" y="6287911"/>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20" name="TextBox 19"/>
          <p:cNvSpPr txBox="1"/>
          <p:nvPr/>
        </p:nvSpPr>
        <p:spPr>
          <a:xfrm>
            <a:off x="276271" y="3939626"/>
            <a:ext cx="3312668" cy="2246769"/>
          </a:xfrm>
          <a:prstGeom prst="rect">
            <a:avLst/>
          </a:prstGeom>
          <a:noFill/>
        </p:spPr>
        <p:txBody>
          <a:bodyPr wrap="square" rtlCol="0">
            <a:spAutoFit/>
          </a:bodyPr>
          <a:lstStyle/>
          <a:p>
            <a:pPr algn="ctr"/>
            <a:r>
              <a:rPr lang="en-US" sz="2800" dirty="0" smtClean="0"/>
              <a:t>250-hPa </a:t>
            </a:r>
            <a:r>
              <a:rPr lang="en-US" sz="2800" dirty="0"/>
              <a:t>z</a:t>
            </a:r>
            <a:r>
              <a:rPr lang="en-US" sz="2800" dirty="0" smtClean="0"/>
              <a:t>onal </a:t>
            </a:r>
            <a:r>
              <a:rPr lang="en-US" sz="2800" dirty="0"/>
              <a:t>w</a:t>
            </a:r>
            <a:r>
              <a:rPr lang="en-US" sz="2800" dirty="0" smtClean="0"/>
              <a:t>ind </a:t>
            </a:r>
            <a:r>
              <a:rPr lang="en-US" sz="2800" dirty="0"/>
              <a:t>a</a:t>
            </a:r>
            <a:r>
              <a:rPr lang="en-US" sz="2800" dirty="0" smtClean="0"/>
              <a:t>nomalies at 0000 UTC 2 Jun project strongly onto </a:t>
            </a:r>
          </a:p>
          <a:p>
            <a:pPr algn="ctr"/>
            <a:r>
              <a:rPr lang="en-US" sz="2800" dirty="0" smtClean="0"/>
              <a:t>EOF2 &gt; 0</a:t>
            </a:r>
            <a:endParaRPr lang="en-US" sz="2800" dirty="0"/>
          </a:p>
        </p:txBody>
      </p:sp>
    </p:spTree>
    <p:extLst>
      <p:ext uri="{BB962C8B-B14F-4D97-AF65-F5344CB8AC3E}">
        <p14:creationId xmlns:p14="http://schemas.microsoft.com/office/powerpoint/2010/main" val="107805927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901" y="1121328"/>
            <a:ext cx="7810057" cy="5857542"/>
          </a:xfrm>
          <a:prstGeom prst="rect">
            <a:avLst/>
          </a:prstGeom>
        </p:spPr>
      </p:pic>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
        <p:nvSpPr>
          <p:cNvPr id="2" name="TextBox 1"/>
          <p:cNvSpPr txBox="1"/>
          <p:nvPr/>
        </p:nvSpPr>
        <p:spPr>
          <a:xfrm>
            <a:off x="401053" y="2160567"/>
            <a:ext cx="2020630" cy="3785652"/>
          </a:xfrm>
          <a:prstGeom prst="rect">
            <a:avLst/>
          </a:prstGeom>
          <a:noFill/>
        </p:spPr>
        <p:txBody>
          <a:bodyPr wrap="square" rtlCol="0">
            <a:spAutoFit/>
          </a:bodyPr>
          <a:lstStyle/>
          <a:p>
            <a:pPr algn="ctr"/>
            <a:r>
              <a:rPr lang="en-US" sz="2400" dirty="0" smtClean="0">
                <a:solidFill>
                  <a:srgbClr val="FF0000"/>
                </a:solidFill>
              </a:rPr>
              <a:t>GEFS forecast probability of the verifying analysis occurring within a radius of 0.25 of a point during the upcoming 9-day period.</a:t>
            </a:r>
            <a:endParaRPr lang="en-US" sz="2400" b="1" dirty="0">
              <a:solidFill>
                <a:srgbClr val="FF0000"/>
              </a:solidFill>
            </a:endParaRPr>
          </a:p>
        </p:txBody>
      </p:sp>
    </p:spTree>
    <p:extLst>
      <p:ext uri="{BB962C8B-B14F-4D97-AF65-F5344CB8AC3E}">
        <p14:creationId xmlns:p14="http://schemas.microsoft.com/office/powerpoint/2010/main" val="354975591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757" y="1107818"/>
            <a:ext cx="7810056" cy="5857542"/>
          </a:xfrm>
          <a:prstGeom prst="rect">
            <a:avLst/>
          </a:prstGeom>
        </p:spPr>
      </p:pic>
      <p:sp>
        <p:nvSpPr>
          <p:cNvPr id="2" name="TextBox 1"/>
          <p:cNvSpPr txBox="1"/>
          <p:nvPr/>
        </p:nvSpPr>
        <p:spPr>
          <a:xfrm>
            <a:off x="378141" y="1962120"/>
            <a:ext cx="2020630" cy="3785652"/>
          </a:xfrm>
          <a:prstGeom prst="rect">
            <a:avLst/>
          </a:prstGeom>
          <a:noFill/>
        </p:spPr>
        <p:txBody>
          <a:bodyPr wrap="square" rtlCol="0">
            <a:spAutoFit/>
          </a:bodyPr>
          <a:lstStyle/>
          <a:p>
            <a:pPr algn="ctr"/>
            <a:r>
              <a:rPr lang="en-US" sz="2400" dirty="0" smtClean="0">
                <a:solidFill>
                  <a:srgbClr val="FF0000"/>
                </a:solidFill>
              </a:rPr>
              <a:t>GFS deterministic and GEFS ensemble mean forecast trajectories with the GFS analysis over the previous 10-day period.</a:t>
            </a:r>
            <a:endParaRPr lang="en-US" sz="2400" b="1" dirty="0">
              <a:solidFill>
                <a:srgbClr val="FF0000"/>
              </a:solidFill>
            </a:endParaRPr>
          </a:p>
        </p:txBody>
      </p:sp>
      <p:sp>
        <p:nvSpPr>
          <p:cNvPr id="8" name="TextBox 7"/>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Tree>
    <p:extLst>
      <p:ext uri="{BB962C8B-B14F-4D97-AF65-F5344CB8AC3E}">
        <p14:creationId xmlns:p14="http://schemas.microsoft.com/office/powerpoint/2010/main" val="344482365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757" y="1107818"/>
            <a:ext cx="7810056" cy="5857542"/>
          </a:xfrm>
          <a:prstGeom prst="rect">
            <a:avLst/>
          </a:prstGeom>
        </p:spPr>
      </p:pic>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48171" y="2420411"/>
            <a:ext cx="2173512" cy="2677656"/>
          </a:xfrm>
          <a:prstGeom prst="rect">
            <a:avLst/>
          </a:prstGeom>
          <a:noFill/>
        </p:spPr>
        <p:txBody>
          <a:bodyPr wrap="square" rtlCol="0">
            <a:spAutoFit/>
          </a:bodyPr>
          <a:lstStyle/>
          <a:p>
            <a:pPr algn="ctr"/>
            <a:r>
              <a:rPr lang="en-US" sz="2400" dirty="0" smtClean="0">
                <a:solidFill>
                  <a:srgbClr val="FF0000"/>
                </a:solidFill>
              </a:rPr>
              <a:t>1-day forecast of GEFS ensemble members, GEFS ensemble mean, and 0-h forecast</a:t>
            </a:r>
            <a:endParaRPr lang="en-US" sz="2400" b="1" dirty="0">
              <a:solidFill>
                <a:srgbClr val="FF0000"/>
              </a:solidFill>
            </a:endParaRPr>
          </a:p>
        </p:txBody>
      </p:sp>
      <p:sp>
        <p:nvSpPr>
          <p:cNvPr id="8" name="TextBox 7"/>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Tree>
    <p:extLst>
      <p:ext uri="{BB962C8B-B14F-4D97-AF65-F5344CB8AC3E}">
        <p14:creationId xmlns:p14="http://schemas.microsoft.com/office/powerpoint/2010/main" val="331076566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757" y="1107818"/>
            <a:ext cx="7810056" cy="5857542"/>
          </a:xfrm>
          <a:prstGeom prst="rect">
            <a:avLst/>
          </a:prstGeom>
        </p:spPr>
      </p:pic>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
        <p:nvSpPr>
          <p:cNvPr id="8" name="TextBox 7"/>
          <p:cNvSpPr txBox="1"/>
          <p:nvPr/>
        </p:nvSpPr>
        <p:spPr>
          <a:xfrm>
            <a:off x="248171" y="2420411"/>
            <a:ext cx="2173512" cy="2677656"/>
          </a:xfrm>
          <a:prstGeom prst="rect">
            <a:avLst/>
          </a:prstGeom>
          <a:noFill/>
        </p:spPr>
        <p:txBody>
          <a:bodyPr wrap="square" rtlCol="0">
            <a:spAutoFit/>
          </a:bodyPr>
          <a:lstStyle/>
          <a:p>
            <a:pPr algn="ctr"/>
            <a:r>
              <a:rPr lang="en-US" sz="2400" dirty="0">
                <a:solidFill>
                  <a:srgbClr val="FF0000"/>
                </a:solidFill>
              </a:rPr>
              <a:t>2</a:t>
            </a:r>
            <a:r>
              <a:rPr lang="en-US" sz="2400" dirty="0" smtClean="0">
                <a:solidFill>
                  <a:srgbClr val="FF0000"/>
                </a:solidFill>
              </a:rPr>
              <a:t>-day forecast of GEFS ensemble members, GEFS ensemble mean, and 0-h forecast</a:t>
            </a:r>
            <a:endParaRPr lang="en-US" sz="2400" b="1" dirty="0">
              <a:solidFill>
                <a:srgbClr val="FF0000"/>
              </a:solidFill>
            </a:endParaRPr>
          </a:p>
        </p:txBody>
      </p:sp>
    </p:spTree>
    <p:extLst>
      <p:ext uri="{BB962C8B-B14F-4D97-AF65-F5344CB8AC3E}">
        <p14:creationId xmlns:p14="http://schemas.microsoft.com/office/powerpoint/2010/main" val="129466812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757" y="1107818"/>
            <a:ext cx="7810056" cy="5857542"/>
          </a:xfrm>
          <a:prstGeom prst="rect">
            <a:avLst/>
          </a:prstGeom>
        </p:spPr>
      </p:pic>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
        <p:nvSpPr>
          <p:cNvPr id="8" name="TextBox 7"/>
          <p:cNvSpPr txBox="1"/>
          <p:nvPr/>
        </p:nvSpPr>
        <p:spPr>
          <a:xfrm>
            <a:off x="248171" y="2420411"/>
            <a:ext cx="2173512" cy="2677656"/>
          </a:xfrm>
          <a:prstGeom prst="rect">
            <a:avLst/>
          </a:prstGeom>
          <a:noFill/>
        </p:spPr>
        <p:txBody>
          <a:bodyPr wrap="square" rtlCol="0">
            <a:spAutoFit/>
          </a:bodyPr>
          <a:lstStyle/>
          <a:p>
            <a:pPr algn="ctr"/>
            <a:r>
              <a:rPr lang="en-US" sz="2400" dirty="0">
                <a:solidFill>
                  <a:srgbClr val="FF0000"/>
                </a:solidFill>
              </a:rPr>
              <a:t>3</a:t>
            </a:r>
            <a:r>
              <a:rPr lang="en-US" sz="2400" dirty="0" smtClean="0">
                <a:solidFill>
                  <a:srgbClr val="FF0000"/>
                </a:solidFill>
              </a:rPr>
              <a:t>-day forecast of GEFS ensemble members, GEFS ensemble mean, and 0-h forecast</a:t>
            </a:r>
            <a:endParaRPr lang="en-US" sz="2400" b="1" dirty="0">
              <a:solidFill>
                <a:srgbClr val="FF0000"/>
              </a:solidFill>
            </a:endParaRPr>
          </a:p>
        </p:txBody>
      </p:sp>
    </p:spTree>
    <p:extLst>
      <p:ext uri="{BB962C8B-B14F-4D97-AF65-F5344CB8AC3E}">
        <p14:creationId xmlns:p14="http://schemas.microsoft.com/office/powerpoint/2010/main" val="236291853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757" y="1107818"/>
            <a:ext cx="7810056" cy="5857542"/>
          </a:xfrm>
          <a:prstGeom prst="rect">
            <a:avLst/>
          </a:prstGeom>
        </p:spPr>
      </p:pic>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
        <p:nvSpPr>
          <p:cNvPr id="8" name="TextBox 7"/>
          <p:cNvSpPr txBox="1"/>
          <p:nvPr/>
        </p:nvSpPr>
        <p:spPr>
          <a:xfrm>
            <a:off x="248171" y="2420411"/>
            <a:ext cx="2173512" cy="2677656"/>
          </a:xfrm>
          <a:prstGeom prst="rect">
            <a:avLst/>
          </a:prstGeom>
          <a:noFill/>
        </p:spPr>
        <p:txBody>
          <a:bodyPr wrap="square" rtlCol="0">
            <a:spAutoFit/>
          </a:bodyPr>
          <a:lstStyle/>
          <a:p>
            <a:pPr algn="ctr"/>
            <a:r>
              <a:rPr lang="en-US" sz="2400" dirty="0">
                <a:solidFill>
                  <a:srgbClr val="FF0000"/>
                </a:solidFill>
              </a:rPr>
              <a:t>4</a:t>
            </a:r>
            <a:r>
              <a:rPr lang="en-US" sz="2400" dirty="0" smtClean="0">
                <a:solidFill>
                  <a:srgbClr val="FF0000"/>
                </a:solidFill>
              </a:rPr>
              <a:t>-day forecast of GEFS ensemble members, GEFS ensemble mean, and 0-h forecast</a:t>
            </a:r>
            <a:endParaRPr lang="en-US" sz="2400" b="1" dirty="0">
              <a:solidFill>
                <a:srgbClr val="FF0000"/>
              </a:solidFill>
            </a:endParaRPr>
          </a:p>
        </p:txBody>
      </p:sp>
    </p:spTree>
    <p:extLst>
      <p:ext uri="{BB962C8B-B14F-4D97-AF65-F5344CB8AC3E}">
        <p14:creationId xmlns:p14="http://schemas.microsoft.com/office/powerpoint/2010/main" val="16082296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5503"/>
            <a:ext cx="8702842" cy="1446550"/>
          </a:xfrm>
          <a:prstGeom prst="rect">
            <a:avLst/>
          </a:prstGeom>
          <a:noFill/>
        </p:spPr>
        <p:txBody>
          <a:bodyPr wrap="square" rtlCol="0">
            <a:spAutoFit/>
          </a:bodyPr>
          <a:lstStyle/>
          <a:p>
            <a:r>
              <a:rPr lang="en-US" sz="3200" b="1" u="sng" dirty="0" smtClean="0">
                <a:solidFill>
                  <a:srgbClr val="FF0000"/>
                </a:solidFill>
              </a:rPr>
              <a:t>Extreme Warm Events</a:t>
            </a:r>
            <a:r>
              <a:rPr lang="en-US" sz="3200" b="1" dirty="0" smtClean="0">
                <a:solidFill>
                  <a:srgbClr val="FF0000"/>
                </a:solidFill>
              </a:rPr>
              <a:t>:</a:t>
            </a:r>
          </a:p>
          <a:p>
            <a:endParaRPr lang="en-US" sz="800" b="1" dirty="0" smtClean="0">
              <a:solidFill>
                <a:srgbClr val="FF0000"/>
              </a:solidFill>
            </a:endParaRPr>
          </a:p>
          <a:p>
            <a:pPr marL="457200" indent="-457200">
              <a:buFont typeface="Arial"/>
              <a:buChar char="•"/>
            </a:pPr>
            <a:r>
              <a:rPr lang="en-US" sz="2400" dirty="0" smtClean="0"/>
              <a:t>Cataloged times during which at least one grid point was characterized by a temperature </a:t>
            </a:r>
            <a:r>
              <a:rPr lang="en-US" sz="2400" dirty="0"/>
              <a:t>&gt;</a:t>
            </a:r>
            <a:r>
              <a:rPr lang="en-US" sz="2400" b="1" dirty="0" smtClean="0"/>
              <a:t> 99</a:t>
            </a:r>
            <a:r>
              <a:rPr lang="en-US" sz="2400" b="1" baseline="30000" dirty="0" smtClean="0"/>
              <a:t>th</a:t>
            </a:r>
            <a:r>
              <a:rPr lang="en-US" sz="2400" b="1" dirty="0" smtClean="0"/>
              <a:t> percentile</a:t>
            </a:r>
            <a:endParaRPr lang="en-US" sz="2400" dirty="0" smtClean="0"/>
          </a:p>
        </p:txBody>
      </p:sp>
      <p:sp>
        <p:nvSpPr>
          <p:cNvPr id="2" name="TextBox 1"/>
          <p:cNvSpPr txBox="1"/>
          <p:nvPr/>
        </p:nvSpPr>
        <p:spPr>
          <a:xfrm>
            <a:off x="213896" y="2803057"/>
            <a:ext cx="4186834" cy="4062651"/>
          </a:xfrm>
          <a:prstGeom prst="rect">
            <a:avLst/>
          </a:prstGeom>
          <a:noFill/>
        </p:spPr>
        <p:txBody>
          <a:bodyPr wrap="square" rtlCol="0">
            <a:spAutoFit/>
          </a:bodyPr>
          <a:lstStyle/>
          <a:p>
            <a:pPr marL="457200" indent="-457200">
              <a:buFont typeface="Arial"/>
              <a:buChar char="•"/>
            </a:pPr>
            <a:r>
              <a:rPr lang="en-US" sz="2400" dirty="0" smtClean="0"/>
              <a:t>Ranked times within each domain by the number of grid points</a:t>
            </a:r>
            <a:r>
              <a:rPr lang="en-US" sz="2400" b="1" dirty="0" smtClean="0"/>
              <a:t> </a:t>
            </a:r>
            <a:r>
              <a:rPr lang="en-US" sz="2400" dirty="0" smtClean="0"/>
              <a:t>&gt;</a:t>
            </a:r>
            <a:r>
              <a:rPr lang="en-US" sz="2400" b="1" dirty="0" smtClean="0"/>
              <a:t> 99</a:t>
            </a:r>
            <a:r>
              <a:rPr lang="en-US" sz="2400" b="1" baseline="30000" dirty="0" smtClean="0"/>
              <a:t>th</a:t>
            </a:r>
            <a:r>
              <a:rPr lang="en-US" sz="2400" b="1" dirty="0" smtClean="0"/>
              <a:t> percentile</a:t>
            </a:r>
            <a:endParaRPr lang="en-US" sz="2400" dirty="0" smtClean="0"/>
          </a:p>
          <a:p>
            <a:pPr marL="457200" indent="-457200">
              <a:buFont typeface="Arial"/>
              <a:buChar char="•"/>
            </a:pPr>
            <a:endParaRPr lang="en-US" sz="2400" dirty="0" smtClean="0"/>
          </a:p>
          <a:p>
            <a:pPr marL="457200" indent="-457200">
              <a:buFont typeface="Arial"/>
              <a:buChar char="•"/>
            </a:pPr>
            <a:r>
              <a:rPr lang="en-US" sz="2400" dirty="0" smtClean="0"/>
              <a:t>Identified times that rank in the </a:t>
            </a:r>
            <a:r>
              <a:rPr lang="en-US" sz="2400" b="1" dirty="0" smtClean="0"/>
              <a:t>top 5%</a:t>
            </a:r>
            <a:r>
              <a:rPr lang="en-US" sz="2400" dirty="0" smtClean="0"/>
              <a:t> in terms of the number of grid points &gt; </a:t>
            </a:r>
            <a:r>
              <a:rPr lang="en-US" sz="2400" b="1" dirty="0" smtClean="0"/>
              <a:t>99</a:t>
            </a:r>
            <a:r>
              <a:rPr lang="en-US" sz="2400" b="1" baseline="30000" dirty="0" smtClean="0"/>
              <a:t>th</a:t>
            </a:r>
            <a:r>
              <a:rPr lang="en-US" sz="2400" b="1" dirty="0" smtClean="0"/>
              <a:t> percentile</a:t>
            </a:r>
            <a:r>
              <a:rPr lang="en-US" sz="2400" dirty="0" smtClean="0"/>
              <a:t> within each domain as </a:t>
            </a:r>
            <a:r>
              <a:rPr lang="en-US" sz="2400" b="1" dirty="0" smtClean="0">
                <a:solidFill>
                  <a:srgbClr val="FF0000"/>
                </a:solidFill>
              </a:rPr>
              <a:t>extreme warm events</a:t>
            </a:r>
            <a:endParaRPr lang="en-US" sz="2400" dirty="0" smtClean="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6941" y="2180690"/>
            <a:ext cx="4809309" cy="3781865"/>
          </a:xfrm>
          <a:prstGeom prst="rect">
            <a:avLst/>
          </a:prstGeom>
        </p:spPr>
      </p:pic>
      <p:sp>
        <p:nvSpPr>
          <p:cNvPr id="10" name="TextBox 9"/>
          <p:cNvSpPr txBox="1"/>
          <p:nvPr/>
        </p:nvSpPr>
        <p:spPr>
          <a:xfrm>
            <a:off x="4716005" y="5962556"/>
            <a:ext cx="4160641" cy="646331"/>
          </a:xfrm>
          <a:prstGeom prst="rect">
            <a:avLst/>
          </a:prstGeom>
          <a:noFill/>
        </p:spPr>
        <p:txBody>
          <a:bodyPr wrap="square" rtlCol="0">
            <a:spAutoFit/>
          </a:bodyPr>
          <a:lstStyle/>
          <a:p>
            <a:pPr algn="ctr"/>
            <a:r>
              <a:rPr lang="en-US" b="1" dirty="0" smtClean="0">
                <a:solidFill>
                  <a:srgbClr val="0000FF"/>
                </a:solidFill>
              </a:rPr>
              <a:t>Frequency distribution of times exhibiting at least one grid point &gt; 99</a:t>
            </a:r>
            <a:r>
              <a:rPr lang="en-US" b="1" baseline="30000" dirty="0" smtClean="0">
                <a:solidFill>
                  <a:srgbClr val="0000FF"/>
                </a:solidFill>
              </a:rPr>
              <a:t>th</a:t>
            </a:r>
            <a:r>
              <a:rPr lang="en-US" b="1" dirty="0" smtClean="0">
                <a:solidFill>
                  <a:srgbClr val="0000FF"/>
                </a:solidFill>
              </a:rPr>
              <a:t> percentile</a:t>
            </a:r>
            <a:endParaRPr lang="en-US" b="1" dirty="0">
              <a:solidFill>
                <a:srgbClr val="0000FF"/>
              </a:solidFill>
            </a:endParaRPr>
          </a:p>
        </p:txBody>
      </p:sp>
    </p:spTree>
    <p:extLst>
      <p:ext uri="{BB962C8B-B14F-4D97-AF65-F5344CB8AC3E}">
        <p14:creationId xmlns:p14="http://schemas.microsoft.com/office/powerpoint/2010/main" val="49806408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757" y="1107818"/>
            <a:ext cx="7810056" cy="5857542"/>
          </a:xfrm>
          <a:prstGeom prst="rect">
            <a:avLst/>
          </a:prstGeom>
        </p:spPr>
      </p:pic>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
        <p:nvSpPr>
          <p:cNvPr id="8" name="TextBox 7"/>
          <p:cNvSpPr txBox="1"/>
          <p:nvPr/>
        </p:nvSpPr>
        <p:spPr>
          <a:xfrm>
            <a:off x="248171" y="2420411"/>
            <a:ext cx="2173512" cy="2677656"/>
          </a:xfrm>
          <a:prstGeom prst="rect">
            <a:avLst/>
          </a:prstGeom>
          <a:noFill/>
        </p:spPr>
        <p:txBody>
          <a:bodyPr wrap="square" rtlCol="0">
            <a:spAutoFit/>
          </a:bodyPr>
          <a:lstStyle/>
          <a:p>
            <a:pPr algn="ctr"/>
            <a:r>
              <a:rPr lang="en-US" sz="2400" dirty="0">
                <a:solidFill>
                  <a:srgbClr val="FF0000"/>
                </a:solidFill>
              </a:rPr>
              <a:t>5</a:t>
            </a:r>
            <a:r>
              <a:rPr lang="en-US" sz="2400" dirty="0" smtClean="0">
                <a:solidFill>
                  <a:srgbClr val="FF0000"/>
                </a:solidFill>
              </a:rPr>
              <a:t>-day forecast of GEFS ensemble members, GEFS ensemble mean, and 0-h forecast</a:t>
            </a:r>
            <a:endParaRPr lang="en-US" sz="2400" b="1" dirty="0">
              <a:solidFill>
                <a:srgbClr val="FF0000"/>
              </a:solidFill>
            </a:endParaRPr>
          </a:p>
        </p:txBody>
      </p:sp>
    </p:spTree>
    <p:extLst>
      <p:ext uri="{BB962C8B-B14F-4D97-AF65-F5344CB8AC3E}">
        <p14:creationId xmlns:p14="http://schemas.microsoft.com/office/powerpoint/2010/main" val="47401769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757" y="1107818"/>
            <a:ext cx="7810056" cy="5857542"/>
          </a:xfrm>
          <a:prstGeom prst="rect">
            <a:avLst/>
          </a:prstGeom>
        </p:spPr>
      </p:pic>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
        <p:nvSpPr>
          <p:cNvPr id="8" name="TextBox 7"/>
          <p:cNvSpPr txBox="1"/>
          <p:nvPr/>
        </p:nvSpPr>
        <p:spPr>
          <a:xfrm>
            <a:off x="248171" y="2420411"/>
            <a:ext cx="2173512" cy="2677656"/>
          </a:xfrm>
          <a:prstGeom prst="rect">
            <a:avLst/>
          </a:prstGeom>
          <a:noFill/>
        </p:spPr>
        <p:txBody>
          <a:bodyPr wrap="square" rtlCol="0">
            <a:spAutoFit/>
          </a:bodyPr>
          <a:lstStyle/>
          <a:p>
            <a:pPr algn="ctr"/>
            <a:r>
              <a:rPr lang="en-US" sz="2400" dirty="0">
                <a:solidFill>
                  <a:srgbClr val="FF0000"/>
                </a:solidFill>
              </a:rPr>
              <a:t>6</a:t>
            </a:r>
            <a:r>
              <a:rPr lang="en-US" sz="2400" dirty="0" smtClean="0">
                <a:solidFill>
                  <a:srgbClr val="FF0000"/>
                </a:solidFill>
              </a:rPr>
              <a:t>-day forecast of GEFS ensemble members, GEFS ensemble mean, and 0-h forecast</a:t>
            </a:r>
            <a:endParaRPr lang="en-US" sz="2400" b="1" dirty="0">
              <a:solidFill>
                <a:srgbClr val="FF0000"/>
              </a:solidFill>
            </a:endParaRPr>
          </a:p>
        </p:txBody>
      </p:sp>
    </p:spTree>
    <p:extLst>
      <p:ext uri="{BB962C8B-B14F-4D97-AF65-F5344CB8AC3E}">
        <p14:creationId xmlns:p14="http://schemas.microsoft.com/office/powerpoint/2010/main" val="299603622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757" y="1107818"/>
            <a:ext cx="7810056" cy="5857542"/>
          </a:xfrm>
          <a:prstGeom prst="rect">
            <a:avLst/>
          </a:prstGeom>
        </p:spPr>
      </p:pic>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
        <p:nvSpPr>
          <p:cNvPr id="8" name="TextBox 7"/>
          <p:cNvSpPr txBox="1"/>
          <p:nvPr/>
        </p:nvSpPr>
        <p:spPr>
          <a:xfrm>
            <a:off x="248171" y="2420411"/>
            <a:ext cx="2173512" cy="2677656"/>
          </a:xfrm>
          <a:prstGeom prst="rect">
            <a:avLst/>
          </a:prstGeom>
          <a:noFill/>
        </p:spPr>
        <p:txBody>
          <a:bodyPr wrap="square" rtlCol="0">
            <a:spAutoFit/>
          </a:bodyPr>
          <a:lstStyle/>
          <a:p>
            <a:pPr algn="ctr"/>
            <a:r>
              <a:rPr lang="en-US" sz="2400" dirty="0">
                <a:solidFill>
                  <a:srgbClr val="FF0000"/>
                </a:solidFill>
              </a:rPr>
              <a:t>7</a:t>
            </a:r>
            <a:r>
              <a:rPr lang="en-US" sz="2400" dirty="0" smtClean="0">
                <a:solidFill>
                  <a:srgbClr val="FF0000"/>
                </a:solidFill>
              </a:rPr>
              <a:t>-day forecast of GEFS ensemble members, GEFS ensemble mean, and 0-h forecast</a:t>
            </a:r>
            <a:endParaRPr lang="en-US" sz="2400" b="1" dirty="0">
              <a:solidFill>
                <a:srgbClr val="FF0000"/>
              </a:solidFill>
            </a:endParaRPr>
          </a:p>
        </p:txBody>
      </p:sp>
    </p:spTree>
    <p:extLst>
      <p:ext uri="{BB962C8B-B14F-4D97-AF65-F5344CB8AC3E}">
        <p14:creationId xmlns:p14="http://schemas.microsoft.com/office/powerpoint/2010/main" val="21611914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757" y="1107818"/>
            <a:ext cx="7810056" cy="5857542"/>
          </a:xfrm>
          <a:prstGeom prst="rect">
            <a:avLst/>
          </a:prstGeom>
        </p:spPr>
      </p:pic>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
        <p:nvSpPr>
          <p:cNvPr id="8" name="TextBox 7"/>
          <p:cNvSpPr txBox="1"/>
          <p:nvPr/>
        </p:nvSpPr>
        <p:spPr>
          <a:xfrm>
            <a:off x="248171" y="2420411"/>
            <a:ext cx="2173512" cy="2677656"/>
          </a:xfrm>
          <a:prstGeom prst="rect">
            <a:avLst/>
          </a:prstGeom>
          <a:noFill/>
        </p:spPr>
        <p:txBody>
          <a:bodyPr wrap="square" rtlCol="0">
            <a:spAutoFit/>
          </a:bodyPr>
          <a:lstStyle/>
          <a:p>
            <a:pPr algn="ctr"/>
            <a:r>
              <a:rPr lang="en-US" sz="2400" dirty="0">
                <a:solidFill>
                  <a:srgbClr val="FF0000"/>
                </a:solidFill>
              </a:rPr>
              <a:t>8</a:t>
            </a:r>
            <a:r>
              <a:rPr lang="en-US" sz="2400" dirty="0" smtClean="0">
                <a:solidFill>
                  <a:srgbClr val="FF0000"/>
                </a:solidFill>
              </a:rPr>
              <a:t>-day forecast of GEFS ensemble members, GEFS ensemble mean, and 0-h forecast</a:t>
            </a:r>
            <a:endParaRPr lang="en-US" sz="2400" b="1" dirty="0">
              <a:solidFill>
                <a:srgbClr val="FF0000"/>
              </a:solidFill>
            </a:endParaRPr>
          </a:p>
        </p:txBody>
      </p:sp>
    </p:spTree>
    <p:extLst>
      <p:ext uri="{BB962C8B-B14F-4D97-AF65-F5344CB8AC3E}">
        <p14:creationId xmlns:p14="http://schemas.microsoft.com/office/powerpoint/2010/main" val="412291725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757" y="1107818"/>
            <a:ext cx="7810056" cy="5857542"/>
          </a:xfrm>
          <a:prstGeom prst="rect">
            <a:avLst/>
          </a:prstGeom>
        </p:spPr>
      </p:pic>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
        <p:nvSpPr>
          <p:cNvPr id="8" name="TextBox 7"/>
          <p:cNvSpPr txBox="1"/>
          <p:nvPr/>
        </p:nvSpPr>
        <p:spPr>
          <a:xfrm>
            <a:off x="248171" y="2420411"/>
            <a:ext cx="2173512" cy="2677656"/>
          </a:xfrm>
          <a:prstGeom prst="rect">
            <a:avLst/>
          </a:prstGeom>
          <a:noFill/>
        </p:spPr>
        <p:txBody>
          <a:bodyPr wrap="square" rtlCol="0">
            <a:spAutoFit/>
          </a:bodyPr>
          <a:lstStyle/>
          <a:p>
            <a:pPr algn="ctr"/>
            <a:r>
              <a:rPr lang="en-US" sz="2400" dirty="0">
                <a:solidFill>
                  <a:srgbClr val="FF0000"/>
                </a:solidFill>
              </a:rPr>
              <a:t>9</a:t>
            </a:r>
            <a:r>
              <a:rPr lang="en-US" sz="2400" dirty="0" smtClean="0">
                <a:solidFill>
                  <a:srgbClr val="FF0000"/>
                </a:solidFill>
              </a:rPr>
              <a:t>-day forecast of GEFS ensemble members, GEFS ensemble mean, and 0-h forecast</a:t>
            </a:r>
            <a:endParaRPr lang="en-US" sz="2400" b="1" dirty="0">
              <a:solidFill>
                <a:srgbClr val="FF0000"/>
              </a:solidFill>
            </a:endParaRPr>
          </a:p>
        </p:txBody>
      </p:sp>
    </p:spTree>
    <p:extLst>
      <p:ext uri="{BB962C8B-B14F-4D97-AF65-F5344CB8AC3E}">
        <p14:creationId xmlns:p14="http://schemas.microsoft.com/office/powerpoint/2010/main" val="51492336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8328526" cy="707886"/>
          </a:xfrm>
          <a:prstGeom prst="rect">
            <a:avLst/>
          </a:prstGeom>
          <a:noFill/>
        </p:spPr>
        <p:txBody>
          <a:bodyPr wrap="square" rtlCol="0">
            <a:spAutoFit/>
          </a:bodyPr>
          <a:lstStyle/>
          <a:p>
            <a:r>
              <a:rPr lang="en-US" sz="4000" b="1" dirty="0" smtClean="0"/>
              <a:t>Candidate Verification Metrics</a:t>
            </a:r>
            <a:endParaRPr lang="en-US" sz="4000" b="1" dirty="0"/>
          </a:p>
        </p:txBody>
      </p:sp>
      <p:sp>
        <p:nvSpPr>
          <p:cNvPr id="3" name="TextBox 2"/>
          <p:cNvSpPr txBox="1"/>
          <p:nvPr/>
        </p:nvSpPr>
        <p:spPr>
          <a:xfrm>
            <a:off x="401053" y="1212410"/>
            <a:ext cx="8328526" cy="4093428"/>
          </a:xfrm>
          <a:prstGeom prst="rect">
            <a:avLst/>
          </a:prstGeom>
          <a:noFill/>
        </p:spPr>
        <p:txBody>
          <a:bodyPr wrap="square" rtlCol="0">
            <a:spAutoFit/>
          </a:bodyPr>
          <a:lstStyle/>
          <a:p>
            <a:pPr marL="285750" indent="-285750">
              <a:buFont typeface="Arial"/>
              <a:buChar char="•"/>
            </a:pPr>
            <a:r>
              <a:rPr lang="en-US" sz="2800" b="1" dirty="0" smtClean="0"/>
              <a:t>Forecast Error</a:t>
            </a:r>
          </a:p>
          <a:p>
            <a:pPr marL="742950" lvl="1" indent="-285750">
              <a:buFont typeface="Arial"/>
              <a:buChar char="•"/>
            </a:pPr>
            <a:r>
              <a:rPr lang="en-US" sz="2400" dirty="0"/>
              <a:t>Distance between GFS deterministic forecast and the analysis at each forecast </a:t>
            </a:r>
            <a:r>
              <a:rPr lang="en-US" sz="2400" dirty="0" smtClean="0"/>
              <a:t>hour</a:t>
            </a:r>
          </a:p>
          <a:p>
            <a:pPr marL="742950" lvl="1" indent="-285750">
              <a:buFont typeface="Arial"/>
              <a:buChar char="•"/>
            </a:pPr>
            <a:r>
              <a:rPr lang="en-US" sz="2400" dirty="0"/>
              <a:t>Distance between the GEFS ensemble mean forecast and the analysis at each forecast </a:t>
            </a:r>
            <a:r>
              <a:rPr lang="en-US" sz="2400" dirty="0" smtClean="0"/>
              <a:t>hour</a:t>
            </a:r>
          </a:p>
          <a:p>
            <a:pPr marL="742950" lvl="1" indent="-285750">
              <a:buFont typeface="Arial"/>
              <a:buChar char="•"/>
            </a:pPr>
            <a:r>
              <a:rPr lang="en-US" sz="2400" dirty="0" smtClean="0"/>
              <a:t>Average distance between ensemble members and the analysis at each forecast hour</a:t>
            </a:r>
          </a:p>
          <a:p>
            <a:pPr lvl="1"/>
            <a:endParaRPr lang="en-US" sz="1200" dirty="0" smtClean="0"/>
          </a:p>
          <a:p>
            <a:pPr marL="285750" indent="-285750">
              <a:buFont typeface="Arial"/>
              <a:buChar char="•"/>
            </a:pPr>
            <a:r>
              <a:rPr lang="en-US" sz="2800" b="1" dirty="0" smtClean="0"/>
              <a:t>Probability of Detection</a:t>
            </a:r>
          </a:p>
          <a:p>
            <a:pPr marL="742950" lvl="1" indent="-285750">
              <a:buFont typeface="Arial"/>
              <a:buChar char="•"/>
            </a:pPr>
            <a:r>
              <a:rPr lang="en-US" sz="2400" dirty="0" smtClean="0"/>
              <a:t>Did the analysis fall within the ensemble envelope at each forecast hour?</a:t>
            </a:r>
          </a:p>
        </p:txBody>
      </p:sp>
    </p:spTree>
    <p:extLst>
      <p:ext uri="{BB962C8B-B14F-4D97-AF65-F5344CB8AC3E}">
        <p14:creationId xmlns:p14="http://schemas.microsoft.com/office/powerpoint/2010/main" val="242472109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8328526" cy="707886"/>
          </a:xfrm>
          <a:prstGeom prst="rect">
            <a:avLst/>
          </a:prstGeom>
          <a:noFill/>
        </p:spPr>
        <p:txBody>
          <a:bodyPr wrap="square" rtlCol="0">
            <a:spAutoFit/>
          </a:bodyPr>
          <a:lstStyle/>
          <a:p>
            <a:r>
              <a:rPr lang="en-US" sz="4000" b="1" dirty="0" smtClean="0"/>
              <a:t>Candidate Verification Metrics</a:t>
            </a:r>
            <a:endParaRPr lang="en-US" sz="4000" b="1" dirty="0"/>
          </a:p>
        </p:txBody>
      </p:sp>
      <p:sp>
        <p:nvSpPr>
          <p:cNvPr id="3" name="TextBox 2"/>
          <p:cNvSpPr txBox="1"/>
          <p:nvPr/>
        </p:nvSpPr>
        <p:spPr>
          <a:xfrm>
            <a:off x="401053" y="1033525"/>
            <a:ext cx="4200818" cy="5570755"/>
          </a:xfrm>
          <a:prstGeom prst="rect">
            <a:avLst/>
          </a:prstGeom>
          <a:noFill/>
        </p:spPr>
        <p:txBody>
          <a:bodyPr wrap="square" rtlCol="0">
            <a:spAutoFit/>
          </a:bodyPr>
          <a:lstStyle/>
          <a:p>
            <a:pPr marL="285750" indent="-285750">
              <a:buFont typeface="Arial"/>
              <a:buChar char="•"/>
            </a:pPr>
            <a:r>
              <a:rPr lang="en-US" sz="2800" b="1" dirty="0" smtClean="0"/>
              <a:t>Reliability Diagram</a:t>
            </a:r>
            <a:endParaRPr lang="en-US" sz="2400" dirty="0"/>
          </a:p>
          <a:p>
            <a:pPr marL="742950" lvl="1" indent="-285750">
              <a:buFont typeface="Arial"/>
              <a:buChar char="•"/>
            </a:pPr>
            <a:r>
              <a:rPr lang="en-US" sz="2400" dirty="0" smtClean="0"/>
              <a:t>Could a reliability diagram be used to evaluate the performance of GEFS ensemble forecasts with respect to the NPJ Phase </a:t>
            </a:r>
            <a:r>
              <a:rPr lang="en-US" sz="2400" dirty="0"/>
              <a:t>D</a:t>
            </a:r>
            <a:r>
              <a:rPr lang="en-US" sz="2400" dirty="0" smtClean="0"/>
              <a:t>iagram?</a:t>
            </a:r>
          </a:p>
          <a:p>
            <a:pPr marL="742950" lvl="1" indent="-285750">
              <a:buFont typeface="Arial"/>
              <a:buChar char="•"/>
            </a:pPr>
            <a:endParaRPr lang="en-US" sz="1200" dirty="0" smtClean="0"/>
          </a:p>
          <a:p>
            <a:pPr marL="285750" indent="-285750">
              <a:buFont typeface="Arial"/>
              <a:buChar char="•"/>
            </a:pPr>
            <a:r>
              <a:rPr lang="en-US" sz="2800" b="1" dirty="0" smtClean="0"/>
              <a:t>ROC</a:t>
            </a:r>
          </a:p>
          <a:p>
            <a:pPr marL="742950" lvl="1" indent="-285750">
              <a:buFont typeface="Arial"/>
              <a:buChar char="•"/>
            </a:pPr>
            <a:r>
              <a:rPr lang="en-US" sz="2400" dirty="0" smtClean="0"/>
              <a:t>Could a ROC be an alternative metric to evaluate the performance of GEFS ensemble forecasts with respect to the NPJ Phase Diagram?</a:t>
            </a:r>
          </a:p>
        </p:txBody>
      </p:sp>
      <p:grpSp>
        <p:nvGrpSpPr>
          <p:cNvPr id="2" name="Group 1"/>
          <p:cNvGrpSpPr/>
          <p:nvPr/>
        </p:nvGrpSpPr>
        <p:grpSpPr>
          <a:xfrm>
            <a:off x="5036305" y="1372025"/>
            <a:ext cx="3154776" cy="2551529"/>
            <a:chOff x="806451" y="4258446"/>
            <a:chExt cx="3154776" cy="2551529"/>
          </a:xfrm>
        </p:grpSpPr>
        <p:cxnSp>
          <p:nvCxnSpPr>
            <p:cNvPr id="6" name="Straight Connector 5"/>
            <p:cNvCxnSpPr/>
            <p:nvPr/>
          </p:nvCxnSpPr>
          <p:spPr>
            <a:xfrm>
              <a:off x="1327182" y="4415996"/>
              <a:ext cx="0" cy="1990749"/>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1312911" y="6406745"/>
              <a:ext cx="2397491"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6200000">
              <a:off x="228468" y="5218074"/>
              <a:ext cx="1716647" cy="369332"/>
            </a:xfrm>
            <a:prstGeom prst="rect">
              <a:avLst/>
            </a:prstGeom>
            <a:noFill/>
          </p:spPr>
          <p:txBody>
            <a:bodyPr wrap="square" rtlCol="0">
              <a:spAutoFit/>
            </a:bodyPr>
            <a:lstStyle/>
            <a:p>
              <a:pPr algn="ctr"/>
              <a:r>
                <a:rPr lang="en-US" dirty="0" smtClean="0"/>
                <a:t>% occurrence</a:t>
              </a:r>
              <a:endParaRPr lang="en-US" dirty="0"/>
            </a:p>
          </p:txBody>
        </p:sp>
        <p:sp>
          <p:nvSpPr>
            <p:cNvPr id="12" name="TextBox 11"/>
            <p:cNvSpPr txBox="1"/>
            <p:nvPr/>
          </p:nvSpPr>
          <p:spPr>
            <a:xfrm>
              <a:off x="1593882" y="6440643"/>
              <a:ext cx="1716647" cy="369332"/>
            </a:xfrm>
            <a:prstGeom prst="rect">
              <a:avLst/>
            </a:prstGeom>
            <a:noFill/>
          </p:spPr>
          <p:txBody>
            <a:bodyPr wrap="square" rtlCol="0">
              <a:spAutoFit/>
            </a:bodyPr>
            <a:lstStyle/>
            <a:p>
              <a:pPr algn="ctr"/>
              <a:r>
                <a:rPr lang="en-US" dirty="0" smtClean="0"/>
                <a:t>% forecasted</a:t>
              </a:r>
              <a:endParaRPr lang="en-US" dirty="0"/>
            </a:p>
          </p:txBody>
        </p:sp>
        <p:cxnSp>
          <p:nvCxnSpPr>
            <p:cNvPr id="16" name="Straight Connector 15"/>
            <p:cNvCxnSpPr/>
            <p:nvPr/>
          </p:nvCxnSpPr>
          <p:spPr>
            <a:xfrm flipV="1">
              <a:off x="1312911" y="4415996"/>
              <a:ext cx="2397491" cy="199074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187450" y="4415996"/>
              <a:ext cx="2857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06451" y="4258446"/>
              <a:ext cx="463550" cy="276999"/>
            </a:xfrm>
            <a:prstGeom prst="rect">
              <a:avLst/>
            </a:prstGeom>
            <a:noFill/>
          </p:spPr>
          <p:txBody>
            <a:bodyPr wrap="square" rtlCol="0">
              <a:spAutoFit/>
            </a:bodyPr>
            <a:lstStyle/>
            <a:p>
              <a:r>
                <a:rPr lang="en-US" sz="1200" dirty="0" smtClean="0"/>
                <a:t>100</a:t>
              </a:r>
              <a:endParaRPr lang="en-US" sz="1200" dirty="0"/>
            </a:p>
          </p:txBody>
        </p:sp>
        <p:sp>
          <p:nvSpPr>
            <p:cNvPr id="21" name="TextBox 20"/>
            <p:cNvSpPr txBox="1"/>
            <p:nvPr/>
          </p:nvSpPr>
          <p:spPr>
            <a:xfrm>
              <a:off x="1078386" y="6265244"/>
              <a:ext cx="285325" cy="276999"/>
            </a:xfrm>
            <a:prstGeom prst="rect">
              <a:avLst/>
            </a:prstGeom>
            <a:noFill/>
          </p:spPr>
          <p:txBody>
            <a:bodyPr wrap="square" rtlCol="0">
              <a:spAutoFit/>
            </a:bodyPr>
            <a:lstStyle/>
            <a:p>
              <a:r>
                <a:rPr lang="en-US" sz="1200" dirty="0"/>
                <a:t>0</a:t>
              </a:r>
            </a:p>
          </p:txBody>
        </p:sp>
        <p:sp>
          <p:nvSpPr>
            <p:cNvPr id="22" name="TextBox 21"/>
            <p:cNvSpPr txBox="1"/>
            <p:nvPr/>
          </p:nvSpPr>
          <p:spPr>
            <a:xfrm>
              <a:off x="3497677" y="6479943"/>
              <a:ext cx="463550" cy="276999"/>
            </a:xfrm>
            <a:prstGeom prst="rect">
              <a:avLst/>
            </a:prstGeom>
            <a:noFill/>
          </p:spPr>
          <p:txBody>
            <a:bodyPr wrap="square" rtlCol="0">
              <a:spAutoFit/>
            </a:bodyPr>
            <a:lstStyle/>
            <a:p>
              <a:r>
                <a:rPr lang="en-US" sz="1200" dirty="0" smtClean="0"/>
                <a:t>100</a:t>
              </a:r>
              <a:endParaRPr lang="en-US" sz="1200" dirty="0"/>
            </a:p>
          </p:txBody>
        </p:sp>
        <p:cxnSp>
          <p:nvCxnSpPr>
            <p:cNvPr id="23" name="Straight Connector 22"/>
            <p:cNvCxnSpPr/>
            <p:nvPr/>
          </p:nvCxnSpPr>
          <p:spPr>
            <a:xfrm>
              <a:off x="3710402" y="6269618"/>
              <a:ext cx="0" cy="27425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1" name="Freeform 30"/>
            <p:cNvSpPr/>
            <p:nvPr/>
          </p:nvSpPr>
          <p:spPr>
            <a:xfrm>
              <a:off x="1327150" y="4324350"/>
              <a:ext cx="2432050" cy="2076450"/>
            </a:xfrm>
            <a:custGeom>
              <a:avLst/>
              <a:gdLst>
                <a:gd name="connsiteX0" fmla="*/ 0 w 2432050"/>
                <a:gd name="connsiteY0" fmla="*/ 2076450 h 2076450"/>
                <a:gd name="connsiteX1" fmla="*/ 228600 w 2432050"/>
                <a:gd name="connsiteY1" fmla="*/ 1758950 h 2076450"/>
                <a:gd name="connsiteX2" fmla="*/ 692150 w 2432050"/>
                <a:gd name="connsiteY2" fmla="*/ 1422400 h 2076450"/>
                <a:gd name="connsiteX3" fmla="*/ 1187450 w 2432050"/>
                <a:gd name="connsiteY3" fmla="*/ 1174750 h 2076450"/>
                <a:gd name="connsiteX4" fmla="*/ 1644650 w 2432050"/>
                <a:gd name="connsiteY4" fmla="*/ 895350 h 2076450"/>
                <a:gd name="connsiteX5" fmla="*/ 1981200 w 2432050"/>
                <a:gd name="connsiteY5" fmla="*/ 584200 h 2076450"/>
                <a:gd name="connsiteX6" fmla="*/ 2159000 w 2432050"/>
                <a:gd name="connsiteY6" fmla="*/ 273050 h 2076450"/>
                <a:gd name="connsiteX7" fmla="*/ 2432050 w 2432050"/>
                <a:gd name="connsiteY7"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2050" h="2076450">
                  <a:moveTo>
                    <a:pt x="0" y="2076450"/>
                  </a:moveTo>
                  <a:cubicBezTo>
                    <a:pt x="56621" y="1972204"/>
                    <a:pt x="113242" y="1867958"/>
                    <a:pt x="228600" y="1758950"/>
                  </a:cubicBezTo>
                  <a:cubicBezTo>
                    <a:pt x="343958" y="1649942"/>
                    <a:pt x="532342" y="1519767"/>
                    <a:pt x="692150" y="1422400"/>
                  </a:cubicBezTo>
                  <a:cubicBezTo>
                    <a:pt x="851958" y="1325033"/>
                    <a:pt x="1028700" y="1262592"/>
                    <a:pt x="1187450" y="1174750"/>
                  </a:cubicBezTo>
                  <a:cubicBezTo>
                    <a:pt x="1346200" y="1086908"/>
                    <a:pt x="1512358" y="993775"/>
                    <a:pt x="1644650" y="895350"/>
                  </a:cubicBezTo>
                  <a:cubicBezTo>
                    <a:pt x="1776942" y="796925"/>
                    <a:pt x="1895475" y="687916"/>
                    <a:pt x="1981200" y="584200"/>
                  </a:cubicBezTo>
                  <a:cubicBezTo>
                    <a:pt x="2066925" y="480484"/>
                    <a:pt x="2083858" y="370417"/>
                    <a:pt x="2159000" y="273050"/>
                  </a:cubicBezTo>
                  <a:cubicBezTo>
                    <a:pt x="2234142" y="175683"/>
                    <a:pt x="2432050" y="0"/>
                    <a:pt x="2432050" y="0"/>
                  </a:cubicBezTo>
                </a:path>
              </a:pathLst>
            </a:cu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p:cNvSpPr txBox="1"/>
            <p:nvPr/>
          </p:nvSpPr>
          <p:spPr>
            <a:xfrm>
              <a:off x="1159238" y="4407024"/>
              <a:ext cx="1716647" cy="646331"/>
            </a:xfrm>
            <a:prstGeom prst="rect">
              <a:avLst/>
            </a:prstGeom>
            <a:noFill/>
          </p:spPr>
          <p:txBody>
            <a:bodyPr wrap="square" rtlCol="0">
              <a:spAutoFit/>
            </a:bodyPr>
            <a:lstStyle/>
            <a:p>
              <a:pPr algn="ctr"/>
              <a:r>
                <a:rPr lang="en-US" b="1" dirty="0" smtClean="0"/>
                <a:t>Reliability Diagram</a:t>
              </a:r>
              <a:endParaRPr lang="en-US" b="1" dirty="0"/>
            </a:p>
          </p:txBody>
        </p:sp>
      </p:grpSp>
      <p:grpSp>
        <p:nvGrpSpPr>
          <p:cNvPr id="8" name="Group 7"/>
          <p:cNvGrpSpPr/>
          <p:nvPr/>
        </p:nvGrpSpPr>
        <p:grpSpPr>
          <a:xfrm>
            <a:off x="5118235" y="4229549"/>
            <a:ext cx="3138231" cy="2511281"/>
            <a:chOff x="4863465" y="4264796"/>
            <a:chExt cx="3138231" cy="2511281"/>
          </a:xfrm>
        </p:grpSpPr>
        <p:cxnSp>
          <p:nvCxnSpPr>
            <p:cNvPr id="9" name="Straight Connector 8"/>
            <p:cNvCxnSpPr/>
            <p:nvPr/>
          </p:nvCxnSpPr>
          <p:spPr>
            <a:xfrm>
              <a:off x="5289880" y="4415996"/>
              <a:ext cx="0" cy="1990749"/>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5275609" y="6406745"/>
              <a:ext cx="2397491"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16200000">
              <a:off x="4189807" y="5218074"/>
              <a:ext cx="1716647" cy="369332"/>
            </a:xfrm>
            <a:prstGeom prst="rect">
              <a:avLst/>
            </a:prstGeom>
            <a:noFill/>
          </p:spPr>
          <p:txBody>
            <a:bodyPr wrap="square" rtlCol="0">
              <a:spAutoFit/>
            </a:bodyPr>
            <a:lstStyle/>
            <a:p>
              <a:pPr algn="ctr"/>
              <a:r>
                <a:rPr lang="en-US" dirty="0" smtClean="0"/>
                <a:t>POD</a:t>
              </a:r>
              <a:endParaRPr lang="en-US" dirty="0"/>
            </a:p>
          </p:txBody>
        </p:sp>
        <p:sp>
          <p:nvSpPr>
            <p:cNvPr id="14" name="TextBox 13"/>
            <p:cNvSpPr txBox="1"/>
            <p:nvPr/>
          </p:nvSpPr>
          <p:spPr>
            <a:xfrm>
              <a:off x="5670744" y="6406745"/>
              <a:ext cx="1716647" cy="369332"/>
            </a:xfrm>
            <a:prstGeom prst="rect">
              <a:avLst/>
            </a:prstGeom>
            <a:noFill/>
          </p:spPr>
          <p:txBody>
            <a:bodyPr wrap="square" rtlCol="0">
              <a:spAutoFit/>
            </a:bodyPr>
            <a:lstStyle/>
            <a:p>
              <a:pPr algn="ctr"/>
              <a:r>
                <a:rPr lang="en-US" dirty="0" smtClean="0"/>
                <a:t>FAR</a:t>
              </a:r>
              <a:endParaRPr lang="en-US" dirty="0"/>
            </a:p>
          </p:txBody>
        </p:sp>
        <p:cxnSp>
          <p:nvCxnSpPr>
            <p:cNvPr id="17" name="Straight Connector 16"/>
            <p:cNvCxnSpPr/>
            <p:nvPr/>
          </p:nvCxnSpPr>
          <p:spPr>
            <a:xfrm flipV="1">
              <a:off x="5289880" y="4415996"/>
              <a:ext cx="2397491" cy="199074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145369" y="4415996"/>
              <a:ext cx="2857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935820" y="4264796"/>
              <a:ext cx="463550" cy="276999"/>
            </a:xfrm>
            <a:prstGeom prst="rect">
              <a:avLst/>
            </a:prstGeom>
            <a:noFill/>
          </p:spPr>
          <p:txBody>
            <a:bodyPr wrap="square" rtlCol="0">
              <a:spAutoFit/>
            </a:bodyPr>
            <a:lstStyle/>
            <a:p>
              <a:r>
                <a:rPr lang="en-US" sz="1200" dirty="0" smtClean="0"/>
                <a:t>1</a:t>
              </a:r>
              <a:endParaRPr lang="en-US" sz="1200" dirty="0"/>
            </a:p>
          </p:txBody>
        </p:sp>
        <p:sp>
          <p:nvSpPr>
            <p:cNvPr id="27" name="TextBox 26"/>
            <p:cNvSpPr txBox="1"/>
            <p:nvPr/>
          </p:nvSpPr>
          <p:spPr>
            <a:xfrm>
              <a:off x="5036305" y="6265244"/>
              <a:ext cx="285325" cy="276999"/>
            </a:xfrm>
            <a:prstGeom prst="rect">
              <a:avLst/>
            </a:prstGeom>
            <a:noFill/>
          </p:spPr>
          <p:txBody>
            <a:bodyPr wrap="square" rtlCol="0">
              <a:spAutoFit/>
            </a:bodyPr>
            <a:lstStyle/>
            <a:p>
              <a:r>
                <a:rPr lang="en-US" sz="1200" dirty="0"/>
                <a:t>0</a:t>
              </a:r>
            </a:p>
          </p:txBody>
        </p:sp>
        <p:sp>
          <p:nvSpPr>
            <p:cNvPr id="28" name="TextBox 27"/>
            <p:cNvSpPr txBox="1"/>
            <p:nvPr/>
          </p:nvSpPr>
          <p:spPr>
            <a:xfrm>
              <a:off x="7538146" y="6479943"/>
              <a:ext cx="463550" cy="276999"/>
            </a:xfrm>
            <a:prstGeom prst="rect">
              <a:avLst/>
            </a:prstGeom>
            <a:noFill/>
          </p:spPr>
          <p:txBody>
            <a:bodyPr wrap="square" rtlCol="0">
              <a:spAutoFit/>
            </a:bodyPr>
            <a:lstStyle/>
            <a:p>
              <a:r>
                <a:rPr lang="en-US" sz="1200" dirty="0" smtClean="0"/>
                <a:t>1</a:t>
              </a:r>
              <a:endParaRPr lang="en-US" sz="1200" dirty="0"/>
            </a:p>
          </p:txBody>
        </p:sp>
        <p:cxnSp>
          <p:nvCxnSpPr>
            <p:cNvPr id="29" name="Straight Connector 28"/>
            <p:cNvCxnSpPr/>
            <p:nvPr/>
          </p:nvCxnSpPr>
          <p:spPr>
            <a:xfrm>
              <a:off x="7668321" y="6269618"/>
              <a:ext cx="0" cy="27425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5283200" y="4364403"/>
              <a:ext cx="2438400" cy="2049097"/>
            </a:xfrm>
            <a:custGeom>
              <a:avLst/>
              <a:gdLst>
                <a:gd name="connsiteX0" fmla="*/ 0 w 2438400"/>
                <a:gd name="connsiteY0" fmla="*/ 2049097 h 2049097"/>
                <a:gd name="connsiteX1" fmla="*/ 101600 w 2438400"/>
                <a:gd name="connsiteY1" fmla="*/ 1585547 h 2049097"/>
                <a:gd name="connsiteX2" fmla="*/ 393700 w 2438400"/>
                <a:gd name="connsiteY2" fmla="*/ 715597 h 2049097"/>
                <a:gd name="connsiteX3" fmla="*/ 1098550 w 2438400"/>
                <a:gd name="connsiteY3" fmla="*/ 175847 h 2049097"/>
                <a:gd name="connsiteX4" fmla="*/ 2012950 w 2438400"/>
                <a:gd name="connsiteY4" fmla="*/ 17097 h 2049097"/>
                <a:gd name="connsiteX5" fmla="*/ 2438400 w 2438400"/>
                <a:gd name="connsiteY5" fmla="*/ 4397 h 204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00" h="2049097">
                  <a:moveTo>
                    <a:pt x="0" y="2049097"/>
                  </a:moveTo>
                  <a:cubicBezTo>
                    <a:pt x="17991" y="1928447"/>
                    <a:pt x="35983" y="1807797"/>
                    <a:pt x="101600" y="1585547"/>
                  </a:cubicBezTo>
                  <a:cubicBezTo>
                    <a:pt x="167217" y="1363297"/>
                    <a:pt x="227542" y="950547"/>
                    <a:pt x="393700" y="715597"/>
                  </a:cubicBezTo>
                  <a:cubicBezTo>
                    <a:pt x="559858" y="480647"/>
                    <a:pt x="828675" y="292264"/>
                    <a:pt x="1098550" y="175847"/>
                  </a:cubicBezTo>
                  <a:cubicBezTo>
                    <a:pt x="1368425" y="59430"/>
                    <a:pt x="1789642" y="45672"/>
                    <a:pt x="2012950" y="17097"/>
                  </a:cubicBezTo>
                  <a:cubicBezTo>
                    <a:pt x="2236258" y="-11478"/>
                    <a:pt x="2438400" y="4397"/>
                    <a:pt x="2438400" y="4397"/>
                  </a:cubicBezTo>
                </a:path>
              </a:pathLst>
            </a:cu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6142341" y="5820060"/>
              <a:ext cx="1716647" cy="369332"/>
            </a:xfrm>
            <a:prstGeom prst="rect">
              <a:avLst/>
            </a:prstGeom>
            <a:noFill/>
          </p:spPr>
          <p:txBody>
            <a:bodyPr wrap="square" rtlCol="0">
              <a:spAutoFit/>
            </a:bodyPr>
            <a:lstStyle/>
            <a:p>
              <a:pPr algn="ctr"/>
              <a:r>
                <a:rPr lang="en-US" b="1" dirty="0" smtClean="0"/>
                <a:t>ROC</a:t>
              </a:r>
              <a:endParaRPr lang="en-US" b="1" dirty="0"/>
            </a:p>
          </p:txBody>
        </p:sp>
      </p:grpSp>
    </p:spTree>
    <p:extLst>
      <p:ext uri="{BB962C8B-B14F-4D97-AF65-F5344CB8AC3E}">
        <p14:creationId xmlns:p14="http://schemas.microsoft.com/office/powerpoint/2010/main" val="286984902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8328526" cy="707886"/>
          </a:xfrm>
          <a:prstGeom prst="rect">
            <a:avLst/>
          </a:prstGeom>
          <a:noFill/>
        </p:spPr>
        <p:txBody>
          <a:bodyPr wrap="square" rtlCol="0">
            <a:spAutoFit/>
          </a:bodyPr>
          <a:lstStyle/>
          <a:p>
            <a:r>
              <a:rPr lang="en-US" sz="4000" b="1" dirty="0" smtClean="0"/>
              <a:t>Next Steps</a:t>
            </a:r>
            <a:endParaRPr lang="en-US" sz="4000" b="1" dirty="0"/>
          </a:p>
        </p:txBody>
      </p:sp>
      <p:sp>
        <p:nvSpPr>
          <p:cNvPr id="3" name="TextBox 2"/>
          <p:cNvSpPr txBox="1"/>
          <p:nvPr/>
        </p:nvSpPr>
        <p:spPr>
          <a:xfrm>
            <a:off x="401053" y="1142761"/>
            <a:ext cx="8328526" cy="3170099"/>
          </a:xfrm>
          <a:prstGeom prst="rect">
            <a:avLst/>
          </a:prstGeom>
          <a:noFill/>
        </p:spPr>
        <p:txBody>
          <a:bodyPr wrap="square" rtlCol="0">
            <a:spAutoFit/>
          </a:bodyPr>
          <a:lstStyle/>
          <a:p>
            <a:pPr marL="285750" indent="-285750">
              <a:buFont typeface="Arial"/>
              <a:buChar char="•"/>
            </a:pPr>
            <a:r>
              <a:rPr lang="en-US" sz="2800" b="1" dirty="0" smtClean="0"/>
              <a:t>EWE Predictability</a:t>
            </a:r>
          </a:p>
          <a:p>
            <a:pPr marL="742950" lvl="1" indent="-285750">
              <a:buFont typeface="Arial"/>
              <a:buChar char="•"/>
            </a:pPr>
            <a:r>
              <a:rPr lang="en-US" sz="2400" dirty="0" smtClean="0"/>
              <a:t>What is the predictability of EWEs in the GEFS reforecast dataset with respect to the NPJ Phase Diagram?</a:t>
            </a:r>
          </a:p>
          <a:p>
            <a:pPr lvl="1"/>
            <a:endParaRPr lang="en-US" sz="1200" dirty="0"/>
          </a:p>
          <a:p>
            <a:pPr marL="285750" indent="-285750">
              <a:buFont typeface="Arial"/>
              <a:buChar char="•"/>
            </a:pPr>
            <a:r>
              <a:rPr lang="en-US" sz="2800" b="1" dirty="0" smtClean="0"/>
              <a:t>General Predictability</a:t>
            </a:r>
          </a:p>
          <a:p>
            <a:pPr marL="742950" lvl="1" indent="-285750">
              <a:buFont typeface="Arial"/>
              <a:buChar char="•"/>
            </a:pPr>
            <a:r>
              <a:rPr lang="en-US" sz="2400" dirty="0" smtClean="0"/>
              <a:t>What is the predictability of all GEFS ensemble reforecasts with respect to the NPJ Phase Diagram?</a:t>
            </a:r>
          </a:p>
          <a:p>
            <a:pPr marL="742950" lvl="1" indent="-285750">
              <a:buFont typeface="Arial"/>
              <a:buChar char="•"/>
            </a:pPr>
            <a:endParaRPr lang="en-US" sz="2400" dirty="0" smtClean="0"/>
          </a:p>
          <a:p>
            <a:pPr lvl="1"/>
            <a:endParaRPr lang="en-US" sz="1200" dirty="0" smtClean="0"/>
          </a:p>
        </p:txBody>
      </p:sp>
    </p:spTree>
    <p:extLst>
      <p:ext uri="{BB962C8B-B14F-4D97-AF65-F5344CB8AC3E}">
        <p14:creationId xmlns:p14="http://schemas.microsoft.com/office/powerpoint/2010/main" val="73363409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1053" y="1241940"/>
            <a:ext cx="8227352" cy="4893647"/>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Provide </a:t>
            </a:r>
            <a:r>
              <a:rPr lang="en-US" sz="2400" dirty="0">
                <a:cs typeface="Arial" panose="020B0604020202020204" pitchFamily="34" charset="0"/>
              </a:rPr>
              <a:t>forecasters with a </a:t>
            </a:r>
            <a:r>
              <a:rPr lang="en-US" sz="2400" b="1" dirty="0">
                <a:solidFill>
                  <a:srgbClr val="0000FF"/>
                </a:solidFill>
                <a:cs typeface="Arial" panose="020B0604020202020204" pitchFamily="34" charset="0"/>
              </a:rPr>
              <a:t>“first alert” </a:t>
            </a:r>
            <a:r>
              <a:rPr lang="en-US" sz="2400" dirty="0">
                <a:cs typeface="Arial" panose="020B0604020202020204" pitchFamily="34" charset="0"/>
              </a:rPr>
              <a:t>to the possibility of the occurrence of extreme temperature and precipitation events during week two on the basis of current conditions and model </a:t>
            </a:r>
            <a:r>
              <a:rPr lang="en-US" sz="2400" dirty="0" smtClean="0">
                <a:cs typeface="Arial" panose="020B0604020202020204" pitchFamily="34" charset="0"/>
              </a:rPr>
              <a:t>forecasts.</a:t>
            </a:r>
          </a:p>
          <a:p>
            <a:pPr marL="285750" indent="-285750">
              <a:buFont typeface="Arial"/>
              <a:buChar char="•"/>
            </a:pPr>
            <a:endParaRPr lang="en-US" sz="2400" dirty="0" smtClean="0">
              <a:cs typeface="Arial" panose="020B0604020202020204" pitchFamily="34" charset="0"/>
            </a:endParaRPr>
          </a:p>
          <a:p>
            <a:pPr marL="285750" indent="-285750">
              <a:buFont typeface="Arial"/>
              <a:buChar char="•"/>
            </a:pPr>
            <a:r>
              <a:rPr lang="en-US" sz="2400" dirty="0">
                <a:cs typeface="Arial" panose="020B0604020202020204" pitchFamily="34" charset="0"/>
              </a:rPr>
              <a:t>P</a:t>
            </a:r>
            <a:r>
              <a:rPr lang="en-US" sz="2400" dirty="0" smtClean="0">
                <a:cs typeface="Arial" panose="020B0604020202020204" pitchFamily="34" charset="0"/>
              </a:rPr>
              <a:t>rovide </a:t>
            </a:r>
            <a:r>
              <a:rPr lang="en-US" sz="2400" dirty="0">
                <a:cs typeface="Arial" panose="020B0604020202020204" pitchFamily="34" charset="0"/>
              </a:rPr>
              <a:t>forecasters </a:t>
            </a:r>
            <a:r>
              <a:rPr lang="en-US" sz="2400" dirty="0" smtClean="0">
                <a:cs typeface="Arial" panose="020B0604020202020204" pitchFamily="34" charset="0"/>
              </a:rPr>
              <a:t>with an </a:t>
            </a:r>
            <a:r>
              <a:rPr lang="en-US" sz="2400" dirty="0">
                <a:cs typeface="Arial" panose="020B0604020202020204" pitchFamily="34" charset="0"/>
              </a:rPr>
              <a:t>indication of the </a:t>
            </a:r>
            <a:r>
              <a:rPr lang="en-US" sz="2400" b="1" dirty="0">
                <a:solidFill>
                  <a:srgbClr val="0000FF"/>
                </a:solidFill>
                <a:cs typeface="Arial" panose="020B0604020202020204" pitchFamily="34" charset="0"/>
              </a:rPr>
              <a:t>character and flavor</a:t>
            </a:r>
            <a:r>
              <a:rPr lang="en-US" sz="2400" dirty="0">
                <a:cs typeface="Arial" panose="020B0604020202020204" pitchFamily="34" charset="0"/>
              </a:rPr>
              <a:t> of </a:t>
            </a:r>
            <a:r>
              <a:rPr lang="en-US" sz="2400" dirty="0" smtClean="0">
                <a:cs typeface="Arial" panose="020B0604020202020204" pitchFamily="34" charset="0"/>
              </a:rPr>
              <a:t>possible </a:t>
            </a:r>
            <a:r>
              <a:rPr lang="en-US" sz="2400" dirty="0">
                <a:cs typeface="Arial" panose="020B0604020202020204" pitchFamily="34" charset="0"/>
              </a:rPr>
              <a:t>extreme </a:t>
            </a:r>
            <a:r>
              <a:rPr lang="en-US" sz="2400" dirty="0" smtClean="0">
                <a:cs typeface="Arial" panose="020B0604020202020204" pitchFamily="34" charset="0"/>
              </a:rPr>
              <a:t>events </a:t>
            </a:r>
            <a:r>
              <a:rPr lang="en-US" sz="2400" dirty="0">
                <a:cs typeface="Arial" panose="020B0604020202020204" pitchFamily="34" charset="0"/>
              </a:rPr>
              <a:t>as inferred from where the </a:t>
            </a:r>
            <a:r>
              <a:rPr lang="en-US" sz="2400" dirty="0" smtClean="0">
                <a:cs typeface="Arial" panose="020B0604020202020204" pitchFamily="34" charset="0"/>
              </a:rPr>
              <a:t>events lie </a:t>
            </a:r>
            <a:r>
              <a:rPr lang="en-US" sz="2400" dirty="0">
                <a:cs typeface="Arial" panose="020B0604020202020204" pitchFamily="34" charset="0"/>
              </a:rPr>
              <a:t>in the </a:t>
            </a:r>
            <a:r>
              <a:rPr lang="en-US" sz="2400" dirty="0" smtClean="0">
                <a:cs typeface="Arial" panose="020B0604020202020204" pitchFamily="34" charset="0"/>
              </a:rPr>
              <a:t>frequency distributions of </a:t>
            </a:r>
            <a:r>
              <a:rPr lang="en-US" sz="2400" dirty="0">
                <a:cs typeface="Arial" panose="020B0604020202020204" pitchFamily="34" charset="0"/>
              </a:rPr>
              <a:t>the anticipated event </a:t>
            </a:r>
            <a:r>
              <a:rPr lang="en-US" sz="2400" dirty="0" smtClean="0">
                <a:cs typeface="Arial" panose="020B0604020202020204" pitchFamily="34" charset="0"/>
              </a:rPr>
              <a:t>types. </a:t>
            </a:r>
          </a:p>
          <a:p>
            <a:pPr marL="285750" indent="-285750">
              <a:buFont typeface="Arial"/>
              <a:buChar char="•"/>
            </a:pPr>
            <a:endParaRPr lang="en-US" sz="2400" dirty="0">
              <a:cs typeface="Arial" panose="020B0604020202020204" pitchFamily="34" charset="0"/>
            </a:endParaRPr>
          </a:p>
          <a:p>
            <a:pPr marL="285750" indent="-285750">
              <a:buFont typeface="Arial"/>
              <a:buChar char="•"/>
            </a:pPr>
            <a:r>
              <a:rPr lang="en-US" sz="2400" dirty="0" smtClean="0">
                <a:cs typeface="Arial" panose="020B0604020202020204" pitchFamily="34" charset="0"/>
              </a:rPr>
              <a:t>Provide forecasters with knowledge that allows </a:t>
            </a:r>
            <a:r>
              <a:rPr lang="en-US" sz="2400" dirty="0">
                <a:cs typeface="Arial" panose="020B0604020202020204" pitchFamily="34" charset="0"/>
              </a:rPr>
              <a:t>them to make </a:t>
            </a:r>
            <a:r>
              <a:rPr lang="en-US" sz="2400" b="1" dirty="0">
                <a:solidFill>
                  <a:srgbClr val="0000FF"/>
                </a:solidFill>
                <a:cs typeface="Arial" panose="020B0604020202020204" pitchFamily="34" charset="0"/>
              </a:rPr>
              <a:t>science-based adjustments </a:t>
            </a:r>
            <a:r>
              <a:rPr lang="en-US" sz="2400" dirty="0">
                <a:cs typeface="Arial" panose="020B0604020202020204" pitchFamily="34" charset="0"/>
              </a:rPr>
              <a:t>to model </a:t>
            </a:r>
            <a:r>
              <a:rPr lang="en-US" sz="2400" dirty="0" smtClean="0">
                <a:cs typeface="Arial" panose="020B0604020202020204" pitchFamily="34" charset="0"/>
              </a:rPr>
              <a:t>guidance and add value to week two forecasts of temperature and precipitation. </a:t>
            </a:r>
            <a:endParaRPr lang="en-US" sz="2400" dirty="0">
              <a:cs typeface="Arial" panose="020B0604020202020204" pitchFamily="34" charset="0"/>
            </a:endParaRPr>
          </a:p>
        </p:txBody>
      </p:sp>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7633368" cy="707886"/>
          </a:xfrm>
          <a:prstGeom prst="rect">
            <a:avLst/>
          </a:prstGeom>
          <a:noFill/>
        </p:spPr>
        <p:txBody>
          <a:bodyPr wrap="square" rtlCol="0">
            <a:spAutoFit/>
          </a:bodyPr>
          <a:lstStyle/>
          <a:p>
            <a:r>
              <a:rPr lang="en-US" sz="4000" b="1" dirty="0" smtClean="0"/>
              <a:t>Project Outcomes</a:t>
            </a:r>
            <a:endParaRPr lang="en-US" sz="4000" b="1" dirty="0"/>
          </a:p>
        </p:txBody>
      </p:sp>
    </p:spTree>
    <p:extLst>
      <p:ext uri="{BB962C8B-B14F-4D97-AF65-F5344CB8AC3E}">
        <p14:creationId xmlns:p14="http://schemas.microsoft.com/office/powerpoint/2010/main" val="80873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623110"/>
            <a:ext cx="8680607" cy="4975052"/>
          </a:xfrm>
          <a:prstGeom prst="rect">
            <a:avLst/>
          </a:prstGeom>
        </p:spPr>
      </p:pic>
      <p:sp>
        <p:nvSpPr>
          <p:cNvPr id="10" name="TextBox 9"/>
          <p:cNvSpPr txBox="1"/>
          <p:nvPr/>
        </p:nvSpPr>
        <p:spPr>
          <a:xfrm>
            <a:off x="228899" y="12657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Frequency</a:t>
            </a:r>
            <a:r>
              <a:rPr lang="en-US" dirty="0" smtClean="0"/>
              <a:t>: </a:t>
            </a:r>
            <a:r>
              <a:rPr lang="en-US" dirty="0"/>
              <a:t>Eastern </a:t>
            </a:r>
            <a:r>
              <a:rPr lang="en-US" dirty="0" smtClean="0"/>
              <a:t>U.S. </a:t>
            </a:r>
            <a:r>
              <a:rPr lang="en-US" dirty="0"/>
              <a:t>Domain (n = 304)</a:t>
            </a:r>
          </a:p>
        </p:txBody>
      </p:sp>
    </p:spTree>
    <p:extLst>
      <p:ext uri="{BB962C8B-B14F-4D97-AF65-F5344CB8AC3E}">
        <p14:creationId xmlns:p14="http://schemas.microsoft.com/office/powerpoint/2010/main" val="37416205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623110"/>
            <a:ext cx="8680607" cy="4975052"/>
          </a:xfrm>
          <a:prstGeom prst="rect">
            <a:avLst/>
          </a:prstGeom>
        </p:spPr>
      </p:pic>
      <p:sp>
        <p:nvSpPr>
          <p:cNvPr id="6" name="TextBox 5"/>
          <p:cNvSpPr txBox="1"/>
          <p:nvPr/>
        </p:nvSpPr>
        <p:spPr>
          <a:xfrm>
            <a:off x="228899" y="12657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Centroids</a:t>
            </a:r>
            <a:r>
              <a:rPr lang="en-US" dirty="0" smtClean="0"/>
              <a:t>: </a:t>
            </a:r>
            <a:r>
              <a:rPr lang="en-US" dirty="0"/>
              <a:t>Eastern </a:t>
            </a:r>
            <a:r>
              <a:rPr lang="en-US" dirty="0" smtClean="0"/>
              <a:t>U.S. </a:t>
            </a:r>
            <a:r>
              <a:rPr lang="en-US" dirty="0"/>
              <a:t>Domain (n = 304)</a:t>
            </a:r>
          </a:p>
        </p:txBody>
      </p:sp>
      <p:sp>
        <p:nvSpPr>
          <p:cNvPr id="11" name="TextBox 10"/>
          <p:cNvSpPr txBox="1"/>
          <p:nvPr/>
        </p:nvSpPr>
        <p:spPr>
          <a:xfrm>
            <a:off x="372511" y="1803730"/>
            <a:ext cx="3109558" cy="830997"/>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(n=116)</a:t>
            </a:r>
          </a:p>
          <a:p>
            <a:r>
              <a:rPr lang="en-US" sz="1600" b="1" dirty="0" smtClean="0">
                <a:solidFill>
                  <a:srgbClr val="FF0000"/>
                </a:solidFill>
              </a:rPr>
              <a:t>Southern Plains Cluster (n=102)</a:t>
            </a:r>
          </a:p>
          <a:p>
            <a:r>
              <a:rPr lang="en-US" sz="1600" b="1" dirty="0" smtClean="0">
                <a:solidFill>
                  <a:srgbClr val="660066"/>
                </a:solidFill>
              </a:rPr>
              <a:t>Eastern U.S. Cluster (n=86)</a:t>
            </a:r>
            <a:endParaRPr lang="en-US" sz="1600" b="1" dirty="0">
              <a:solidFill>
                <a:srgbClr val="660066"/>
              </a:solidFill>
            </a:endParaRPr>
          </a:p>
        </p:txBody>
      </p:sp>
      <p:sp>
        <p:nvSpPr>
          <p:cNvPr id="12" name="TextBox 11"/>
          <p:cNvSpPr txBox="1"/>
          <p:nvPr/>
        </p:nvSpPr>
        <p:spPr>
          <a:xfrm>
            <a:off x="554558" y="3163778"/>
            <a:ext cx="2566737" cy="1200329"/>
          </a:xfrm>
          <a:prstGeom prst="rect">
            <a:avLst/>
          </a:prstGeom>
          <a:solidFill>
            <a:schemeClr val="bg1"/>
          </a:solidFill>
          <a:ln>
            <a:solidFill>
              <a:schemeClr val="tx1"/>
            </a:solidFill>
          </a:ln>
        </p:spPr>
        <p:txBody>
          <a:bodyPr wrap="square" rtlCol="0">
            <a:spAutoFit/>
          </a:bodyPr>
          <a:lstStyle/>
          <a:p>
            <a:pPr algn="ctr"/>
            <a:r>
              <a:rPr lang="en-US" b="1" dirty="0" smtClean="0">
                <a:solidFill>
                  <a:srgbClr val="0000FF"/>
                </a:solidFill>
              </a:rPr>
              <a:t>3 geographic </a:t>
            </a:r>
            <a:r>
              <a:rPr lang="en-US" b="1" dirty="0">
                <a:solidFill>
                  <a:srgbClr val="0000FF"/>
                </a:solidFill>
              </a:rPr>
              <a:t>c</a:t>
            </a:r>
            <a:r>
              <a:rPr lang="en-US" b="1" dirty="0" smtClean="0">
                <a:solidFill>
                  <a:srgbClr val="0000FF"/>
                </a:solidFill>
              </a:rPr>
              <a:t>lusters objectively identified using a </a:t>
            </a:r>
            <a:r>
              <a:rPr lang="en-US" b="1" i="1" dirty="0" smtClean="0">
                <a:solidFill>
                  <a:srgbClr val="0000FF"/>
                </a:solidFill>
              </a:rPr>
              <a:t>k</a:t>
            </a:r>
            <a:r>
              <a:rPr lang="en-US" b="1" dirty="0" smtClean="0">
                <a:solidFill>
                  <a:srgbClr val="0000FF"/>
                </a:solidFill>
              </a:rPr>
              <a:t>-means clustering algorithm</a:t>
            </a:r>
            <a:endParaRPr lang="en-US" b="1" dirty="0">
              <a:solidFill>
                <a:srgbClr val="0000FF"/>
              </a:solidFill>
            </a:endParaRPr>
          </a:p>
        </p:txBody>
      </p:sp>
    </p:spTree>
    <p:extLst>
      <p:ext uri="{BB962C8B-B14F-4D97-AF65-F5344CB8AC3E}">
        <p14:creationId xmlns:p14="http://schemas.microsoft.com/office/powerpoint/2010/main" val="15046057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623110"/>
            <a:ext cx="8680607" cy="4975052"/>
          </a:xfrm>
          <a:prstGeom prst="rect">
            <a:avLst/>
          </a:prstGeom>
        </p:spPr>
      </p:pic>
      <p:sp>
        <p:nvSpPr>
          <p:cNvPr id="6" name="TextBox 5"/>
          <p:cNvSpPr txBox="1"/>
          <p:nvPr/>
        </p:nvSpPr>
        <p:spPr>
          <a:xfrm>
            <a:off x="228899" y="12657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Centroids</a:t>
            </a:r>
            <a:r>
              <a:rPr lang="en-US" dirty="0" smtClean="0"/>
              <a:t>: </a:t>
            </a:r>
            <a:r>
              <a:rPr lang="en-US" dirty="0"/>
              <a:t>Eastern </a:t>
            </a:r>
            <a:r>
              <a:rPr lang="en-US" dirty="0" smtClean="0"/>
              <a:t>U.S. </a:t>
            </a:r>
            <a:r>
              <a:rPr lang="en-US" dirty="0"/>
              <a:t>Domain (n = 304)</a:t>
            </a:r>
          </a:p>
        </p:txBody>
      </p:sp>
      <p:sp>
        <p:nvSpPr>
          <p:cNvPr id="11" name="TextBox 10"/>
          <p:cNvSpPr txBox="1"/>
          <p:nvPr/>
        </p:nvSpPr>
        <p:spPr>
          <a:xfrm>
            <a:off x="372511" y="1803730"/>
            <a:ext cx="3109558" cy="830997"/>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(n=116)</a:t>
            </a:r>
          </a:p>
          <a:p>
            <a:r>
              <a:rPr lang="en-US" sz="1600" b="1" dirty="0" smtClean="0">
                <a:solidFill>
                  <a:srgbClr val="FF0000"/>
                </a:solidFill>
              </a:rPr>
              <a:t>Southern Plains Cluster (n=102)</a:t>
            </a:r>
          </a:p>
          <a:p>
            <a:r>
              <a:rPr lang="en-US" sz="1600" b="1" dirty="0" smtClean="0">
                <a:solidFill>
                  <a:srgbClr val="660066"/>
                </a:solidFill>
              </a:rPr>
              <a:t>Eastern U.S. Cluster (n=86)</a:t>
            </a:r>
            <a:endParaRPr lang="en-US" sz="1600" b="1" dirty="0">
              <a:solidFill>
                <a:srgbClr val="660066"/>
              </a:solidFill>
            </a:endParaRPr>
          </a:p>
        </p:txBody>
      </p:sp>
      <p:sp>
        <p:nvSpPr>
          <p:cNvPr id="12" name="TextBox 11"/>
          <p:cNvSpPr txBox="1"/>
          <p:nvPr/>
        </p:nvSpPr>
        <p:spPr>
          <a:xfrm>
            <a:off x="554558" y="3163778"/>
            <a:ext cx="2566737" cy="2031325"/>
          </a:xfrm>
          <a:prstGeom prst="rect">
            <a:avLst/>
          </a:prstGeom>
          <a:solidFill>
            <a:schemeClr val="bg1"/>
          </a:solidFill>
          <a:ln>
            <a:solidFill>
              <a:schemeClr val="tx1"/>
            </a:solidFill>
          </a:ln>
        </p:spPr>
        <p:txBody>
          <a:bodyPr wrap="square" rtlCol="0">
            <a:spAutoFit/>
          </a:bodyPr>
          <a:lstStyle/>
          <a:p>
            <a:pPr algn="ctr"/>
            <a:r>
              <a:rPr lang="en-US" b="1" dirty="0" smtClean="0">
                <a:solidFill>
                  <a:srgbClr val="0000FF"/>
                </a:solidFill>
              </a:rPr>
              <a:t>Considerable North Pacific Jet variability characterizes the antecedent environments associated with events in each geographic cluster</a:t>
            </a:r>
            <a:endParaRPr lang="en-US" b="1" dirty="0">
              <a:solidFill>
                <a:srgbClr val="0000FF"/>
              </a:solidFill>
            </a:endParaRPr>
          </a:p>
        </p:txBody>
      </p:sp>
    </p:spTree>
    <p:extLst>
      <p:ext uri="{BB962C8B-B14F-4D97-AF65-F5344CB8AC3E}">
        <p14:creationId xmlns:p14="http://schemas.microsoft.com/office/powerpoint/2010/main" val="4010428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580</TotalTime>
  <Words>3520</Words>
  <Application>Microsoft Macintosh PowerPoint</Application>
  <PresentationFormat>On-screen Show (4:3)</PresentationFormat>
  <Paragraphs>498</Paragraphs>
  <Slides>68</Slides>
  <Notes>17</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Regime-Dependent Predictability of Extreme Weather Events: Characteristic Event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Antecedent Environments Associated with Cool-Season (Sept.–May) EWEs in the Context of North Pacific Jet Variability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Supplementary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Albany-SUNY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Regime-Dependent Predictability of Extreme Weather Events: Characteristic Event Types</dc:title>
  <dc:creator>Andrew Winters</dc:creator>
  <cp:lastModifiedBy>Andrew Winters</cp:lastModifiedBy>
  <cp:revision>72</cp:revision>
  <dcterms:created xsi:type="dcterms:W3CDTF">2016-09-01T12:59:57Z</dcterms:created>
  <dcterms:modified xsi:type="dcterms:W3CDTF">2016-09-09T17:16:19Z</dcterms:modified>
</cp:coreProperties>
</file>