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305" r:id="rId15"/>
    <p:sldId id="274" r:id="rId16"/>
    <p:sldId id="275" r:id="rId17"/>
    <p:sldId id="279" r:id="rId18"/>
    <p:sldId id="312" r:id="rId19"/>
    <p:sldId id="313" r:id="rId20"/>
    <p:sldId id="281" r:id="rId21"/>
    <p:sldId id="282" r:id="rId22"/>
    <p:sldId id="283" r:id="rId23"/>
    <p:sldId id="284" r:id="rId24"/>
    <p:sldId id="314" r:id="rId25"/>
    <p:sldId id="286" r:id="rId26"/>
    <p:sldId id="287" r:id="rId27"/>
    <p:sldId id="288" r:id="rId28"/>
    <p:sldId id="289" r:id="rId29"/>
    <p:sldId id="290" r:id="rId30"/>
    <p:sldId id="363" r:id="rId31"/>
    <p:sldId id="315" r:id="rId32"/>
    <p:sldId id="316" r:id="rId33"/>
    <p:sldId id="317" r:id="rId34"/>
    <p:sldId id="291" r:id="rId35"/>
    <p:sldId id="292" r:id="rId36"/>
    <p:sldId id="293" r:id="rId37"/>
    <p:sldId id="294" r:id="rId38"/>
    <p:sldId id="295" r:id="rId39"/>
    <p:sldId id="365" r:id="rId40"/>
    <p:sldId id="318" r:id="rId41"/>
    <p:sldId id="320" r:id="rId42"/>
    <p:sldId id="321" r:id="rId43"/>
    <p:sldId id="322" r:id="rId44"/>
    <p:sldId id="323" r:id="rId45"/>
    <p:sldId id="319" r:id="rId46"/>
    <p:sldId id="364" r:id="rId47"/>
    <p:sldId id="296" r:id="rId48"/>
    <p:sldId id="297" r:id="rId49"/>
    <p:sldId id="298" r:id="rId50"/>
    <p:sldId id="299" r:id="rId51"/>
    <p:sldId id="300" r:id="rId52"/>
    <p:sldId id="301" r:id="rId53"/>
    <p:sldId id="302" r:id="rId54"/>
    <p:sldId id="303" r:id="rId55"/>
    <p:sldId id="304" r:id="rId56"/>
    <p:sldId id="330" r:id="rId57"/>
    <p:sldId id="331" r:id="rId58"/>
    <p:sldId id="332" r:id="rId59"/>
    <p:sldId id="333" r:id="rId60"/>
    <p:sldId id="310" r:id="rId61"/>
    <p:sldId id="311" r:id="rId62"/>
    <p:sldId id="306" r:id="rId63"/>
    <p:sldId id="307" r:id="rId64"/>
    <p:sldId id="308" r:id="rId65"/>
    <p:sldId id="309" r:id="rId66"/>
    <p:sldId id="366" r:id="rId67"/>
    <p:sldId id="334" r:id="rId68"/>
    <p:sldId id="335" r:id="rId69"/>
    <p:sldId id="336" r:id="rId70"/>
    <p:sldId id="337" r:id="rId71"/>
    <p:sldId id="338" r:id="rId72"/>
    <p:sldId id="339" r:id="rId73"/>
    <p:sldId id="340" r:id="rId74"/>
    <p:sldId id="341" r:id="rId75"/>
    <p:sldId id="342" r:id="rId76"/>
    <p:sldId id="356" r:id="rId77"/>
    <p:sldId id="345" r:id="rId78"/>
    <p:sldId id="346" r:id="rId79"/>
    <p:sldId id="347" r:id="rId80"/>
    <p:sldId id="348" r:id="rId81"/>
    <p:sldId id="349" r:id="rId82"/>
    <p:sldId id="350" r:id="rId83"/>
    <p:sldId id="361" r:id="rId84"/>
    <p:sldId id="362" r:id="rId85"/>
    <p:sldId id="357" r:id="rId86"/>
    <p:sldId id="358" r:id="rId87"/>
    <p:sldId id="359" r:id="rId88"/>
    <p:sldId id="360" r:id="rId89"/>
    <p:sldId id="351" r:id="rId90"/>
    <p:sldId id="352" r:id="rId91"/>
    <p:sldId id="353" r:id="rId92"/>
    <p:sldId id="354" r:id="rId93"/>
    <p:sldId id="355" r:id="rId9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F70E"/>
    <a:srgbClr val="EC00D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7" d="100"/>
          <a:sy n="97" d="100"/>
        </p:scale>
        <p:origin x="-57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notesMaster" Target="notesMasters/notesMaster1.xml"/><Relationship Id="rId96" Type="http://schemas.openxmlformats.org/officeDocument/2006/relationships/printerSettings" Target="printerSettings/printerSettings1.bin"/><Relationship Id="rId97" Type="http://schemas.openxmlformats.org/officeDocument/2006/relationships/presProps" Target="presProps.xml"/><Relationship Id="rId98" Type="http://schemas.openxmlformats.org/officeDocument/2006/relationships/viewProps" Target="viewProps.xml"/><Relationship Id="rId9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tableStyles" Target="tableStyle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53C294-9679-1145-8532-8AA1B5A359F6}" type="datetimeFigureOut">
              <a:rPr lang="en-US" smtClean="0"/>
              <a:t>8/25/17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AE614D-C3A0-B44C-8013-755F9E2E4482}" type="slidenum">
              <a:rPr lang="en-US" smtClean="0"/>
              <a:t>‹#›</a:t>
            </a:fld>
            <a:endParaRPr lang="en-US"/>
          </a:p>
        </p:txBody>
      </p:sp>
    </p:spTree>
    <p:extLst>
      <p:ext uri="{BB962C8B-B14F-4D97-AF65-F5344CB8AC3E}">
        <p14:creationId xmlns:p14="http://schemas.microsoft.com/office/powerpoint/2010/main" val="38057447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1</a:t>
            </a:fld>
            <a:endParaRPr lang="en-US"/>
          </a:p>
        </p:txBody>
      </p:sp>
    </p:spTree>
    <p:extLst>
      <p:ext uri="{BB962C8B-B14F-4D97-AF65-F5344CB8AC3E}">
        <p14:creationId xmlns:p14="http://schemas.microsoft.com/office/powerpoint/2010/main" val="1420173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28</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29</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30</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33</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34</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35</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36</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37</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38</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39</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7</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46</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47</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48</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49</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50</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51</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52</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53</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54</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55</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outermost green contour is 20</a:t>
            </a:r>
            <a:r>
              <a:rPr lang="en-US" baseline="0" dirty="0" smtClean="0"/>
              <a:t> m/s and contour interval for green contours is every 10 m/s. The green contours are calculated by adding the EOF patterns to the mean zonal wind. The resultant wind distribution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8</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56</a:t>
            </a:fld>
            <a:endParaRPr lang="en-US"/>
          </a:p>
        </p:txBody>
      </p:sp>
    </p:spTree>
    <p:extLst>
      <p:ext uri="{BB962C8B-B14F-4D97-AF65-F5344CB8AC3E}">
        <p14:creationId xmlns:p14="http://schemas.microsoft.com/office/powerpoint/2010/main" val="41571073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F73052-5BE2-A94A-9ECB-E7369A128CFE}" type="slidenum">
              <a:rPr lang="en-US" smtClean="0"/>
              <a:t>59</a:t>
            </a:fld>
            <a:endParaRPr lang="en-US"/>
          </a:p>
        </p:txBody>
      </p:sp>
    </p:spTree>
    <p:extLst>
      <p:ext uri="{BB962C8B-B14F-4D97-AF65-F5344CB8AC3E}">
        <p14:creationId xmlns:p14="http://schemas.microsoft.com/office/powerpoint/2010/main" val="31249457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62</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63</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64</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65</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66</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87</a:t>
            </a:fld>
            <a:endParaRPr lang="en-US"/>
          </a:p>
        </p:txBody>
      </p:sp>
    </p:spTree>
    <p:extLst>
      <p:ext uri="{BB962C8B-B14F-4D97-AF65-F5344CB8AC3E}">
        <p14:creationId xmlns:p14="http://schemas.microsoft.com/office/powerpoint/2010/main" val="24396205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that the positive changes in zonal wind correspond exactly to where the positive anomalies are located in the EOF2 pattern – See slide 14.</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92</a:t>
            </a:fld>
            <a:endParaRPr lang="en-US"/>
          </a:p>
        </p:txBody>
      </p:sp>
    </p:spTree>
    <p:extLst>
      <p:ext uri="{BB962C8B-B14F-4D97-AF65-F5344CB8AC3E}">
        <p14:creationId xmlns:p14="http://schemas.microsoft.com/office/powerpoint/2010/main" val="2270704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distribution</a:t>
            </a:r>
            <a:r>
              <a:rPr lang="en-US" baseline="0" dirty="0" smtClean="0"/>
              <a:t> of zonal wind in this slide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9</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zonal</a:t>
            </a:r>
            <a:r>
              <a:rPr lang="en-US" baseline="0" dirty="0" smtClean="0"/>
              <a:t> wind pattern in green would project onto the point (0,1) on the N. Pacific Jet phase diagram.</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11</a:t>
            </a:fld>
            <a:endParaRPr lang="en-US"/>
          </a:p>
        </p:txBody>
      </p:sp>
    </p:spTree>
    <p:extLst>
      <p:ext uri="{BB962C8B-B14F-4D97-AF65-F5344CB8AC3E}">
        <p14:creationId xmlns:p14="http://schemas.microsoft.com/office/powerpoint/2010/main" val="335693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zonal</a:t>
            </a:r>
            <a:r>
              <a:rPr lang="en-US" baseline="0" dirty="0" smtClean="0"/>
              <a:t> wind pattern in green would project onto the point (0,-1) on the N. Pacific Jet phase diagram.</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12</a:t>
            </a:fld>
            <a:endParaRPr lang="en-US"/>
          </a:p>
        </p:txBody>
      </p:sp>
    </p:spTree>
    <p:extLst>
      <p:ext uri="{BB962C8B-B14F-4D97-AF65-F5344CB8AC3E}">
        <p14:creationId xmlns:p14="http://schemas.microsoft.com/office/powerpoint/2010/main" val="2383043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25</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26</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27</a:t>
            </a:fld>
            <a:endParaRPr lang="en-US"/>
          </a:p>
        </p:txBody>
      </p:sp>
    </p:spTree>
    <p:extLst>
      <p:ext uri="{BB962C8B-B14F-4D97-AF65-F5344CB8AC3E}">
        <p14:creationId xmlns:p14="http://schemas.microsoft.com/office/powerpoint/2010/main" val="2863626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6AD410-C95B-794D-B75C-81B4656C1E1A}" type="datetimeFigureOut">
              <a:rPr lang="en-US" smtClean="0"/>
              <a:t>8/25/17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47689-1AE0-0B40-9EF0-2F371DEE664A}" type="slidenum">
              <a:rPr lang="en-US" smtClean="0"/>
              <a:t>‹#›</a:t>
            </a:fld>
            <a:endParaRPr lang="en-US"/>
          </a:p>
        </p:txBody>
      </p:sp>
    </p:spTree>
    <p:extLst>
      <p:ext uri="{BB962C8B-B14F-4D97-AF65-F5344CB8AC3E}">
        <p14:creationId xmlns:p14="http://schemas.microsoft.com/office/powerpoint/2010/main" val="3443292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6AD410-C95B-794D-B75C-81B4656C1E1A}" type="datetimeFigureOut">
              <a:rPr lang="en-US" smtClean="0"/>
              <a:t>8/25/17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47689-1AE0-0B40-9EF0-2F371DEE664A}" type="slidenum">
              <a:rPr lang="en-US" smtClean="0"/>
              <a:t>‹#›</a:t>
            </a:fld>
            <a:endParaRPr lang="en-US"/>
          </a:p>
        </p:txBody>
      </p:sp>
    </p:spTree>
    <p:extLst>
      <p:ext uri="{BB962C8B-B14F-4D97-AF65-F5344CB8AC3E}">
        <p14:creationId xmlns:p14="http://schemas.microsoft.com/office/powerpoint/2010/main" val="1395968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6AD410-C95B-794D-B75C-81B4656C1E1A}" type="datetimeFigureOut">
              <a:rPr lang="en-US" smtClean="0"/>
              <a:t>8/25/17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47689-1AE0-0B40-9EF0-2F371DEE664A}" type="slidenum">
              <a:rPr lang="en-US" smtClean="0"/>
              <a:t>‹#›</a:t>
            </a:fld>
            <a:endParaRPr lang="en-US"/>
          </a:p>
        </p:txBody>
      </p:sp>
    </p:spTree>
    <p:extLst>
      <p:ext uri="{BB962C8B-B14F-4D97-AF65-F5344CB8AC3E}">
        <p14:creationId xmlns:p14="http://schemas.microsoft.com/office/powerpoint/2010/main" val="1921779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6AD410-C95B-794D-B75C-81B4656C1E1A}" type="datetimeFigureOut">
              <a:rPr lang="en-US" smtClean="0"/>
              <a:t>8/25/17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47689-1AE0-0B40-9EF0-2F371DEE664A}" type="slidenum">
              <a:rPr lang="en-US" smtClean="0"/>
              <a:t>‹#›</a:t>
            </a:fld>
            <a:endParaRPr lang="en-US"/>
          </a:p>
        </p:txBody>
      </p:sp>
    </p:spTree>
    <p:extLst>
      <p:ext uri="{BB962C8B-B14F-4D97-AF65-F5344CB8AC3E}">
        <p14:creationId xmlns:p14="http://schemas.microsoft.com/office/powerpoint/2010/main" val="2187922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6AD410-C95B-794D-B75C-81B4656C1E1A}" type="datetimeFigureOut">
              <a:rPr lang="en-US" smtClean="0"/>
              <a:t>8/25/17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447689-1AE0-0B40-9EF0-2F371DEE664A}" type="slidenum">
              <a:rPr lang="en-US" smtClean="0"/>
              <a:t>‹#›</a:t>
            </a:fld>
            <a:endParaRPr lang="en-US"/>
          </a:p>
        </p:txBody>
      </p:sp>
    </p:spTree>
    <p:extLst>
      <p:ext uri="{BB962C8B-B14F-4D97-AF65-F5344CB8AC3E}">
        <p14:creationId xmlns:p14="http://schemas.microsoft.com/office/powerpoint/2010/main" val="49068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6AD410-C95B-794D-B75C-81B4656C1E1A}" type="datetimeFigureOut">
              <a:rPr lang="en-US" smtClean="0"/>
              <a:t>8/25/17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447689-1AE0-0B40-9EF0-2F371DEE664A}" type="slidenum">
              <a:rPr lang="en-US" smtClean="0"/>
              <a:t>‹#›</a:t>
            </a:fld>
            <a:endParaRPr lang="en-US"/>
          </a:p>
        </p:txBody>
      </p:sp>
    </p:spTree>
    <p:extLst>
      <p:ext uri="{BB962C8B-B14F-4D97-AF65-F5344CB8AC3E}">
        <p14:creationId xmlns:p14="http://schemas.microsoft.com/office/powerpoint/2010/main" val="3352521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6AD410-C95B-794D-B75C-81B4656C1E1A}" type="datetimeFigureOut">
              <a:rPr lang="en-US" smtClean="0"/>
              <a:t>8/25/17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447689-1AE0-0B40-9EF0-2F371DEE664A}" type="slidenum">
              <a:rPr lang="en-US" smtClean="0"/>
              <a:t>‹#›</a:t>
            </a:fld>
            <a:endParaRPr lang="en-US"/>
          </a:p>
        </p:txBody>
      </p:sp>
    </p:spTree>
    <p:extLst>
      <p:ext uri="{BB962C8B-B14F-4D97-AF65-F5344CB8AC3E}">
        <p14:creationId xmlns:p14="http://schemas.microsoft.com/office/powerpoint/2010/main" val="2801810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6AD410-C95B-794D-B75C-81B4656C1E1A}" type="datetimeFigureOut">
              <a:rPr lang="en-US" smtClean="0"/>
              <a:t>8/25/17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447689-1AE0-0B40-9EF0-2F371DEE664A}" type="slidenum">
              <a:rPr lang="en-US" smtClean="0"/>
              <a:t>‹#›</a:t>
            </a:fld>
            <a:endParaRPr lang="en-US"/>
          </a:p>
        </p:txBody>
      </p:sp>
    </p:spTree>
    <p:extLst>
      <p:ext uri="{BB962C8B-B14F-4D97-AF65-F5344CB8AC3E}">
        <p14:creationId xmlns:p14="http://schemas.microsoft.com/office/powerpoint/2010/main" val="982798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6AD410-C95B-794D-B75C-81B4656C1E1A}" type="datetimeFigureOut">
              <a:rPr lang="en-US" smtClean="0"/>
              <a:t>8/25/17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447689-1AE0-0B40-9EF0-2F371DEE664A}" type="slidenum">
              <a:rPr lang="en-US" smtClean="0"/>
              <a:t>‹#›</a:t>
            </a:fld>
            <a:endParaRPr lang="en-US"/>
          </a:p>
        </p:txBody>
      </p:sp>
    </p:spTree>
    <p:extLst>
      <p:ext uri="{BB962C8B-B14F-4D97-AF65-F5344CB8AC3E}">
        <p14:creationId xmlns:p14="http://schemas.microsoft.com/office/powerpoint/2010/main" val="3376144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6AD410-C95B-794D-B75C-81B4656C1E1A}" type="datetimeFigureOut">
              <a:rPr lang="en-US" smtClean="0"/>
              <a:t>8/25/17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447689-1AE0-0B40-9EF0-2F371DEE664A}" type="slidenum">
              <a:rPr lang="en-US" smtClean="0"/>
              <a:t>‹#›</a:t>
            </a:fld>
            <a:endParaRPr lang="en-US"/>
          </a:p>
        </p:txBody>
      </p:sp>
    </p:spTree>
    <p:extLst>
      <p:ext uri="{BB962C8B-B14F-4D97-AF65-F5344CB8AC3E}">
        <p14:creationId xmlns:p14="http://schemas.microsoft.com/office/powerpoint/2010/main" val="444405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6AD410-C95B-794D-B75C-81B4656C1E1A}" type="datetimeFigureOut">
              <a:rPr lang="en-US" smtClean="0"/>
              <a:t>8/25/17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447689-1AE0-0B40-9EF0-2F371DEE664A}" type="slidenum">
              <a:rPr lang="en-US" smtClean="0"/>
              <a:t>‹#›</a:t>
            </a:fld>
            <a:endParaRPr lang="en-US"/>
          </a:p>
        </p:txBody>
      </p:sp>
    </p:spTree>
    <p:extLst>
      <p:ext uri="{BB962C8B-B14F-4D97-AF65-F5344CB8AC3E}">
        <p14:creationId xmlns:p14="http://schemas.microsoft.com/office/powerpoint/2010/main" val="31456346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6AD410-C95B-794D-B75C-81B4656C1E1A}" type="datetimeFigureOut">
              <a:rPr lang="en-US" smtClean="0"/>
              <a:t>8/25/17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447689-1AE0-0B40-9EF0-2F371DEE664A}" type="slidenum">
              <a:rPr lang="en-US" smtClean="0"/>
              <a:t>‹#›</a:t>
            </a:fld>
            <a:endParaRPr lang="en-US"/>
          </a:p>
        </p:txBody>
      </p:sp>
    </p:spTree>
    <p:extLst>
      <p:ext uri="{BB962C8B-B14F-4D97-AF65-F5344CB8AC3E}">
        <p14:creationId xmlns:p14="http://schemas.microsoft.com/office/powerpoint/2010/main" val="3433622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emf"/><Relationship Id="rId3"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5" Type="http://schemas.openxmlformats.org/officeDocument/2006/relationships/image" Target="../media/image7.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5" Type="http://schemas.openxmlformats.org/officeDocument/2006/relationships/image" Target="../media/image8.em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image" Target="../media/image9.emf"/></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image" Target="../media/image9.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gif"/></Relationships>
</file>

<file path=ppt/slides/_rels/slide26.xml.rels><?xml version="1.0" encoding="UTF-8" standalone="yes"?>
<Relationships xmlns="http://schemas.openxmlformats.org/package/2006/relationships"><Relationship Id="rId3" Type="http://schemas.openxmlformats.org/officeDocument/2006/relationships/image" Target="../media/image18.gif"/><Relationship Id="rId4" Type="http://schemas.openxmlformats.org/officeDocument/2006/relationships/image" Target="../media/image17.gif"/><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emf"/><Relationship Id="rId8"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3" Type="http://schemas.openxmlformats.org/officeDocument/2006/relationships/image" Target="../media/image23.gif"/><Relationship Id="rId4" Type="http://schemas.openxmlformats.org/officeDocument/2006/relationships/image" Target="../media/image24.gif"/><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2.png"/><Relationship Id="rId8" Type="http://schemas.openxmlformats.org/officeDocument/2006/relationships/image" Target="../media/image25.emf"/><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3" Type="http://schemas.openxmlformats.org/officeDocument/2006/relationships/image" Target="../media/image26.gif"/><Relationship Id="rId4" Type="http://schemas.openxmlformats.org/officeDocument/2006/relationships/image" Target="../media/image27.gif"/><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2.png"/><Relationship Id="rId8" Type="http://schemas.openxmlformats.org/officeDocument/2006/relationships/image" Target="../media/image28.emf"/><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29.xml.rels><?xml version="1.0" encoding="UTF-8" standalone="yes"?>
<Relationships xmlns="http://schemas.openxmlformats.org/package/2006/relationships"><Relationship Id="rId3" Type="http://schemas.openxmlformats.org/officeDocument/2006/relationships/image" Target="../media/image29.gif"/><Relationship Id="rId4" Type="http://schemas.openxmlformats.org/officeDocument/2006/relationships/image" Target="../media/image30.gif"/><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2.png"/><Relationship Id="rId8" Type="http://schemas.openxmlformats.org/officeDocument/2006/relationships/image" Target="../media/image31.emf"/><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gif"/><Relationship Id="rId4" Type="http://schemas.openxmlformats.org/officeDocument/2006/relationships/image" Target="../media/image30.gif"/><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2.png"/><Relationship Id="rId8" Type="http://schemas.openxmlformats.org/officeDocument/2006/relationships/image" Target="../media/image31.emf"/><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gif"/><Relationship Id="rId4" Type="http://schemas.openxmlformats.org/officeDocument/2006/relationships/image" Target="../media/image30.gif"/><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2.png"/><Relationship Id="rId8" Type="http://schemas.openxmlformats.org/officeDocument/2006/relationships/image" Target="../media/image31.emf"/><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34.xml.rels><?xml version="1.0" encoding="UTF-8" standalone="yes"?>
<Relationships xmlns="http://schemas.openxmlformats.org/package/2006/relationships"><Relationship Id="rId3" Type="http://schemas.openxmlformats.org/officeDocument/2006/relationships/image" Target="../media/image33.gif"/><Relationship Id="rId4" Type="http://schemas.openxmlformats.org/officeDocument/2006/relationships/image" Target="../media/image34.gif"/><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2.png"/><Relationship Id="rId8" Type="http://schemas.openxmlformats.org/officeDocument/2006/relationships/image" Target="../media/image35.emf"/><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35.xml.rels><?xml version="1.0" encoding="UTF-8" standalone="yes"?>
<Relationships xmlns="http://schemas.openxmlformats.org/package/2006/relationships"><Relationship Id="rId3" Type="http://schemas.openxmlformats.org/officeDocument/2006/relationships/image" Target="../media/image36.gif"/><Relationship Id="rId4" Type="http://schemas.openxmlformats.org/officeDocument/2006/relationships/image" Target="../media/image37.gif"/><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2.png"/><Relationship Id="rId8" Type="http://schemas.openxmlformats.org/officeDocument/2006/relationships/image" Target="../media/image38.emf"/><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36.xml.rels><?xml version="1.0" encoding="UTF-8" standalone="yes"?>
<Relationships xmlns="http://schemas.openxmlformats.org/package/2006/relationships"><Relationship Id="rId3" Type="http://schemas.openxmlformats.org/officeDocument/2006/relationships/image" Target="../media/image39.gif"/><Relationship Id="rId4" Type="http://schemas.openxmlformats.org/officeDocument/2006/relationships/image" Target="../media/image40.gif"/><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2.png"/><Relationship Id="rId8" Type="http://schemas.openxmlformats.org/officeDocument/2006/relationships/image" Target="../media/image41.emf"/><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37.xml.rels><?xml version="1.0" encoding="UTF-8" standalone="yes"?>
<Relationships xmlns="http://schemas.openxmlformats.org/package/2006/relationships"><Relationship Id="rId3" Type="http://schemas.openxmlformats.org/officeDocument/2006/relationships/image" Target="../media/image42.gif"/><Relationship Id="rId4" Type="http://schemas.openxmlformats.org/officeDocument/2006/relationships/image" Target="../media/image43.gif"/><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2.png"/><Relationship Id="rId8" Type="http://schemas.openxmlformats.org/officeDocument/2006/relationships/image" Target="../media/image44.emf"/><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38.xml.rels><?xml version="1.0" encoding="UTF-8" standalone="yes"?>
<Relationships xmlns="http://schemas.openxmlformats.org/package/2006/relationships"><Relationship Id="rId3" Type="http://schemas.openxmlformats.org/officeDocument/2006/relationships/image" Target="../media/image45.gif"/><Relationship Id="rId4" Type="http://schemas.openxmlformats.org/officeDocument/2006/relationships/image" Target="../media/image46.gif"/><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2.png"/><Relationship Id="rId8" Type="http://schemas.openxmlformats.org/officeDocument/2006/relationships/image" Target="../media/image47.emf"/><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39.xml.rels><?xml version="1.0" encoding="UTF-8" standalone="yes"?>
<Relationships xmlns="http://schemas.openxmlformats.org/package/2006/relationships"><Relationship Id="rId3" Type="http://schemas.openxmlformats.org/officeDocument/2006/relationships/image" Target="../media/image45.gif"/><Relationship Id="rId4" Type="http://schemas.openxmlformats.org/officeDocument/2006/relationships/image" Target="../media/image46.gif"/><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2.png"/><Relationship Id="rId8" Type="http://schemas.openxmlformats.org/officeDocument/2006/relationships/image" Target="../media/image47.emf"/><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5.gif"/><Relationship Id="rId4" Type="http://schemas.openxmlformats.org/officeDocument/2006/relationships/image" Target="../media/image46.gif"/><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2.png"/><Relationship Id="rId8" Type="http://schemas.openxmlformats.org/officeDocument/2006/relationships/image" Target="../media/image47.emf"/><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47.xml.rels><?xml version="1.0" encoding="UTF-8" standalone="yes"?>
<Relationships xmlns="http://schemas.openxmlformats.org/package/2006/relationships"><Relationship Id="rId3" Type="http://schemas.openxmlformats.org/officeDocument/2006/relationships/image" Target="../media/image51.gif"/><Relationship Id="rId4" Type="http://schemas.openxmlformats.org/officeDocument/2006/relationships/image" Target="../media/image52.gif"/><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2.png"/><Relationship Id="rId8" Type="http://schemas.openxmlformats.org/officeDocument/2006/relationships/image" Target="../media/image53.emf"/><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48.xml.rels><?xml version="1.0" encoding="UTF-8" standalone="yes"?>
<Relationships xmlns="http://schemas.openxmlformats.org/package/2006/relationships"><Relationship Id="rId3" Type="http://schemas.openxmlformats.org/officeDocument/2006/relationships/image" Target="../media/image54.gif"/><Relationship Id="rId4" Type="http://schemas.openxmlformats.org/officeDocument/2006/relationships/image" Target="../media/image55.gif"/><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2.png"/><Relationship Id="rId8" Type="http://schemas.openxmlformats.org/officeDocument/2006/relationships/image" Target="../media/image56.emf"/><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49.xml.rels><?xml version="1.0" encoding="UTF-8" standalone="yes"?>
<Relationships xmlns="http://schemas.openxmlformats.org/package/2006/relationships"><Relationship Id="rId3" Type="http://schemas.openxmlformats.org/officeDocument/2006/relationships/image" Target="../media/image57.gif"/><Relationship Id="rId4" Type="http://schemas.openxmlformats.org/officeDocument/2006/relationships/image" Target="../media/image58.gif"/><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2.png"/><Relationship Id="rId8" Type="http://schemas.openxmlformats.org/officeDocument/2006/relationships/image" Target="../media/image59.emf"/><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gif"/><Relationship Id="rId4" Type="http://schemas.openxmlformats.org/officeDocument/2006/relationships/image" Target="../media/image61.gif"/><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2.png"/><Relationship Id="rId8" Type="http://schemas.openxmlformats.org/officeDocument/2006/relationships/image" Target="../media/image62.emf"/><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51.xml.rels><?xml version="1.0" encoding="UTF-8" standalone="yes"?>
<Relationships xmlns="http://schemas.openxmlformats.org/package/2006/relationships"><Relationship Id="rId3" Type="http://schemas.openxmlformats.org/officeDocument/2006/relationships/image" Target="../media/image63.gif"/><Relationship Id="rId4" Type="http://schemas.openxmlformats.org/officeDocument/2006/relationships/image" Target="../media/image64.gif"/><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2.png"/><Relationship Id="rId8" Type="http://schemas.openxmlformats.org/officeDocument/2006/relationships/image" Target="../media/image65.emf"/><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52.xml.rels><?xml version="1.0" encoding="UTF-8" standalone="yes"?>
<Relationships xmlns="http://schemas.openxmlformats.org/package/2006/relationships"><Relationship Id="rId3" Type="http://schemas.openxmlformats.org/officeDocument/2006/relationships/image" Target="../media/image66.gif"/><Relationship Id="rId4" Type="http://schemas.openxmlformats.org/officeDocument/2006/relationships/image" Target="../media/image67.gif"/><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2.png"/><Relationship Id="rId8" Type="http://schemas.openxmlformats.org/officeDocument/2006/relationships/image" Target="../media/image68.emf"/><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53.xml.rels><?xml version="1.0" encoding="UTF-8" standalone="yes"?>
<Relationships xmlns="http://schemas.openxmlformats.org/package/2006/relationships"><Relationship Id="rId3" Type="http://schemas.openxmlformats.org/officeDocument/2006/relationships/image" Target="../media/image69.gif"/><Relationship Id="rId4" Type="http://schemas.openxmlformats.org/officeDocument/2006/relationships/image" Target="../media/image70.gif"/><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2.png"/><Relationship Id="rId8" Type="http://schemas.openxmlformats.org/officeDocument/2006/relationships/image" Target="../media/image71.emf"/><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54.xml.rels><?xml version="1.0" encoding="UTF-8" standalone="yes"?>
<Relationships xmlns="http://schemas.openxmlformats.org/package/2006/relationships"><Relationship Id="rId3" Type="http://schemas.openxmlformats.org/officeDocument/2006/relationships/image" Target="../media/image72.gif"/><Relationship Id="rId4" Type="http://schemas.openxmlformats.org/officeDocument/2006/relationships/image" Target="../media/image73.gif"/><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2.png"/><Relationship Id="rId8" Type="http://schemas.openxmlformats.org/officeDocument/2006/relationships/image" Target="../media/image74.emf"/><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55.xml.rels><?xml version="1.0" encoding="UTF-8" standalone="yes"?>
<Relationships xmlns="http://schemas.openxmlformats.org/package/2006/relationships"><Relationship Id="rId3" Type="http://schemas.openxmlformats.org/officeDocument/2006/relationships/image" Target="../media/image75.gif"/><Relationship Id="rId4" Type="http://schemas.openxmlformats.org/officeDocument/2006/relationships/image" Target="../media/image76.gif"/><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2.png"/><Relationship Id="rId8" Type="http://schemas.openxmlformats.org/officeDocument/2006/relationships/image" Target="../media/image77.emf"/><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78.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mailto:acwinters@albany.edu"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9.gif"/><Relationship Id="rId4" Type="http://schemas.openxmlformats.org/officeDocument/2006/relationships/image" Target="../media/image80.gif"/><Relationship Id="rId5" Type="http://schemas.openxmlformats.org/officeDocument/2006/relationships/image" Target="../media/image81.png"/><Relationship Id="rId6" Type="http://schemas.openxmlformats.org/officeDocument/2006/relationships/image" Target="../media/image82.png"/><Relationship Id="rId7"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63.xml.rels><?xml version="1.0" encoding="UTF-8" standalone="yes"?>
<Relationships xmlns="http://schemas.openxmlformats.org/package/2006/relationships"><Relationship Id="rId3" Type="http://schemas.openxmlformats.org/officeDocument/2006/relationships/image" Target="../media/image83.gif"/><Relationship Id="rId4" Type="http://schemas.openxmlformats.org/officeDocument/2006/relationships/image" Target="../media/image84.gif"/><Relationship Id="rId5" Type="http://schemas.openxmlformats.org/officeDocument/2006/relationships/image" Target="../media/image81.png"/><Relationship Id="rId6" Type="http://schemas.openxmlformats.org/officeDocument/2006/relationships/image" Target="../media/image82.png"/><Relationship Id="rId7"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64.xml.rels><?xml version="1.0" encoding="UTF-8" standalone="yes"?>
<Relationships xmlns="http://schemas.openxmlformats.org/package/2006/relationships"><Relationship Id="rId3" Type="http://schemas.openxmlformats.org/officeDocument/2006/relationships/image" Target="../media/image85.gif"/><Relationship Id="rId4" Type="http://schemas.openxmlformats.org/officeDocument/2006/relationships/image" Target="../media/image86.gif"/><Relationship Id="rId5" Type="http://schemas.openxmlformats.org/officeDocument/2006/relationships/image" Target="../media/image81.png"/><Relationship Id="rId6" Type="http://schemas.openxmlformats.org/officeDocument/2006/relationships/image" Target="../media/image82.png"/><Relationship Id="rId7"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65.xml.rels><?xml version="1.0" encoding="UTF-8" standalone="yes"?>
<Relationships xmlns="http://schemas.openxmlformats.org/package/2006/relationships"><Relationship Id="rId3" Type="http://schemas.openxmlformats.org/officeDocument/2006/relationships/image" Target="../media/image87.gif"/><Relationship Id="rId4" Type="http://schemas.openxmlformats.org/officeDocument/2006/relationships/image" Target="../media/image88.gif"/><Relationship Id="rId5" Type="http://schemas.openxmlformats.org/officeDocument/2006/relationships/image" Target="../media/image81.png"/><Relationship Id="rId6" Type="http://schemas.openxmlformats.org/officeDocument/2006/relationships/image" Target="../media/image82.png"/><Relationship Id="rId7"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89.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0.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1.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2.emf"/></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3.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4.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5.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6.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7.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8.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9.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0.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1.emf"/></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4.em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2.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3.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4.png"/></Relationships>
</file>

<file path=ppt/slides/_rels/slide83.xml.rels><?xml version="1.0" encoding="UTF-8" standalone="yes"?>
<Relationships xmlns="http://schemas.openxmlformats.org/package/2006/relationships"><Relationship Id="rId3" Type="http://schemas.openxmlformats.org/officeDocument/2006/relationships/image" Target="../media/image106.emf"/><Relationship Id="rId4" Type="http://schemas.openxmlformats.org/officeDocument/2006/relationships/oleObject" Target="../embeddings/oleObject1.bin"/><Relationship Id="rId5" Type="http://schemas.openxmlformats.org/officeDocument/2006/relationships/image" Target="../media/image105.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6.emf"/><Relationship Id="rId4" Type="http://schemas.openxmlformats.org/officeDocument/2006/relationships/oleObject" Target="../embeddings/oleObject2.bin"/><Relationship Id="rId5" Type="http://schemas.openxmlformats.org/officeDocument/2006/relationships/image" Target="../media/image105.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7.emf"/><Relationship Id="rId3" Type="http://schemas.openxmlformats.org/officeDocument/2006/relationships/image" Target="../media/image108.emf"/></Relationships>
</file>

<file path=ppt/slides/_rels/slide87.xml.rels><?xml version="1.0" encoding="UTF-8" standalone="yes"?>
<Relationships xmlns="http://schemas.openxmlformats.org/package/2006/relationships"><Relationship Id="rId3" Type="http://schemas.openxmlformats.org/officeDocument/2006/relationships/image" Target="../media/image109.emf"/><Relationship Id="rId4" Type="http://schemas.openxmlformats.org/officeDocument/2006/relationships/image" Target="../media/image110.emf"/><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1.emf"/><Relationship Id="rId3" Type="http://schemas.openxmlformats.org/officeDocument/2006/relationships/image" Target="../media/image112.e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5.em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90.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image" Target="../media/image9.e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3.emf"/></Relationships>
</file>

<file path=ppt/slides/_rels/slide92.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emf"/><Relationship Id="rId5" Type="http://schemas.openxmlformats.org/officeDocument/2006/relationships/image" Target="../media/image116.emf"/><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93.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1" Type="http://schemas.openxmlformats.org/officeDocument/2006/relationships/slideLayout" Target="../slideLayouts/slideLayout1.xml"/><Relationship Id="rId2" Type="http://schemas.openxmlformats.org/officeDocument/2006/relationships/image" Target="../media/image1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mega_0330.pdf"/>
          <p:cNvPicPr>
            <a:picLocks noChangeAspect="1"/>
          </p:cNvPicPr>
          <p:nvPr/>
        </p:nvPicPr>
        <p:blipFill>
          <a:blip r:embed="rId3">
            <a:alphaModFix amt="16000"/>
            <a:extLst>
              <a:ext uri="{28A0092B-C50C-407E-A947-70E740481C1C}">
                <a14:useLocalDpi xmlns:a14="http://schemas.microsoft.com/office/drawing/2010/main" val="0"/>
              </a:ext>
            </a:extLst>
          </a:blip>
          <a:stretch>
            <a:fillRect/>
          </a:stretch>
        </p:blipFill>
        <p:spPr>
          <a:xfrm>
            <a:off x="-501943" y="-255903"/>
            <a:ext cx="10098094" cy="7203613"/>
          </a:xfrm>
          <a:prstGeom prst="rect">
            <a:avLst/>
          </a:prstGeom>
        </p:spPr>
      </p:pic>
      <p:sp>
        <p:nvSpPr>
          <p:cNvPr id="2" name="Title 1"/>
          <p:cNvSpPr>
            <a:spLocks noGrp="1"/>
          </p:cNvSpPr>
          <p:nvPr>
            <p:ph type="ctrTitle"/>
          </p:nvPr>
        </p:nvSpPr>
        <p:spPr>
          <a:xfrm>
            <a:off x="389762" y="586458"/>
            <a:ext cx="8296726" cy="1470025"/>
          </a:xfrm>
        </p:spPr>
        <p:txBody>
          <a:bodyPr>
            <a:noAutofit/>
          </a:bodyPr>
          <a:lstStyle/>
          <a:p>
            <a:r>
              <a:rPr lang="en-US" sz="3400" b="1" dirty="0" smtClean="0">
                <a:solidFill>
                  <a:srgbClr val="FF0000"/>
                </a:solidFill>
              </a:rPr>
              <a:t>A North Pacific Jet Phase Diagram Perspective on Extreme Weather Events during 2016–2017: Illustrative Examples </a:t>
            </a:r>
            <a:endParaRPr lang="en-US" sz="3400" b="1" dirty="0">
              <a:solidFill>
                <a:srgbClr val="FF0000"/>
              </a:solidFill>
            </a:endParaRPr>
          </a:p>
        </p:txBody>
      </p:sp>
      <p:sp>
        <p:nvSpPr>
          <p:cNvPr id="3" name="Subtitle 2"/>
          <p:cNvSpPr>
            <a:spLocks noGrp="1"/>
          </p:cNvSpPr>
          <p:nvPr>
            <p:ph type="subTitle" idx="1"/>
          </p:nvPr>
        </p:nvSpPr>
        <p:spPr>
          <a:xfrm>
            <a:off x="0" y="2647858"/>
            <a:ext cx="9144000" cy="1752600"/>
          </a:xfrm>
        </p:spPr>
        <p:txBody>
          <a:bodyPr>
            <a:noAutofit/>
          </a:bodyPr>
          <a:lstStyle/>
          <a:p>
            <a:r>
              <a:rPr lang="en-US" sz="2400" b="1" dirty="0" smtClean="0">
                <a:solidFill>
                  <a:srgbClr val="0000FF"/>
                </a:solidFill>
                <a:latin typeface="Arial"/>
                <a:cs typeface="Arial"/>
              </a:rPr>
              <a:t>Lance F. </a:t>
            </a:r>
            <a:r>
              <a:rPr lang="en-US" sz="2400" b="1" dirty="0" err="1" smtClean="0">
                <a:solidFill>
                  <a:srgbClr val="0000FF"/>
                </a:solidFill>
                <a:latin typeface="Arial"/>
                <a:cs typeface="Arial"/>
              </a:rPr>
              <a:t>Bosart</a:t>
            </a:r>
            <a:r>
              <a:rPr lang="en-US" sz="2400" b="1" dirty="0" smtClean="0">
                <a:solidFill>
                  <a:srgbClr val="0000FF"/>
                </a:solidFill>
                <a:latin typeface="Arial"/>
                <a:cs typeface="Arial"/>
              </a:rPr>
              <a:t>, Andrew C. Winters, and Daniel Keyser</a:t>
            </a:r>
          </a:p>
          <a:p>
            <a:endParaRPr lang="en-US" sz="2200" b="1" dirty="0" smtClean="0">
              <a:solidFill>
                <a:srgbClr val="0000FF"/>
              </a:solidFill>
              <a:latin typeface="Arial"/>
              <a:cs typeface="Arial"/>
            </a:endParaRPr>
          </a:p>
          <a:p>
            <a:r>
              <a:rPr lang="en-US" sz="2000" b="1" dirty="0" smtClean="0">
                <a:solidFill>
                  <a:schemeClr val="tx1"/>
                </a:solidFill>
                <a:latin typeface="Arial"/>
                <a:cs typeface="Arial"/>
              </a:rPr>
              <a:t>Department of Atmospheric and Environmental Sciences </a:t>
            </a:r>
            <a:br>
              <a:rPr lang="en-US" sz="2000" b="1" dirty="0" smtClean="0">
                <a:solidFill>
                  <a:schemeClr val="tx1"/>
                </a:solidFill>
                <a:latin typeface="Arial"/>
                <a:cs typeface="Arial"/>
              </a:rPr>
            </a:br>
            <a:r>
              <a:rPr lang="en-US" sz="2000" b="1" dirty="0" smtClean="0">
                <a:solidFill>
                  <a:schemeClr val="tx1"/>
                </a:solidFill>
                <a:latin typeface="Arial"/>
                <a:cs typeface="Arial"/>
              </a:rPr>
              <a:t>University at Albany, State University of New York, Albany, NY 12222</a:t>
            </a:r>
          </a:p>
          <a:p>
            <a:pPr>
              <a:lnSpc>
                <a:spcPts val="2000"/>
              </a:lnSpc>
            </a:pPr>
            <a:endParaRPr lang="en-US" sz="2400" b="1" dirty="0" smtClean="0">
              <a:solidFill>
                <a:srgbClr val="0000FF"/>
              </a:solidFill>
              <a:latin typeface="Arial"/>
              <a:cs typeface="Arial"/>
            </a:endParaRPr>
          </a:p>
          <a:p>
            <a:r>
              <a:rPr lang="en-US" sz="2400" b="1" dirty="0" smtClean="0">
                <a:solidFill>
                  <a:srgbClr val="0000FF"/>
                </a:solidFill>
                <a:latin typeface="Arial"/>
                <a:cs typeface="Arial"/>
              </a:rPr>
              <a:t>NWA 42</a:t>
            </a:r>
            <a:r>
              <a:rPr lang="en-US" sz="2400" b="1" baseline="30000" dirty="0" smtClean="0">
                <a:solidFill>
                  <a:srgbClr val="0000FF"/>
                </a:solidFill>
                <a:latin typeface="Arial"/>
                <a:cs typeface="Arial"/>
              </a:rPr>
              <a:t>nd</a:t>
            </a:r>
            <a:r>
              <a:rPr lang="en-US" sz="2400" b="1" dirty="0" smtClean="0">
                <a:solidFill>
                  <a:srgbClr val="0000FF"/>
                </a:solidFill>
                <a:latin typeface="Arial"/>
                <a:cs typeface="Arial"/>
              </a:rPr>
              <a:t> Annual Meeting</a:t>
            </a:r>
          </a:p>
          <a:p>
            <a:r>
              <a:rPr lang="en-US" sz="2400" b="1" dirty="0" smtClean="0">
                <a:solidFill>
                  <a:srgbClr val="0000FF"/>
                </a:solidFill>
                <a:latin typeface="Arial"/>
                <a:cs typeface="Arial"/>
              </a:rPr>
              <a:t>Garden Grove, CA</a:t>
            </a:r>
          </a:p>
          <a:p>
            <a:r>
              <a:rPr lang="en-US" sz="2400" b="1" dirty="0" smtClean="0">
                <a:solidFill>
                  <a:srgbClr val="0000FF"/>
                </a:solidFill>
                <a:latin typeface="Arial"/>
                <a:cs typeface="Arial"/>
              </a:rPr>
              <a:t>20 September 2017</a:t>
            </a:r>
            <a:endParaRPr lang="en-US" sz="2400" b="1" dirty="0">
              <a:solidFill>
                <a:srgbClr val="0000FF"/>
              </a:solidFill>
              <a:latin typeface="Arial"/>
              <a:cs typeface="Arial"/>
            </a:endParaRPr>
          </a:p>
        </p:txBody>
      </p:sp>
      <p:sp>
        <p:nvSpPr>
          <p:cNvPr id="6" name="TextBox 5"/>
          <p:cNvSpPr txBox="1"/>
          <p:nvPr/>
        </p:nvSpPr>
        <p:spPr>
          <a:xfrm>
            <a:off x="0" y="6440575"/>
            <a:ext cx="7976611" cy="369332"/>
          </a:xfrm>
          <a:prstGeom prst="rect">
            <a:avLst/>
          </a:prstGeom>
          <a:noFill/>
        </p:spPr>
        <p:txBody>
          <a:bodyPr wrap="square" rtlCol="0">
            <a:spAutoFit/>
          </a:bodyPr>
          <a:lstStyle/>
          <a:p>
            <a:r>
              <a:rPr lang="en-US" b="1" dirty="0" smtClean="0"/>
              <a:t>This work is supported by NOAA Grant NA15NWS4680006 </a:t>
            </a:r>
            <a:endParaRPr lang="en-US" b="1" dirty="0"/>
          </a:p>
        </p:txBody>
      </p:sp>
    </p:spTree>
    <p:extLst>
      <p:ext uri="{BB962C8B-B14F-4D97-AF65-F5344CB8AC3E}">
        <p14:creationId xmlns:p14="http://schemas.microsoft.com/office/powerpoint/2010/main" val="398312283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t>+ EOF 2</a:t>
            </a:r>
            <a:r>
              <a:rPr lang="en-US" sz="2400" dirty="0" smtClean="0"/>
              <a:t>: </a:t>
            </a:r>
            <a:r>
              <a:rPr lang="en-US" sz="2400" dirty="0" err="1" smtClean="0"/>
              <a:t>Poleward</a:t>
            </a:r>
            <a:r>
              <a:rPr lang="en-US" sz="2400" dirty="0" smtClean="0"/>
              <a:t> Shift</a:t>
            </a:r>
          </a:p>
          <a:p>
            <a:r>
              <a:rPr lang="en-US" sz="2400" b="1" dirty="0" smtClean="0"/>
              <a:t>– EOF 2</a:t>
            </a:r>
            <a:r>
              <a:rPr lang="en-US" sz="2400" dirty="0" smtClean="0"/>
              <a:t>: </a:t>
            </a:r>
            <a:r>
              <a:rPr lang="en-US" sz="2400" dirty="0" err="1" smtClean="0"/>
              <a:t>Equatorward</a:t>
            </a:r>
            <a:r>
              <a:rPr lang="en-US" sz="2400" dirty="0" smtClean="0"/>
              <a:t> Shift</a:t>
            </a:r>
            <a:endParaRPr lang="en-US" sz="2400" dirty="0"/>
          </a:p>
        </p:txBody>
      </p:sp>
      <p:sp>
        <p:nvSpPr>
          <p:cNvPr id="21" name="TextBox 20"/>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3" name="TextBox 12"/>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326497914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solidFill>
                  <a:srgbClr val="008000"/>
                </a:solidFill>
              </a:rPr>
              <a:t>+ EOF 2</a:t>
            </a:r>
            <a:r>
              <a:rPr lang="en-US" sz="2400" dirty="0" smtClean="0">
                <a:solidFill>
                  <a:srgbClr val="008000"/>
                </a:solidFill>
              </a:rPr>
              <a:t>: </a:t>
            </a:r>
            <a:r>
              <a:rPr lang="en-US" sz="2400" dirty="0" err="1" smtClean="0">
                <a:solidFill>
                  <a:srgbClr val="008000"/>
                </a:solidFill>
              </a:rPr>
              <a:t>Poleward</a:t>
            </a:r>
            <a:r>
              <a:rPr lang="en-US" sz="2400" dirty="0" smtClean="0">
                <a:solidFill>
                  <a:srgbClr val="008000"/>
                </a:solidFill>
              </a:rPr>
              <a:t> Shift</a:t>
            </a:r>
          </a:p>
          <a:p>
            <a:r>
              <a:rPr lang="en-US" sz="2400" b="1" dirty="0" smtClean="0"/>
              <a:t>– EOF 2</a:t>
            </a:r>
            <a:r>
              <a:rPr lang="en-US" sz="2400" dirty="0" smtClean="0"/>
              <a:t>: </a:t>
            </a:r>
            <a:r>
              <a:rPr lang="en-US" sz="2400" dirty="0" err="1" smtClean="0"/>
              <a:t>Equatorward</a:t>
            </a:r>
            <a:r>
              <a:rPr lang="en-US" sz="2400" dirty="0" smtClean="0"/>
              <a:t> Shift</a:t>
            </a:r>
            <a:endParaRPr lang="en-US" sz="2400"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7" y="994215"/>
            <a:ext cx="8665986" cy="4338717"/>
          </a:xfrm>
          <a:prstGeom prst="rect">
            <a:avLst/>
          </a:prstGeom>
        </p:spPr>
      </p:pic>
      <p:sp>
        <p:nvSpPr>
          <p:cNvPr id="16" name="TextBox 15"/>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4" name="Rectangle 13"/>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8" name="TextBox 17"/>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363043125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t>+ EOF 2</a:t>
            </a:r>
            <a:r>
              <a:rPr lang="en-US" sz="2400" dirty="0" smtClean="0"/>
              <a:t>: </a:t>
            </a:r>
            <a:r>
              <a:rPr lang="en-US" sz="2400" dirty="0" err="1" smtClean="0"/>
              <a:t>Poleward</a:t>
            </a:r>
            <a:r>
              <a:rPr lang="en-US" sz="2400" dirty="0" smtClean="0"/>
              <a:t> Shift</a:t>
            </a:r>
          </a:p>
          <a:p>
            <a:r>
              <a:rPr lang="en-US" sz="2400" b="1" dirty="0" smtClean="0">
                <a:solidFill>
                  <a:srgbClr val="008000"/>
                </a:solidFill>
              </a:rPr>
              <a:t>– EOF 2</a:t>
            </a:r>
            <a:r>
              <a:rPr lang="en-US" sz="2400" dirty="0" smtClean="0">
                <a:solidFill>
                  <a:srgbClr val="008000"/>
                </a:solidFill>
              </a:rPr>
              <a:t>: </a:t>
            </a:r>
            <a:r>
              <a:rPr lang="en-US" sz="2400" dirty="0" err="1" smtClean="0">
                <a:solidFill>
                  <a:srgbClr val="008000"/>
                </a:solidFill>
              </a:rPr>
              <a:t>Equatorward</a:t>
            </a:r>
            <a:r>
              <a:rPr lang="en-US" sz="2400" dirty="0" smtClean="0">
                <a:solidFill>
                  <a:srgbClr val="008000"/>
                </a:solidFill>
              </a:rPr>
              <a:t> Shift</a:t>
            </a:r>
            <a:endParaRPr lang="en-US" sz="2400" dirty="0">
              <a:solidFill>
                <a:srgbClr val="008000"/>
              </a:solidFill>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7" y="994215"/>
            <a:ext cx="8665986" cy="4338717"/>
          </a:xfrm>
          <a:prstGeom prst="rect">
            <a:avLst/>
          </a:prstGeom>
        </p:spPr>
      </p:pic>
      <p:sp>
        <p:nvSpPr>
          <p:cNvPr id="23" name="TextBox 2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4" name="Rectangle 13"/>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8" name="TextBox 17"/>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138804576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16" name="Picture 15"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8" name="TextBox 17"/>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9" name="TextBox 18"/>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8 November 2014</a:t>
            </a:r>
            <a:endParaRPr lang="en-US" sz="2000" b="1" dirty="0"/>
          </a:p>
        </p:txBody>
      </p: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Instantaneous 250-hPa zonal wind anomalies can be projected onto EOF 1 and EOF 2, resulting in a point on a North Pacific Jet phase diagram</a:t>
            </a:r>
            <a:endParaRPr lang="en-US" b="1" dirty="0">
              <a:solidFill>
                <a:srgbClr val="0000FF"/>
              </a:solidFill>
            </a:endParaRPr>
          </a:p>
        </p:txBody>
      </p:sp>
      <p:sp>
        <p:nvSpPr>
          <p:cNvPr id="5" name="Oval 4"/>
          <p:cNvSpPr/>
          <p:nvPr/>
        </p:nvSpPr>
        <p:spPr>
          <a:xfrm>
            <a:off x="1651000" y="4749800"/>
            <a:ext cx="88900" cy="8255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4119610"/>
            <a:ext cx="3473306" cy="27383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cxnSp>
        <p:nvCxnSpPr>
          <p:cNvPr id="3" name="Straight Arrow Connector 2"/>
          <p:cNvCxnSpPr/>
          <p:nvPr/>
        </p:nvCxnSpPr>
        <p:spPr>
          <a:xfrm flipH="1" flipV="1">
            <a:off x="1739900" y="5118100"/>
            <a:ext cx="2117990" cy="117096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239049338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16" name="Picture 15"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8" name="TextBox 17"/>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9" name="TextBox 18"/>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8 November 2014</a:t>
            </a:r>
            <a:endParaRPr lang="en-US" sz="2000" b="1" dirty="0"/>
          </a:p>
        </p:txBody>
      </p: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Forecast 250-hPa zonal wind anomalies can be projected onto EOF1 and EOF2 to describe the subsequent evolution of the NPJ</a:t>
            </a:r>
            <a:endParaRPr lang="en-US" b="1" dirty="0">
              <a:solidFill>
                <a:srgbClr val="0000FF"/>
              </a:solidFill>
            </a:endParaRPr>
          </a:p>
        </p:txBody>
      </p:sp>
      <p:sp>
        <p:nvSpPr>
          <p:cNvPr id="5" name="Oval 4"/>
          <p:cNvSpPr/>
          <p:nvPr/>
        </p:nvSpPr>
        <p:spPr>
          <a:xfrm>
            <a:off x="1651000" y="4749800"/>
            <a:ext cx="88900" cy="8255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4119610"/>
            <a:ext cx="3473306" cy="27383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
        <p:nvSpPr>
          <p:cNvPr id="2" name="Freeform 1"/>
          <p:cNvSpPr/>
          <p:nvPr/>
        </p:nvSpPr>
        <p:spPr>
          <a:xfrm>
            <a:off x="1638300" y="4703216"/>
            <a:ext cx="914400" cy="427584"/>
          </a:xfrm>
          <a:custGeom>
            <a:avLst/>
            <a:gdLst>
              <a:gd name="connsiteX0" fmla="*/ 0 w 914400"/>
              <a:gd name="connsiteY0" fmla="*/ 300584 h 427584"/>
              <a:gd name="connsiteX1" fmla="*/ 63500 w 914400"/>
              <a:gd name="connsiteY1" fmla="*/ 122784 h 427584"/>
              <a:gd name="connsiteX2" fmla="*/ 215900 w 914400"/>
              <a:gd name="connsiteY2" fmla="*/ 21184 h 427584"/>
              <a:gd name="connsiteX3" fmla="*/ 469900 w 914400"/>
              <a:gd name="connsiteY3" fmla="*/ 8484 h 427584"/>
              <a:gd name="connsiteX4" fmla="*/ 711200 w 914400"/>
              <a:gd name="connsiteY4" fmla="*/ 122784 h 427584"/>
              <a:gd name="connsiteX5" fmla="*/ 914400 w 914400"/>
              <a:gd name="connsiteY5" fmla="*/ 427584 h 427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427584">
                <a:moveTo>
                  <a:pt x="0" y="300584"/>
                </a:moveTo>
                <a:cubicBezTo>
                  <a:pt x="13758" y="234967"/>
                  <a:pt x="27517" y="169351"/>
                  <a:pt x="63500" y="122784"/>
                </a:cubicBezTo>
                <a:cubicBezTo>
                  <a:pt x="99483" y="76217"/>
                  <a:pt x="148167" y="40234"/>
                  <a:pt x="215900" y="21184"/>
                </a:cubicBezTo>
                <a:cubicBezTo>
                  <a:pt x="283633" y="2134"/>
                  <a:pt x="387350" y="-8449"/>
                  <a:pt x="469900" y="8484"/>
                </a:cubicBezTo>
                <a:cubicBezTo>
                  <a:pt x="552450" y="25417"/>
                  <a:pt x="637117" y="52934"/>
                  <a:pt x="711200" y="122784"/>
                </a:cubicBezTo>
                <a:cubicBezTo>
                  <a:pt x="785283" y="192634"/>
                  <a:pt x="914400" y="427584"/>
                  <a:pt x="914400" y="427584"/>
                </a:cubicBezTo>
              </a:path>
            </a:pathLst>
          </a:custGeom>
          <a:ln w="7620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rgbClr val="0000FF"/>
                </a:solidFill>
              </a:ln>
            </a:endParaRPr>
          </a:p>
        </p:txBody>
      </p:sp>
    </p:spTree>
    <p:extLst>
      <p:ext uri="{BB962C8B-B14F-4D97-AF65-F5344CB8AC3E}">
        <p14:creationId xmlns:p14="http://schemas.microsoft.com/office/powerpoint/2010/main" val="308339711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Real Time NPJ Phase Diagram Forecasts</a:t>
            </a:r>
            <a:endParaRPr lang="en-US" sz="3600" b="1" dirty="0"/>
          </a:p>
        </p:txBody>
      </p:sp>
      <p:pic>
        <p:nvPicPr>
          <p:cNvPr id="5" name="Picture 4" descr="NPJwebs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53" y="972717"/>
            <a:ext cx="8741810" cy="5755249"/>
          </a:xfrm>
          <a:prstGeom prst="rect">
            <a:avLst/>
          </a:prstGeom>
        </p:spPr>
      </p:pic>
    </p:spTree>
    <p:extLst>
      <p:ext uri="{BB962C8B-B14F-4D97-AF65-F5344CB8AC3E}">
        <p14:creationId xmlns:p14="http://schemas.microsoft.com/office/powerpoint/2010/main" val="374074791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PJwebs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53" y="972717"/>
            <a:ext cx="8741810" cy="5755249"/>
          </a:xfrm>
          <a:prstGeom prst="rect">
            <a:avLst/>
          </a:prstGeom>
        </p:spPr>
      </p:pic>
      <p:sp>
        <p:nvSpPr>
          <p:cNvPr id="3" name="Rectangle 2"/>
          <p:cNvSpPr/>
          <p:nvPr/>
        </p:nvSpPr>
        <p:spPr>
          <a:xfrm>
            <a:off x="2998012" y="1310270"/>
            <a:ext cx="685800" cy="26670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184400" y="2739960"/>
            <a:ext cx="4876800" cy="26670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540000" y="3149600"/>
            <a:ext cx="1231900" cy="63500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87157" y="37240"/>
            <a:ext cx="9304421" cy="646331"/>
          </a:xfrm>
          <a:prstGeom prst="rect">
            <a:avLst/>
          </a:prstGeom>
          <a:noFill/>
        </p:spPr>
        <p:txBody>
          <a:bodyPr wrap="square" rtlCol="0">
            <a:spAutoFit/>
          </a:bodyPr>
          <a:lstStyle/>
          <a:p>
            <a:r>
              <a:rPr lang="en-US" sz="3600" b="1" dirty="0" smtClean="0"/>
              <a:t>Real Time NPJ Phase Diagram Forecasts</a:t>
            </a:r>
            <a:endParaRPr lang="en-US" sz="3600" b="1" dirty="0"/>
          </a:p>
        </p:txBody>
      </p:sp>
      <p:sp>
        <p:nvSpPr>
          <p:cNvPr id="4" name="Freeform 3"/>
          <p:cNvSpPr/>
          <p:nvPr/>
        </p:nvSpPr>
        <p:spPr>
          <a:xfrm>
            <a:off x="2279650" y="4641610"/>
            <a:ext cx="475233" cy="749540"/>
          </a:xfrm>
          <a:custGeom>
            <a:avLst/>
            <a:gdLst>
              <a:gd name="connsiteX0" fmla="*/ 215900 w 475233"/>
              <a:gd name="connsiteY0" fmla="*/ 679690 h 679690"/>
              <a:gd name="connsiteX1" fmla="*/ 355600 w 475233"/>
              <a:gd name="connsiteY1" fmla="*/ 298690 h 679690"/>
              <a:gd name="connsiteX2" fmla="*/ 469900 w 475233"/>
              <a:gd name="connsiteY2" fmla="*/ 6590 h 679690"/>
              <a:gd name="connsiteX3" fmla="*/ 177800 w 475233"/>
              <a:gd name="connsiteY3" fmla="*/ 108190 h 679690"/>
              <a:gd name="connsiteX4" fmla="*/ 0 w 475233"/>
              <a:gd name="connsiteY4" fmla="*/ 260590 h 67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233" h="679690">
                <a:moveTo>
                  <a:pt x="215900" y="679690"/>
                </a:moveTo>
                <a:cubicBezTo>
                  <a:pt x="264583" y="545281"/>
                  <a:pt x="313267" y="410873"/>
                  <a:pt x="355600" y="298690"/>
                </a:cubicBezTo>
                <a:cubicBezTo>
                  <a:pt x="397933" y="186507"/>
                  <a:pt x="499533" y="38340"/>
                  <a:pt x="469900" y="6590"/>
                </a:cubicBezTo>
                <a:cubicBezTo>
                  <a:pt x="440267" y="-25160"/>
                  <a:pt x="256117" y="65857"/>
                  <a:pt x="177800" y="108190"/>
                </a:cubicBezTo>
                <a:cubicBezTo>
                  <a:pt x="99483" y="150523"/>
                  <a:pt x="49741" y="205556"/>
                  <a:pt x="0" y="260590"/>
                </a:cubicBezTo>
              </a:path>
            </a:pathLst>
          </a:custGeom>
          <a:ln w="57150" cmpd="sng">
            <a:solidFill>
              <a:srgbClr val="FF0000"/>
            </a:solidFill>
            <a:headEnd type="none"/>
            <a:tailEnd type="triangle"/>
          </a:ln>
          <a:effectLst>
            <a:glow rad="63500">
              <a:schemeClr val="tx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Oval 4"/>
          <p:cNvSpPr/>
          <p:nvPr/>
        </p:nvSpPr>
        <p:spPr>
          <a:xfrm>
            <a:off x="2379133" y="5391150"/>
            <a:ext cx="160867" cy="14605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858364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fserror_timeseries_D9.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645" y="923362"/>
            <a:ext cx="6442412" cy="4917872"/>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2016–2017</a:t>
            </a:r>
            <a:endParaRPr lang="en-US" sz="3600" b="1" dirty="0">
              <a:solidFill>
                <a:srgbClr val="FF0000"/>
              </a:solidFill>
            </a:endParaRPr>
          </a:p>
        </p:txBody>
      </p:sp>
      <p:sp>
        <p:nvSpPr>
          <p:cNvPr id="21" name="TextBox 20"/>
          <p:cNvSpPr txBox="1"/>
          <p:nvPr/>
        </p:nvSpPr>
        <p:spPr>
          <a:xfrm>
            <a:off x="6431540" y="896342"/>
            <a:ext cx="2637884" cy="1938992"/>
          </a:xfrm>
          <a:prstGeom prst="rect">
            <a:avLst/>
          </a:prstGeom>
          <a:solidFill>
            <a:schemeClr val="bg1"/>
          </a:solidFill>
          <a:ln>
            <a:noFill/>
          </a:ln>
        </p:spPr>
        <p:txBody>
          <a:bodyPr wrap="square" rtlCol="0">
            <a:spAutoFit/>
          </a:bodyPr>
          <a:lstStyle/>
          <a:p>
            <a:pPr algn="ctr"/>
            <a:r>
              <a:rPr lang="en-US" sz="2400" b="1" dirty="0" smtClean="0">
                <a:solidFill>
                  <a:srgbClr val="0000FF"/>
                </a:solidFill>
              </a:rPr>
              <a:t>Time series of GEFS ensemble mean </a:t>
            </a:r>
          </a:p>
          <a:p>
            <a:pPr algn="ctr"/>
            <a:r>
              <a:rPr lang="en-US" sz="2400" b="1" dirty="0" smtClean="0">
                <a:solidFill>
                  <a:srgbClr val="0000FF"/>
                </a:solidFill>
              </a:rPr>
              <a:t>9-day forecast error by initialization date </a:t>
            </a:r>
            <a:endParaRPr lang="en-US" sz="2400" b="1" dirty="0">
              <a:solidFill>
                <a:srgbClr val="0000FF"/>
              </a:solidFill>
            </a:endParaRPr>
          </a:p>
        </p:txBody>
      </p:sp>
      <p:sp>
        <p:nvSpPr>
          <p:cNvPr id="6" name="Rectangle 5"/>
          <p:cNvSpPr/>
          <p:nvPr/>
        </p:nvSpPr>
        <p:spPr>
          <a:xfrm>
            <a:off x="318837" y="5864225"/>
            <a:ext cx="5985703" cy="836721"/>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69900" y="5981700"/>
            <a:ext cx="266700" cy="254000"/>
          </a:xfrm>
          <a:prstGeom prst="rect">
            <a:avLst/>
          </a:prstGeom>
          <a:solidFill>
            <a:srgbClr val="EC00DC"/>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69900" y="6337300"/>
            <a:ext cx="266700" cy="254000"/>
          </a:xfrm>
          <a:prstGeom prst="rect">
            <a:avLst/>
          </a:prstGeom>
          <a:solidFill>
            <a:srgbClr val="28F70E"/>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62000" y="5904468"/>
            <a:ext cx="2374900" cy="369332"/>
          </a:xfrm>
          <a:prstGeom prst="rect">
            <a:avLst/>
          </a:prstGeom>
          <a:noFill/>
        </p:spPr>
        <p:txBody>
          <a:bodyPr wrap="square" rtlCol="0">
            <a:spAutoFit/>
          </a:bodyPr>
          <a:lstStyle/>
          <a:p>
            <a:r>
              <a:rPr lang="en-US" dirty="0" smtClean="0"/>
              <a:t>Jet Extension (N = 75) </a:t>
            </a:r>
            <a:endParaRPr lang="en-US" dirty="0"/>
          </a:p>
        </p:txBody>
      </p:sp>
      <p:sp>
        <p:nvSpPr>
          <p:cNvPr id="16" name="TextBox 15"/>
          <p:cNvSpPr txBox="1"/>
          <p:nvPr/>
        </p:nvSpPr>
        <p:spPr>
          <a:xfrm>
            <a:off x="762000" y="6235700"/>
            <a:ext cx="2374900" cy="369332"/>
          </a:xfrm>
          <a:prstGeom prst="rect">
            <a:avLst/>
          </a:prstGeom>
          <a:noFill/>
        </p:spPr>
        <p:txBody>
          <a:bodyPr wrap="square" rtlCol="0">
            <a:spAutoFit/>
          </a:bodyPr>
          <a:lstStyle/>
          <a:p>
            <a:r>
              <a:rPr lang="en-US" dirty="0" smtClean="0"/>
              <a:t>Jet Retraction (N = 57) </a:t>
            </a:r>
            <a:endParaRPr lang="en-US" dirty="0"/>
          </a:p>
        </p:txBody>
      </p:sp>
      <p:sp>
        <p:nvSpPr>
          <p:cNvPr id="17" name="Rectangle 16"/>
          <p:cNvSpPr/>
          <p:nvPr/>
        </p:nvSpPr>
        <p:spPr>
          <a:xfrm>
            <a:off x="3162300" y="5981700"/>
            <a:ext cx="266700" cy="254000"/>
          </a:xfrm>
          <a:prstGeom prst="rect">
            <a:avLst/>
          </a:prstGeom>
          <a:solidFill>
            <a:srgbClr val="0000FF"/>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162300" y="6337300"/>
            <a:ext cx="266700" cy="254000"/>
          </a:xfrm>
          <a:prstGeom prst="rect">
            <a:avLst/>
          </a:prstGeom>
          <a:solidFill>
            <a:srgbClr val="FF00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3454400" y="5904468"/>
            <a:ext cx="2374900" cy="369332"/>
          </a:xfrm>
          <a:prstGeom prst="rect">
            <a:avLst/>
          </a:prstGeom>
          <a:noFill/>
        </p:spPr>
        <p:txBody>
          <a:bodyPr wrap="square" rtlCol="0">
            <a:spAutoFit/>
          </a:bodyPr>
          <a:lstStyle/>
          <a:p>
            <a:r>
              <a:rPr lang="en-US" dirty="0" err="1" smtClean="0"/>
              <a:t>Poleward</a:t>
            </a:r>
            <a:r>
              <a:rPr lang="en-US" dirty="0" smtClean="0"/>
              <a:t> Shift (N = 83) </a:t>
            </a:r>
            <a:endParaRPr lang="en-US" dirty="0"/>
          </a:p>
        </p:txBody>
      </p:sp>
      <p:sp>
        <p:nvSpPr>
          <p:cNvPr id="20" name="TextBox 19"/>
          <p:cNvSpPr txBox="1"/>
          <p:nvPr/>
        </p:nvSpPr>
        <p:spPr>
          <a:xfrm>
            <a:off x="3454400" y="6235700"/>
            <a:ext cx="2850140" cy="369332"/>
          </a:xfrm>
          <a:prstGeom prst="rect">
            <a:avLst/>
          </a:prstGeom>
          <a:noFill/>
        </p:spPr>
        <p:txBody>
          <a:bodyPr wrap="square" rtlCol="0">
            <a:spAutoFit/>
          </a:bodyPr>
          <a:lstStyle/>
          <a:p>
            <a:r>
              <a:rPr lang="en-US" dirty="0" err="1" smtClean="0"/>
              <a:t>Equatorward</a:t>
            </a:r>
            <a:r>
              <a:rPr lang="en-US" dirty="0" smtClean="0"/>
              <a:t> Shift (N = 56) </a:t>
            </a:r>
            <a:endParaRPr lang="en-US" dirty="0"/>
          </a:p>
        </p:txBody>
      </p:sp>
      <p:cxnSp>
        <p:nvCxnSpPr>
          <p:cNvPr id="15" name="Straight Connector 14"/>
          <p:cNvCxnSpPr/>
          <p:nvPr/>
        </p:nvCxnSpPr>
        <p:spPr>
          <a:xfrm>
            <a:off x="6616057" y="2971800"/>
            <a:ext cx="2220469"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482329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fserror_timeseries_D9.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645" y="923362"/>
            <a:ext cx="6442412" cy="4917872"/>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2016–2017</a:t>
            </a:r>
            <a:endParaRPr lang="en-US" sz="3600" b="1" dirty="0">
              <a:solidFill>
                <a:srgbClr val="FF0000"/>
              </a:solidFill>
            </a:endParaRPr>
          </a:p>
        </p:txBody>
      </p:sp>
      <p:sp>
        <p:nvSpPr>
          <p:cNvPr id="21" name="TextBox 20"/>
          <p:cNvSpPr txBox="1"/>
          <p:nvPr/>
        </p:nvSpPr>
        <p:spPr>
          <a:xfrm>
            <a:off x="6431540" y="896342"/>
            <a:ext cx="2637884" cy="1938992"/>
          </a:xfrm>
          <a:prstGeom prst="rect">
            <a:avLst/>
          </a:prstGeom>
          <a:solidFill>
            <a:schemeClr val="bg1"/>
          </a:solidFill>
          <a:ln>
            <a:noFill/>
          </a:ln>
        </p:spPr>
        <p:txBody>
          <a:bodyPr wrap="square" rtlCol="0">
            <a:spAutoFit/>
          </a:bodyPr>
          <a:lstStyle/>
          <a:p>
            <a:pPr algn="ctr"/>
            <a:r>
              <a:rPr lang="en-US" sz="2400" b="1" dirty="0" smtClean="0">
                <a:solidFill>
                  <a:srgbClr val="0000FF"/>
                </a:solidFill>
              </a:rPr>
              <a:t>Time series of GEFS ensemble mean </a:t>
            </a:r>
          </a:p>
          <a:p>
            <a:pPr algn="ctr"/>
            <a:r>
              <a:rPr lang="en-US" sz="2400" b="1" dirty="0" smtClean="0">
                <a:solidFill>
                  <a:srgbClr val="0000FF"/>
                </a:solidFill>
              </a:rPr>
              <a:t>9-day forecast error by initialization date </a:t>
            </a:r>
            <a:endParaRPr lang="en-US" sz="2400" b="1" dirty="0">
              <a:solidFill>
                <a:srgbClr val="0000FF"/>
              </a:solidFill>
            </a:endParaRPr>
          </a:p>
        </p:txBody>
      </p:sp>
      <p:sp>
        <p:nvSpPr>
          <p:cNvPr id="6" name="Rectangle 5"/>
          <p:cNvSpPr/>
          <p:nvPr/>
        </p:nvSpPr>
        <p:spPr>
          <a:xfrm>
            <a:off x="318837" y="5864225"/>
            <a:ext cx="5985703" cy="836721"/>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69900" y="5981700"/>
            <a:ext cx="266700" cy="254000"/>
          </a:xfrm>
          <a:prstGeom prst="rect">
            <a:avLst/>
          </a:prstGeom>
          <a:solidFill>
            <a:srgbClr val="EC00DC"/>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69900" y="6337300"/>
            <a:ext cx="266700" cy="254000"/>
          </a:xfrm>
          <a:prstGeom prst="rect">
            <a:avLst/>
          </a:prstGeom>
          <a:solidFill>
            <a:srgbClr val="28F70E"/>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62000" y="5904468"/>
            <a:ext cx="2374900" cy="369332"/>
          </a:xfrm>
          <a:prstGeom prst="rect">
            <a:avLst/>
          </a:prstGeom>
          <a:noFill/>
        </p:spPr>
        <p:txBody>
          <a:bodyPr wrap="square" rtlCol="0">
            <a:spAutoFit/>
          </a:bodyPr>
          <a:lstStyle/>
          <a:p>
            <a:r>
              <a:rPr lang="en-US" dirty="0" smtClean="0"/>
              <a:t>Jet Extension (N = 75) </a:t>
            </a:r>
            <a:endParaRPr lang="en-US" dirty="0"/>
          </a:p>
        </p:txBody>
      </p:sp>
      <p:sp>
        <p:nvSpPr>
          <p:cNvPr id="16" name="TextBox 15"/>
          <p:cNvSpPr txBox="1"/>
          <p:nvPr/>
        </p:nvSpPr>
        <p:spPr>
          <a:xfrm>
            <a:off x="762000" y="6235700"/>
            <a:ext cx="2374900" cy="369332"/>
          </a:xfrm>
          <a:prstGeom prst="rect">
            <a:avLst/>
          </a:prstGeom>
          <a:noFill/>
        </p:spPr>
        <p:txBody>
          <a:bodyPr wrap="square" rtlCol="0">
            <a:spAutoFit/>
          </a:bodyPr>
          <a:lstStyle/>
          <a:p>
            <a:r>
              <a:rPr lang="en-US" dirty="0" smtClean="0"/>
              <a:t>Jet Retraction (N = 57) </a:t>
            </a:r>
            <a:endParaRPr lang="en-US" dirty="0"/>
          </a:p>
        </p:txBody>
      </p:sp>
      <p:sp>
        <p:nvSpPr>
          <p:cNvPr id="17" name="Rectangle 16"/>
          <p:cNvSpPr/>
          <p:nvPr/>
        </p:nvSpPr>
        <p:spPr>
          <a:xfrm>
            <a:off x="3162300" y="5981700"/>
            <a:ext cx="266700" cy="254000"/>
          </a:xfrm>
          <a:prstGeom prst="rect">
            <a:avLst/>
          </a:prstGeom>
          <a:solidFill>
            <a:srgbClr val="0000FF"/>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162300" y="6337300"/>
            <a:ext cx="266700" cy="254000"/>
          </a:xfrm>
          <a:prstGeom prst="rect">
            <a:avLst/>
          </a:prstGeom>
          <a:solidFill>
            <a:srgbClr val="FF00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3454400" y="5904468"/>
            <a:ext cx="2374900" cy="369332"/>
          </a:xfrm>
          <a:prstGeom prst="rect">
            <a:avLst/>
          </a:prstGeom>
          <a:noFill/>
        </p:spPr>
        <p:txBody>
          <a:bodyPr wrap="square" rtlCol="0">
            <a:spAutoFit/>
          </a:bodyPr>
          <a:lstStyle/>
          <a:p>
            <a:r>
              <a:rPr lang="en-US" dirty="0" err="1" smtClean="0"/>
              <a:t>Poleward</a:t>
            </a:r>
            <a:r>
              <a:rPr lang="en-US" dirty="0" smtClean="0"/>
              <a:t> Shift (N = 83) </a:t>
            </a:r>
            <a:endParaRPr lang="en-US" dirty="0"/>
          </a:p>
        </p:txBody>
      </p:sp>
      <p:sp>
        <p:nvSpPr>
          <p:cNvPr id="20" name="TextBox 19"/>
          <p:cNvSpPr txBox="1"/>
          <p:nvPr/>
        </p:nvSpPr>
        <p:spPr>
          <a:xfrm>
            <a:off x="3454400" y="6235700"/>
            <a:ext cx="2850140" cy="369332"/>
          </a:xfrm>
          <a:prstGeom prst="rect">
            <a:avLst/>
          </a:prstGeom>
          <a:noFill/>
        </p:spPr>
        <p:txBody>
          <a:bodyPr wrap="square" rtlCol="0">
            <a:spAutoFit/>
          </a:bodyPr>
          <a:lstStyle/>
          <a:p>
            <a:r>
              <a:rPr lang="en-US" dirty="0" err="1" smtClean="0"/>
              <a:t>Equatorward</a:t>
            </a:r>
            <a:r>
              <a:rPr lang="en-US" dirty="0" smtClean="0"/>
              <a:t> Shift (N = 56) </a:t>
            </a:r>
            <a:endParaRPr lang="en-US" dirty="0"/>
          </a:p>
        </p:txBody>
      </p:sp>
      <p:sp>
        <p:nvSpPr>
          <p:cNvPr id="2" name="Rectangle 1"/>
          <p:cNvSpPr/>
          <p:nvPr/>
        </p:nvSpPr>
        <p:spPr>
          <a:xfrm>
            <a:off x="3873500" y="923362"/>
            <a:ext cx="774503" cy="4693213"/>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2585072" y="923362"/>
            <a:ext cx="738791" cy="4693213"/>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6431540" y="3072348"/>
            <a:ext cx="2637884" cy="3416320"/>
          </a:xfrm>
          <a:prstGeom prst="rect">
            <a:avLst/>
          </a:prstGeom>
          <a:noFill/>
        </p:spPr>
        <p:txBody>
          <a:bodyPr wrap="square" rtlCol="0">
            <a:spAutoFit/>
          </a:bodyPr>
          <a:lstStyle/>
          <a:p>
            <a:pPr algn="ctr"/>
            <a:r>
              <a:rPr lang="en-US" sz="2400" dirty="0" smtClean="0"/>
              <a:t>9-day forecasts initialized during December, February, and early-March were characterized by substantial GEFS ensemble mean errors</a:t>
            </a:r>
            <a:endParaRPr lang="en-US" sz="2400" dirty="0"/>
          </a:p>
        </p:txBody>
      </p:sp>
      <p:cxnSp>
        <p:nvCxnSpPr>
          <p:cNvPr id="10" name="Straight Connector 9"/>
          <p:cNvCxnSpPr/>
          <p:nvPr/>
        </p:nvCxnSpPr>
        <p:spPr>
          <a:xfrm>
            <a:off x="6616057" y="2971800"/>
            <a:ext cx="2220469"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663081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fserror_timeseries_D9.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645" y="923362"/>
            <a:ext cx="6442412" cy="4917872"/>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2016–2017</a:t>
            </a:r>
            <a:endParaRPr lang="en-US" sz="3600" b="1" dirty="0">
              <a:solidFill>
                <a:srgbClr val="FF0000"/>
              </a:solidFill>
            </a:endParaRPr>
          </a:p>
        </p:txBody>
      </p:sp>
      <p:sp>
        <p:nvSpPr>
          <p:cNvPr id="21" name="TextBox 20"/>
          <p:cNvSpPr txBox="1"/>
          <p:nvPr/>
        </p:nvSpPr>
        <p:spPr>
          <a:xfrm>
            <a:off x="6431540" y="896342"/>
            <a:ext cx="2637884" cy="1938992"/>
          </a:xfrm>
          <a:prstGeom prst="rect">
            <a:avLst/>
          </a:prstGeom>
          <a:solidFill>
            <a:schemeClr val="bg1"/>
          </a:solidFill>
          <a:ln>
            <a:noFill/>
          </a:ln>
        </p:spPr>
        <p:txBody>
          <a:bodyPr wrap="square" rtlCol="0">
            <a:spAutoFit/>
          </a:bodyPr>
          <a:lstStyle/>
          <a:p>
            <a:pPr algn="ctr"/>
            <a:r>
              <a:rPr lang="en-US" sz="2400" b="1" dirty="0" smtClean="0">
                <a:solidFill>
                  <a:srgbClr val="0000FF"/>
                </a:solidFill>
              </a:rPr>
              <a:t>Time series of GEFS ensemble mean </a:t>
            </a:r>
          </a:p>
          <a:p>
            <a:pPr algn="ctr"/>
            <a:r>
              <a:rPr lang="en-US" sz="2400" b="1" dirty="0" smtClean="0">
                <a:solidFill>
                  <a:srgbClr val="0000FF"/>
                </a:solidFill>
              </a:rPr>
              <a:t>9-day forecast error by initialization date </a:t>
            </a:r>
            <a:endParaRPr lang="en-US" sz="2400" b="1" dirty="0">
              <a:solidFill>
                <a:srgbClr val="0000FF"/>
              </a:solidFill>
            </a:endParaRPr>
          </a:p>
        </p:txBody>
      </p:sp>
      <p:sp>
        <p:nvSpPr>
          <p:cNvPr id="6" name="Rectangle 5"/>
          <p:cNvSpPr/>
          <p:nvPr/>
        </p:nvSpPr>
        <p:spPr>
          <a:xfrm>
            <a:off x="318837" y="5864225"/>
            <a:ext cx="5985703" cy="836721"/>
          </a:xfrm>
          <a:prstGeom prst="rect">
            <a:avLst/>
          </a:prstGeom>
          <a:solidFill>
            <a:schemeClr val="bg1">
              <a:lumMod val="8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69900" y="5981700"/>
            <a:ext cx="266700" cy="254000"/>
          </a:xfrm>
          <a:prstGeom prst="rect">
            <a:avLst/>
          </a:prstGeom>
          <a:solidFill>
            <a:srgbClr val="EC00DC"/>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69900" y="6337300"/>
            <a:ext cx="266700" cy="254000"/>
          </a:xfrm>
          <a:prstGeom prst="rect">
            <a:avLst/>
          </a:prstGeom>
          <a:solidFill>
            <a:srgbClr val="28F70E"/>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62000" y="5904468"/>
            <a:ext cx="2374900" cy="369332"/>
          </a:xfrm>
          <a:prstGeom prst="rect">
            <a:avLst/>
          </a:prstGeom>
          <a:noFill/>
        </p:spPr>
        <p:txBody>
          <a:bodyPr wrap="square" rtlCol="0">
            <a:spAutoFit/>
          </a:bodyPr>
          <a:lstStyle/>
          <a:p>
            <a:r>
              <a:rPr lang="en-US" dirty="0" smtClean="0"/>
              <a:t>Jet Extension (N = 75) </a:t>
            </a:r>
            <a:endParaRPr lang="en-US" dirty="0"/>
          </a:p>
        </p:txBody>
      </p:sp>
      <p:sp>
        <p:nvSpPr>
          <p:cNvPr id="16" name="TextBox 15"/>
          <p:cNvSpPr txBox="1"/>
          <p:nvPr/>
        </p:nvSpPr>
        <p:spPr>
          <a:xfrm>
            <a:off x="762000" y="6235700"/>
            <a:ext cx="2374900" cy="369332"/>
          </a:xfrm>
          <a:prstGeom prst="rect">
            <a:avLst/>
          </a:prstGeom>
          <a:noFill/>
        </p:spPr>
        <p:txBody>
          <a:bodyPr wrap="square" rtlCol="0">
            <a:spAutoFit/>
          </a:bodyPr>
          <a:lstStyle/>
          <a:p>
            <a:r>
              <a:rPr lang="en-US" dirty="0" smtClean="0"/>
              <a:t>Jet Retraction (N = 57) </a:t>
            </a:r>
            <a:endParaRPr lang="en-US" dirty="0"/>
          </a:p>
        </p:txBody>
      </p:sp>
      <p:sp>
        <p:nvSpPr>
          <p:cNvPr id="17" name="Rectangle 16"/>
          <p:cNvSpPr/>
          <p:nvPr/>
        </p:nvSpPr>
        <p:spPr>
          <a:xfrm>
            <a:off x="3162300" y="5981700"/>
            <a:ext cx="266700" cy="254000"/>
          </a:xfrm>
          <a:prstGeom prst="rect">
            <a:avLst/>
          </a:prstGeom>
          <a:solidFill>
            <a:srgbClr val="0000FF"/>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162300" y="6337300"/>
            <a:ext cx="266700" cy="254000"/>
          </a:xfrm>
          <a:prstGeom prst="rect">
            <a:avLst/>
          </a:prstGeom>
          <a:solidFill>
            <a:srgbClr val="FF00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3454400" y="5904468"/>
            <a:ext cx="2374900" cy="369332"/>
          </a:xfrm>
          <a:prstGeom prst="rect">
            <a:avLst/>
          </a:prstGeom>
          <a:noFill/>
        </p:spPr>
        <p:txBody>
          <a:bodyPr wrap="square" rtlCol="0">
            <a:spAutoFit/>
          </a:bodyPr>
          <a:lstStyle/>
          <a:p>
            <a:r>
              <a:rPr lang="en-US" dirty="0" err="1" smtClean="0"/>
              <a:t>Poleward</a:t>
            </a:r>
            <a:r>
              <a:rPr lang="en-US" dirty="0" smtClean="0"/>
              <a:t> Shift (N = 83) </a:t>
            </a:r>
            <a:endParaRPr lang="en-US" dirty="0"/>
          </a:p>
        </p:txBody>
      </p:sp>
      <p:sp>
        <p:nvSpPr>
          <p:cNvPr id="20" name="TextBox 19"/>
          <p:cNvSpPr txBox="1"/>
          <p:nvPr/>
        </p:nvSpPr>
        <p:spPr>
          <a:xfrm>
            <a:off x="3454400" y="6235700"/>
            <a:ext cx="2850140" cy="369332"/>
          </a:xfrm>
          <a:prstGeom prst="rect">
            <a:avLst/>
          </a:prstGeom>
          <a:noFill/>
        </p:spPr>
        <p:txBody>
          <a:bodyPr wrap="square" rtlCol="0">
            <a:spAutoFit/>
          </a:bodyPr>
          <a:lstStyle/>
          <a:p>
            <a:r>
              <a:rPr lang="en-US" dirty="0" err="1" smtClean="0"/>
              <a:t>Equatorward</a:t>
            </a:r>
            <a:r>
              <a:rPr lang="en-US" dirty="0" smtClean="0"/>
              <a:t> Shift (N = 56) </a:t>
            </a:r>
            <a:endParaRPr lang="en-US" dirty="0"/>
          </a:p>
        </p:txBody>
      </p:sp>
      <p:sp>
        <p:nvSpPr>
          <p:cNvPr id="2" name="Rectangle 1"/>
          <p:cNvSpPr/>
          <p:nvPr/>
        </p:nvSpPr>
        <p:spPr>
          <a:xfrm>
            <a:off x="3873500" y="923362"/>
            <a:ext cx="774503" cy="4693213"/>
          </a:xfrm>
          <a:prstGeom prst="rect">
            <a:avLst/>
          </a:prstGeom>
          <a:solidFill>
            <a:srgbClr val="FF0000">
              <a:alpha val="20000"/>
            </a:srgbClr>
          </a:solid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6431540" y="3072348"/>
            <a:ext cx="2637884" cy="3416320"/>
          </a:xfrm>
          <a:prstGeom prst="rect">
            <a:avLst/>
          </a:prstGeom>
          <a:noFill/>
        </p:spPr>
        <p:txBody>
          <a:bodyPr wrap="square" rtlCol="0">
            <a:spAutoFit/>
          </a:bodyPr>
          <a:lstStyle/>
          <a:p>
            <a:pPr algn="ctr"/>
            <a:r>
              <a:rPr lang="en-US" sz="2400" dirty="0" smtClean="0"/>
              <a:t>9-day forecasts initialized during December, February, and early-March were characterized by substantial GEFS ensemble mean errors</a:t>
            </a:r>
            <a:endParaRPr lang="en-US" sz="2400" dirty="0"/>
          </a:p>
        </p:txBody>
      </p:sp>
      <p:cxnSp>
        <p:nvCxnSpPr>
          <p:cNvPr id="22" name="Straight Connector 21"/>
          <p:cNvCxnSpPr/>
          <p:nvPr/>
        </p:nvCxnSpPr>
        <p:spPr>
          <a:xfrm>
            <a:off x="6616057" y="2971800"/>
            <a:ext cx="2220469"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086340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Motivation</a:t>
            </a:r>
            <a:endParaRPr lang="en-US" sz="4000" b="1" dirty="0"/>
          </a:p>
        </p:txBody>
      </p:sp>
      <p:sp>
        <p:nvSpPr>
          <p:cNvPr id="6" name="TextBox 5"/>
          <p:cNvSpPr txBox="1"/>
          <p:nvPr/>
        </p:nvSpPr>
        <p:spPr>
          <a:xfrm>
            <a:off x="239888" y="1214952"/>
            <a:ext cx="8489691" cy="2185214"/>
          </a:xfrm>
          <a:prstGeom prst="rect">
            <a:avLst/>
          </a:prstGeom>
          <a:noFill/>
        </p:spPr>
        <p:txBody>
          <a:bodyPr wrap="square" rtlCol="0">
            <a:spAutoFit/>
          </a:bodyPr>
          <a:lstStyle/>
          <a:p>
            <a:pPr marL="342900" indent="-342900">
              <a:buFont typeface="Arial"/>
              <a:buChar char="•"/>
            </a:pPr>
            <a:r>
              <a:rPr lang="en-US" sz="2400" dirty="0" smtClean="0">
                <a:cs typeface="Arial"/>
              </a:rPr>
              <a:t>Previous work highlighted the considerable North Pacific Jet (NPJ) variability during the medium-range period that characterizes the antecedent environments associated with continental U.S. extreme temperature events.</a:t>
            </a:r>
            <a:endParaRPr lang="en-US" sz="2400" dirty="0">
              <a:cs typeface="Arial"/>
            </a:endParaRPr>
          </a:p>
          <a:p>
            <a:pPr marL="342900" indent="-342900">
              <a:buFont typeface="Arial"/>
              <a:buChar char="•"/>
            </a:pPr>
            <a:endParaRPr lang="en-US" sz="1600" dirty="0">
              <a:cs typeface="Arial"/>
            </a:endParaRPr>
          </a:p>
          <a:p>
            <a:endParaRPr lang="en-US" sz="2400" dirty="0">
              <a:cs typeface="Arial"/>
            </a:endParaRPr>
          </a:p>
        </p:txBody>
      </p:sp>
    </p:spTree>
    <p:extLst>
      <p:ext uri="{BB962C8B-B14F-4D97-AF65-F5344CB8AC3E}">
        <p14:creationId xmlns:p14="http://schemas.microsoft.com/office/powerpoint/2010/main" val="406240215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66611" y="2764628"/>
            <a:ext cx="8417874"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smtClean="0">
                <a:solidFill>
                  <a:srgbClr val="FF0000"/>
                </a:solidFill>
              </a:rPr>
              <a:t>Case Study:</a:t>
            </a:r>
          </a:p>
          <a:p>
            <a:r>
              <a:rPr lang="en-US" sz="4800" b="1" dirty="0" smtClean="0">
                <a:solidFill>
                  <a:srgbClr val="FF0000"/>
                </a:solidFill>
              </a:rPr>
              <a:t>Feb/Mar 2017 </a:t>
            </a:r>
          </a:p>
          <a:p>
            <a:r>
              <a:rPr lang="en-US" sz="4800" b="1" dirty="0" smtClean="0">
                <a:solidFill>
                  <a:srgbClr val="FF0000"/>
                </a:solidFill>
              </a:rPr>
              <a:t>NPJ Regime Changes</a:t>
            </a:r>
          </a:p>
        </p:txBody>
      </p:sp>
    </p:spTree>
    <p:extLst>
      <p:ext uri="{BB962C8B-B14F-4D97-AF65-F5344CB8AC3E}">
        <p14:creationId xmlns:p14="http://schemas.microsoft.com/office/powerpoint/2010/main" val="417762422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15553"/>
          </a:xfrm>
          <a:prstGeom prst="rect">
            <a:avLst/>
          </a:prstGeom>
          <a:noFill/>
        </p:spPr>
        <p:txBody>
          <a:bodyPr wrap="square" rtlCol="0">
            <a:spAutoFit/>
          </a:bodyPr>
          <a:lstStyle/>
          <a:p>
            <a:r>
              <a:rPr lang="en-US" sz="3400" b="1" dirty="0" smtClean="0"/>
              <a:t>Case Study: Feb/Mar 2017 NPJ Regime Changes</a:t>
            </a:r>
            <a:endParaRPr lang="en-US" sz="3400" b="1" dirty="0">
              <a:solidFill>
                <a:srgbClr val="FF0000"/>
              </a:solidFill>
            </a:endParaRPr>
          </a:p>
        </p:txBody>
      </p:sp>
      <p:pic>
        <p:nvPicPr>
          <p:cNvPr id="2" name="Picture 1" descr="CApreci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9117" y="1549400"/>
            <a:ext cx="5719483" cy="4419600"/>
          </a:xfrm>
          <a:prstGeom prst="rect">
            <a:avLst/>
          </a:prstGeom>
        </p:spPr>
      </p:pic>
      <p:sp>
        <p:nvSpPr>
          <p:cNvPr id="4" name="Rectangle 3"/>
          <p:cNvSpPr/>
          <p:nvPr/>
        </p:nvSpPr>
        <p:spPr>
          <a:xfrm>
            <a:off x="5562600" y="1790700"/>
            <a:ext cx="457200" cy="3797300"/>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8102600" y="5791200"/>
            <a:ext cx="812800" cy="369332"/>
          </a:xfrm>
          <a:prstGeom prst="rect">
            <a:avLst/>
          </a:prstGeom>
          <a:noFill/>
        </p:spPr>
        <p:txBody>
          <a:bodyPr wrap="square" rtlCol="0">
            <a:spAutoFit/>
          </a:bodyPr>
          <a:lstStyle/>
          <a:p>
            <a:r>
              <a:rPr lang="en-US" dirty="0" smtClean="0"/>
              <a:t>CDEC</a:t>
            </a:r>
            <a:endParaRPr lang="en-US" dirty="0"/>
          </a:p>
        </p:txBody>
      </p:sp>
      <p:sp>
        <p:nvSpPr>
          <p:cNvPr id="8" name="TextBox 7"/>
          <p:cNvSpPr txBox="1"/>
          <p:nvPr/>
        </p:nvSpPr>
        <p:spPr>
          <a:xfrm>
            <a:off x="187157" y="939800"/>
            <a:ext cx="3211960" cy="1938992"/>
          </a:xfrm>
          <a:prstGeom prst="rect">
            <a:avLst/>
          </a:prstGeom>
          <a:noFill/>
        </p:spPr>
        <p:txBody>
          <a:bodyPr wrap="square" rtlCol="0">
            <a:spAutoFit/>
          </a:bodyPr>
          <a:lstStyle/>
          <a:p>
            <a:pPr marL="292100" indent="-292100">
              <a:buFont typeface="+mj-lt"/>
              <a:buAutoNum type="romanUcPeriod"/>
            </a:pPr>
            <a:r>
              <a:rPr lang="en-US" sz="2000" dirty="0" smtClean="0"/>
              <a:t>Winter 2016/2017 was characterized by record setting precipitation in many parts of the Western U.S.</a:t>
            </a:r>
          </a:p>
          <a:p>
            <a:endParaRPr lang="en-US" sz="2000" dirty="0"/>
          </a:p>
        </p:txBody>
      </p:sp>
    </p:spTree>
    <p:extLst>
      <p:ext uri="{BB962C8B-B14F-4D97-AF65-F5344CB8AC3E}">
        <p14:creationId xmlns:p14="http://schemas.microsoft.com/office/powerpoint/2010/main" val="686859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6" name="Picture 5" descr="FebTemp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944790" y="952009"/>
            <a:ext cx="4601815" cy="5796606"/>
          </a:xfrm>
          <a:prstGeom prst="rect">
            <a:avLst/>
          </a:prstGeom>
        </p:spPr>
      </p:pic>
      <p:sp>
        <p:nvSpPr>
          <p:cNvPr id="8" name="TextBox 7"/>
          <p:cNvSpPr txBox="1"/>
          <p:nvPr/>
        </p:nvSpPr>
        <p:spPr>
          <a:xfrm>
            <a:off x="8102600" y="6087720"/>
            <a:ext cx="812800" cy="369332"/>
          </a:xfrm>
          <a:prstGeom prst="rect">
            <a:avLst/>
          </a:prstGeom>
          <a:noFill/>
        </p:spPr>
        <p:txBody>
          <a:bodyPr wrap="square" rtlCol="0">
            <a:spAutoFit/>
          </a:bodyPr>
          <a:lstStyle/>
          <a:p>
            <a:r>
              <a:rPr lang="en-US" dirty="0" smtClean="0"/>
              <a:t>ESRL</a:t>
            </a:r>
            <a:endParaRPr lang="en-US" dirty="0"/>
          </a:p>
        </p:txBody>
      </p:sp>
      <p:sp>
        <p:nvSpPr>
          <p:cNvPr id="9" name="TextBox 8"/>
          <p:cNvSpPr txBox="1"/>
          <p:nvPr/>
        </p:nvSpPr>
        <p:spPr>
          <a:xfrm>
            <a:off x="187157" y="939800"/>
            <a:ext cx="3211960" cy="3785652"/>
          </a:xfrm>
          <a:prstGeom prst="rect">
            <a:avLst/>
          </a:prstGeom>
          <a:noFill/>
        </p:spPr>
        <p:txBody>
          <a:bodyPr wrap="square" rtlCol="0">
            <a:spAutoFit/>
          </a:bodyPr>
          <a:lstStyle/>
          <a:p>
            <a:pPr marL="292100" indent="-292100">
              <a:buFont typeface="+mj-lt"/>
              <a:buAutoNum type="romanUcPeriod"/>
            </a:pPr>
            <a:r>
              <a:rPr lang="en-US" sz="2000" dirty="0" smtClean="0"/>
              <a:t>Winter 2016/2017 was characterized by record setting precipitation in many parts of the Western U.S.</a:t>
            </a:r>
          </a:p>
          <a:p>
            <a:endParaRPr lang="en-US" sz="2000" dirty="0"/>
          </a:p>
          <a:p>
            <a:pPr marL="292100" indent="-292100">
              <a:buFont typeface="+mj-lt"/>
              <a:buAutoNum type="romanUcPeriod"/>
            </a:pPr>
            <a:r>
              <a:rPr lang="en-US" sz="2000" dirty="0" smtClean="0"/>
              <a:t>A NPJ regime change in late-February ushered anomalously warm/cold temperatures into the Eastern/Western U.S. </a:t>
            </a:r>
          </a:p>
          <a:p>
            <a:endParaRPr lang="en-US" sz="2000" dirty="0"/>
          </a:p>
        </p:txBody>
      </p:sp>
      <p:sp>
        <p:nvSpPr>
          <p:cNvPr id="10" name="TextBox 9"/>
          <p:cNvSpPr txBox="1"/>
          <p:nvPr/>
        </p:nvSpPr>
        <p:spPr>
          <a:xfrm>
            <a:off x="187157" y="37240"/>
            <a:ext cx="9304421" cy="615553"/>
          </a:xfrm>
          <a:prstGeom prst="rect">
            <a:avLst/>
          </a:prstGeom>
          <a:noFill/>
        </p:spPr>
        <p:txBody>
          <a:bodyPr wrap="square" rtlCol="0">
            <a:spAutoFit/>
          </a:bodyPr>
          <a:lstStyle/>
          <a:p>
            <a:r>
              <a:rPr lang="en-US" sz="3400" b="1" dirty="0" smtClean="0"/>
              <a:t>Case Study: Feb/Mar 2017 NPJ Regime Changes</a:t>
            </a:r>
            <a:endParaRPr lang="en-US" sz="3400" b="1" dirty="0">
              <a:solidFill>
                <a:srgbClr val="FF0000"/>
              </a:solidFill>
            </a:endParaRPr>
          </a:p>
        </p:txBody>
      </p:sp>
      <p:sp>
        <p:nvSpPr>
          <p:cNvPr id="2" name="TextBox 1"/>
          <p:cNvSpPr txBox="1"/>
          <p:nvPr/>
        </p:nvSpPr>
        <p:spPr>
          <a:xfrm>
            <a:off x="3757764" y="1270121"/>
            <a:ext cx="5211115" cy="369332"/>
          </a:xfrm>
          <a:prstGeom prst="rect">
            <a:avLst/>
          </a:prstGeom>
          <a:noFill/>
        </p:spPr>
        <p:txBody>
          <a:bodyPr wrap="square" rtlCol="0">
            <a:spAutoFit/>
          </a:bodyPr>
          <a:lstStyle/>
          <a:p>
            <a:pPr algn="ctr"/>
            <a:r>
              <a:rPr lang="en-US" b="1" dirty="0" smtClean="0">
                <a:solidFill>
                  <a:srgbClr val="0000FF"/>
                </a:solidFill>
              </a:rPr>
              <a:t>Composite Temperature Anomalies 20–28 Feb</a:t>
            </a:r>
            <a:endParaRPr lang="en-US" b="1" dirty="0">
              <a:solidFill>
                <a:srgbClr val="0000FF"/>
              </a:solidFill>
            </a:endParaRPr>
          </a:p>
        </p:txBody>
      </p:sp>
    </p:spTree>
    <p:extLst>
      <p:ext uri="{BB962C8B-B14F-4D97-AF65-F5344CB8AC3E}">
        <p14:creationId xmlns:p14="http://schemas.microsoft.com/office/powerpoint/2010/main" val="192952189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187157" y="939800"/>
            <a:ext cx="3211960" cy="5632311"/>
          </a:xfrm>
          <a:prstGeom prst="rect">
            <a:avLst/>
          </a:prstGeom>
          <a:noFill/>
        </p:spPr>
        <p:txBody>
          <a:bodyPr wrap="square" rtlCol="0">
            <a:spAutoFit/>
          </a:bodyPr>
          <a:lstStyle/>
          <a:p>
            <a:pPr marL="292100" indent="-292100">
              <a:buFont typeface="+mj-lt"/>
              <a:buAutoNum type="romanUcPeriod"/>
            </a:pPr>
            <a:r>
              <a:rPr lang="en-US" sz="2000" dirty="0" smtClean="0"/>
              <a:t>Winter 2016/2017 was characterized by record setting precipitation in many parts of the Western U.S.</a:t>
            </a:r>
          </a:p>
          <a:p>
            <a:endParaRPr lang="en-US" sz="2000" dirty="0"/>
          </a:p>
          <a:p>
            <a:pPr marL="292100" indent="-292100">
              <a:buFont typeface="+mj-lt"/>
              <a:buAutoNum type="romanUcPeriod"/>
            </a:pPr>
            <a:r>
              <a:rPr lang="en-US" sz="2000" dirty="0" smtClean="0"/>
              <a:t>A NPJ regime change in late-February ushered anomalously warm/cold temperatures into the Eastern/Western U.S. </a:t>
            </a:r>
          </a:p>
          <a:p>
            <a:pPr marL="285750" indent="-285750">
              <a:buFont typeface="Arial"/>
              <a:buChar char="•"/>
            </a:pPr>
            <a:endParaRPr lang="en-US" sz="2000" dirty="0"/>
          </a:p>
          <a:p>
            <a:pPr marL="292100" indent="-292100">
              <a:buFont typeface="+mj-lt"/>
              <a:buAutoNum type="romanUcPeriod"/>
            </a:pPr>
            <a:r>
              <a:rPr lang="en-US" sz="2000" dirty="0" smtClean="0"/>
              <a:t>A second NPJ regime change in early-March facilitated the development of the “Pi Day Snowstorm” in the Northeast U.S.</a:t>
            </a:r>
            <a:endParaRPr lang="en-US" sz="2000" dirty="0"/>
          </a:p>
        </p:txBody>
      </p:sp>
      <p:pic>
        <p:nvPicPr>
          <p:cNvPr id="2" name="Picture 1" descr="mar2017sno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9116" y="1574800"/>
            <a:ext cx="5599491" cy="4178300"/>
          </a:xfrm>
          <a:prstGeom prst="rect">
            <a:avLst/>
          </a:prstGeom>
        </p:spPr>
      </p:pic>
      <p:sp>
        <p:nvSpPr>
          <p:cNvPr id="8" name="TextBox 7"/>
          <p:cNvSpPr txBox="1"/>
          <p:nvPr/>
        </p:nvSpPr>
        <p:spPr>
          <a:xfrm>
            <a:off x="7200900" y="5694020"/>
            <a:ext cx="1943100" cy="369332"/>
          </a:xfrm>
          <a:prstGeom prst="rect">
            <a:avLst/>
          </a:prstGeom>
          <a:noFill/>
        </p:spPr>
        <p:txBody>
          <a:bodyPr wrap="square" rtlCol="0">
            <a:spAutoFit/>
          </a:bodyPr>
          <a:lstStyle/>
          <a:p>
            <a:r>
              <a:rPr lang="en-US" dirty="0" smtClean="0"/>
              <a:t>NWS Burlington</a:t>
            </a:r>
            <a:endParaRPr lang="en-US" dirty="0"/>
          </a:p>
        </p:txBody>
      </p:sp>
      <p:sp>
        <p:nvSpPr>
          <p:cNvPr id="9" name="TextBox 8"/>
          <p:cNvSpPr txBox="1"/>
          <p:nvPr/>
        </p:nvSpPr>
        <p:spPr>
          <a:xfrm>
            <a:off x="187157" y="37240"/>
            <a:ext cx="9304421" cy="615553"/>
          </a:xfrm>
          <a:prstGeom prst="rect">
            <a:avLst/>
          </a:prstGeom>
          <a:noFill/>
        </p:spPr>
        <p:txBody>
          <a:bodyPr wrap="square" rtlCol="0">
            <a:spAutoFit/>
          </a:bodyPr>
          <a:lstStyle/>
          <a:p>
            <a:r>
              <a:rPr lang="en-US" sz="3400" b="1" dirty="0" smtClean="0"/>
              <a:t>Case Study: Feb/Mar 2017 NPJ Regime Changes</a:t>
            </a:r>
            <a:endParaRPr lang="en-US" sz="3400" b="1" dirty="0">
              <a:solidFill>
                <a:srgbClr val="FF0000"/>
              </a:solidFill>
            </a:endParaRPr>
          </a:p>
        </p:txBody>
      </p:sp>
    </p:spTree>
    <p:extLst>
      <p:ext uri="{BB962C8B-B14F-4D97-AF65-F5344CB8AC3E}">
        <p14:creationId xmlns:p14="http://schemas.microsoft.com/office/powerpoint/2010/main" val="299934411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66611" y="2764628"/>
            <a:ext cx="8417874"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smtClean="0">
                <a:solidFill>
                  <a:srgbClr val="FF0000"/>
                </a:solidFill>
              </a:rPr>
              <a:t>Case Study:</a:t>
            </a:r>
          </a:p>
          <a:p>
            <a:r>
              <a:rPr lang="en-US" sz="4800" b="1" dirty="0" smtClean="0">
                <a:solidFill>
                  <a:srgbClr val="FF0000"/>
                </a:solidFill>
              </a:rPr>
              <a:t>Feb/Mar 2017 </a:t>
            </a:r>
          </a:p>
          <a:p>
            <a:r>
              <a:rPr lang="en-US" sz="4800" b="1" dirty="0" smtClean="0">
                <a:solidFill>
                  <a:srgbClr val="FF0000"/>
                </a:solidFill>
              </a:rPr>
              <a:t> NPJ Regime Changes</a:t>
            </a:r>
          </a:p>
          <a:p>
            <a:endParaRPr lang="en-US" sz="4800" b="1" dirty="0">
              <a:solidFill>
                <a:srgbClr val="FF0000"/>
              </a:solidFill>
            </a:endParaRPr>
          </a:p>
          <a:p>
            <a:r>
              <a:rPr lang="en-US" sz="4800" b="1" dirty="0" smtClean="0"/>
              <a:t>I:  Western U.S. Mid-February Rain</a:t>
            </a:r>
          </a:p>
        </p:txBody>
      </p:sp>
    </p:spTree>
    <p:extLst>
      <p:ext uri="{BB962C8B-B14F-4D97-AF65-F5344CB8AC3E}">
        <p14:creationId xmlns:p14="http://schemas.microsoft.com/office/powerpoint/2010/main" val="43774363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42291" y="175085"/>
            <a:ext cx="8105799" cy="3159331"/>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749300" y="582156"/>
            <a:ext cx="7556500" cy="2400657"/>
          </a:xfrm>
          <a:prstGeom prst="rect">
            <a:avLst/>
          </a:prstGeom>
          <a:noFill/>
        </p:spPr>
        <p:txBody>
          <a:bodyPr wrap="square" rtlCol="0">
            <a:spAutoFit/>
          </a:bodyPr>
          <a:lstStyle/>
          <a:p>
            <a:pPr marL="285750" indent="-285750">
              <a:buFont typeface="Arial"/>
              <a:buChar char="•"/>
            </a:pPr>
            <a:r>
              <a:rPr lang="en-US" sz="2400" b="1" dirty="0"/>
              <a:t>2</a:t>
            </a:r>
            <a:r>
              <a:rPr lang="en-US" sz="2400" b="1" dirty="0" smtClean="0"/>
              <a:t>50-hPa Geo. Height </a:t>
            </a:r>
            <a:r>
              <a:rPr lang="en-US" sz="2400" dirty="0" smtClean="0"/>
              <a:t>(black contours)</a:t>
            </a:r>
          </a:p>
          <a:p>
            <a:pPr marL="285750" indent="-285750">
              <a:buFont typeface="Arial"/>
              <a:buChar char="•"/>
            </a:pPr>
            <a:endParaRPr lang="en-US" sz="1000" dirty="0" smtClean="0"/>
          </a:p>
          <a:p>
            <a:pPr marL="285750" indent="-285750">
              <a:buFont typeface="Arial"/>
              <a:buChar char="•"/>
            </a:pPr>
            <a:r>
              <a:rPr lang="en-US" sz="2400" b="1" dirty="0" smtClean="0"/>
              <a:t>250-hPa Standardized Geo. Height Anomalies</a:t>
            </a:r>
            <a:r>
              <a:rPr lang="en-US" sz="2400" dirty="0" smtClean="0"/>
              <a:t>             (</a:t>
            </a:r>
            <a:r>
              <a:rPr lang="en-US" sz="2400" dirty="0" smtClean="0">
                <a:solidFill>
                  <a:srgbClr val="FF0000"/>
                </a:solidFill>
              </a:rPr>
              <a:t>red contours: positive </a:t>
            </a:r>
            <a:r>
              <a:rPr lang="en-US" sz="2400" dirty="0" smtClean="0"/>
              <a:t>/ </a:t>
            </a:r>
            <a:r>
              <a:rPr lang="en-US" sz="2400" dirty="0" smtClean="0">
                <a:solidFill>
                  <a:srgbClr val="0000FF"/>
                </a:solidFill>
              </a:rPr>
              <a:t>blue contours: negative</a:t>
            </a:r>
            <a:r>
              <a:rPr lang="en-US" sz="2400" dirty="0" smtClean="0"/>
              <a:t>)</a:t>
            </a:r>
          </a:p>
          <a:p>
            <a:pPr marL="285750" indent="-285750">
              <a:buFont typeface="Arial"/>
              <a:buChar char="•"/>
            </a:pPr>
            <a:endParaRPr lang="en-US" sz="1000" dirty="0" smtClean="0"/>
          </a:p>
          <a:p>
            <a:pPr marL="285750" indent="-285750">
              <a:buFont typeface="Arial"/>
              <a:buChar char="•"/>
            </a:pPr>
            <a:r>
              <a:rPr lang="en-US" sz="2400" b="1" dirty="0" smtClean="0"/>
              <a:t>250-hPa Wind Speed </a:t>
            </a:r>
            <a:r>
              <a:rPr lang="en-US" sz="2400" dirty="0" smtClean="0"/>
              <a:t>(</a:t>
            </a:r>
            <a:r>
              <a:rPr lang="en-US" sz="2400" dirty="0" smtClean="0">
                <a:solidFill>
                  <a:srgbClr val="660066"/>
                </a:solidFill>
              </a:rPr>
              <a:t>purple fill</a:t>
            </a:r>
            <a:r>
              <a:rPr lang="en-US" sz="2400" dirty="0" smtClean="0"/>
              <a:t>)</a:t>
            </a:r>
          </a:p>
          <a:p>
            <a:pPr marL="285750" indent="-285750">
              <a:buFont typeface="Arial"/>
              <a:buChar char="•"/>
            </a:pPr>
            <a:endParaRPr lang="en-US" sz="1000" dirty="0" smtClean="0"/>
          </a:p>
          <a:p>
            <a:pPr marL="285750" indent="-285750">
              <a:buFont typeface="Arial"/>
              <a:buChar char="•"/>
            </a:pPr>
            <a:r>
              <a:rPr lang="en-US" sz="2400" b="1" dirty="0" smtClean="0"/>
              <a:t>Standardized </a:t>
            </a:r>
            <a:r>
              <a:rPr lang="en-US" sz="2400" b="1" dirty="0" err="1" smtClean="0"/>
              <a:t>Precipitable</a:t>
            </a:r>
            <a:r>
              <a:rPr lang="en-US" sz="2400" b="1" dirty="0" smtClean="0"/>
              <a:t> Water Anomalies</a:t>
            </a:r>
            <a:r>
              <a:rPr lang="en-US" sz="2400" dirty="0" smtClean="0"/>
              <a:t> (</a:t>
            </a:r>
            <a:r>
              <a:rPr lang="en-US" sz="2400" dirty="0" smtClean="0">
                <a:solidFill>
                  <a:srgbClr val="008000"/>
                </a:solidFill>
              </a:rPr>
              <a:t>green fill</a:t>
            </a:r>
            <a:r>
              <a:rPr lang="en-US" sz="2400" dirty="0"/>
              <a:t>)</a:t>
            </a:r>
            <a:endParaRPr lang="en-US" dirty="0" smtClean="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3563463"/>
            <a:ext cx="8105799" cy="3147002"/>
          </a:xfrm>
          <a:prstGeom prst="rect">
            <a:avLst/>
          </a:prstGeom>
          <a:ln>
            <a:solidFill>
              <a:schemeClr val="tx1"/>
            </a:solidFill>
          </a:ln>
        </p:spPr>
      </p:pic>
      <p:sp>
        <p:nvSpPr>
          <p:cNvPr id="17" name="Freeform 16"/>
          <p:cNvSpPr/>
          <p:nvPr/>
        </p:nvSpPr>
        <p:spPr>
          <a:xfrm>
            <a:off x="1301750" y="5270500"/>
            <a:ext cx="641350" cy="1016000"/>
          </a:xfrm>
          <a:custGeom>
            <a:avLst/>
            <a:gdLst>
              <a:gd name="connsiteX0" fmla="*/ 641350 w 641350"/>
              <a:gd name="connsiteY0" fmla="*/ 0 h 1016000"/>
              <a:gd name="connsiteX1" fmla="*/ 0 w 641350"/>
              <a:gd name="connsiteY1" fmla="*/ 508000 h 1016000"/>
              <a:gd name="connsiteX2" fmla="*/ 635000 w 641350"/>
              <a:gd name="connsiteY2" fmla="*/ 1016000 h 1016000"/>
              <a:gd name="connsiteX3" fmla="*/ 641350 w 641350"/>
              <a:gd name="connsiteY3" fmla="*/ 0 h 1016000"/>
            </a:gdLst>
            <a:ahLst/>
            <a:cxnLst>
              <a:cxn ang="0">
                <a:pos x="connsiteX0" y="connsiteY0"/>
              </a:cxn>
              <a:cxn ang="0">
                <a:pos x="connsiteX1" y="connsiteY1"/>
              </a:cxn>
              <a:cxn ang="0">
                <a:pos x="connsiteX2" y="connsiteY2"/>
              </a:cxn>
              <a:cxn ang="0">
                <a:pos x="connsiteX3" y="connsiteY3"/>
              </a:cxn>
            </a:cxnLst>
            <a:rect l="l" t="t" r="r" b="b"/>
            <a:pathLst>
              <a:path w="641350" h="1016000">
                <a:moveTo>
                  <a:pt x="641350" y="0"/>
                </a:moveTo>
                <a:lnTo>
                  <a:pt x="0" y="508000"/>
                </a:lnTo>
                <a:lnTo>
                  <a:pt x="635000" y="1016000"/>
                </a:lnTo>
                <a:cubicBezTo>
                  <a:pt x="637117" y="677333"/>
                  <a:pt x="639233" y="338667"/>
                  <a:pt x="641350" y="0"/>
                </a:cubicBezTo>
                <a:close/>
              </a:path>
            </a:pathLst>
          </a:custGeom>
          <a:solidFill>
            <a:srgbClr val="FF00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42291" y="3551134"/>
            <a:ext cx="8105799" cy="3159331"/>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49300" y="4199505"/>
            <a:ext cx="7556500" cy="1877437"/>
          </a:xfrm>
          <a:prstGeom prst="rect">
            <a:avLst/>
          </a:prstGeom>
          <a:noFill/>
        </p:spPr>
        <p:txBody>
          <a:bodyPr wrap="square" rtlCol="0">
            <a:spAutoFit/>
          </a:bodyPr>
          <a:lstStyle/>
          <a:p>
            <a:pPr marL="285750" indent="-285750">
              <a:buFont typeface="Arial"/>
              <a:buChar char="•"/>
            </a:pPr>
            <a:r>
              <a:rPr lang="en-US" sz="2400" b="1" dirty="0" smtClean="0"/>
              <a:t>Mean Sea Level Pressure </a:t>
            </a:r>
            <a:r>
              <a:rPr lang="en-US" sz="2400" dirty="0" smtClean="0"/>
              <a:t>(black contours)</a:t>
            </a:r>
          </a:p>
          <a:p>
            <a:pPr marL="285750" indent="-285750">
              <a:buFont typeface="Arial"/>
              <a:buChar char="•"/>
            </a:pPr>
            <a:endParaRPr lang="en-US" sz="1000" dirty="0" smtClean="0"/>
          </a:p>
          <a:p>
            <a:pPr marL="285750" indent="-285750">
              <a:buFont typeface="Arial"/>
              <a:buChar char="•"/>
            </a:pPr>
            <a:r>
              <a:rPr lang="en-US" sz="2400" b="1" dirty="0"/>
              <a:t>8</a:t>
            </a:r>
            <a:r>
              <a:rPr lang="en-US" sz="2400" b="1" dirty="0" smtClean="0"/>
              <a:t>50-hPa Standardized Temperature Anomalies</a:t>
            </a:r>
            <a:r>
              <a:rPr lang="en-US" sz="2400" dirty="0" smtClean="0"/>
              <a:t>             (</a:t>
            </a:r>
            <a:r>
              <a:rPr lang="en-US" sz="2400" dirty="0" smtClean="0">
                <a:solidFill>
                  <a:srgbClr val="FF0000"/>
                </a:solidFill>
              </a:rPr>
              <a:t>red fill: positive </a:t>
            </a:r>
            <a:r>
              <a:rPr lang="en-US" sz="2400" dirty="0" smtClean="0"/>
              <a:t>/ </a:t>
            </a:r>
            <a:r>
              <a:rPr lang="en-US" sz="2400" dirty="0" smtClean="0">
                <a:solidFill>
                  <a:srgbClr val="0000FF"/>
                </a:solidFill>
              </a:rPr>
              <a:t>blue fill: negative</a:t>
            </a:r>
            <a:r>
              <a:rPr lang="en-US" sz="2400" dirty="0" smtClean="0"/>
              <a:t>)</a:t>
            </a:r>
          </a:p>
          <a:p>
            <a:pPr marL="285750" indent="-285750">
              <a:buFont typeface="Arial"/>
              <a:buChar char="•"/>
            </a:pPr>
            <a:endParaRPr lang="en-US" sz="1000" dirty="0" smtClean="0"/>
          </a:p>
          <a:p>
            <a:pPr marL="285750" indent="-285750">
              <a:buFont typeface="Arial"/>
              <a:buChar char="•"/>
            </a:pPr>
            <a:r>
              <a:rPr lang="en-US" sz="2400" b="1" dirty="0" smtClean="0"/>
              <a:t>1000–500-hPa Thickness </a:t>
            </a:r>
            <a:r>
              <a:rPr lang="en-US" sz="2400" dirty="0" smtClean="0"/>
              <a:t>(dashed </a:t>
            </a:r>
            <a:r>
              <a:rPr lang="en-US" sz="2400" dirty="0" smtClean="0">
                <a:solidFill>
                  <a:srgbClr val="FF0000"/>
                </a:solidFill>
              </a:rPr>
              <a:t>red</a:t>
            </a:r>
            <a:r>
              <a:rPr lang="en-US" sz="2400" dirty="0" smtClean="0"/>
              <a:t>/</a:t>
            </a:r>
            <a:r>
              <a:rPr lang="en-US" sz="2400" dirty="0" smtClean="0">
                <a:solidFill>
                  <a:srgbClr val="0000FF"/>
                </a:solidFill>
              </a:rPr>
              <a:t>blue</a:t>
            </a:r>
            <a:r>
              <a:rPr lang="en-US" sz="2400" dirty="0" smtClean="0"/>
              <a:t> contours)</a:t>
            </a:r>
            <a:endParaRPr lang="en-US" dirty="0" smtClean="0"/>
          </a:p>
        </p:txBody>
      </p:sp>
    </p:spTree>
    <p:extLst>
      <p:ext uri="{BB962C8B-B14F-4D97-AF65-F5344CB8AC3E}">
        <p14:creationId xmlns:p14="http://schemas.microsoft.com/office/powerpoint/2010/main" val="70687562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75085"/>
            <a:ext cx="8105799" cy="315933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63463"/>
            <a:ext cx="8105799" cy="3147002"/>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10 </a:t>
            </a:r>
            <a:r>
              <a:rPr lang="en-US" b="1" dirty="0" smtClean="0">
                <a:solidFill>
                  <a:srgbClr val="0000FF"/>
                </a:solidFill>
              </a:rPr>
              <a:t>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10 </a:t>
            </a:r>
            <a:r>
              <a:rPr lang="en-US" b="1" dirty="0" smtClean="0">
                <a:solidFill>
                  <a:srgbClr val="0000FF"/>
                </a:solidFill>
              </a:rPr>
              <a:t>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3" name="Rectangle 2"/>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582" y="3419944"/>
            <a:ext cx="1804983" cy="2335861"/>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cxnSp>
        <p:nvCxnSpPr>
          <p:cNvPr id="6" name="Straight Arrow Connector 5"/>
          <p:cNvCxnSpPr/>
          <p:nvPr/>
        </p:nvCxnSpPr>
        <p:spPr>
          <a:xfrm flipV="1">
            <a:off x="1473200" y="2260600"/>
            <a:ext cx="1257300" cy="25400"/>
          </a:xfrm>
          <a:prstGeom prst="straightConnector1">
            <a:avLst/>
          </a:prstGeom>
          <a:ln w="57150" cmpd="sng">
            <a:solidFill>
              <a:schemeClr val="bg1"/>
            </a:solidFill>
            <a:headEnd type="none"/>
            <a:tailEnd type="triangle"/>
          </a:ln>
          <a:effectLst>
            <a:glow rad="76200">
              <a:schemeClr val="tx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556721" y="5384800"/>
            <a:ext cx="1157779" cy="925952"/>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1716635" y="5703703"/>
            <a:ext cx="1243859" cy="646331"/>
          </a:xfrm>
          <a:prstGeom prst="rect">
            <a:avLst/>
          </a:prstGeom>
          <a:solidFill>
            <a:srgbClr val="FFFFFF">
              <a:alpha val="73000"/>
            </a:srgbClr>
          </a:solidFill>
          <a:ln>
            <a:solidFill>
              <a:schemeClr val="tx1"/>
            </a:solidFill>
          </a:ln>
        </p:spPr>
        <p:txBody>
          <a:bodyPr wrap="square" rtlCol="0">
            <a:spAutoFit/>
          </a:bodyPr>
          <a:lstStyle/>
          <a:p>
            <a:pPr algn="ctr"/>
            <a:r>
              <a:rPr lang="en-US" b="1" dirty="0" smtClean="0"/>
              <a:t>E. Asian </a:t>
            </a:r>
          </a:p>
          <a:p>
            <a:pPr algn="ctr"/>
            <a:r>
              <a:rPr lang="en-US" b="1" dirty="0" smtClean="0"/>
              <a:t>cold surge</a:t>
            </a:r>
            <a:endParaRPr lang="en-US" b="1" dirty="0"/>
          </a:p>
        </p:txBody>
      </p:sp>
    </p:spTree>
    <p:extLst>
      <p:ext uri="{BB962C8B-B14F-4D97-AF65-F5344CB8AC3E}">
        <p14:creationId xmlns:p14="http://schemas.microsoft.com/office/powerpoint/2010/main" val="76291003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382" y="175085"/>
            <a:ext cx="8103616" cy="315933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64802"/>
            <a:ext cx="8105799" cy="3144324"/>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12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12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4"/>
            <a:ext cx="1804983" cy="2335860"/>
          </a:xfrm>
          <a:prstGeom prst="rect">
            <a:avLst/>
          </a:prstGeom>
        </p:spPr>
      </p:pic>
      <p:cxnSp>
        <p:nvCxnSpPr>
          <p:cNvPr id="24" name="Straight Arrow Connector 23"/>
          <p:cNvCxnSpPr/>
          <p:nvPr/>
        </p:nvCxnSpPr>
        <p:spPr>
          <a:xfrm flipV="1">
            <a:off x="1600200" y="2222500"/>
            <a:ext cx="1714500" cy="12700"/>
          </a:xfrm>
          <a:prstGeom prst="straightConnector1">
            <a:avLst/>
          </a:prstGeom>
          <a:ln w="57150" cmpd="sng">
            <a:solidFill>
              <a:schemeClr val="bg1"/>
            </a:solidFill>
            <a:headEnd type="none"/>
            <a:tailEnd type="triangle"/>
          </a:ln>
          <a:effectLst>
            <a:glow rad="76200">
              <a:schemeClr val="tx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556721" y="5384800"/>
            <a:ext cx="1157779" cy="925952"/>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3199593" y="4850824"/>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Tree>
    <p:extLst>
      <p:ext uri="{BB962C8B-B14F-4D97-AF65-F5344CB8AC3E}">
        <p14:creationId xmlns:p14="http://schemas.microsoft.com/office/powerpoint/2010/main" val="49340597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382" y="180549"/>
            <a:ext cx="8103616" cy="3148403"/>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256" y="3564802"/>
            <a:ext cx="8103868" cy="3144324"/>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14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14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4"/>
            <a:ext cx="1804983" cy="2335860"/>
          </a:xfrm>
          <a:prstGeom prst="rect">
            <a:avLst/>
          </a:prstGeom>
        </p:spPr>
      </p:pic>
      <p:cxnSp>
        <p:nvCxnSpPr>
          <p:cNvPr id="24" name="Straight Arrow Connector 23"/>
          <p:cNvCxnSpPr/>
          <p:nvPr/>
        </p:nvCxnSpPr>
        <p:spPr>
          <a:xfrm flipV="1">
            <a:off x="1866900" y="2247900"/>
            <a:ext cx="2437741" cy="25400"/>
          </a:xfrm>
          <a:prstGeom prst="straightConnector1">
            <a:avLst/>
          </a:prstGeom>
          <a:ln w="57150" cmpd="sng">
            <a:solidFill>
              <a:schemeClr val="bg1"/>
            </a:solidFill>
            <a:headEnd type="none"/>
            <a:tailEnd type="triangle"/>
          </a:ln>
          <a:effectLst>
            <a:glow rad="76200">
              <a:schemeClr val="tx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556721" y="5615022"/>
            <a:ext cx="2110279" cy="695729"/>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4171949" y="4402862"/>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Tree>
    <p:extLst>
      <p:ext uri="{BB962C8B-B14F-4D97-AF65-F5344CB8AC3E}">
        <p14:creationId xmlns:p14="http://schemas.microsoft.com/office/powerpoint/2010/main" val="161034168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858" y="180549"/>
            <a:ext cx="8090663" cy="3148403"/>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251" y="3564802"/>
            <a:ext cx="8087878" cy="3144324"/>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16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4"/>
            <a:ext cx="1804982" cy="2335860"/>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16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cxnSp>
        <p:nvCxnSpPr>
          <p:cNvPr id="24" name="Straight Arrow Connector 23"/>
          <p:cNvCxnSpPr/>
          <p:nvPr/>
        </p:nvCxnSpPr>
        <p:spPr>
          <a:xfrm flipV="1">
            <a:off x="1473200" y="2222500"/>
            <a:ext cx="3340099" cy="139700"/>
          </a:xfrm>
          <a:prstGeom prst="straightConnector1">
            <a:avLst/>
          </a:prstGeom>
          <a:ln w="57150" cmpd="sng">
            <a:solidFill>
              <a:schemeClr val="bg1"/>
            </a:solidFill>
            <a:headEnd type="none"/>
            <a:tailEnd type="triangle"/>
          </a:ln>
          <a:effectLst>
            <a:glow rad="76200">
              <a:schemeClr val="tx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3994150" y="4352062"/>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6" name="TextBox 25"/>
          <p:cNvSpPr txBox="1"/>
          <p:nvPr/>
        </p:nvSpPr>
        <p:spPr>
          <a:xfrm>
            <a:off x="5226050" y="4707950"/>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7" name="Rectangle 26"/>
          <p:cNvSpPr/>
          <p:nvPr/>
        </p:nvSpPr>
        <p:spPr>
          <a:xfrm>
            <a:off x="556721" y="5615022"/>
            <a:ext cx="2110279" cy="695729"/>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078983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Motivation</a:t>
            </a:r>
            <a:endParaRPr lang="en-US" sz="4000" b="1" dirty="0"/>
          </a:p>
        </p:txBody>
      </p:sp>
      <p:sp>
        <p:nvSpPr>
          <p:cNvPr id="6" name="TextBox 5"/>
          <p:cNvSpPr txBox="1"/>
          <p:nvPr/>
        </p:nvSpPr>
        <p:spPr>
          <a:xfrm>
            <a:off x="239888" y="1214952"/>
            <a:ext cx="8489691" cy="4031873"/>
          </a:xfrm>
          <a:prstGeom prst="rect">
            <a:avLst/>
          </a:prstGeom>
          <a:noFill/>
        </p:spPr>
        <p:txBody>
          <a:bodyPr wrap="square" rtlCol="0">
            <a:spAutoFit/>
          </a:bodyPr>
          <a:lstStyle/>
          <a:p>
            <a:pPr marL="342900" indent="-342900">
              <a:buFont typeface="Arial"/>
              <a:buChar char="•"/>
            </a:pPr>
            <a:r>
              <a:rPr lang="en-US" sz="2400" dirty="0" smtClean="0">
                <a:cs typeface="Arial"/>
              </a:rPr>
              <a:t>Previous work highlighted the considerable North Pacific Jet (NPJ) variability during the medium-range period that characterizes the antecedent environments associated with continental U.S. extreme temperature events.</a:t>
            </a:r>
            <a:endParaRPr lang="en-US" sz="2400" dirty="0">
              <a:cs typeface="Arial"/>
            </a:endParaRPr>
          </a:p>
          <a:p>
            <a:pPr marL="342900" indent="-342900">
              <a:buFont typeface="Arial"/>
              <a:buChar char="•"/>
            </a:pPr>
            <a:endParaRPr lang="en-US" sz="1600" dirty="0">
              <a:cs typeface="Arial"/>
            </a:endParaRPr>
          </a:p>
          <a:p>
            <a:pPr marL="342900" indent="-342900">
              <a:buFont typeface="Arial"/>
              <a:buChar char="•"/>
            </a:pPr>
            <a:r>
              <a:rPr lang="en-US" sz="2400" dirty="0" smtClean="0">
                <a:cs typeface="Arial"/>
              </a:rPr>
              <a:t>This NPJ variability motivated the development of the NPJ phase diagram as an objective tool to characterize the instantaneous state of the upper-tropospheric flow pattern over the North Pacific.</a:t>
            </a:r>
          </a:p>
          <a:p>
            <a:pPr marL="342900" indent="-342900">
              <a:buFont typeface="Arial"/>
              <a:buChar char="•"/>
            </a:pPr>
            <a:endParaRPr lang="en-US" sz="2400" dirty="0">
              <a:cs typeface="Arial"/>
            </a:endParaRPr>
          </a:p>
          <a:p>
            <a:endParaRPr lang="en-US" sz="2400" dirty="0">
              <a:cs typeface="Arial"/>
            </a:endParaRPr>
          </a:p>
        </p:txBody>
      </p:sp>
    </p:spTree>
    <p:extLst>
      <p:ext uri="{BB962C8B-B14F-4D97-AF65-F5344CB8AC3E}">
        <p14:creationId xmlns:p14="http://schemas.microsoft.com/office/powerpoint/2010/main" val="219180835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858" y="180549"/>
            <a:ext cx="8090663" cy="3148403"/>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251" y="3564802"/>
            <a:ext cx="8087878" cy="3144324"/>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16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4"/>
            <a:ext cx="1804982" cy="2335860"/>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16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4" name="Freeform 3"/>
          <p:cNvSpPr/>
          <p:nvPr/>
        </p:nvSpPr>
        <p:spPr>
          <a:xfrm>
            <a:off x="4940300" y="1651000"/>
            <a:ext cx="914400" cy="901700"/>
          </a:xfrm>
          <a:custGeom>
            <a:avLst/>
            <a:gdLst>
              <a:gd name="connsiteX0" fmla="*/ 0 w 914400"/>
              <a:gd name="connsiteY0" fmla="*/ 901700 h 901700"/>
              <a:gd name="connsiteX1" fmla="*/ 482600 w 914400"/>
              <a:gd name="connsiteY1" fmla="*/ 635000 h 901700"/>
              <a:gd name="connsiteX2" fmla="*/ 914400 w 914400"/>
              <a:gd name="connsiteY2" fmla="*/ 0 h 901700"/>
            </a:gdLst>
            <a:ahLst/>
            <a:cxnLst>
              <a:cxn ang="0">
                <a:pos x="connsiteX0" y="connsiteY0"/>
              </a:cxn>
              <a:cxn ang="0">
                <a:pos x="connsiteX1" y="connsiteY1"/>
              </a:cxn>
              <a:cxn ang="0">
                <a:pos x="connsiteX2" y="connsiteY2"/>
              </a:cxn>
            </a:cxnLst>
            <a:rect l="l" t="t" r="r" b="b"/>
            <a:pathLst>
              <a:path w="914400" h="901700">
                <a:moveTo>
                  <a:pt x="0" y="901700"/>
                </a:moveTo>
                <a:cubicBezTo>
                  <a:pt x="165100" y="843491"/>
                  <a:pt x="330200" y="785283"/>
                  <a:pt x="482600" y="635000"/>
                </a:cubicBezTo>
                <a:cubicBezTo>
                  <a:pt x="635000" y="484717"/>
                  <a:pt x="774700" y="242358"/>
                  <a:pt x="914400" y="0"/>
                </a:cubicBezTo>
              </a:path>
            </a:pathLst>
          </a:custGeom>
          <a:ln w="76200" cmpd="sng">
            <a:solidFill>
              <a:srgbClr val="28F70E"/>
            </a:solidFill>
            <a:headEnd type="none"/>
            <a:tailEnd type="triangle"/>
          </a:ln>
          <a:effectLst>
            <a:glow rad="76200">
              <a:schemeClr val="tx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546282" y="534706"/>
            <a:ext cx="2997018" cy="646331"/>
          </a:xfrm>
          <a:prstGeom prst="rect">
            <a:avLst/>
          </a:prstGeom>
          <a:solidFill>
            <a:srgbClr val="FFFFFF"/>
          </a:solidFill>
          <a:ln>
            <a:solidFill>
              <a:schemeClr val="tx1"/>
            </a:solidFill>
          </a:ln>
        </p:spPr>
        <p:txBody>
          <a:bodyPr wrap="square" rtlCol="0">
            <a:spAutoFit/>
          </a:bodyPr>
          <a:lstStyle/>
          <a:p>
            <a:r>
              <a:rPr lang="en-US" b="1" u="sng" dirty="0" smtClean="0"/>
              <a:t>SeaTac 15 Feb </a:t>
            </a:r>
            <a:r>
              <a:rPr lang="en-US" b="1" u="sng" dirty="0" err="1" smtClean="0"/>
              <a:t>Precip</a:t>
            </a:r>
            <a:r>
              <a:rPr lang="en-US" b="1" dirty="0" smtClean="0"/>
              <a:t>   </a:t>
            </a:r>
            <a:r>
              <a:rPr lang="en-US" dirty="0" smtClean="0"/>
              <a:t>: 1.63”</a:t>
            </a:r>
          </a:p>
          <a:p>
            <a:r>
              <a:rPr lang="en-US" b="1" u="sng" dirty="0" smtClean="0"/>
              <a:t>SeaTac Tot. Feb </a:t>
            </a:r>
            <a:r>
              <a:rPr lang="en-US" b="1" u="sng" dirty="0" err="1" smtClean="0"/>
              <a:t>Precip</a:t>
            </a:r>
            <a:r>
              <a:rPr lang="en-US" dirty="0" smtClean="0"/>
              <a:t>: 8.85”</a:t>
            </a:r>
            <a:endParaRPr lang="en-US" dirty="0"/>
          </a:p>
        </p:txBody>
      </p:sp>
      <p:sp>
        <p:nvSpPr>
          <p:cNvPr id="24" name="Rectangle 23"/>
          <p:cNvSpPr/>
          <p:nvPr/>
        </p:nvSpPr>
        <p:spPr>
          <a:xfrm>
            <a:off x="556721" y="5615022"/>
            <a:ext cx="2110279" cy="695729"/>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flipV="1">
            <a:off x="1473200" y="2222500"/>
            <a:ext cx="3340099" cy="139700"/>
          </a:xfrm>
          <a:prstGeom prst="straightConnector1">
            <a:avLst/>
          </a:prstGeom>
          <a:ln w="57150" cmpd="sng">
            <a:solidFill>
              <a:schemeClr val="bg1"/>
            </a:solidFill>
            <a:headEnd type="none"/>
            <a:tailEnd type="triangle"/>
          </a:ln>
          <a:effectLst>
            <a:glow rad="76200">
              <a:schemeClr val="tx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994150" y="4352062"/>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7" name="TextBox 26"/>
          <p:cNvSpPr txBox="1"/>
          <p:nvPr/>
        </p:nvSpPr>
        <p:spPr>
          <a:xfrm>
            <a:off x="5226050" y="4707950"/>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8" name="Freeform 27"/>
          <p:cNvSpPr/>
          <p:nvPr/>
        </p:nvSpPr>
        <p:spPr>
          <a:xfrm>
            <a:off x="4914241" y="5151472"/>
            <a:ext cx="914400" cy="901700"/>
          </a:xfrm>
          <a:custGeom>
            <a:avLst/>
            <a:gdLst>
              <a:gd name="connsiteX0" fmla="*/ 0 w 914400"/>
              <a:gd name="connsiteY0" fmla="*/ 901700 h 901700"/>
              <a:gd name="connsiteX1" fmla="*/ 482600 w 914400"/>
              <a:gd name="connsiteY1" fmla="*/ 635000 h 901700"/>
              <a:gd name="connsiteX2" fmla="*/ 914400 w 914400"/>
              <a:gd name="connsiteY2" fmla="*/ 0 h 901700"/>
            </a:gdLst>
            <a:ahLst/>
            <a:cxnLst>
              <a:cxn ang="0">
                <a:pos x="connsiteX0" y="connsiteY0"/>
              </a:cxn>
              <a:cxn ang="0">
                <a:pos x="connsiteX1" y="connsiteY1"/>
              </a:cxn>
              <a:cxn ang="0">
                <a:pos x="connsiteX2" y="connsiteY2"/>
              </a:cxn>
            </a:cxnLst>
            <a:rect l="l" t="t" r="r" b="b"/>
            <a:pathLst>
              <a:path w="914400" h="901700">
                <a:moveTo>
                  <a:pt x="0" y="901700"/>
                </a:moveTo>
                <a:cubicBezTo>
                  <a:pt x="165100" y="843491"/>
                  <a:pt x="330200" y="785283"/>
                  <a:pt x="482600" y="635000"/>
                </a:cubicBezTo>
                <a:cubicBezTo>
                  <a:pt x="635000" y="484717"/>
                  <a:pt x="774700" y="242358"/>
                  <a:pt x="914400" y="0"/>
                </a:cubicBezTo>
              </a:path>
            </a:pathLst>
          </a:custGeom>
          <a:ln w="76200" cmpd="sng">
            <a:solidFill>
              <a:srgbClr val="28F70E"/>
            </a:solidFill>
            <a:headEnd type="none"/>
            <a:tailEnd type="triangle"/>
          </a:ln>
          <a:effectLst>
            <a:glow rad="76200">
              <a:schemeClr val="tx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2451596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604000" y="972350"/>
            <a:ext cx="2438400" cy="1631216"/>
          </a:xfrm>
          <a:prstGeom prst="rect">
            <a:avLst/>
          </a:prstGeom>
          <a:noFill/>
        </p:spPr>
        <p:txBody>
          <a:bodyPr wrap="square" rtlCol="0">
            <a:spAutoFit/>
          </a:bodyPr>
          <a:lstStyle/>
          <a:p>
            <a:pPr algn="ctr"/>
            <a:r>
              <a:rPr lang="en-US" sz="2000" b="1" dirty="0" smtClean="0">
                <a:solidFill>
                  <a:srgbClr val="0000FF"/>
                </a:solidFill>
              </a:rPr>
              <a:t>Events during</a:t>
            </a:r>
          </a:p>
          <a:p>
            <a:pPr algn="ctr"/>
            <a:r>
              <a:rPr lang="en-US" sz="2000" b="1" dirty="0" smtClean="0">
                <a:solidFill>
                  <a:srgbClr val="0000FF"/>
                </a:solidFill>
              </a:rPr>
              <a:t>Sept. – May </a:t>
            </a:r>
          </a:p>
          <a:p>
            <a:pPr algn="ctr"/>
            <a:r>
              <a:rPr lang="en-US" sz="2000" b="1" dirty="0" smtClean="0">
                <a:solidFill>
                  <a:srgbClr val="0000FF"/>
                </a:solidFill>
              </a:rPr>
              <a:t>1979–2014 projected onto the NPJ phase diagram (N=154)</a:t>
            </a:r>
            <a:endParaRPr lang="en-US" sz="2000" b="1" dirty="0">
              <a:solidFill>
                <a:srgbClr val="0000FF"/>
              </a:solidFill>
            </a:endParaRPr>
          </a:p>
        </p:txBody>
      </p:sp>
      <p:sp>
        <p:nvSpPr>
          <p:cNvPr id="25" name="TextBox 24"/>
          <p:cNvSpPr txBox="1"/>
          <p:nvPr/>
        </p:nvSpPr>
        <p:spPr>
          <a:xfrm>
            <a:off x="6692900" y="2788845"/>
            <a:ext cx="2336800" cy="1323439"/>
          </a:xfrm>
          <a:prstGeom prst="rect">
            <a:avLst/>
          </a:prstGeom>
          <a:noFill/>
          <a:ln w="12700" cmpd="sng">
            <a:solidFill>
              <a:schemeClr val="tx1"/>
            </a:solidFill>
          </a:ln>
        </p:spPr>
        <p:txBody>
          <a:bodyPr wrap="square" rtlCol="0">
            <a:spAutoFit/>
          </a:bodyPr>
          <a:lstStyle/>
          <a:p>
            <a:pPr algn="ctr"/>
            <a:r>
              <a:rPr lang="en-US" sz="2000" dirty="0" smtClean="0"/>
              <a:t>Each point is an average of the PCs</a:t>
            </a:r>
          </a:p>
          <a:p>
            <a:pPr algn="ctr"/>
            <a:r>
              <a:rPr lang="en-US" sz="2000" dirty="0" smtClean="0"/>
              <a:t> 3–7 days prior to an event</a:t>
            </a:r>
            <a:endParaRPr lang="en-US" sz="2000" dirty="0"/>
          </a:p>
        </p:txBody>
      </p:sp>
      <p:cxnSp>
        <p:nvCxnSpPr>
          <p:cNvPr id="30" name="Straight Connector 29"/>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87157" y="37240"/>
            <a:ext cx="9304421" cy="646331"/>
          </a:xfrm>
          <a:prstGeom prst="rect">
            <a:avLst/>
          </a:prstGeom>
          <a:noFill/>
        </p:spPr>
        <p:txBody>
          <a:bodyPr wrap="square" rtlCol="0">
            <a:spAutoFit/>
          </a:bodyPr>
          <a:lstStyle/>
          <a:p>
            <a:r>
              <a:rPr lang="en-US" sz="3600" b="1" dirty="0" smtClean="0"/>
              <a:t>West Coast Extreme Precipitation Events</a:t>
            </a:r>
            <a:endParaRPr lang="en-US" sz="3600" b="1" dirty="0">
              <a:solidFill>
                <a:srgbClr val="FF0000"/>
              </a:solidFill>
            </a:endParaRPr>
          </a:p>
        </p:txBody>
      </p:sp>
      <p:pic>
        <p:nvPicPr>
          <p:cNvPr id="2" name="Picture 1" descr="Prcp_WCoast_NPJP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699" y="997750"/>
            <a:ext cx="7576599" cy="5682449"/>
          </a:xfrm>
          <a:prstGeom prst="rect">
            <a:avLst/>
          </a:prstGeom>
        </p:spPr>
      </p:pic>
      <p:sp>
        <p:nvSpPr>
          <p:cNvPr id="3" name="TextBox 2"/>
          <p:cNvSpPr txBox="1"/>
          <p:nvPr/>
        </p:nvSpPr>
        <p:spPr>
          <a:xfrm>
            <a:off x="6604000" y="4318000"/>
            <a:ext cx="2425700" cy="1631216"/>
          </a:xfrm>
          <a:prstGeom prst="rect">
            <a:avLst/>
          </a:prstGeom>
          <a:noFill/>
        </p:spPr>
        <p:txBody>
          <a:bodyPr wrap="square" rtlCol="0">
            <a:spAutoFit/>
          </a:bodyPr>
          <a:lstStyle/>
          <a:p>
            <a:pPr algn="ctr"/>
            <a:r>
              <a:rPr lang="en-US" sz="2000" b="1" dirty="0" smtClean="0"/>
              <a:t>West Coast Extreme Precipitation Events </a:t>
            </a:r>
            <a:r>
              <a:rPr lang="en-US" sz="2000" b="1" dirty="0" smtClean="0"/>
              <a:t>are most often preceded </a:t>
            </a:r>
            <a:r>
              <a:rPr lang="en-US" sz="2000" b="1" dirty="0" smtClean="0"/>
              <a:t>by </a:t>
            </a:r>
            <a:r>
              <a:rPr lang="en-US" sz="2000" b="1" dirty="0" smtClean="0"/>
              <a:t>Jet </a:t>
            </a:r>
            <a:r>
              <a:rPr lang="en-US" sz="2000" b="1" dirty="0" smtClean="0"/>
              <a:t>Extensions</a:t>
            </a:r>
            <a:endParaRPr lang="en-US" sz="2000" b="1" dirty="0"/>
          </a:p>
        </p:txBody>
      </p:sp>
      <p:sp>
        <p:nvSpPr>
          <p:cNvPr id="5" name="Oval 4"/>
          <p:cNvSpPr/>
          <p:nvPr/>
        </p:nvSpPr>
        <p:spPr>
          <a:xfrm>
            <a:off x="6724650" y="6184900"/>
            <a:ext cx="266700" cy="254000"/>
          </a:xfrm>
          <a:prstGeom prst="ellipse">
            <a:avLst/>
          </a:prstGeom>
          <a:solidFill>
            <a:srgbClr val="FFFF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045826" y="6109036"/>
            <a:ext cx="1828800" cy="369332"/>
          </a:xfrm>
          <a:prstGeom prst="rect">
            <a:avLst/>
          </a:prstGeom>
          <a:noFill/>
        </p:spPr>
        <p:txBody>
          <a:bodyPr wrap="square" rtlCol="0">
            <a:spAutoFit/>
          </a:bodyPr>
          <a:lstStyle/>
          <a:p>
            <a:r>
              <a:rPr lang="en-US" dirty="0" smtClean="0"/>
              <a:t>9–13 Feb. 2017</a:t>
            </a:r>
            <a:endParaRPr lang="en-US" dirty="0"/>
          </a:p>
        </p:txBody>
      </p:sp>
      <p:sp>
        <p:nvSpPr>
          <p:cNvPr id="32" name="Oval 31"/>
          <p:cNvSpPr/>
          <p:nvPr/>
        </p:nvSpPr>
        <p:spPr>
          <a:xfrm>
            <a:off x="4032250" y="3479800"/>
            <a:ext cx="266700" cy="254000"/>
          </a:xfrm>
          <a:prstGeom prst="ellipse">
            <a:avLst/>
          </a:prstGeom>
          <a:solidFill>
            <a:srgbClr val="FFFF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972106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66611" y="2764628"/>
            <a:ext cx="8417874"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smtClean="0">
                <a:solidFill>
                  <a:srgbClr val="FF0000"/>
                </a:solidFill>
              </a:rPr>
              <a:t>Case Study:</a:t>
            </a:r>
          </a:p>
          <a:p>
            <a:r>
              <a:rPr lang="en-US" sz="4800" b="1" dirty="0" smtClean="0">
                <a:solidFill>
                  <a:srgbClr val="FF0000"/>
                </a:solidFill>
              </a:rPr>
              <a:t>Feb/Mar 2017 </a:t>
            </a:r>
          </a:p>
          <a:p>
            <a:r>
              <a:rPr lang="en-US" sz="4800" b="1" dirty="0" smtClean="0">
                <a:solidFill>
                  <a:srgbClr val="FF0000"/>
                </a:solidFill>
              </a:rPr>
              <a:t>NPJ Regime Changes</a:t>
            </a:r>
          </a:p>
          <a:p>
            <a:endParaRPr lang="en-US" sz="4800" b="1" dirty="0">
              <a:solidFill>
                <a:srgbClr val="FF0000"/>
              </a:solidFill>
            </a:endParaRPr>
          </a:p>
          <a:p>
            <a:r>
              <a:rPr lang="en-US" sz="4800" b="1" dirty="0" smtClean="0">
                <a:solidFill>
                  <a:srgbClr val="000000"/>
                </a:solidFill>
              </a:rPr>
              <a:t>II:  First NPJ Regime Change</a:t>
            </a:r>
          </a:p>
        </p:txBody>
      </p:sp>
    </p:spTree>
    <p:extLst>
      <p:ext uri="{BB962C8B-B14F-4D97-AF65-F5344CB8AC3E}">
        <p14:creationId xmlns:p14="http://schemas.microsoft.com/office/powerpoint/2010/main" val="407854297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858" y="180549"/>
            <a:ext cx="8090663" cy="3148403"/>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251" y="3564802"/>
            <a:ext cx="8087878" cy="3144324"/>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16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4"/>
            <a:ext cx="1804982" cy="2335860"/>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16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cxnSp>
        <p:nvCxnSpPr>
          <p:cNvPr id="24" name="Straight Arrow Connector 23"/>
          <p:cNvCxnSpPr/>
          <p:nvPr/>
        </p:nvCxnSpPr>
        <p:spPr>
          <a:xfrm flipV="1">
            <a:off x="1473200" y="2222500"/>
            <a:ext cx="3340099" cy="139700"/>
          </a:xfrm>
          <a:prstGeom prst="straightConnector1">
            <a:avLst/>
          </a:prstGeom>
          <a:ln w="57150" cmpd="sng">
            <a:solidFill>
              <a:schemeClr val="bg1"/>
            </a:solidFill>
            <a:headEnd type="none"/>
            <a:tailEnd type="triangle"/>
          </a:ln>
          <a:effectLst>
            <a:glow rad="76200">
              <a:schemeClr val="tx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5473700" y="3934693"/>
            <a:ext cx="1778000" cy="1693030"/>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162430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858" y="182261"/>
            <a:ext cx="8090663" cy="3144978"/>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061" y="3564802"/>
            <a:ext cx="8078257" cy="3144324"/>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18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4"/>
            <a:ext cx="1804982" cy="2335859"/>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18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Rectangle 23"/>
          <p:cNvSpPr/>
          <p:nvPr/>
        </p:nvSpPr>
        <p:spPr>
          <a:xfrm>
            <a:off x="6331870" y="4075473"/>
            <a:ext cx="1859630" cy="1693030"/>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517810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782" y="182261"/>
            <a:ext cx="8072814" cy="3144978"/>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038" y="3564802"/>
            <a:ext cx="8070303" cy="3144324"/>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20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4"/>
            <a:ext cx="1804981" cy="2335859"/>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20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Rectangle 23"/>
          <p:cNvSpPr/>
          <p:nvPr/>
        </p:nvSpPr>
        <p:spPr>
          <a:xfrm>
            <a:off x="6406900" y="4446211"/>
            <a:ext cx="1999182" cy="1693030"/>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3638550" y="4114800"/>
            <a:ext cx="1835150" cy="1841500"/>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2731011" y="4746050"/>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Tree>
    <p:extLst>
      <p:ext uri="{BB962C8B-B14F-4D97-AF65-F5344CB8AC3E}">
        <p14:creationId xmlns:p14="http://schemas.microsoft.com/office/powerpoint/2010/main" val="226929808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782" y="183273"/>
            <a:ext cx="8072814" cy="3142954"/>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038" y="3564802"/>
            <a:ext cx="8070303" cy="3144323"/>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22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5"/>
            <a:ext cx="1804981" cy="2335857"/>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22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Rectangle 23"/>
          <p:cNvSpPr/>
          <p:nvPr/>
        </p:nvSpPr>
        <p:spPr>
          <a:xfrm>
            <a:off x="4304641" y="4597400"/>
            <a:ext cx="1727859" cy="1574800"/>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6527800" y="4254500"/>
            <a:ext cx="1999182" cy="1693030"/>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2578611" y="4597400"/>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Tree>
    <p:extLst>
      <p:ext uri="{BB962C8B-B14F-4D97-AF65-F5344CB8AC3E}">
        <p14:creationId xmlns:p14="http://schemas.microsoft.com/office/powerpoint/2010/main" val="70113062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95" y="183273"/>
            <a:ext cx="8066787" cy="3142954"/>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038" y="3565975"/>
            <a:ext cx="8070303" cy="3141976"/>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24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5"/>
            <a:ext cx="1804980" cy="2335857"/>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24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3" name="Rectangle 2"/>
          <p:cNvSpPr/>
          <p:nvPr/>
        </p:nvSpPr>
        <p:spPr>
          <a:xfrm>
            <a:off x="4635500" y="4330700"/>
            <a:ext cx="1993900" cy="1841500"/>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6629400" y="4686300"/>
            <a:ext cx="1999182" cy="1693030"/>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2858011" y="4190712"/>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Tree>
    <p:extLst>
      <p:ext uri="{BB962C8B-B14F-4D97-AF65-F5344CB8AC3E}">
        <p14:creationId xmlns:p14="http://schemas.microsoft.com/office/powerpoint/2010/main" val="7732317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95" y="185194"/>
            <a:ext cx="8066787" cy="313911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038" y="3569233"/>
            <a:ext cx="8070303" cy="3135460"/>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26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5"/>
            <a:ext cx="1804980" cy="2335856"/>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26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Rectangle 23"/>
          <p:cNvSpPr/>
          <p:nvPr/>
        </p:nvSpPr>
        <p:spPr>
          <a:xfrm>
            <a:off x="7581899" y="4191000"/>
            <a:ext cx="1067311" cy="1693030"/>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5168899" y="4320701"/>
            <a:ext cx="1638301" cy="1841500"/>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2934211" y="3920671"/>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Tree>
    <p:extLst>
      <p:ext uri="{BB962C8B-B14F-4D97-AF65-F5344CB8AC3E}">
        <p14:creationId xmlns:p14="http://schemas.microsoft.com/office/powerpoint/2010/main" val="377681621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95" y="185194"/>
            <a:ext cx="8066787" cy="313911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038" y="3569233"/>
            <a:ext cx="8070303" cy="3135460"/>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26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5"/>
            <a:ext cx="1804980" cy="2335856"/>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26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cxnSp>
        <p:nvCxnSpPr>
          <p:cNvPr id="4" name="Straight Arrow Connector 3"/>
          <p:cNvCxnSpPr/>
          <p:nvPr/>
        </p:nvCxnSpPr>
        <p:spPr>
          <a:xfrm flipH="1">
            <a:off x="1156394" y="4572000"/>
            <a:ext cx="697806" cy="165100"/>
          </a:xfrm>
          <a:prstGeom prst="straightConnector1">
            <a:avLst/>
          </a:prstGeom>
          <a:ln w="57150" cmpd="sng">
            <a:solidFill>
              <a:srgbClr val="FF0000"/>
            </a:solidFill>
            <a:headEnd type="none"/>
            <a:tailEnd type="triangle"/>
          </a:ln>
          <a:effectLst>
            <a:glow rad="63500">
              <a:schemeClr val="tx1">
                <a:alpha val="75000"/>
              </a:schemeClr>
            </a:glow>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993900" y="4236134"/>
            <a:ext cx="1701800" cy="646331"/>
          </a:xfrm>
          <a:prstGeom prst="rect">
            <a:avLst/>
          </a:prstGeom>
          <a:solidFill>
            <a:srgbClr val="FFFFFF">
              <a:alpha val="93000"/>
            </a:srgbClr>
          </a:solidFill>
          <a:ln>
            <a:noFill/>
          </a:ln>
        </p:spPr>
        <p:txBody>
          <a:bodyPr wrap="square" rtlCol="0">
            <a:spAutoFit/>
          </a:bodyPr>
          <a:lstStyle/>
          <a:p>
            <a:pPr algn="ctr"/>
            <a:r>
              <a:rPr lang="en-US" b="1" dirty="0" smtClean="0">
                <a:solidFill>
                  <a:srgbClr val="000000"/>
                </a:solidFill>
              </a:rPr>
              <a:t>Substantial Jet Retraction</a:t>
            </a:r>
            <a:endParaRPr lang="en-US" b="1" dirty="0">
              <a:solidFill>
                <a:srgbClr val="000000"/>
              </a:solidFill>
            </a:endParaRPr>
          </a:p>
        </p:txBody>
      </p:sp>
      <p:sp>
        <p:nvSpPr>
          <p:cNvPr id="12" name="Freeform 11"/>
          <p:cNvSpPr/>
          <p:nvPr/>
        </p:nvSpPr>
        <p:spPr>
          <a:xfrm>
            <a:off x="850900" y="802617"/>
            <a:ext cx="4305300" cy="1572283"/>
          </a:xfrm>
          <a:custGeom>
            <a:avLst/>
            <a:gdLst>
              <a:gd name="connsiteX0" fmla="*/ 0 w 4305300"/>
              <a:gd name="connsiteY0" fmla="*/ 1572283 h 1572283"/>
              <a:gd name="connsiteX1" fmla="*/ 736600 w 4305300"/>
              <a:gd name="connsiteY1" fmla="*/ 1483383 h 1572283"/>
              <a:gd name="connsiteX2" fmla="*/ 1397000 w 4305300"/>
              <a:gd name="connsiteY2" fmla="*/ 1381783 h 1572283"/>
              <a:gd name="connsiteX3" fmla="*/ 1930400 w 4305300"/>
              <a:gd name="connsiteY3" fmla="*/ 911883 h 1572283"/>
              <a:gd name="connsiteX4" fmla="*/ 2400300 w 4305300"/>
              <a:gd name="connsiteY4" fmla="*/ 467383 h 1572283"/>
              <a:gd name="connsiteX5" fmla="*/ 3009900 w 4305300"/>
              <a:gd name="connsiteY5" fmla="*/ 175283 h 1572283"/>
              <a:gd name="connsiteX6" fmla="*/ 3937000 w 4305300"/>
              <a:gd name="connsiteY6" fmla="*/ 10183 h 1572283"/>
              <a:gd name="connsiteX7" fmla="*/ 4305300 w 4305300"/>
              <a:gd name="connsiteY7" fmla="*/ 467383 h 157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5300" h="1572283">
                <a:moveTo>
                  <a:pt x="0" y="1572283"/>
                </a:moveTo>
                <a:lnTo>
                  <a:pt x="736600" y="1483383"/>
                </a:lnTo>
                <a:cubicBezTo>
                  <a:pt x="969433" y="1451633"/>
                  <a:pt x="1198033" y="1477033"/>
                  <a:pt x="1397000" y="1381783"/>
                </a:cubicBezTo>
                <a:cubicBezTo>
                  <a:pt x="1595967" y="1286533"/>
                  <a:pt x="1763183" y="1064283"/>
                  <a:pt x="1930400" y="911883"/>
                </a:cubicBezTo>
                <a:cubicBezTo>
                  <a:pt x="2097617" y="759483"/>
                  <a:pt x="2220383" y="590150"/>
                  <a:pt x="2400300" y="467383"/>
                </a:cubicBezTo>
                <a:cubicBezTo>
                  <a:pt x="2580217" y="344616"/>
                  <a:pt x="2753783" y="251483"/>
                  <a:pt x="3009900" y="175283"/>
                </a:cubicBezTo>
                <a:cubicBezTo>
                  <a:pt x="3266017" y="99083"/>
                  <a:pt x="3721100" y="-38500"/>
                  <a:pt x="3937000" y="10183"/>
                </a:cubicBezTo>
                <a:cubicBezTo>
                  <a:pt x="4152900" y="58866"/>
                  <a:pt x="4305300" y="467383"/>
                  <a:pt x="4305300" y="467383"/>
                </a:cubicBezTo>
              </a:path>
            </a:pathLst>
          </a:custGeom>
          <a:ln w="76200" cmpd="sng">
            <a:solidFill>
              <a:schemeClr val="bg1"/>
            </a:solidFill>
            <a:headEnd type="none"/>
            <a:tailEnd type="triangle"/>
          </a:ln>
          <a:effectLst>
            <a:glow rad="76200">
              <a:schemeClr val="tx1">
                <a:alpha val="75000"/>
              </a:scheme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901700" y="2208747"/>
            <a:ext cx="4953000" cy="650441"/>
          </a:xfrm>
          <a:custGeom>
            <a:avLst/>
            <a:gdLst>
              <a:gd name="connsiteX0" fmla="*/ 0 w 4953000"/>
              <a:gd name="connsiteY0" fmla="*/ 166153 h 650441"/>
              <a:gd name="connsiteX1" fmla="*/ 533400 w 4953000"/>
              <a:gd name="connsiteY1" fmla="*/ 89953 h 650441"/>
              <a:gd name="connsiteX2" fmla="*/ 1358900 w 4953000"/>
              <a:gd name="connsiteY2" fmla="*/ 1053 h 650441"/>
              <a:gd name="connsiteX3" fmla="*/ 1905000 w 4953000"/>
              <a:gd name="connsiteY3" fmla="*/ 153453 h 650441"/>
              <a:gd name="connsiteX4" fmla="*/ 2324100 w 4953000"/>
              <a:gd name="connsiteY4" fmla="*/ 470953 h 650441"/>
              <a:gd name="connsiteX5" fmla="*/ 2895600 w 4953000"/>
              <a:gd name="connsiteY5" fmla="*/ 648753 h 650441"/>
              <a:gd name="connsiteX6" fmla="*/ 3619500 w 4953000"/>
              <a:gd name="connsiteY6" fmla="*/ 547153 h 650441"/>
              <a:gd name="connsiteX7" fmla="*/ 4394200 w 4953000"/>
              <a:gd name="connsiteY7" fmla="*/ 331253 h 650441"/>
              <a:gd name="connsiteX8" fmla="*/ 4953000 w 4953000"/>
              <a:gd name="connsiteY8" fmla="*/ 102653 h 65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3000" h="650441">
                <a:moveTo>
                  <a:pt x="0" y="166153"/>
                </a:moveTo>
                <a:cubicBezTo>
                  <a:pt x="153458" y="141811"/>
                  <a:pt x="306917" y="117470"/>
                  <a:pt x="533400" y="89953"/>
                </a:cubicBezTo>
                <a:cubicBezTo>
                  <a:pt x="759883" y="62436"/>
                  <a:pt x="1130300" y="-9530"/>
                  <a:pt x="1358900" y="1053"/>
                </a:cubicBezTo>
                <a:cubicBezTo>
                  <a:pt x="1587500" y="11636"/>
                  <a:pt x="1744133" y="75136"/>
                  <a:pt x="1905000" y="153453"/>
                </a:cubicBezTo>
                <a:cubicBezTo>
                  <a:pt x="2065867" y="231770"/>
                  <a:pt x="2159000" y="388403"/>
                  <a:pt x="2324100" y="470953"/>
                </a:cubicBezTo>
                <a:cubicBezTo>
                  <a:pt x="2489200" y="553503"/>
                  <a:pt x="2679700" y="636053"/>
                  <a:pt x="2895600" y="648753"/>
                </a:cubicBezTo>
                <a:cubicBezTo>
                  <a:pt x="3111500" y="661453"/>
                  <a:pt x="3369733" y="600070"/>
                  <a:pt x="3619500" y="547153"/>
                </a:cubicBezTo>
                <a:cubicBezTo>
                  <a:pt x="3869267" y="494236"/>
                  <a:pt x="4171950" y="405336"/>
                  <a:pt x="4394200" y="331253"/>
                </a:cubicBezTo>
                <a:cubicBezTo>
                  <a:pt x="4616450" y="257170"/>
                  <a:pt x="4784725" y="179911"/>
                  <a:pt x="4953000" y="102653"/>
                </a:cubicBezTo>
              </a:path>
            </a:pathLst>
          </a:custGeom>
          <a:ln w="76200" cmpd="sng">
            <a:solidFill>
              <a:srgbClr val="FFFFFF"/>
            </a:solidFill>
            <a:headEnd type="none"/>
            <a:tailEnd type="triangle"/>
          </a:ln>
          <a:effectLst>
            <a:glow rad="76200">
              <a:schemeClr val="tx1">
                <a:alpha val="75000"/>
              </a:scheme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Rectangle 23"/>
          <p:cNvSpPr/>
          <p:nvPr/>
        </p:nvSpPr>
        <p:spPr>
          <a:xfrm>
            <a:off x="7581899" y="4191000"/>
            <a:ext cx="1067311" cy="1693030"/>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5168899" y="4320701"/>
            <a:ext cx="1638301" cy="1841500"/>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385812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Motivation</a:t>
            </a:r>
            <a:endParaRPr lang="en-US" sz="4000" b="1" dirty="0"/>
          </a:p>
        </p:txBody>
      </p:sp>
      <p:sp>
        <p:nvSpPr>
          <p:cNvPr id="6" name="TextBox 5"/>
          <p:cNvSpPr txBox="1"/>
          <p:nvPr/>
        </p:nvSpPr>
        <p:spPr>
          <a:xfrm>
            <a:off x="239888" y="1214952"/>
            <a:ext cx="8489691" cy="5016757"/>
          </a:xfrm>
          <a:prstGeom prst="rect">
            <a:avLst/>
          </a:prstGeom>
          <a:noFill/>
        </p:spPr>
        <p:txBody>
          <a:bodyPr wrap="square" rtlCol="0">
            <a:spAutoFit/>
          </a:bodyPr>
          <a:lstStyle/>
          <a:p>
            <a:pPr marL="342900" indent="-342900">
              <a:buFont typeface="Arial"/>
              <a:buChar char="•"/>
            </a:pPr>
            <a:r>
              <a:rPr lang="en-US" sz="2400" dirty="0" smtClean="0">
                <a:cs typeface="Arial"/>
              </a:rPr>
              <a:t>Previous work highlighted the considerable North Pacific Jet (NPJ) variability during the medium-range period that characterizes the antecedent environments associated with continental U.S. extreme temperature events.</a:t>
            </a:r>
            <a:endParaRPr lang="en-US" sz="2400" dirty="0">
              <a:cs typeface="Arial"/>
            </a:endParaRPr>
          </a:p>
          <a:p>
            <a:pPr marL="342900" indent="-342900">
              <a:buFont typeface="Arial"/>
              <a:buChar char="•"/>
            </a:pPr>
            <a:endParaRPr lang="en-US" sz="1600" dirty="0">
              <a:cs typeface="Arial"/>
            </a:endParaRPr>
          </a:p>
          <a:p>
            <a:pPr marL="342900" indent="-342900">
              <a:buFont typeface="Arial"/>
              <a:buChar char="•"/>
            </a:pPr>
            <a:r>
              <a:rPr lang="en-US" sz="2400" dirty="0" smtClean="0">
                <a:cs typeface="Arial"/>
              </a:rPr>
              <a:t>This NPJ variability motivated the development of the NPJ phase diagram as an objective tool to characterize the instantaneous state of the upper-tropospheric flow pattern over the North Pacific.</a:t>
            </a:r>
          </a:p>
          <a:p>
            <a:pPr marL="342900" indent="-342900">
              <a:buFont typeface="Arial"/>
              <a:buChar char="•"/>
            </a:pPr>
            <a:endParaRPr lang="en-US" sz="1600" dirty="0">
              <a:cs typeface="Arial"/>
            </a:endParaRPr>
          </a:p>
          <a:p>
            <a:pPr marL="342900" indent="-342900">
              <a:buFont typeface="Arial"/>
              <a:buChar char="•"/>
            </a:pPr>
            <a:r>
              <a:rPr lang="en-US" sz="2400" dirty="0" smtClean="0">
                <a:cs typeface="Arial"/>
              </a:rPr>
              <a:t>Consideration of the NPJ phase diagram offers the potential to increase confidence in operational probabilistic temperature and precipitation forecasts during the medium-range period.</a:t>
            </a:r>
          </a:p>
          <a:p>
            <a:endParaRPr lang="en-US" sz="2400" dirty="0">
              <a:cs typeface="Arial"/>
            </a:endParaRPr>
          </a:p>
        </p:txBody>
      </p:sp>
    </p:spTree>
    <p:extLst>
      <p:ext uri="{BB962C8B-B14F-4D97-AF65-F5344CB8AC3E}">
        <p14:creationId xmlns:p14="http://schemas.microsoft.com/office/powerpoint/2010/main" val="332679263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87157" y="37240"/>
            <a:ext cx="9304421" cy="646331"/>
          </a:xfrm>
          <a:prstGeom prst="rect">
            <a:avLst/>
          </a:prstGeom>
          <a:noFill/>
        </p:spPr>
        <p:txBody>
          <a:bodyPr wrap="square" rtlCol="0">
            <a:spAutoFit/>
          </a:bodyPr>
          <a:lstStyle/>
          <a:p>
            <a:r>
              <a:rPr lang="en-US" sz="3600" b="1" dirty="0" smtClean="0"/>
              <a:t>First NPJ Regime Change</a:t>
            </a:r>
            <a:endParaRPr lang="en-US" sz="3600" b="1" dirty="0">
              <a:solidFill>
                <a:srgbClr val="FF0000"/>
              </a:solidFill>
            </a:endParaRPr>
          </a:p>
        </p:txBody>
      </p:sp>
      <p:pic>
        <p:nvPicPr>
          <p:cNvPr id="2" name="Picture 1" descr="probdiagram_0217.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1" y="1200950"/>
            <a:ext cx="7712059" cy="5784044"/>
          </a:xfrm>
          <a:prstGeom prst="rect">
            <a:avLst/>
          </a:prstGeom>
        </p:spPr>
      </p:pic>
      <p:sp>
        <p:nvSpPr>
          <p:cNvPr id="3" name="Rectangle 2"/>
          <p:cNvSpPr/>
          <p:nvPr/>
        </p:nvSpPr>
        <p:spPr>
          <a:xfrm>
            <a:off x="711200" y="1251750"/>
            <a:ext cx="5156200" cy="3357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667500" y="1587500"/>
            <a:ext cx="2387600" cy="2246769"/>
          </a:xfrm>
          <a:prstGeom prst="rect">
            <a:avLst/>
          </a:prstGeom>
          <a:noFill/>
        </p:spPr>
        <p:txBody>
          <a:bodyPr wrap="square" rtlCol="0">
            <a:spAutoFit/>
          </a:bodyPr>
          <a:lstStyle/>
          <a:p>
            <a:pPr marL="228600" indent="-228600">
              <a:buFont typeface="Arial"/>
              <a:buChar char="•"/>
            </a:pPr>
            <a:r>
              <a:rPr lang="en-US" sz="2000" dirty="0" smtClean="0"/>
              <a:t>The GEFS ensemble forecast indicated </a:t>
            </a:r>
            <a:r>
              <a:rPr lang="en-US" sz="2000" dirty="0" smtClean="0"/>
              <a:t>the </a:t>
            </a:r>
            <a:r>
              <a:rPr lang="en-US" sz="2000" dirty="0" smtClean="0"/>
              <a:t>NPJ regime transition was likely</a:t>
            </a:r>
          </a:p>
          <a:p>
            <a:pPr marL="228600" indent="-228600">
              <a:buFont typeface="Arial"/>
              <a:buChar char="•"/>
            </a:pPr>
            <a:endParaRPr lang="en-US" sz="2000" dirty="0"/>
          </a:p>
          <a:p>
            <a:pPr marL="228600" indent="-228600">
              <a:buFont typeface="Arial"/>
              <a:buChar char="•"/>
            </a:pPr>
            <a:endParaRPr lang="en-US" sz="2000" dirty="0"/>
          </a:p>
        </p:txBody>
      </p:sp>
      <p:sp>
        <p:nvSpPr>
          <p:cNvPr id="8" name="TextBox 7"/>
          <p:cNvSpPr txBox="1"/>
          <p:nvPr/>
        </p:nvSpPr>
        <p:spPr>
          <a:xfrm>
            <a:off x="0" y="1000895"/>
            <a:ext cx="9143999" cy="415498"/>
          </a:xfrm>
          <a:prstGeom prst="rect">
            <a:avLst/>
          </a:prstGeom>
          <a:noFill/>
        </p:spPr>
        <p:txBody>
          <a:bodyPr wrap="square" rtlCol="0">
            <a:spAutoFit/>
          </a:bodyPr>
          <a:lstStyle/>
          <a:p>
            <a:pPr algn="ctr"/>
            <a:r>
              <a:rPr lang="en-US" sz="2100" b="1" dirty="0" smtClean="0">
                <a:solidFill>
                  <a:srgbClr val="0000FF"/>
                </a:solidFill>
              </a:rPr>
              <a:t>9-day Probabilistic Forecast Trajectory Initialized at 0000 UTC 17 February 2017</a:t>
            </a:r>
            <a:endParaRPr lang="en-US" sz="2100" b="1" dirty="0">
              <a:solidFill>
                <a:srgbClr val="0000FF"/>
              </a:solidFill>
            </a:endParaRPr>
          </a:p>
        </p:txBody>
      </p:sp>
    </p:spTree>
    <p:extLst>
      <p:ext uri="{BB962C8B-B14F-4D97-AF65-F5344CB8AC3E}">
        <p14:creationId xmlns:p14="http://schemas.microsoft.com/office/powerpoint/2010/main" val="141083372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87157" y="37240"/>
            <a:ext cx="9304421" cy="646331"/>
          </a:xfrm>
          <a:prstGeom prst="rect">
            <a:avLst/>
          </a:prstGeom>
          <a:noFill/>
        </p:spPr>
        <p:txBody>
          <a:bodyPr wrap="square" rtlCol="0">
            <a:spAutoFit/>
          </a:bodyPr>
          <a:lstStyle/>
          <a:p>
            <a:r>
              <a:rPr lang="en-US" sz="3600" b="1" dirty="0" smtClean="0"/>
              <a:t>First NPJ Regime Change</a:t>
            </a:r>
            <a:endParaRPr lang="en-US" sz="3600" b="1" dirty="0">
              <a:solidFill>
                <a:srgbClr val="FF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1" y="1200950"/>
            <a:ext cx="7712058" cy="5784044"/>
          </a:xfrm>
          <a:prstGeom prst="rect">
            <a:avLst/>
          </a:prstGeom>
        </p:spPr>
      </p:pic>
      <p:sp>
        <p:nvSpPr>
          <p:cNvPr id="3" name="Rectangle 2"/>
          <p:cNvSpPr/>
          <p:nvPr/>
        </p:nvSpPr>
        <p:spPr>
          <a:xfrm>
            <a:off x="711200" y="1251750"/>
            <a:ext cx="5156200" cy="3357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667500" y="1587500"/>
            <a:ext cx="2387600" cy="4708981"/>
          </a:xfrm>
          <a:prstGeom prst="rect">
            <a:avLst/>
          </a:prstGeom>
          <a:noFill/>
        </p:spPr>
        <p:txBody>
          <a:bodyPr wrap="square" rtlCol="0">
            <a:spAutoFit/>
          </a:bodyPr>
          <a:lstStyle/>
          <a:p>
            <a:pPr marL="228600" indent="-228600">
              <a:buFont typeface="Arial"/>
              <a:buChar char="•"/>
            </a:pPr>
            <a:r>
              <a:rPr lang="en-US" sz="2000" dirty="0" smtClean="0"/>
              <a:t>The GEFS ensemble forecast indicated </a:t>
            </a:r>
            <a:r>
              <a:rPr lang="en-US" sz="2000" dirty="0" smtClean="0"/>
              <a:t>the </a:t>
            </a:r>
            <a:r>
              <a:rPr lang="en-US" sz="2000" dirty="0" smtClean="0"/>
              <a:t>NPJ regime transition was likely</a:t>
            </a:r>
          </a:p>
          <a:p>
            <a:pPr marL="228600" indent="-228600">
              <a:buFont typeface="Arial"/>
              <a:buChar char="•"/>
            </a:pPr>
            <a:endParaRPr lang="en-US" sz="1000" dirty="0"/>
          </a:p>
          <a:p>
            <a:pPr marL="228600" indent="-228600">
              <a:buFont typeface="Arial"/>
              <a:buChar char="•"/>
            </a:pPr>
            <a:r>
              <a:rPr lang="en-US" sz="2000" dirty="0" smtClean="0"/>
              <a:t>The GEFS ensemble did not capture an </a:t>
            </a:r>
            <a:r>
              <a:rPr lang="en-US" sz="2000" dirty="0" err="1" smtClean="0"/>
              <a:t>equatorward</a:t>
            </a:r>
            <a:r>
              <a:rPr lang="en-US" sz="2000" dirty="0" smtClean="0"/>
              <a:t> shift of the NPJ axis</a:t>
            </a:r>
          </a:p>
          <a:p>
            <a:pPr marL="228600" indent="-228600">
              <a:buFont typeface="Arial"/>
              <a:buChar char="•"/>
            </a:pPr>
            <a:endParaRPr lang="en-US" sz="1000" dirty="0"/>
          </a:p>
          <a:p>
            <a:pPr marL="228600" indent="-228600">
              <a:buFont typeface="Arial"/>
              <a:buChar char="•"/>
            </a:pPr>
            <a:r>
              <a:rPr lang="en-US" sz="2000" dirty="0" smtClean="0"/>
              <a:t>This 9-day forecast ranked 2</a:t>
            </a:r>
            <a:r>
              <a:rPr lang="en-US" sz="2000" baseline="30000" dirty="0" smtClean="0"/>
              <a:t>nd</a:t>
            </a:r>
            <a:r>
              <a:rPr lang="en-US" sz="2000" dirty="0" smtClean="0"/>
              <a:t> worst during the 2016–2017 cool season</a:t>
            </a:r>
            <a:endParaRPr lang="en-US" sz="2000" dirty="0"/>
          </a:p>
        </p:txBody>
      </p:sp>
      <p:sp>
        <p:nvSpPr>
          <p:cNvPr id="6" name="TextBox 5"/>
          <p:cNvSpPr txBox="1"/>
          <p:nvPr/>
        </p:nvSpPr>
        <p:spPr>
          <a:xfrm>
            <a:off x="0" y="1000895"/>
            <a:ext cx="9143999" cy="415498"/>
          </a:xfrm>
          <a:prstGeom prst="rect">
            <a:avLst/>
          </a:prstGeom>
          <a:noFill/>
        </p:spPr>
        <p:txBody>
          <a:bodyPr wrap="square" rtlCol="0">
            <a:spAutoFit/>
          </a:bodyPr>
          <a:lstStyle/>
          <a:p>
            <a:pPr algn="ctr"/>
            <a:r>
              <a:rPr lang="en-US" sz="2100" b="1" dirty="0" smtClean="0">
                <a:solidFill>
                  <a:srgbClr val="0000FF"/>
                </a:solidFill>
              </a:rPr>
              <a:t>9-day Probabilistic Forecast Trajectory Initialized at 0000 UTC 17 February 2017</a:t>
            </a:r>
            <a:endParaRPr lang="en-US" sz="2100" b="1" dirty="0">
              <a:solidFill>
                <a:srgbClr val="0000FF"/>
              </a:solidFill>
            </a:endParaRPr>
          </a:p>
        </p:txBody>
      </p:sp>
    </p:spTree>
    <p:extLst>
      <p:ext uri="{BB962C8B-B14F-4D97-AF65-F5344CB8AC3E}">
        <p14:creationId xmlns:p14="http://schemas.microsoft.com/office/powerpoint/2010/main" val="331510138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by NPJ Regime</a:t>
            </a:r>
            <a:endParaRPr lang="en-US" sz="3600" b="1" dirty="0">
              <a:solidFill>
                <a:srgbClr val="FF0000"/>
              </a:solidFill>
            </a:endParaRPr>
          </a:p>
        </p:txBody>
      </p:sp>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t="46820"/>
          <a:stretch/>
        </p:blipFill>
        <p:spPr>
          <a:xfrm>
            <a:off x="-360202" y="743756"/>
            <a:ext cx="7446802" cy="5124956"/>
          </a:xfrm>
          <a:prstGeom prst="rect">
            <a:avLst/>
          </a:prstGeom>
        </p:spPr>
      </p:pic>
      <p:sp>
        <p:nvSpPr>
          <p:cNvPr id="21" name="TextBox 20"/>
          <p:cNvSpPr txBox="1"/>
          <p:nvPr/>
        </p:nvSpPr>
        <p:spPr>
          <a:xfrm>
            <a:off x="6515100" y="963892"/>
            <a:ext cx="2527300" cy="1569660"/>
          </a:xfrm>
          <a:prstGeom prst="rect">
            <a:avLst/>
          </a:prstGeom>
          <a:solidFill>
            <a:schemeClr val="bg1"/>
          </a:solidFill>
          <a:ln>
            <a:noFill/>
          </a:ln>
        </p:spPr>
        <p:txBody>
          <a:bodyPr wrap="square" rtlCol="0">
            <a:spAutoFit/>
          </a:bodyPr>
          <a:lstStyle/>
          <a:p>
            <a:pPr algn="ctr"/>
            <a:r>
              <a:rPr lang="en-US" sz="2400" b="1" dirty="0" smtClean="0">
                <a:solidFill>
                  <a:srgbClr val="0000FF"/>
                </a:solidFill>
              </a:rPr>
              <a:t>GEFS Reforecasts </a:t>
            </a:r>
            <a:r>
              <a:rPr lang="en-US" sz="2400" b="1" i="1" dirty="0" smtClean="0">
                <a:solidFill>
                  <a:srgbClr val="0000FF"/>
                </a:solidFill>
              </a:rPr>
              <a:t>verifying</a:t>
            </a:r>
            <a:r>
              <a:rPr lang="en-US" sz="2400" b="1" dirty="0" smtClean="0">
                <a:solidFill>
                  <a:srgbClr val="0000FF"/>
                </a:solidFill>
              </a:rPr>
              <a:t> within a particular NPJ regime</a:t>
            </a:r>
            <a:endParaRPr lang="en-US" sz="2400" b="1" dirty="0">
              <a:solidFill>
                <a:srgbClr val="0000FF"/>
              </a:solidFill>
            </a:endParaRPr>
          </a:p>
        </p:txBody>
      </p:sp>
      <p:sp>
        <p:nvSpPr>
          <p:cNvPr id="8" name="TextBox 7"/>
          <p:cNvSpPr txBox="1"/>
          <p:nvPr/>
        </p:nvSpPr>
        <p:spPr>
          <a:xfrm>
            <a:off x="6619374" y="2691913"/>
            <a:ext cx="2321426" cy="2031325"/>
          </a:xfrm>
          <a:prstGeom prst="rect">
            <a:avLst/>
          </a:prstGeom>
          <a:solidFill>
            <a:schemeClr val="bg1"/>
          </a:solidFill>
          <a:ln>
            <a:solidFill>
              <a:schemeClr val="tx1"/>
            </a:solidFill>
          </a:ln>
        </p:spPr>
        <p:txBody>
          <a:bodyPr wrap="square" rtlCol="0">
            <a:spAutoFit/>
          </a:bodyPr>
          <a:lstStyle/>
          <a:p>
            <a:pPr algn="ctr"/>
            <a:r>
              <a:rPr lang="en-US" dirty="0" smtClean="0"/>
              <a:t>Circles on a particular line indicate statistically significant differences at the 99% confidence level with respect to another NPJ regime</a:t>
            </a:r>
            <a:endParaRPr lang="en-US" dirty="0"/>
          </a:p>
        </p:txBody>
      </p:sp>
    </p:spTree>
    <p:extLst>
      <p:ext uri="{BB962C8B-B14F-4D97-AF65-F5344CB8AC3E}">
        <p14:creationId xmlns:p14="http://schemas.microsoft.com/office/powerpoint/2010/main" val="98239156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46820"/>
          <a:stretch/>
        </p:blipFill>
        <p:spPr>
          <a:xfrm>
            <a:off x="-360202" y="743756"/>
            <a:ext cx="7446802" cy="5124956"/>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by NPJ Regime</a:t>
            </a:r>
            <a:endParaRPr lang="en-US" sz="3600" b="1" dirty="0">
              <a:solidFill>
                <a:srgbClr val="FF0000"/>
              </a:solidFill>
            </a:endParaRPr>
          </a:p>
        </p:txBody>
      </p:sp>
      <p:sp>
        <p:nvSpPr>
          <p:cNvPr id="21" name="TextBox 20"/>
          <p:cNvSpPr txBox="1"/>
          <p:nvPr/>
        </p:nvSpPr>
        <p:spPr>
          <a:xfrm>
            <a:off x="6515100" y="963892"/>
            <a:ext cx="2527300" cy="1569660"/>
          </a:xfrm>
          <a:prstGeom prst="rect">
            <a:avLst/>
          </a:prstGeom>
          <a:solidFill>
            <a:schemeClr val="bg1"/>
          </a:solidFill>
          <a:ln>
            <a:noFill/>
          </a:ln>
        </p:spPr>
        <p:txBody>
          <a:bodyPr wrap="square" rtlCol="0">
            <a:spAutoFit/>
          </a:bodyPr>
          <a:lstStyle/>
          <a:p>
            <a:pPr algn="ctr"/>
            <a:r>
              <a:rPr lang="en-US" sz="2400" b="1" dirty="0" smtClean="0">
                <a:solidFill>
                  <a:srgbClr val="0000FF"/>
                </a:solidFill>
              </a:rPr>
              <a:t>GEFS Reforecasts </a:t>
            </a:r>
            <a:r>
              <a:rPr lang="en-US" sz="2400" b="1" i="1" dirty="0" smtClean="0">
                <a:solidFill>
                  <a:srgbClr val="0000FF"/>
                </a:solidFill>
              </a:rPr>
              <a:t>verifying</a:t>
            </a:r>
            <a:r>
              <a:rPr lang="en-US" sz="2400" b="1" dirty="0" smtClean="0">
                <a:solidFill>
                  <a:srgbClr val="0000FF"/>
                </a:solidFill>
              </a:rPr>
              <a:t> within a particular NPJ regime</a:t>
            </a:r>
            <a:endParaRPr lang="en-US" sz="2400" b="1" dirty="0">
              <a:solidFill>
                <a:srgbClr val="0000FF"/>
              </a:solidFill>
            </a:endParaRPr>
          </a:p>
        </p:txBody>
      </p:sp>
      <p:sp>
        <p:nvSpPr>
          <p:cNvPr id="22" name="TextBox 21"/>
          <p:cNvSpPr txBox="1"/>
          <p:nvPr/>
        </p:nvSpPr>
        <p:spPr>
          <a:xfrm>
            <a:off x="0" y="5881764"/>
            <a:ext cx="9143999" cy="707886"/>
          </a:xfrm>
          <a:prstGeom prst="rect">
            <a:avLst/>
          </a:prstGeom>
          <a:noFill/>
        </p:spPr>
        <p:txBody>
          <a:bodyPr wrap="square" rtlCol="0">
            <a:spAutoFit/>
          </a:bodyPr>
          <a:lstStyle/>
          <a:p>
            <a:pPr algn="ctr"/>
            <a:r>
              <a:rPr lang="en-US" sz="2000" dirty="0" smtClean="0"/>
              <a:t>Forecasts verifying during </a:t>
            </a:r>
            <a:r>
              <a:rPr lang="en-US" sz="2000" dirty="0" err="1" smtClean="0"/>
              <a:t>equatorward</a:t>
            </a:r>
            <a:r>
              <a:rPr lang="en-US" sz="2000" dirty="0" smtClean="0"/>
              <a:t> shifts and jet retractions exhibit significantly larger errors than jet extensions and </a:t>
            </a:r>
            <a:r>
              <a:rPr lang="en-US" sz="2000" dirty="0" err="1" smtClean="0"/>
              <a:t>poleward</a:t>
            </a:r>
            <a:r>
              <a:rPr lang="en-US" sz="2000" dirty="0" smtClean="0"/>
              <a:t> shifts in the 96–216-h forecast period</a:t>
            </a:r>
            <a:endParaRPr lang="en-US" sz="2000" dirty="0"/>
          </a:p>
        </p:txBody>
      </p:sp>
      <p:sp>
        <p:nvSpPr>
          <p:cNvPr id="4" name="Freeform 3"/>
          <p:cNvSpPr/>
          <p:nvPr/>
        </p:nvSpPr>
        <p:spPr>
          <a:xfrm>
            <a:off x="76200" y="1676400"/>
            <a:ext cx="3594100" cy="3175000"/>
          </a:xfrm>
          <a:custGeom>
            <a:avLst/>
            <a:gdLst>
              <a:gd name="connsiteX0" fmla="*/ 0 w 3594100"/>
              <a:gd name="connsiteY0" fmla="*/ 0 h 3175000"/>
              <a:gd name="connsiteX1" fmla="*/ 0 w 3594100"/>
              <a:gd name="connsiteY1" fmla="*/ 1358900 h 3175000"/>
              <a:gd name="connsiteX2" fmla="*/ 3594100 w 3594100"/>
              <a:gd name="connsiteY2" fmla="*/ 3175000 h 3175000"/>
              <a:gd name="connsiteX3" fmla="*/ 3594100 w 3594100"/>
              <a:gd name="connsiteY3" fmla="*/ 1828800 h 3175000"/>
              <a:gd name="connsiteX4" fmla="*/ 317500 w 3594100"/>
              <a:gd name="connsiteY4" fmla="*/ 25400 h 3175000"/>
              <a:gd name="connsiteX5" fmla="*/ 0 w 3594100"/>
              <a:gd name="connsiteY5" fmla="*/ 0 h 31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4100" h="3175000">
                <a:moveTo>
                  <a:pt x="0" y="0"/>
                </a:moveTo>
                <a:lnTo>
                  <a:pt x="0" y="1358900"/>
                </a:lnTo>
                <a:lnTo>
                  <a:pt x="3594100" y="3175000"/>
                </a:lnTo>
                <a:lnTo>
                  <a:pt x="3594100" y="1828800"/>
                </a:lnTo>
                <a:lnTo>
                  <a:pt x="317500" y="25400"/>
                </a:lnTo>
                <a:lnTo>
                  <a:pt x="0" y="0"/>
                </a:lnTo>
                <a:close/>
              </a:path>
            </a:pathLst>
          </a:custGeom>
          <a:noFill/>
          <a:ln w="57150" cmpd="sng">
            <a:solidFill>
              <a:srgbClr val="FFFF00"/>
            </a:solidFill>
          </a:ln>
          <a:effectLst>
            <a:glow rad="25400">
              <a:schemeClr val="tx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619374" y="2691913"/>
            <a:ext cx="2321426" cy="2031325"/>
          </a:xfrm>
          <a:prstGeom prst="rect">
            <a:avLst/>
          </a:prstGeom>
          <a:solidFill>
            <a:schemeClr val="bg1"/>
          </a:solidFill>
          <a:ln>
            <a:solidFill>
              <a:schemeClr val="tx1"/>
            </a:solidFill>
          </a:ln>
        </p:spPr>
        <p:txBody>
          <a:bodyPr wrap="square" rtlCol="0">
            <a:spAutoFit/>
          </a:bodyPr>
          <a:lstStyle/>
          <a:p>
            <a:pPr algn="ctr"/>
            <a:r>
              <a:rPr lang="en-US" dirty="0" smtClean="0"/>
              <a:t>Circles on a particular line indicate statistically significant differences at the 99% confidence level with respect to another NPJ regime</a:t>
            </a:r>
            <a:endParaRPr lang="en-US" dirty="0"/>
          </a:p>
        </p:txBody>
      </p:sp>
    </p:spTree>
    <p:extLst>
      <p:ext uri="{BB962C8B-B14F-4D97-AF65-F5344CB8AC3E}">
        <p14:creationId xmlns:p14="http://schemas.microsoft.com/office/powerpoint/2010/main" val="395265807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46820"/>
          <a:stretch/>
        </p:blipFill>
        <p:spPr>
          <a:xfrm>
            <a:off x="-360202" y="743756"/>
            <a:ext cx="7446802" cy="5124956"/>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by NPJ Regime</a:t>
            </a:r>
            <a:endParaRPr lang="en-US" sz="3600" b="1" dirty="0">
              <a:solidFill>
                <a:srgbClr val="FF0000"/>
              </a:solidFill>
            </a:endParaRPr>
          </a:p>
        </p:txBody>
      </p:sp>
      <p:sp>
        <p:nvSpPr>
          <p:cNvPr id="21" name="TextBox 20"/>
          <p:cNvSpPr txBox="1"/>
          <p:nvPr/>
        </p:nvSpPr>
        <p:spPr>
          <a:xfrm>
            <a:off x="6515100" y="963892"/>
            <a:ext cx="2527300" cy="1569660"/>
          </a:xfrm>
          <a:prstGeom prst="rect">
            <a:avLst/>
          </a:prstGeom>
          <a:solidFill>
            <a:schemeClr val="bg1"/>
          </a:solidFill>
          <a:ln>
            <a:noFill/>
          </a:ln>
        </p:spPr>
        <p:txBody>
          <a:bodyPr wrap="square" rtlCol="0">
            <a:spAutoFit/>
          </a:bodyPr>
          <a:lstStyle/>
          <a:p>
            <a:pPr algn="ctr"/>
            <a:r>
              <a:rPr lang="en-US" sz="2400" b="1" dirty="0" smtClean="0">
                <a:solidFill>
                  <a:srgbClr val="0000FF"/>
                </a:solidFill>
              </a:rPr>
              <a:t>GEFS Reforecasts </a:t>
            </a:r>
            <a:r>
              <a:rPr lang="en-US" sz="2400" b="1" i="1" dirty="0" smtClean="0">
                <a:solidFill>
                  <a:srgbClr val="0000FF"/>
                </a:solidFill>
              </a:rPr>
              <a:t>verifying</a:t>
            </a:r>
            <a:r>
              <a:rPr lang="en-US" sz="2400" b="1" dirty="0" smtClean="0">
                <a:solidFill>
                  <a:srgbClr val="0000FF"/>
                </a:solidFill>
              </a:rPr>
              <a:t> within a particular NPJ regime</a:t>
            </a:r>
            <a:endParaRPr lang="en-US" sz="2400" b="1" dirty="0">
              <a:solidFill>
                <a:srgbClr val="0000FF"/>
              </a:solidFill>
            </a:endParaRPr>
          </a:p>
        </p:txBody>
      </p:sp>
      <p:sp>
        <p:nvSpPr>
          <p:cNvPr id="22" name="TextBox 21"/>
          <p:cNvSpPr txBox="1"/>
          <p:nvPr/>
        </p:nvSpPr>
        <p:spPr>
          <a:xfrm>
            <a:off x="0" y="5881764"/>
            <a:ext cx="9143999" cy="707886"/>
          </a:xfrm>
          <a:prstGeom prst="rect">
            <a:avLst/>
          </a:prstGeom>
          <a:noFill/>
        </p:spPr>
        <p:txBody>
          <a:bodyPr wrap="square" rtlCol="0">
            <a:spAutoFit/>
          </a:bodyPr>
          <a:lstStyle/>
          <a:p>
            <a:pPr algn="ctr"/>
            <a:r>
              <a:rPr lang="en-US" sz="2000" dirty="0" smtClean="0"/>
              <a:t>Forecasts verifying during </a:t>
            </a:r>
            <a:r>
              <a:rPr lang="en-US" sz="2000" dirty="0" err="1" smtClean="0"/>
              <a:t>equatorward</a:t>
            </a:r>
            <a:r>
              <a:rPr lang="en-US" sz="2000" dirty="0" smtClean="0"/>
              <a:t> shifts and jet retractions exhibit significantly larger errors than jet extensions and </a:t>
            </a:r>
            <a:r>
              <a:rPr lang="en-US" sz="2000" dirty="0" err="1" smtClean="0"/>
              <a:t>poleward</a:t>
            </a:r>
            <a:r>
              <a:rPr lang="en-US" sz="2000" dirty="0" smtClean="0"/>
              <a:t> shifts in the 96–216-h forecast period</a:t>
            </a:r>
            <a:endParaRPr lang="en-US" sz="2000" dirty="0"/>
          </a:p>
        </p:txBody>
      </p:sp>
      <p:sp>
        <p:nvSpPr>
          <p:cNvPr id="4" name="Freeform 3"/>
          <p:cNvSpPr/>
          <p:nvPr/>
        </p:nvSpPr>
        <p:spPr>
          <a:xfrm>
            <a:off x="76200" y="1676400"/>
            <a:ext cx="3594100" cy="3175000"/>
          </a:xfrm>
          <a:custGeom>
            <a:avLst/>
            <a:gdLst>
              <a:gd name="connsiteX0" fmla="*/ 0 w 3594100"/>
              <a:gd name="connsiteY0" fmla="*/ 0 h 3175000"/>
              <a:gd name="connsiteX1" fmla="*/ 0 w 3594100"/>
              <a:gd name="connsiteY1" fmla="*/ 1358900 h 3175000"/>
              <a:gd name="connsiteX2" fmla="*/ 3594100 w 3594100"/>
              <a:gd name="connsiteY2" fmla="*/ 3175000 h 3175000"/>
              <a:gd name="connsiteX3" fmla="*/ 3594100 w 3594100"/>
              <a:gd name="connsiteY3" fmla="*/ 1828800 h 3175000"/>
              <a:gd name="connsiteX4" fmla="*/ 317500 w 3594100"/>
              <a:gd name="connsiteY4" fmla="*/ 25400 h 3175000"/>
              <a:gd name="connsiteX5" fmla="*/ 0 w 3594100"/>
              <a:gd name="connsiteY5" fmla="*/ 0 h 31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4100" h="3175000">
                <a:moveTo>
                  <a:pt x="0" y="0"/>
                </a:moveTo>
                <a:lnTo>
                  <a:pt x="0" y="1358900"/>
                </a:lnTo>
                <a:lnTo>
                  <a:pt x="3594100" y="3175000"/>
                </a:lnTo>
                <a:lnTo>
                  <a:pt x="3594100" y="1828800"/>
                </a:lnTo>
                <a:lnTo>
                  <a:pt x="317500" y="25400"/>
                </a:lnTo>
                <a:lnTo>
                  <a:pt x="0" y="0"/>
                </a:lnTo>
                <a:close/>
              </a:path>
            </a:pathLst>
          </a:custGeom>
          <a:noFill/>
          <a:ln w="57150" cmpd="sng">
            <a:solidFill>
              <a:srgbClr val="FFFF00"/>
            </a:solidFill>
          </a:ln>
          <a:effectLst>
            <a:glow rad="25400">
              <a:schemeClr val="tx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619374" y="2691913"/>
            <a:ext cx="2321426" cy="2031325"/>
          </a:xfrm>
          <a:prstGeom prst="rect">
            <a:avLst/>
          </a:prstGeom>
          <a:solidFill>
            <a:schemeClr val="bg1"/>
          </a:solidFill>
          <a:ln>
            <a:solidFill>
              <a:schemeClr val="tx1"/>
            </a:solidFill>
          </a:ln>
        </p:spPr>
        <p:txBody>
          <a:bodyPr wrap="square" rtlCol="0">
            <a:spAutoFit/>
          </a:bodyPr>
          <a:lstStyle/>
          <a:p>
            <a:pPr algn="ctr"/>
            <a:r>
              <a:rPr lang="en-US" dirty="0" smtClean="0"/>
              <a:t>Circles on a particular line indicate statistically significant differences at the 99% confidence level with respect to another NPJ regime</a:t>
            </a:r>
            <a:endParaRPr lang="en-US" dirty="0"/>
          </a:p>
        </p:txBody>
      </p:sp>
      <p:sp>
        <p:nvSpPr>
          <p:cNvPr id="2" name="TextBox 1"/>
          <p:cNvSpPr txBox="1"/>
          <p:nvPr/>
        </p:nvSpPr>
        <p:spPr>
          <a:xfrm>
            <a:off x="6238557" y="4991883"/>
            <a:ext cx="2702243" cy="707886"/>
          </a:xfrm>
          <a:prstGeom prst="rect">
            <a:avLst/>
          </a:prstGeom>
          <a:noFill/>
        </p:spPr>
        <p:txBody>
          <a:bodyPr wrap="square" rtlCol="0">
            <a:spAutoFit/>
          </a:bodyPr>
          <a:lstStyle/>
          <a:p>
            <a:pPr algn="ctr"/>
            <a:r>
              <a:rPr lang="en-US" sz="2000" b="1" dirty="0" smtClean="0">
                <a:solidFill>
                  <a:srgbClr val="0000FF"/>
                </a:solidFill>
              </a:rPr>
              <a:t>See Winters et al. poster at 10a Thursday</a:t>
            </a:r>
            <a:endParaRPr lang="en-US" sz="2000" b="1" dirty="0">
              <a:solidFill>
                <a:srgbClr val="0000FF"/>
              </a:solidFill>
            </a:endParaRPr>
          </a:p>
        </p:txBody>
      </p:sp>
    </p:spTree>
    <p:extLst>
      <p:ext uri="{BB962C8B-B14F-4D97-AF65-F5344CB8AC3E}">
        <p14:creationId xmlns:p14="http://schemas.microsoft.com/office/powerpoint/2010/main" val="253239304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66611" y="2764628"/>
            <a:ext cx="8417874"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smtClean="0">
                <a:solidFill>
                  <a:srgbClr val="FF0000"/>
                </a:solidFill>
              </a:rPr>
              <a:t>Case Study:</a:t>
            </a:r>
          </a:p>
          <a:p>
            <a:r>
              <a:rPr lang="en-US" sz="4800" b="1" dirty="0" smtClean="0">
                <a:solidFill>
                  <a:srgbClr val="FF0000"/>
                </a:solidFill>
              </a:rPr>
              <a:t>Feb/Mar 2017 </a:t>
            </a:r>
          </a:p>
          <a:p>
            <a:r>
              <a:rPr lang="en-US" sz="4800" b="1" dirty="0" smtClean="0">
                <a:solidFill>
                  <a:srgbClr val="FF0000"/>
                </a:solidFill>
              </a:rPr>
              <a:t>NPJ Regime Changes</a:t>
            </a:r>
          </a:p>
          <a:p>
            <a:endParaRPr lang="en-US" sz="4800" b="1" dirty="0">
              <a:solidFill>
                <a:srgbClr val="FF0000"/>
              </a:solidFill>
            </a:endParaRPr>
          </a:p>
          <a:p>
            <a:r>
              <a:rPr lang="en-US" sz="4800" b="1" dirty="0" smtClean="0">
                <a:solidFill>
                  <a:srgbClr val="000000"/>
                </a:solidFill>
              </a:rPr>
              <a:t>III:  Second NPJ Regime Change and the “Pi Day Snowstorm”</a:t>
            </a:r>
          </a:p>
        </p:txBody>
      </p:sp>
    </p:spTree>
    <p:extLst>
      <p:ext uri="{BB962C8B-B14F-4D97-AF65-F5344CB8AC3E}">
        <p14:creationId xmlns:p14="http://schemas.microsoft.com/office/powerpoint/2010/main" val="186756078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95" y="185194"/>
            <a:ext cx="8066787" cy="313911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038" y="3569233"/>
            <a:ext cx="8070303" cy="3135460"/>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26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5"/>
            <a:ext cx="1804980" cy="2335856"/>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26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Freeform 23"/>
          <p:cNvSpPr/>
          <p:nvPr/>
        </p:nvSpPr>
        <p:spPr>
          <a:xfrm>
            <a:off x="850900" y="802617"/>
            <a:ext cx="4305300" cy="1572283"/>
          </a:xfrm>
          <a:custGeom>
            <a:avLst/>
            <a:gdLst>
              <a:gd name="connsiteX0" fmla="*/ 0 w 4305300"/>
              <a:gd name="connsiteY0" fmla="*/ 1572283 h 1572283"/>
              <a:gd name="connsiteX1" fmla="*/ 736600 w 4305300"/>
              <a:gd name="connsiteY1" fmla="*/ 1483383 h 1572283"/>
              <a:gd name="connsiteX2" fmla="*/ 1397000 w 4305300"/>
              <a:gd name="connsiteY2" fmla="*/ 1381783 h 1572283"/>
              <a:gd name="connsiteX3" fmla="*/ 1930400 w 4305300"/>
              <a:gd name="connsiteY3" fmla="*/ 911883 h 1572283"/>
              <a:gd name="connsiteX4" fmla="*/ 2400300 w 4305300"/>
              <a:gd name="connsiteY4" fmla="*/ 467383 h 1572283"/>
              <a:gd name="connsiteX5" fmla="*/ 3009900 w 4305300"/>
              <a:gd name="connsiteY5" fmla="*/ 175283 h 1572283"/>
              <a:gd name="connsiteX6" fmla="*/ 3937000 w 4305300"/>
              <a:gd name="connsiteY6" fmla="*/ 10183 h 1572283"/>
              <a:gd name="connsiteX7" fmla="*/ 4305300 w 4305300"/>
              <a:gd name="connsiteY7" fmla="*/ 467383 h 157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5300" h="1572283">
                <a:moveTo>
                  <a:pt x="0" y="1572283"/>
                </a:moveTo>
                <a:lnTo>
                  <a:pt x="736600" y="1483383"/>
                </a:lnTo>
                <a:cubicBezTo>
                  <a:pt x="969433" y="1451633"/>
                  <a:pt x="1198033" y="1477033"/>
                  <a:pt x="1397000" y="1381783"/>
                </a:cubicBezTo>
                <a:cubicBezTo>
                  <a:pt x="1595967" y="1286533"/>
                  <a:pt x="1763183" y="1064283"/>
                  <a:pt x="1930400" y="911883"/>
                </a:cubicBezTo>
                <a:cubicBezTo>
                  <a:pt x="2097617" y="759483"/>
                  <a:pt x="2220383" y="590150"/>
                  <a:pt x="2400300" y="467383"/>
                </a:cubicBezTo>
                <a:cubicBezTo>
                  <a:pt x="2580217" y="344616"/>
                  <a:pt x="2753783" y="251483"/>
                  <a:pt x="3009900" y="175283"/>
                </a:cubicBezTo>
                <a:cubicBezTo>
                  <a:pt x="3266017" y="99083"/>
                  <a:pt x="3721100" y="-38500"/>
                  <a:pt x="3937000" y="10183"/>
                </a:cubicBezTo>
                <a:cubicBezTo>
                  <a:pt x="4152900" y="58866"/>
                  <a:pt x="4305300" y="467383"/>
                  <a:pt x="4305300" y="467383"/>
                </a:cubicBezTo>
              </a:path>
            </a:pathLst>
          </a:custGeom>
          <a:ln w="76200" cmpd="sng">
            <a:solidFill>
              <a:schemeClr val="bg1"/>
            </a:solidFill>
            <a:headEnd type="none"/>
            <a:tailEnd type="triangle"/>
          </a:ln>
          <a:effectLst>
            <a:glow rad="76200">
              <a:schemeClr val="tx1">
                <a:alpha val="75000"/>
              </a:scheme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Freeform 24"/>
          <p:cNvSpPr/>
          <p:nvPr/>
        </p:nvSpPr>
        <p:spPr>
          <a:xfrm>
            <a:off x="901700" y="2208747"/>
            <a:ext cx="4953000" cy="650441"/>
          </a:xfrm>
          <a:custGeom>
            <a:avLst/>
            <a:gdLst>
              <a:gd name="connsiteX0" fmla="*/ 0 w 4953000"/>
              <a:gd name="connsiteY0" fmla="*/ 166153 h 650441"/>
              <a:gd name="connsiteX1" fmla="*/ 533400 w 4953000"/>
              <a:gd name="connsiteY1" fmla="*/ 89953 h 650441"/>
              <a:gd name="connsiteX2" fmla="*/ 1358900 w 4953000"/>
              <a:gd name="connsiteY2" fmla="*/ 1053 h 650441"/>
              <a:gd name="connsiteX3" fmla="*/ 1905000 w 4953000"/>
              <a:gd name="connsiteY3" fmla="*/ 153453 h 650441"/>
              <a:gd name="connsiteX4" fmla="*/ 2324100 w 4953000"/>
              <a:gd name="connsiteY4" fmla="*/ 470953 h 650441"/>
              <a:gd name="connsiteX5" fmla="*/ 2895600 w 4953000"/>
              <a:gd name="connsiteY5" fmla="*/ 648753 h 650441"/>
              <a:gd name="connsiteX6" fmla="*/ 3619500 w 4953000"/>
              <a:gd name="connsiteY6" fmla="*/ 547153 h 650441"/>
              <a:gd name="connsiteX7" fmla="*/ 4394200 w 4953000"/>
              <a:gd name="connsiteY7" fmla="*/ 331253 h 650441"/>
              <a:gd name="connsiteX8" fmla="*/ 4953000 w 4953000"/>
              <a:gd name="connsiteY8" fmla="*/ 102653 h 65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3000" h="650441">
                <a:moveTo>
                  <a:pt x="0" y="166153"/>
                </a:moveTo>
                <a:cubicBezTo>
                  <a:pt x="153458" y="141811"/>
                  <a:pt x="306917" y="117470"/>
                  <a:pt x="533400" y="89953"/>
                </a:cubicBezTo>
                <a:cubicBezTo>
                  <a:pt x="759883" y="62436"/>
                  <a:pt x="1130300" y="-9530"/>
                  <a:pt x="1358900" y="1053"/>
                </a:cubicBezTo>
                <a:cubicBezTo>
                  <a:pt x="1587500" y="11636"/>
                  <a:pt x="1744133" y="75136"/>
                  <a:pt x="1905000" y="153453"/>
                </a:cubicBezTo>
                <a:cubicBezTo>
                  <a:pt x="2065867" y="231770"/>
                  <a:pt x="2159000" y="388403"/>
                  <a:pt x="2324100" y="470953"/>
                </a:cubicBezTo>
                <a:cubicBezTo>
                  <a:pt x="2489200" y="553503"/>
                  <a:pt x="2679700" y="636053"/>
                  <a:pt x="2895600" y="648753"/>
                </a:cubicBezTo>
                <a:cubicBezTo>
                  <a:pt x="3111500" y="661453"/>
                  <a:pt x="3369733" y="600070"/>
                  <a:pt x="3619500" y="547153"/>
                </a:cubicBezTo>
                <a:cubicBezTo>
                  <a:pt x="3869267" y="494236"/>
                  <a:pt x="4171950" y="405336"/>
                  <a:pt x="4394200" y="331253"/>
                </a:cubicBezTo>
                <a:cubicBezTo>
                  <a:pt x="4616450" y="257170"/>
                  <a:pt x="4784725" y="179911"/>
                  <a:pt x="4953000" y="102653"/>
                </a:cubicBezTo>
              </a:path>
            </a:pathLst>
          </a:custGeom>
          <a:ln w="76200" cmpd="sng">
            <a:solidFill>
              <a:srgbClr val="FFFFFF"/>
            </a:solidFill>
            <a:headEnd type="none"/>
            <a:tailEnd type="triangle"/>
          </a:ln>
          <a:effectLst>
            <a:glow rad="76200">
              <a:schemeClr val="tx1">
                <a:alpha val="75000"/>
              </a:scheme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TextBox 25"/>
          <p:cNvSpPr txBox="1"/>
          <p:nvPr/>
        </p:nvSpPr>
        <p:spPr>
          <a:xfrm>
            <a:off x="2934211" y="3920671"/>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Tree>
    <p:extLst>
      <p:ext uri="{BB962C8B-B14F-4D97-AF65-F5344CB8AC3E}">
        <p14:creationId xmlns:p14="http://schemas.microsoft.com/office/powerpoint/2010/main" val="135999361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95" y="186101"/>
            <a:ext cx="8066787" cy="3137297"/>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941" y="3569233"/>
            <a:ext cx="8058497" cy="3135460"/>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28 February:</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5"/>
            <a:ext cx="1804979" cy="2335856"/>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28 February:</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Rectangle 23"/>
          <p:cNvSpPr/>
          <p:nvPr/>
        </p:nvSpPr>
        <p:spPr>
          <a:xfrm>
            <a:off x="2247900" y="534705"/>
            <a:ext cx="2882900" cy="2442391"/>
          </a:xfrm>
          <a:prstGeom prst="rect">
            <a:avLst/>
          </a:prstGeom>
          <a:noFill/>
          <a:ln w="57150" cmpd="sng">
            <a:solidFill>
              <a:schemeClr val="bg1"/>
            </a:solidFill>
          </a:ln>
          <a:effectLst>
            <a:glow rad="762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2351265" y="4578594"/>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3" name="TextBox 2"/>
          <p:cNvSpPr txBox="1"/>
          <p:nvPr/>
        </p:nvSpPr>
        <p:spPr>
          <a:xfrm>
            <a:off x="5181600" y="544479"/>
            <a:ext cx="1651000" cy="646331"/>
          </a:xfrm>
          <a:prstGeom prst="rect">
            <a:avLst/>
          </a:prstGeom>
          <a:solidFill>
            <a:srgbClr val="FFFFFF">
              <a:alpha val="73000"/>
            </a:srgbClr>
          </a:solidFill>
          <a:ln>
            <a:solidFill>
              <a:schemeClr val="tx1"/>
            </a:solidFill>
          </a:ln>
        </p:spPr>
        <p:txBody>
          <a:bodyPr wrap="square" rtlCol="0">
            <a:spAutoFit/>
          </a:bodyPr>
          <a:lstStyle/>
          <a:p>
            <a:pPr algn="ctr"/>
            <a:r>
              <a:rPr lang="en-US" b="1" dirty="0" smtClean="0"/>
              <a:t>North Pacific block persists</a:t>
            </a:r>
            <a:endParaRPr lang="en-US" b="1" dirty="0"/>
          </a:p>
        </p:txBody>
      </p:sp>
      <p:sp>
        <p:nvSpPr>
          <p:cNvPr id="26" name="Rectangle 25"/>
          <p:cNvSpPr/>
          <p:nvPr/>
        </p:nvSpPr>
        <p:spPr>
          <a:xfrm>
            <a:off x="4539417" y="3949021"/>
            <a:ext cx="2674965" cy="1343705"/>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505010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055" y="186101"/>
            <a:ext cx="8052267" cy="3137297"/>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871" y="3569233"/>
            <a:ext cx="8042636" cy="3135460"/>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02 March:</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5"/>
            <a:ext cx="1804979" cy="2335855"/>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02 March:</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Rectangle 23"/>
          <p:cNvSpPr/>
          <p:nvPr/>
        </p:nvSpPr>
        <p:spPr>
          <a:xfrm>
            <a:off x="1259027" y="534706"/>
            <a:ext cx="2792274" cy="1167094"/>
          </a:xfrm>
          <a:prstGeom prst="rect">
            <a:avLst/>
          </a:prstGeom>
          <a:noFill/>
          <a:ln w="57150" cmpd="sng">
            <a:solidFill>
              <a:srgbClr val="FFFFFF"/>
            </a:solidFill>
          </a:ln>
          <a:effectLst>
            <a:glow rad="762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2692911" y="5438012"/>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7" name="Rectangle 26"/>
          <p:cNvSpPr/>
          <p:nvPr/>
        </p:nvSpPr>
        <p:spPr>
          <a:xfrm>
            <a:off x="2692911" y="1701800"/>
            <a:ext cx="2120388" cy="1296340"/>
          </a:xfrm>
          <a:prstGeom prst="rect">
            <a:avLst/>
          </a:prstGeom>
          <a:noFill/>
          <a:ln w="57150" cmpd="sng">
            <a:solidFill>
              <a:srgbClr val="FFFFFF"/>
            </a:solidFill>
          </a:ln>
          <a:effectLst>
            <a:glow rad="762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3963314" y="3949020"/>
            <a:ext cx="3133229" cy="1113189"/>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077924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055" y="187060"/>
            <a:ext cx="8052267" cy="3135379"/>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871" y="3569606"/>
            <a:ext cx="8042636" cy="3134713"/>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04 March:</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5"/>
            <a:ext cx="1804978" cy="2335855"/>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04 March:</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Rectangle 23"/>
          <p:cNvSpPr/>
          <p:nvPr/>
        </p:nvSpPr>
        <p:spPr>
          <a:xfrm>
            <a:off x="942428" y="534706"/>
            <a:ext cx="3629572" cy="1446494"/>
          </a:xfrm>
          <a:prstGeom prst="rect">
            <a:avLst/>
          </a:prstGeom>
          <a:noFill/>
          <a:ln w="57150" cmpd="sng">
            <a:solidFill>
              <a:srgbClr val="FFFFFF"/>
            </a:solidFill>
          </a:ln>
          <a:effectLst>
            <a:glow rad="762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3213100" y="5146061"/>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6" name="Rectangle 25"/>
          <p:cNvSpPr/>
          <p:nvPr/>
        </p:nvSpPr>
        <p:spPr>
          <a:xfrm>
            <a:off x="2730500" y="1981200"/>
            <a:ext cx="1841500" cy="862294"/>
          </a:xfrm>
          <a:prstGeom prst="rect">
            <a:avLst/>
          </a:prstGeom>
          <a:noFill/>
          <a:ln w="57150" cmpd="sng">
            <a:solidFill>
              <a:srgbClr val="FFFFFF"/>
            </a:solidFill>
          </a:ln>
          <a:effectLst>
            <a:glow rad="762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4304641" y="3949020"/>
            <a:ext cx="2176519" cy="1113189"/>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809717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85" y="2703114"/>
            <a:ext cx="8229600" cy="1143000"/>
          </a:xfrm>
        </p:spPr>
        <p:txBody>
          <a:bodyPr>
            <a:noAutofit/>
          </a:bodyPr>
          <a:lstStyle/>
          <a:p>
            <a:r>
              <a:rPr lang="en-US" sz="4800" b="1" dirty="0" smtClean="0">
                <a:solidFill>
                  <a:srgbClr val="FF0000"/>
                </a:solidFill>
              </a:rPr>
              <a:t>The Development of the </a:t>
            </a:r>
            <a:br>
              <a:rPr lang="en-US" sz="4800" b="1" dirty="0" smtClean="0">
                <a:solidFill>
                  <a:srgbClr val="FF0000"/>
                </a:solidFill>
              </a:rPr>
            </a:br>
            <a:r>
              <a:rPr lang="en-US" sz="4800" b="1" dirty="0" smtClean="0">
                <a:solidFill>
                  <a:srgbClr val="FF0000"/>
                </a:solidFill>
              </a:rPr>
              <a:t>NPJ Phase Diagram </a:t>
            </a:r>
            <a:endParaRPr lang="en-US" sz="4800" b="1" dirty="0">
              <a:solidFill>
                <a:srgbClr val="FF0000"/>
              </a:solidFill>
            </a:endParaRPr>
          </a:p>
        </p:txBody>
      </p:sp>
    </p:spTree>
    <p:extLst>
      <p:ext uri="{BB962C8B-B14F-4D97-AF65-F5344CB8AC3E}">
        <p14:creationId xmlns:p14="http://schemas.microsoft.com/office/powerpoint/2010/main" val="27883848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974" y="187060"/>
            <a:ext cx="8042429" cy="3135379"/>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326" y="3569606"/>
            <a:ext cx="8037725" cy="3134713"/>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06 March:</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6"/>
            <a:ext cx="1804978" cy="2335853"/>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06 March:</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TextBox 23"/>
          <p:cNvSpPr txBox="1"/>
          <p:nvPr/>
        </p:nvSpPr>
        <p:spPr>
          <a:xfrm>
            <a:off x="3619499" y="4898571"/>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5" name="Rectangle 24"/>
          <p:cNvSpPr/>
          <p:nvPr/>
        </p:nvSpPr>
        <p:spPr>
          <a:xfrm>
            <a:off x="736600" y="534706"/>
            <a:ext cx="3835400" cy="1446494"/>
          </a:xfrm>
          <a:prstGeom prst="rect">
            <a:avLst/>
          </a:prstGeom>
          <a:noFill/>
          <a:ln w="57150" cmpd="sng">
            <a:solidFill>
              <a:srgbClr val="FFFFFF"/>
            </a:solidFill>
          </a:ln>
          <a:effectLst>
            <a:glow rad="762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2679700" y="1981199"/>
            <a:ext cx="2133600" cy="995897"/>
          </a:xfrm>
          <a:prstGeom prst="rect">
            <a:avLst/>
          </a:prstGeom>
          <a:noFill/>
          <a:ln w="57150" cmpd="sng">
            <a:solidFill>
              <a:srgbClr val="FFFFFF"/>
            </a:solidFill>
          </a:ln>
          <a:effectLst>
            <a:glow rad="762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4198991" y="3949020"/>
            <a:ext cx="2845177" cy="1113189"/>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834793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214" y="187060"/>
            <a:ext cx="8027948" cy="3135379"/>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326" y="3574975"/>
            <a:ext cx="8037725" cy="3123974"/>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08 March:</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6"/>
            <a:ext cx="1804977" cy="2335853"/>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08 March:</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TextBox 23"/>
          <p:cNvSpPr txBox="1"/>
          <p:nvPr/>
        </p:nvSpPr>
        <p:spPr>
          <a:xfrm>
            <a:off x="2351265" y="4553194"/>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5" name="Rectangle 24"/>
          <p:cNvSpPr/>
          <p:nvPr/>
        </p:nvSpPr>
        <p:spPr>
          <a:xfrm>
            <a:off x="2489199" y="534705"/>
            <a:ext cx="2324099" cy="2442391"/>
          </a:xfrm>
          <a:prstGeom prst="rect">
            <a:avLst/>
          </a:prstGeom>
          <a:noFill/>
          <a:ln w="57150" cmpd="sng">
            <a:solidFill>
              <a:srgbClr val="FFFFFF"/>
            </a:solidFill>
          </a:ln>
          <a:effectLst>
            <a:glow rad="762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3963314" y="3949020"/>
            <a:ext cx="2845177" cy="1113189"/>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659417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214" y="191422"/>
            <a:ext cx="8027948" cy="3126654"/>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326" y="3574975"/>
            <a:ext cx="8037724" cy="3123974"/>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10 March:</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6"/>
            <a:ext cx="1804977" cy="2335852"/>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10 March:</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TextBox 23"/>
          <p:cNvSpPr txBox="1"/>
          <p:nvPr/>
        </p:nvSpPr>
        <p:spPr>
          <a:xfrm>
            <a:off x="6121911" y="4196200"/>
            <a:ext cx="1231900" cy="584776"/>
          </a:xfrm>
          <a:prstGeom prst="rect">
            <a:avLst/>
          </a:prstGeom>
          <a:noFill/>
        </p:spPr>
        <p:txBody>
          <a:bodyPr wrap="square" rtlCol="0">
            <a:spAutoFit/>
          </a:bodyPr>
          <a:lstStyle/>
          <a:p>
            <a:r>
              <a:rPr lang="en-US" sz="3200" b="1" dirty="0">
                <a:solidFill>
                  <a:srgbClr val="0000FF"/>
                </a:solidFill>
                <a:effectLst>
                  <a:glow rad="63500">
                    <a:schemeClr val="tx1">
                      <a:alpha val="75000"/>
                    </a:schemeClr>
                  </a:glow>
                </a:effectLst>
                <a:latin typeface="Bell MT"/>
                <a:cs typeface="Bell MT"/>
              </a:rPr>
              <a:t>H</a:t>
            </a:r>
          </a:p>
        </p:txBody>
      </p:sp>
      <p:sp>
        <p:nvSpPr>
          <p:cNvPr id="25" name="TextBox 24"/>
          <p:cNvSpPr txBox="1"/>
          <p:nvPr/>
        </p:nvSpPr>
        <p:spPr>
          <a:xfrm>
            <a:off x="2858011" y="5004847"/>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6" name="Rectangle 25"/>
          <p:cNvSpPr/>
          <p:nvPr/>
        </p:nvSpPr>
        <p:spPr>
          <a:xfrm>
            <a:off x="2527300" y="534705"/>
            <a:ext cx="2743200" cy="2450047"/>
          </a:xfrm>
          <a:prstGeom prst="rect">
            <a:avLst/>
          </a:prstGeom>
          <a:noFill/>
          <a:ln w="57150" cmpd="sng">
            <a:solidFill>
              <a:srgbClr val="FFFFFF"/>
            </a:solidFill>
          </a:ln>
          <a:effectLst>
            <a:glow rad="762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4559810" y="4179536"/>
            <a:ext cx="3479289" cy="1113189"/>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167968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214" y="191633"/>
            <a:ext cx="8027948" cy="312623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377" y="3574975"/>
            <a:ext cx="8033622" cy="3123974"/>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12 March:</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6"/>
            <a:ext cx="1804976" cy="2335852"/>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12 March:</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TextBox 23"/>
          <p:cNvSpPr txBox="1"/>
          <p:nvPr/>
        </p:nvSpPr>
        <p:spPr>
          <a:xfrm>
            <a:off x="6439411" y="4313962"/>
            <a:ext cx="1231900" cy="584776"/>
          </a:xfrm>
          <a:prstGeom prst="rect">
            <a:avLst/>
          </a:prstGeom>
          <a:noFill/>
        </p:spPr>
        <p:txBody>
          <a:bodyPr wrap="square" rtlCol="0">
            <a:spAutoFit/>
          </a:bodyPr>
          <a:lstStyle/>
          <a:p>
            <a:r>
              <a:rPr lang="en-US" sz="3200" b="1" dirty="0">
                <a:solidFill>
                  <a:srgbClr val="0000FF"/>
                </a:solidFill>
                <a:effectLst>
                  <a:glow rad="63500">
                    <a:schemeClr val="tx1">
                      <a:alpha val="75000"/>
                    </a:schemeClr>
                  </a:glow>
                </a:effectLst>
                <a:latin typeface="Bell MT"/>
                <a:cs typeface="Bell MT"/>
              </a:rPr>
              <a:t>H</a:t>
            </a:r>
          </a:p>
        </p:txBody>
      </p:sp>
      <p:sp>
        <p:nvSpPr>
          <p:cNvPr id="25" name="Rectangle 24"/>
          <p:cNvSpPr/>
          <p:nvPr/>
        </p:nvSpPr>
        <p:spPr>
          <a:xfrm>
            <a:off x="1371601" y="534706"/>
            <a:ext cx="3289299" cy="2442392"/>
          </a:xfrm>
          <a:prstGeom prst="rect">
            <a:avLst/>
          </a:prstGeom>
          <a:noFill/>
          <a:ln w="57150" cmpd="sng">
            <a:solidFill>
              <a:srgbClr val="FFFFFF"/>
            </a:solidFill>
          </a:ln>
          <a:effectLst>
            <a:glow rad="762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4305300" y="4913061"/>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7" name="Rectangle 26"/>
          <p:cNvSpPr/>
          <p:nvPr/>
        </p:nvSpPr>
        <p:spPr>
          <a:xfrm>
            <a:off x="5702959" y="4087750"/>
            <a:ext cx="2906202" cy="1668047"/>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250034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214" y="195775"/>
            <a:ext cx="8027948" cy="3117946"/>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377" y="3575347"/>
            <a:ext cx="8033622" cy="3123230"/>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14 March:</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6"/>
            <a:ext cx="1804976" cy="2335851"/>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14 March:</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24" name="TextBox 23"/>
          <p:cNvSpPr txBox="1"/>
          <p:nvPr/>
        </p:nvSpPr>
        <p:spPr>
          <a:xfrm>
            <a:off x="7389814" y="5438009"/>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5" name="TextBox 24"/>
          <p:cNvSpPr txBox="1"/>
          <p:nvPr/>
        </p:nvSpPr>
        <p:spPr>
          <a:xfrm>
            <a:off x="6839461" y="4593362"/>
            <a:ext cx="1231900" cy="584776"/>
          </a:xfrm>
          <a:prstGeom prst="rect">
            <a:avLst/>
          </a:prstGeom>
          <a:noFill/>
        </p:spPr>
        <p:txBody>
          <a:bodyPr wrap="square" rtlCol="0">
            <a:spAutoFit/>
          </a:bodyPr>
          <a:lstStyle/>
          <a:p>
            <a:r>
              <a:rPr lang="en-US" sz="3200" b="1" dirty="0">
                <a:solidFill>
                  <a:srgbClr val="0000FF"/>
                </a:solidFill>
                <a:effectLst>
                  <a:glow rad="63500">
                    <a:schemeClr val="tx1">
                      <a:alpha val="75000"/>
                    </a:schemeClr>
                  </a:glow>
                </a:effectLst>
                <a:latin typeface="Bell MT"/>
                <a:cs typeface="Bell MT"/>
              </a:rPr>
              <a:t>H</a:t>
            </a:r>
          </a:p>
        </p:txBody>
      </p:sp>
      <p:sp>
        <p:nvSpPr>
          <p:cNvPr id="26" name="Rectangle 25"/>
          <p:cNvSpPr/>
          <p:nvPr/>
        </p:nvSpPr>
        <p:spPr>
          <a:xfrm>
            <a:off x="1397000" y="534705"/>
            <a:ext cx="2692400" cy="2442391"/>
          </a:xfrm>
          <a:prstGeom prst="rect">
            <a:avLst/>
          </a:prstGeom>
          <a:noFill/>
          <a:ln w="57150" cmpd="sng">
            <a:solidFill>
              <a:srgbClr val="FFFFFF"/>
            </a:solidFill>
          </a:ln>
          <a:effectLst>
            <a:glow rad="762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4725059" y="4466074"/>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8" name="Rectangle 27"/>
          <p:cNvSpPr/>
          <p:nvPr/>
        </p:nvSpPr>
        <p:spPr>
          <a:xfrm>
            <a:off x="6616700" y="4663500"/>
            <a:ext cx="1562100" cy="825310"/>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387843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522" y="195775"/>
            <a:ext cx="8005331" cy="3117946"/>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555" y="3575347"/>
            <a:ext cx="8011266" cy="3123230"/>
          </a:xfrm>
          <a:prstGeom prst="rect">
            <a:avLst/>
          </a:prstGeom>
          <a:ln>
            <a:solidFill>
              <a:schemeClr val="tx1"/>
            </a:solidFill>
          </a:ln>
        </p:spPr>
      </p:pic>
      <p:sp>
        <p:nvSpPr>
          <p:cNvPr id="10" name="TextBox 9"/>
          <p:cNvSpPr txBox="1"/>
          <p:nvPr/>
        </p:nvSpPr>
        <p:spPr>
          <a:xfrm>
            <a:off x="544021" y="165374"/>
            <a:ext cx="8105190"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16 March:</a:t>
            </a:r>
            <a:r>
              <a:rPr lang="en-US" b="1" dirty="0" smtClean="0">
                <a:solidFill>
                  <a:srgbClr val="FF0000"/>
                </a:solidFill>
              </a:rPr>
              <a:t>  </a:t>
            </a:r>
            <a:r>
              <a:rPr lang="en-US" b="1" dirty="0" smtClean="0"/>
              <a:t>250-hPa Jet and </a:t>
            </a:r>
            <a:r>
              <a:rPr lang="en-US" b="1" dirty="0" err="1" smtClean="0"/>
              <a:t>Precipitable</a:t>
            </a:r>
            <a:r>
              <a:rPr lang="en-US" b="1" dirty="0" smtClean="0"/>
              <a:t> Water Anomalies</a:t>
            </a:r>
            <a:endParaRPr lang="en-US" b="1" dirty="0">
              <a:solidFill>
                <a:srgbClr val="0000FF"/>
              </a:solidFill>
            </a:endParaRPr>
          </a:p>
        </p:txBody>
      </p:sp>
      <p:sp>
        <p:nvSpPr>
          <p:cNvPr id="8" name="Rectangle 7"/>
          <p:cNvSpPr/>
          <p:nvPr/>
        </p:nvSpPr>
        <p:spPr>
          <a:xfrm>
            <a:off x="531251" y="2983447"/>
            <a:ext cx="4282048"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93" y="2977097"/>
            <a:ext cx="3872307" cy="368584"/>
          </a:xfrm>
          <a:prstGeom prst="rect">
            <a:avLst/>
          </a:prstGeom>
        </p:spPr>
      </p:pic>
      <p:sp>
        <p:nvSpPr>
          <p:cNvPr id="13" name="TextBox 12"/>
          <p:cNvSpPr txBox="1"/>
          <p:nvPr/>
        </p:nvSpPr>
        <p:spPr>
          <a:xfrm>
            <a:off x="4304641" y="30207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34885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0856"/>
            <a:ext cx="4471820" cy="293573"/>
          </a:xfrm>
          <a:prstGeom prst="rect">
            <a:avLst/>
          </a:prstGeom>
        </p:spPr>
      </p:pic>
      <p:sp>
        <p:nvSpPr>
          <p:cNvPr id="5" name="Freeform 4"/>
          <p:cNvSpPr/>
          <p:nvPr/>
        </p:nvSpPr>
        <p:spPr>
          <a:xfrm>
            <a:off x="1156394" y="5615023"/>
            <a:ext cx="102632" cy="90414"/>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13299" y="2984753"/>
            <a:ext cx="3834791"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641" y="3010840"/>
            <a:ext cx="3466441" cy="317292"/>
          </a:xfrm>
          <a:prstGeom prst="rect">
            <a:avLst/>
          </a:prstGeom>
        </p:spPr>
      </p:pic>
      <p:sp>
        <p:nvSpPr>
          <p:cNvPr id="20" name="TextBox 19"/>
          <p:cNvSpPr txBox="1"/>
          <p:nvPr/>
        </p:nvSpPr>
        <p:spPr>
          <a:xfrm>
            <a:off x="8356452" y="3010840"/>
            <a:ext cx="699159" cy="276999"/>
          </a:xfrm>
          <a:prstGeom prst="rect">
            <a:avLst/>
          </a:prstGeom>
          <a:noFill/>
        </p:spPr>
        <p:txBody>
          <a:bodyPr wrap="square" rtlCol="0">
            <a:spAutoFit/>
          </a:bodyPr>
          <a:lstStyle/>
          <a:p>
            <a:r>
              <a:rPr lang="en-US" sz="1200" dirty="0" err="1" smtClean="0"/>
              <a:t>σ</a:t>
            </a:r>
            <a:endParaRPr lang="en-US" sz="1200" dirty="0"/>
          </a:p>
        </p:txBody>
      </p:sp>
      <p:sp>
        <p:nvSpPr>
          <p:cNvPr id="21" name="TextBox 20"/>
          <p:cNvSpPr txBox="1"/>
          <p:nvPr/>
        </p:nvSpPr>
        <p:spPr>
          <a:xfrm>
            <a:off x="5003800" y="6379330"/>
            <a:ext cx="699159" cy="276999"/>
          </a:xfrm>
          <a:prstGeom prst="rect">
            <a:avLst/>
          </a:prstGeom>
          <a:noFill/>
        </p:spPr>
        <p:txBody>
          <a:bodyPr wrap="square" rtlCol="0">
            <a:spAutoFit/>
          </a:bodyPr>
          <a:lstStyle/>
          <a:p>
            <a:r>
              <a:rPr lang="en-US" sz="1200" dirty="0" err="1" smtClean="0"/>
              <a:t>σ</a:t>
            </a:r>
            <a:endParaRPr lang="en-US" sz="1200" dirty="0"/>
          </a:p>
        </p:txBody>
      </p:sp>
      <p:sp>
        <p:nvSpPr>
          <p:cNvPr id="22" name="Rectangle 21"/>
          <p:cNvSpPr/>
          <p:nvPr/>
        </p:nvSpPr>
        <p:spPr>
          <a:xfrm>
            <a:off x="541829" y="3920096"/>
            <a:ext cx="1796736" cy="13726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82" y="3419946"/>
            <a:ext cx="1804975" cy="2335851"/>
          </a:xfrm>
          <a:prstGeom prst="rect">
            <a:avLst/>
          </a:prstGeom>
        </p:spPr>
      </p:pic>
      <p:sp>
        <p:nvSpPr>
          <p:cNvPr id="11" name="TextBox 10"/>
          <p:cNvSpPr txBox="1"/>
          <p:nvPr/>
        </p:nvSpPr>
        <p:spPr>
          <a:xfrm>
            <a:off x="541829" y="3550763"/>
            <a:ext cx="8106261" cy="369332"/>
          </a:xfrm>
          <a:prstGeom prst="rect">
            <a:avLst/>
          </a:prstGeom>
          <a:solidFill>
            <a:srgbClr val="FFFFFF"/>
          </a:solidFill>
          <a:ln>
            <a:solidFill>
              <a:schemeClr val="tx1"/>
            </a:solidFill>
          </a:ln>
        </p:spPr>
        <p:txBody>
          <a:bodyPr wrap="square" rtlCol="0">
            <a:spAutoFit/>
          </a:bodyPr>
          <a:lstStyle/>
          <a:p>
            <a:r>
              <a:rPr lang="en-US" b="1" dirty="0">
                <a:solidFill>
                  <a:srgbClr val="0000FF"/>
                </a:solidFill>
              </a:rPr>
              <a:t>0000 UTC </a:t>
            </a:r>
            <a:r>
              <a:rPr lang="en-US" b="1" dirty="0" smtClean="0">
                <a:solidFill>
                  <a:srgbClr val="0000FF"/>
                </a:solidFill>
              </a:rPr>
              <a:t>16 March:</a:t>
            </a:r>
            <a:r>
              <a:rPr lang="en-US" b="1" dirty="0" smtClean="0">
                <a:solidFill>
                  <a:srgbClr val="FF0000"/>
                </a:solidFill>
              </a:rPr>
              <a:t>  </a:t>
            </a:r>
            <a:r>
              <a:rPr lang="en-US" b="1" dirty="0" smtClean="0"/>
              <a:t>MSLP, Thickness, 850-hPa Temp. Anomalies</a:t>
            </a:r>
            <a:endParaRPr lang="en-US" b="1" dirty="0">
              <a:solidFill>
                <a:srgbClr val="FF0000"/>
              </a:solidFill>
            </a:endParaRPr>
          </a:p>
        </p:txBody>
      </p:sp>
      <p:sp>
        <p:nvSpPr>
          <p:cNvPr id="3" name="TextBox 2"/>
          <p:cNvSpPr txBox="1"/>
          <p:nvPr/>
        </p:nvSpPr>
        <p:spPr>
          <a:xfrm>
            <a:off x="8001511" y="4707950"/>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4" name="Rectangle 3"/>
          <p:cNvSpPr/>
          <p:nvPr/>
        </p:nvSpPr>
        <p:spPr>
          <a:xfrm>
            <a:off x="7073900" y="5280026"/>
            <a:ext cx="1282552" cy="876300"/>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7740502" y="4145112"/>
            <a:ext cx="1231900" cy="584776"/>
          </a:xfrm>
          <a:prstGeom prst="rect">
            <a:avLst/>
          </a:prstGeom>
          <a:noFill/>
        </p:spPr>
        <p:txBody>
          <a:bodyPr wrap="square" rtlCol="0">
            <a:spAutoFit/>
          </a:bodyPr>
          <a:lstStyle/>
          <a:p>
            <a:r>
              <a:rPr lang="en-US" sz="3200" b="1" dirty="0">
                <a:solidFill>
                  <a:srgbClr val="0000FF"/>
                </a:solidFill>
                <a:effectLst>
                  <a:glow rad="63500">
                    <a:schemeClr val="tx1">
                      <a:alpha val="75000"/>
                    </a:schemeClr>
                  </a:glow>
                </a:effectLst>
                <a:latin typeface="Bell MT"/>
                <a:cs typeface="Bell MT"/>
              </a:rPr>
              <a:t>H</a:t>
            </a:r>
          </a:p>
        </p:txBody>
      </p:sp>
      <p:sp>
        <p:nvSpPr>
          <p:cNvPr id="25" name="Rectangle 24"/>
          <p:cNvSpPr/>
          <p:nvPr/>
        </p:nvSpPr>
        <p:spPr>
          <a:xfrm>
            <a:off x="1194494" y="534705"/>
            <a:ext cx="2692400" cy="2442391"/>
          </a:xfrm>
          <a:prstGeom prst="rect">
            <a:avLst/>
          </a:prstGeom>
          <a:noFill/>
          <a:ln w="57150" cmpd="sng">
            <a:solidFill>
              <a:srgbClr val="FFFFFF"/>
            </a:solidFill>
          </a:ln>
          <a:effectLst>
            <a:glow rad="762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4674111" y="4280947"/>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Tree>
    <p:extLst>
      <p:ext uri="{BB962C8B-B14F-4D97-AF65-F5344CB8AC3E}">
        <p14:creationId xmlns:p14="http://schemas.microsoft.com/office/powerpoint/2010/main" val="58103444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012" y="922634"/>
            <a:ext cx="7980493" cy="5985369"/>
          </a:xfrm>
          <a:prstGeom prst="rect">
            <a:avLst/>
          </a:prstGeom>
        </p:spPr>
      </p:pic>
      <p:sp>
        <p:nvSpPr>
          <p:cNvPr id="16" name="TextBox 15"/>
          <p:cNvSpPr txBox="1"/>
          <p:nvPr/>
        </p:nvSpPr>
        <p:spPr>
          <a:xfrm>
            <a:off x="2651843" y="5867720"/>
            <a:ext cx="2048370"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639526" y="3536804"/>
            <a:ext cx="592949"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47</a:t>
            </a:r>
            <a:endParaRPr lang="en-US" sz="2400" b="1" dirty="0">
              <a:solidFill>
                <a:srgbClr val="0000FF"/>
              </a:solidFill>
            </a:endParaRPr>
          </a:p>
        </p:txBody>
      </p:sp>
      <p:sp>
        <p:nvSpPr>
          <p:cNvPr id="20" name="TextBox 19"/>
          <p:cNvSpPr txBox="1"/>
          <p:nvPr/>
        </p:nvSpPr>
        <p:spPr>
          <a:xfrm>
            <a:off x="3397706" y="5469084"/>
            <a:ext cx="592949"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73</a:t>
            </a:r>
            <a:endParaRPr lang="en-US" sz="2400" b="1" dirty="0">
              <a:solidFill>
                <a:srgbClr val="0000FF"/>
              </a:solidFill>
            </a:endParaRPr>
          </a:p>
        </p:txBody>
      </p:sp>
      <p:sp>
        <p:nvSpPr>
          <p:cNvPr id="22" name="TextBox 21"/>
          <p:cNvSpPr txBox="1"/>
          <p:nvPr/>
        </p:nvSpPr>
        <p:spPr>
          <a:xfrm>
            <a:off x="1020698" y="3573820"/>
            <a:ext cx="592949"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30</a:t>
            </a:r>
            <a:endParaRPr lang="en-US" sz="2400" b="1" dirty="0">
              <a:solidFill>
                <a:srgbClr val="0000FF"/>
              </a:solidFill>
            </a:endParaRPr>
          </a:p>
        </p:txBody>
      </p:sp>
      <p:sp>
        <p:nvSpPr>
          <p:cNvPr id="23" name="TextBox 22"/>
          <p:cNvSpPr txBox="1"/>
          <p:nvPr/>
        </p:nvSpPr>
        <p:spPr>
          <a:xfrm rot="16200000">
            <a:off x="5745862" y="3622389"/>
            <a:ext cx="1517173"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22248" y="3641505"/>
            <a:ext cx="1517173"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9" name="TextBox 28"/>
          <p:cNvSpPr txBox="1"/>
          <p:nvPr/>
        </p:nvSpPr>
        <p:spPr>
          <a:xfrm>
            <a:off x="2740592" y="1341952"/>
            <a:ext cx="1778847"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30" name="TextBox 29"/>
          <p:cNvSpPr txBox="1"/>
          <p:nvPr/>
        </p:nvSpPr>
        <p:spPr>
          <a:xfrm>
            <a:off x="3346906" y="1732217"/>
            <a:ext cx="592949"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23</a:t>
            </a:r>
            <a:endParaRPr lang="en-US" sz="2400" b="1" dirty="0">
              <a:solidFill>
                <a:srgbClr val="0000FF"/>
              </a:solidFill>
            </a:endParaRPr>
          </a:p>
        </p:txBody>
      </p:sp>
      <p:cxnSp>
        <p:nvCxnSpPr>
          <p:cNvPr id="33" name="Straight Connector 32"/>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187157" y="37240"/>
            <a:ext cx="9304421" cy="646331"/>
          </a:xfrm>
          <a:prstGeom prst="rect">
            <a:avLst/>
          </a:prstGeom>
          <a:noFill/>
        </p:spPr>
        <p:txBody>
          <a:bodyPr wrap="square" rtlCol="0">
            <a:spAutoFit/>
          </a:bodyPr>
          <a:lstStyle/>
          <a:p>
            <a:r>
              <a:rPr lang="en-US" sz="3600" b="1" dirty="0" smtClean="0"/>
              <a:t>Eastern U.S. Extreme Cold Events</a:t>
            </a:r>
            <a:endParaRPr lang="en-US" sz="3600" b="1" dirty="0">
              <a:solidFill>
                <a:srgbClr val="FF0000"/>
              </a:solidFill>
            </a:endParaRPr>
          </a:p>
        </p:txBody>
      </p:sp>
      <p:sp>
        <p:nvSpPr>
          <p:cNvPr id="35" name="TextBox 34"/>
          <p:cNvSpPr txBox="1"/>
          <p:nvPr/>
        </p:nvSpPr>
        <p:spPr>
          <a:xfrm>
            <a:off x="6815194" y="998834"/>
            <a:ext cx="2278006" cy="1631216"/>
          </a:xfrm>
          <a:prstGeom prst="rect">
            <a:avLst/>
          </a:prstGeom>
          <a:noFill/>
        </p:spPr>
        <p:txBody>
          <a:bodyPr wrap="square" rtlCol="0">
            <a:spAutoFit/>
          </a:bodyPr>
          <a:lstStyle/>
          <a:p>
            <a:pPr algn="ctr"/>
            <a:r>
              <a:rPr lang="en-US" sz="2000" b="1" dirty="0" smtClean="0">
                <a:solidFill>
                  <a:srgbClr val="0000FF"/>
                </a:solidFill>
              </a:rPr>
              <a:t>Events during</a:t>
            </a:r>
          </a:p>
          <a:p>
            <a:pPr algn="ctr"/>
            <a:r>
              <a:rPr lang="en-US" sz="2000" b="1" dirty="0" smtClean="0">
                <a:solidFill>
                  <a:srgbClr val="0000FF"/>
                </a:solidFill>
              </a:rPr>
              <a:t>Sept. – May 1979–2014 projected onto the NPJ phase diagram (N=173)</a:t>
            </a:r>
            <a:endParaRPr lang="en-US" sz="2000" b="1" dirty="0">
              <a:solidFill>
                <a:srgbClr val="0000FF"/>
              </a:solidFill>
            </a:endParaRPr>
          </a:p>
        </p:txBody>
      </p:sp>
      <p:sp>
        <p:nvSpPr>
          <p:cNvPr id="36" name="TextBox 35"/>
          <p:cNvSpPr txBox="1"/>
          <p:nvPr/>
        </p:nvSpPr>
        <p:spPr>
          <a:xfrm>
            <a:off x="6969626" y="2836711"/>
            <a:ext cx="1983874" cy="1200329"/>
          </a:xfrm>
          <a:prstGeom prst="rect">
            <a:avLst/>
          </a:prstGeom>
          <a:noFill/>
          <a:ln w="12700" cmpd="sng">
            <a:solidFill>
              <a:schemeClr val="tx1"/>
            </a:solidFill>
          </a:ln>
        </p:spPr>
        <p:txBody>
          <a:bodyPr wrap="square" rtlCol="0">
            <a:spAutoFit/>
          </a:bodyPr>
          <a:lstStyle/>
          <a:p>
            <a:pPr algn="ctr"/>
            <a:r>
              <a:rPr lang="en-US" dirty="0" smtClean="0"/>
              <a:t>Each point is an average of the PCs</a:t>
            </a:r>
          </a:p>
          <a:p>
            <a:pPr algn="ctr"/>
            <a:r>
              <a:rPr lang="en-US" dirty="0" smtClean="0"/>
              <a:t> 3–7 days prior to an event</a:t>
            </a:r>
            <a:endParaRPr lang="en-US" dirty="0"/>
          </a:p>
        </p:txBody>
      </p:sp>
      <p:sp>
        <p:nvSpPr>
          <p:cNvPr id="37" name="TextBox 36"/>
          <p:cNvSpPr txBox="1"/>
          <p:nvPr/>
        </p:nvSpPr>
        <p:spPr>
          <a:xfrm>
            <a:off x="6724650" y="4192131"/>
            <a:ext cx="2419350" cy="1631216"/>
          </a:xfrm>
          <a:prstGeom prst="rect">
            <a:avLst/>
          </a:prstGeom>
          <a:noFill/>
        </p:spPr>
        <p:txBody>
          <a:bodyPr wrap="square" rtlCol="0">
            <a:spAutoFit/>
          </a:bodyPr>
          <a:lstStyle/>
          <a:p>
            <a:pPr algn="ctr"/>
            <a:r>
              <a:rPr lang="en-US" sz="2000" b="1" dirty="0" err="1"/>
              <a:t>E</a:t>
            </a:r>
            <a:r>
              <a:rPr lang="en-US" sz="2000" b="1" dirty="0" err="1" smtClean="0"/>
              <a:t>quatorward</a:t>
            </a:r>
            <a:r>
              <a:rPr lang="en-US" sz="2000" b="1" dirty="0" smtClean="0"/>
              <a:t> shifts and jet extensions most often precede Eastern U.S. extreme cold events</a:t>
            </a:r>
            <a:endParaRPr lang="en-US" sz="2000" b="1" dirty="0"/>
          </a:p>
        </p:txBody>
      </p:sp>
      <p:sp>
        <p:nvSpPr>
          <p:cNvPr id="38" name="Oval 37"/>
          <p:cNvSpPr/>
          <p:nvPr/>
        </p:nvSpPr>
        <p:spPr>
          <a:xfrm>
            <a:off x="7010400" y="6173552"/>
            <a:ext cx="266700" cy="254000"/>
          </a:xfrm>
          <a:prstGeom prst="ellipse">
            <a:avLst/>
          </a:prstGeom>
          <a:solidFill>
            <a:srgbClr val="FFFF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7315200" y="6096336"/>
            <a:ext cx="1828800" cy="369332"/>
          </a:xfrm>
          <a:prstGeom prst="rect">
            <a:avLst/>
          </a:prstGeom>
          <a:noFill/>
        </p:spPr>
        <p:txBody>
          <a:bodyPr wrap="square" rtlCol="0">
            <a:spAutoFit/>
          </a:bodyPr>
          <a:lstStyle/>
          <a:p>
            <a:r>
              <a:rPr lang="en-US" dirty="0" smtClean="0"/>
              <a:t>9–13 Mar. 2017</a:t>
            </a:r>
            <a:endParaRPr lang="en-US" dirty="0"/>
          </a:p>
        </p:txBody>
      </p:sp>
      <p:sp>
        <p:nvSpPr>
          <p:cNvPr id="18" name="Oval 17"/>
          <p:cNvSpPr/>
          <p:nvPr/>
        </p:nvSpPr>
        <p:spPr>
          <a:xfrm>
            <a:off x="4417839" y="4630510"/>
            <a:ext cx="266700" cy="254000"/>
          </a:xfrm>
          <a:prstGeom prst="ellipse">
            <a:avLst/>
          </a:prstGeom>
          <a:solidFill>
            <a:srgbClr val="FFFF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448328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Summary</a:t>
            </a:r>
            <a:endParaRPr lang="en-US" sz="3600" b="1" dirty="0"/>
          </a:p>
        </p:txBody>
      </p:sp>
      <p:sp>
        <p:nvSpPr>
          <p:cNvPr id="11" name="TextBox 10"/>
          <p:cNvSpPr txBox="1"/>
          <p:nvPr/>
        </p:nvSpPr>
        <p:spPr>
          <a:xfrm>
            <a:off x="280736" y="992112"/>
            <a:ext cx="8555789" cy="5755421"/>
          </a:xfrm>
          <a:prstGeom prst="rect">
            <a:avLst/>
          </a:prstGeom>
          <a:noFill/>
        </p:spPr>
        <p:txBody>
          <a:bodyPr wrap="square" rtlCol="0">
            <a:spAutoFit/>
          </a:bodyPr>
          <a:lstStyle/>
          <a:p>
            <a:pPr marL="342900" indent="-342900">
              <a:buFont typeface="Arial"/>
              <a:buChar char="•"/>
            </a:pPr>
            <a:r>
              <a:rPr lang="en-US" sz="2400" dirty="0" smtClean="0"/>
              <a:t>The NPJ phase diagram serves as an objective tool to characterize the instantaneous state and evolution of the upper-tropospheric flow pattern over the North Pacific.</a:t>
            </a:r>
          </a:p>
          <a:p>
            <a:endParaRPr lang="en-US" sz="1200" dirty="0" smtClean="0"/>
          </a:p>
          <a:p>
            <a:pPr marL="342900" indent="-342900">
              <a:buFont typeface="Arial"/>
              <a:buChar char="•"/>
            </a:pPr>
            <a:r>
              <a:rPr lang="en-US" sz="2400" dirty="0" smtClean="0"/>
              <a:t>Anomalous precipitation along the west coast in mid-February 2017 was preceded by an NPJ that was both extended and shifted </a:t>
            </a:r>
            <a:r>
              <a:rPr lang="en-US" sz="2400" dirty="0" err="1" smtClean="0"/>
              <a:t>poleward</a:t>
            </a:r>
            <a:r>
              <a:rPr lang="en-US" sz="2400" dirty="0" smtClean="0"/>
              <a:t>.</a:t>
            </a:r>
          </a:p>
          <a:p>
            <a:pPr marL="342900" indent="-342900">
              <a:buFont typeface="Arial"/>
              <a:buChar char="•"/>
            </a:pPr>
            <a:endParaRPr lang="en-US" sz="1200" dirty="0" smtClean="0"/>
          </a:p>
          <a:p>
            <a:pPr marL="342900" indent="-342900">
              <a:buFont typeface="Arial"/>
              <a:buChar char="•"/>
            </a:pPr>
            <a:r>
              <a:rPr lang="en-US" sz="2400" dirty="0" smtClean="0"/>
              <a:t>The NPJ regime transition from a jet extension to a jet retraction during late-February 2017 was characterized by large medium-range forecast </a:t>
            </a:r>
            <a:r>
              <a:rPr lang="en-US" sz="2400" dirty="0" smtClean="0"/>
              <a:t>errors in the context of the NPJ phase diagram.</a:t>
            </a:r>
            <a:endParaRPr lang="en-US" sz="2400" dirty="0" smtClean="0"/>
          </a:p>
          <a:p>
            <a:pPr marL="342900" indent="-342900">
              <a:buFont typeface="Arial"/>
              <a:buChar char="•"/>
            </a:pPr>
            <a:endParaRPr lang="en-US" sz="1200" dirty="0" smtClean="0"/>
          </a:p>
          <a:p>
            <a:pPr marL="342900" indent="-342900">
              <a:buFont typeface="Arial"/>
              <a:buChar char="•"/>
            </a:pPr>
            <a:r>
              <a:rPr lang="en-US" sz="2400" dirty="0" smtClean="0"/>
              <a:t>The evolution of the upper-tropospheric flow pattern in early-March was conducive </a:t>
            </a:r>
            <a:r>
              <a:rPr lang="en-US" sz="2400" dirty="0" smtClean="0"/>
              <a:t>to the </a:t>
            </a:r>
            <a:r>
              <a:rPr lang="en-US" sz="2400" dirty="0" smtClean="0"/>
              <a:t>development of a broad trough over the Eastern U.S. and the transport of anomalously cold air into the region prior to and following the “Pi Day Snowstorm”.</a:t>
            </a:r>
          </a:p>
          <a:p>
            <a:pPr marL="342900" indent="-342900">
              <a:buFont typeface="Arial"/>
              <a:buChar char="•"/>
            </a:pPr>
            <a:endParaRPr lang="en-US" sz="1200" dirty="0" smtClean="0"/>
          </a:p>
          <a:p>
            <a:pPr marL="342900" indent="-342900">
              <a:buFont typeface="Arial"/>
              <a:buChar char="•"/>
            </a:pPr>
            <a:endParaRPr lang="en-US" sz="800" dirty="0"/>
          </a:p>
        </p:txBody>
      </p:sp>
    </p:spTree>
    <p:extLst>
      <p:ext uri="{BB962C8B-B14F-4D97-AF65-F5344CB8AC3E}">
        <p14:creationId xmlns:p14="http://schemas.microsoft.com/office/powerpoint/2010/main" val="105418708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7541" y="1238904"/>
            <a:ext cx="8328526" cy="5139868"/>
          </a:xfrm>
          <a:prstGeom prst="rect">
            <a:avLst/>
          </a:prstGeom>
        </p:spPr>
        <p:txBody>
          <a:bodyPr wrap="square">
            <a:spAutoFit/>
          </a:bodyPr>
          <a:lstStyle/>
          <a:p>
            <a:pPr marL="285750" indent="-285750">
              <a:buFont typeface="Arial"/>
              <a:buChar char="•"/>
            </a:pPr>
            <a:r>
              <a:rPr lang="en-US" sz="2400" dirty="0" smtClean="0">
                <a:cs typeface="Arial" panose="020B0604020202020204" pitchFamily="34" charset="0"/>
              </a:rPr>
              <a:t>A web interface has been developed and implemented at WPC that offers real time NPJ phase </a:t>
            </a:r>
            <a:r>
              <a:rPr lang="en-US" sz="2400" dirty="0">
                <a:cs typeface="Arial" panose="020B0604020202020204" pitchFamily="34" charset="0"/>
              </a:rPr>
              <a:t>d</a:t>
            </a:r>
            <a:r>
              <a:rPr lang="en-US" sz="2400" dirty="0" smtClean="0">
                <a:cs typeface="Arial" panose="020B0604020202020204" pitchFamily="34" charset="0"/>
              </a:rPr>
              <a:t>iagram forecasts and NPJ regime composites. </a:t>
            </a:r>
          </a:p>
          <a:p>
            <a:pPr marL="285750" indent="-285750">
              <a:buFont typeface="Arial"/>
              <a:buChar char="•"/>
            </a:pPr>
            <a:endParaRPr lang="en-US" sz="2400" dirty="0">
              <a:cs typeface="Arial" panose="020B0604020202020204" pitchFamily="34" charset="0"/>
            </a:endParaRPr>
          </a:p>
          <a:p>
            <a:pPr marL="457200" indent="-457200"/>
            <a:r>
              <a:rPr lang="en-US" sz="3200" dirty="0" smtClean="0">
                <a:cs typeface="Arial" panose="020B0604020202020204" pitchFamily="34" charset="0"/>
              </a:rPr>
              <a:t>	</a:t>
            </a:r>
            <a:r>
              <a:rPr lang="en-US" sz="3200" b="1" dirty="0" smtClean="0">
                <a:solidFill>
                  <a:srgbClr val="0000FF"/>
                </a:solidFill>
                <a:cs typeface="Arial" panose="020B0604020202020204" pitchFamily="34" charset="0"/>
              </a:rPr>
              <a:t>http</a:t>
            </a:r>
            <a:r>
              <a:rPr lang="en-US" sz="3200" b="1" dirty="0">
                <a:solidFill>
                  <a:srgbClr val="0000FF"/>
                </a:solidFill>
                <a:cs typeface="Arial" panose="020B0604020202020204" pitchFamily="34" charset="0"/>
              </a:rPr>
              <a:t>://www.atmos.albany.edu/facstaff/awinters/realtime/</a:t>
            </a:r>
            <a:r>
              <a:rPr lang="en-US" sz="3200" b="1" dirty="0" smtClean="0">
                <a:solidFill>
                  <a:srgbClr val="0000FF"/>
                </a:solidFill>
                <a:cs typeface="Arial" panose="020B0604020202020204" pitchFamily="34" charset="0"/>
              </a:rPr>
              <a:t>About_EOFs.php</a:t>
            </a:r>
          </a:p>
          <a:p>
            <a:pPr marL="457200" indent="-457200"/>
            <a:endParaRPr lang="en-US" sz="2400" b="1" dirty="0">
              <a:solidFill>
                <a:srgbClr val="0000FF"/>
              </a:solidFill>
              <a:cs typeface="Arial" panose="020B0604020202020204" pitchFamily="34" charset="0"/>
            </a:endParaRPr>
          </a:p>
          <a:p>
            <a:pPr marL="457200" indent="-457200" algn="ctr"/>
            <a:r>
              <a:rPr lang="en-US" sz="3600" b="1" dirty="0" smtClean="0">
                <a:solidFill>
                  <a:srgbClr val="000000"/>
                </a:solidFill>
                <a:cs typeface="Arial" panose="020B0604020202020204" pitchFamily="34" charset="0"/>
              </a:rPr>
              <a:t>Contact: </a:t>
            </a:r>
            <a:r>
              <a:rPr lang="en-US" sz="3600" dirty="0">
                <a:solidFill>
                  <a:srgbClr val="000000"/>
                </a:solidFill>
                <a:cs typeface="Arial" panose="020B0604020202020204" pitchFamily="34" charset="0"/>
              </a:rPr>
              <a:t> </a:t>
            </a:r>
            <a:r>
              <a:rPr lang="en-US" sz="3600" dirty="0" smtClean="0">
                <a:solidFill>
                  <a:srgbClr val="000000"/>
                </a:solidFill>
                <a:cs typeface="Arial" panose="020B0604020202020204" pitchFamily="34" charset="0"/>
                <a:hlinkClick r:id="rId2"/>
              </a:rPr>
              <a:t>acwinters@albany.edu</a:t>
            </a:r>
            <a:endParaRPr lang="en-US" sz="3600" dirty="0" smtClean="0">
              <a:solidFill>
                <a:srgbClr val="000000"/>
              </a:solidFill>
              <a:cs typeface="Arial" panose="020B0604020202020204" pitchFamily="34" charset="0"/>
            </a:endParaRPr>
          </a:p>
          <a:p>
            <a:pPr marL="457200" indent="-457200" algn="ctr"/>
            <a:endParaRPr lang="en-US" sz="3600" b="1" dirty="0">
              <a:solidFill>
                <a:srgbClr val="000000"/>
              </a:solidFill>
              <a:cs typeface="Arial" panose="020B0604020202020204" pitchFamily="34" charset="0"/>
            </a:endParaRPr>
          </a:p>
          <a:p>
            <a:pPr marL="1882775" indent="-1882775"/>
            <a:r>
              <a:rPr lang="en-US" sz="2400" b="1" dirty="0" smtClean="0">
                <a:solidFill>
                  <a:srgbClr val="000000"/>
                </a:solidFill>
                <a:cs typeface="Arial" panose="020B0604020202020204" pitchFamily="34" charset="0"/>
              </a:rPr>
              <a:t>Collaborators: </a:t>
            </a:r>
            <a:r>
              <a:rPr lang="en-US" sz="2400" dirty="0" smtClean="0">
                <a:solidFill>
                  <a:srgbClr val="000000"/>
                </a:solidFill>
                <a:cs typeface="Arial" panose="020B0604020202020204" pitchFamily="34" charset="0"/>
              </a:rPr>
              <a:t>Mike </a:t>
            </a:r>
            <a:r>
              <a:rPr lang="en-US" sz="2400" dirty="0" err="1" smtClean="0">
                <a:solidFill>
                  <a:srgbClr val="000000"/>
                </a:solidFill>
                <a:cs typeface="Arial" panose="020B0604020202020204" pitchFamily="34" charset="0"/>
              </a:rPr>
              <a:t>Bodner</a:t>
            </a:r>
            <a:r>
              <a:rPr lang="en-US" sz="2400" dirty="0" smtClean="0">
                <a:solidFill>
                  <a:srgbClr val="000000"/>
                </a:solidFill>
                <a:cs typeface="Arial" panose="020B0604020202020204" pitchFamily="34" charset="0"/>
              </a:rPr>
              <a:t> (WPC), Arlene Laing (NOAA), Dan </a:t>
            </a:r>
            <a:r>
              <a:rPr lang="en-US" sz="2400" dirty="0" err="1" smtClean="0">
                <a:solidFill>
                  <a:srgbClr val="000000"/>
                </a:solidFill>
                <a:cs typeface="Arial" panose="020B0604020202020204" pitchFamily="34" charset="0"/>
              </a:rPr>
              <a:t>Halperin</a:t>
            </a:r>
            <a:r>
              <a:rPr lang="en-US" sz="2400" dirty="0" smtClean="0">
                <a:solidFill>
                  <a:srgbClr val="000000"/>
                </a:solidFill>
                <a:cs typeface="Arial" panose="020B0604020202020204" pitchFamily="34" charset="0"/>
              </a:rPr>
              <a:t> (WPC), Bill </a:t>
            </a:r>
            <a:r>
              <a:rPr lang="en-US" sz="2400" dirty="0" err="1" smtClean="0">
                <a:solidFill>
                  <a:srgbClr val="000000"/>
                </a:solidFill>
                <a:cs typeface="Arial" panose="020B0604020202020204" pitchFamily="34" charset="0"/>
              </a:rPr>
              <a:t>Lamberson</a:t>
            </a:r>
            <a:r>
              <a:rPr lang="en-US" sz="2400" dirty="0" smtClean="0">
                <a:solidFill>
                  <a:srgbClr val="000000"/>
                </a:solidFill>
                <a:cs typeface="Arial" panose="020B0604020202020204" pitchFamily="34" charset="0"/>
              </a:rPr>
              <a:t> (WPC), Josh </a:t>
            </a:r>
            <a:r>
              <a:rPr lang="en-US" sz="2400" dirty="0" err="1" smtClean="0">
                <a:solidFill>
                  <a:srgbClr val="000000"/>
                </a:solidFill>
                <a:cs typeface="Arial" panose="020B0604020202020204" pitchFamily="34" charset="0"/>
              </a:rPr>
              <a:t>Kastman</a:t>
            </a:r>
            <a:r>
              <a:rPr lang="en-US" sz="2400" dirty="0">
                <a:solidFill>
                  <a:srgbClr val="000000"/>
                </a:solidFill>
                <a:cs typeface="Arial" panose="020B0604020202020204" pitchFamily="34" charset="0"/>
              </a:rPr>
              <a:t> </a:t>
            </a:r>
            <a:r>
              <a:rPr lang="en-US" sz="2400" dirty="0" smtClean="0">
                <a:solidFill>
                  <a:srgbClr val="000000"/>
                </a:solidFill>
                <a:cs typeface="Arial" panose="020B0604020202020204" pitchFamily="34" charset="0"/>
              </a:rPr>
              <a:t>(WPC), and Sara </a:t>
            </a:r>
            <a:r>
              <a:rPr lang="en-US" sz="2400" dirty="0" err="1" smtClean="0">
                <a:solidFill>
                  <a:srgbClr val="000000"/>
                </a:solidFill>
                <a:cs typeface="Arial" panose="020B0604020202020204" pitchFamily="34" charset="0"/>
              </a:rPr>
              <a:t>Ganetis</a:t>
            </a:r>
            <a:r>
              <a:rPr lang="en-US" sz="2400" dirty="0" smtClean="0">
                <a:solidFill>
                  <a:srgbClr val="000000"/>
                </a:solidFill>
                <a:cs typeface="Arial" panose="020B0604020202020204" pitchFamily="34" charset="0"/>
              </a:rPr>
              <a:t> (WPC)</a:t>
            </a:r>
            <a:endParaRPr lang="en-US" sz="2400" b="1" dirty="0" smtClean="0">
              <a:solidFill>
                <a:srgbClr val="000000"/>
              </a:solidFill>
              <a:cs typeface="Arial" panose="020B0604020202020204" pitchFamily="34" charset="0"/>
            </a:endParaRPr>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87157" y="37240"/>
            <a:ext cx="9304421" cy="646331"/>
          </a:xfrm>
          <a:prstGeom prst="rect">
            <a:avLst/>
          </a:prstGeom>
          <a:noFill/>
        </p:spPr>
        <p:txBody>
          <a:bodyPr wrap="square" rtlCol="0">
            <a:spAutoFit/>
          </a:bodyPr>
          <a:lstStyle/>
          <a:p>
            <a:r>
              <a:rPr lang="en-US" sz="3600" b="1" dirty="0" smtClean="0"/>
              <a:t>NPJ Phase Diagram Web Interface</a:t>
            </a:r>
            <a:endParaRPr lang="en-US" sz="3600" b="1" dirty="0"/>
          </a:p>
        </p:txBody>
      </p:sp>
    </p:spTree>
    <p:extLst>
      <p:ext uri="{BB962C8B-B14F-4D97-AF65-F5344CB8AC3E}">
        <p14:creationId xmlns:p14="http://schemas.microsoft.com/office/powerpoint/2010/main" val="25592261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0736" y="968849"/>
            <a:ext cx="8555789" cy="3693319"/>
          </a:xfrm>
          <a:prstGeom prst="rect">
            <a:avLst/>
          </a:prstGeom>
        </p:spPr>
        <p:txBody>
          <a:bodyPr wrap="square">
            <a:spAutoFit/>
          </a:bodyPr>
          <a:lstStyle/>
          <a:p>
            <a:pPr marL="463550" indent="-463550"/>
            <a:r>
              <a:rPr lang="en-US" dirty="0" err="1" smtClean="0">
                <a:cs typeface="Arial" panose="020B0604020202020204" pitchFamily="34" charset="0"/>
              </a:rPr>
              <a:t>Athanasiadis</a:t>
            </a:r>
            <a:r>
              <a:rPr lang="en-US" dirty="0" smtClean="0">
                <a:cs typeface="Arial" panose="020B0604020202020204" pitchFamily="34" charset="0"/>
              </a:rPr>
              <a:t>, P. J., J. M. Wallace, and J. J. </a:t>
            </a:r>
            <a:r>
              <a:rPr lang="en-US" dirty="0" err="1" smtClean="0">
                <a:cs typeface="Arial" panose="020B0604020202020204" pitchFamily="34" charset="0"/>
              </a:rPr>
              <a:t>Wettstein</a:t>
            </a:r>
            <a:r>
              <a:rPr lang="en-US" dirty="0" smtClean="0">
                <a:cs typeface="Arial" panose="020B0604020202020204" pitchFamily="34" charset="0"/>
              </a:rPr>
              <a:t>, 2010: Patterns of wintertime </a:t>
            </a:r>
            <a:r>
              <a:rPr lang="en-US" dirty="0">
                <a:cs typeface="Arial" panose="020B0604020202020204" pitchFamily="34" charset="0"/>
              </a:rPr>
              <a:t>j</a:t>
            </a:r>
            <a:r>
              <a:rPr lang="en-US" dirty="0" smtClean="0">
                <a:cs typeface="Arial" panose="020B0604020202020204" pitchFamily="34" charset="0"/>
              </a:rPr>
              <a:t>et </a:t>
            </a:r>
            <a:r>
              <a:rPr lang="en-US" dirty="0">
                <a:cs typeface="Arial" panose="020B0604020202020204" pitchFamily="34" charset="0"/>
              </a:rPr>
              <a:t>s</a:t>
            </a:r>
            <a:r>
              <a:rPr lang="en-US" dirty="0" smtClean="0">
                <a:cs typeface="Arial" panose="020B0604020202020204" pitchFamily="34" charset="0"/>
              </a:rPr>
              <a:t>tream variability and their relation to the storm tracks. </a:t>
            </a:r>
            <a:r>
              <a:rPr lang="en-US" i="1" dirty="0" smtClean="0">
                <a:cs typeface="Arial" panose="020B0604020202020204" pitchFamily="34" charset="0"/>
              </a:rPr>
              <a:t>J. Atmos. Sci.</a:t>
            </a:r>
            <a:r>
              <a:rPr lang="en-US" dirty="0" smtClean="0">
                <a:cs typeface="Arial" panose="020B0604020202020204" pitchFamily="34" charset="0"/>
              </a:rPr>
              <a:t>, </a:t>
            </a:r>
            <a:r>
              <a:rPr lang="en-US" b="1" dirty="0" smtClean="0">
                <a:cs typeface="Arial" panose="020B0604020202020204" pitchFamily="34" charset="0"/>
              </a:rPr>
              <a:t>67, </a:t>
            </a:r>
            <a:r>
              <a:rPr lang="en-US" dirty="0" smtClean="0">
                <a:cs typeface="Arial" panose="020B0604020202020204" pitchFamily="34" charset="0"/>
              </a:rPr>
              <a:t>1361–1381.</a:t>
            </a:r>
          </a:p>
          <a:p>
            <a:endParaRPr lang="en-US" dirty="0" smtClean="0">
              <a:cs typeface="Arial" panose="020B0604020202020204" pitchFamily="34" charset="0"/>
            </a:endParaRPr>
          </a:p>
          <a:p>
            <a:pPr marL="450850" indent="-450850"/>
            <a:r>
              <a:rPr lang="en-US" dirty="0">
                <a:cs typeface="Arial" panose="020B0604020202020204" pitchFamily="34" charset="0"/>
              </a:rPr>
              <a:t>Griffin, K. S., and J. E. Martin, </a:t>
            </a:r>
            <a:r>
              <a:rPr lang="en-US" dirty="0" smtClean="0">
                <a:cs typeface="Arial" panose="020B0604020202020204" pitchFamily="34" charset="0"/>
              </a:rPr>
              <a:t>2017: </a:t>
            </a:r>
            <a:r>
              <a:rPr lang="en-US" dirty="0">
                <a:cs typeface="Arial" panose="020B0604020202020204" pitchFamily="34" charset="0"/>
              </a:rPr>
              <a:t>Synoptic features associated with temporally coherent modes of variability of the North Pacific </a:t>
            </a:r>
            <a:r>
              <a:rPr lang="en-US" dirty="0" smtClean="0">
                <a:cs typeface="Arial" panose="020B0604020202020204" pitchFamily="34" charset="0"/>
              </a:rPr>
              <a:t>jet </a:t>
            </a:r>
            <a:r>
              <a:rPr lang="en-US" dirty="0">
                <a:cs typeface="Arial" panose="020B0604020202020204" pitchFamily="34" charset="0"/>
              </a:rPr>
              <a:t>s</a:t>
            </a:r>
            <a:r>
              <a:rPr lang="en-US" dirty="0" smtClean="0">
                <a:cs typeface="Arial" panose="020B0604020202020204" pitchFamily="34" charset="0"/>
              </a:rPr>
              <a:t>tream</a:t>
            </a:r>
            <a:r>
              <a:rPr lang="en-US" dirty="0">
                <a:cs typeface="Arial" panose="020B0604020202020204" pitchFamily="34" charset="0"/>
              </a:rPr>
              <a:t>. </a:t>
            </a:r>
            <a:r>
              <a:rPr lang="en-US" i="1" dirty="0">
                <a:cs typeface="Arial" panose="020B0604020202020204" pitchFamily="34" charset="0"/>
              </a:rPr>
              <a:t>J. Climate, </a:t>
            </a:r>
            <a:r>
              <a:rPr lang="en-US" b="1" i="1" dirty="0">
                <a:cs typeface="Arial" panose="020B0604020202020204" pitchFamily="34" charset="0"/>
              </a:rPr>
              <a:t>29</a:t>
            </a:r>
            <a:r>
              <a:rPr lang="en-US" i="1" dirty="0">
                <a:cs typeface="Arial" panose="020B0604020202020204" pitchFamily="34" charset="0"/>
              </a:rPr>
              <a:t>, </a:t>
            </a:r>
            <a:r>
              <a:rPr lang="en-US" dirty="0">
                <a:cs typeface="Arial" panose="020B0604020202020204" pitchFamily="34" charset="0"/>
              </a:rPr>
              <a:t>in press</a:t>
            </a:r>
            <a:r>
              <a:rPr lang="en-US" dirty="0" smtClean="0">
                <a:cs typeface="Arial" panose="020B0604020202020204" pitchFamily="34" charset="0"/>
              </a:rPr>
              <a:t>.</a:t>
            </a:r>
            <a:endParaRPr lang="en-US" dirty="0">
              <a:cs typeface="Arial" panose="020B0604020202020204" pitchFamily="34" charset="0"/>
            </a:endParaRPr>
          </a:p>
          <a:p>
            <a:pPr marL="457200" indent="-457200"/>
            <a:endParaRPr lang="en-US" dirty="0">
              <a:cs typeface="Arial" panose="020B0604020202020204" pitchFamily="34" charset="0"/>
            </a:endParaRPr>
          </a:p>
          <a:p>
            <a:pPr marL="450850" indent="-450850"/>
            <a:r>
              <a:rPr lang="en-US" dirty="0" smtClean="0">
                <a:cs typeface="Arial" panose="020B0604020202020204" pitchFamily="34" charset="0"/>
              </a:rPr>
              <a:t>Jaffe, S. C., J. E. Martin, D. J. </a:t>
            </a:r>
            <a:r>
              <a:rPr lang="en-US" dirty="0" err="1" smtClean="0">
                <a:cs typeface="Arial" panose="020B0604020202020204" pitchFamily="34" charset="0"/>
              </a:rPr>
              <a:t>Vimont</a:t>
            </a:r>
            <a:r>
              <a:rPr lang="en-US" dirty="0" smtClean="0">
                <a:cs typeface="Arial" panose="020B0604020202020204" pitchFamily="34" charset="0"/>
              </a:rPr>
              <a:t>, and D. L. Lorenz, 2011: A synoptic climatology of episodic, </a:t>
            </a:r>
            <a:r>
              <a:rPr lang="en-US" dirty="0" err="1" smtClean="0">
                <a:cs typeface="Arial" panose="020B0604020202020204" pitchFamily="34" charset="0"/>
              </a:rPr>
              <a:t>subseasonal</a:t>
            </a:r>
            <a:r>
              <a:rPr lang="en-US" dirty="0" smtClean="0">
                <a:cs typeface="Arial" panose="020B0604020202020204" pitchFamily="34" charset="0"/>
              </a:rPr>
              <a:t> retractions of the Pacific jet. </a:t>
            </a:r>
            <a:r>
              <a:rPr lang="en-US" i="1" dirty="0" smtClean="0">
                <a:cs typeface="Arial" panose="020B0604020202020204" pitchFamily="34" charset="0"/>
              </a:rPr>
              <a:t>J. Climate</a:t>
            </a:r>
            <a:r>
              <a:rPr lang="en-US" dirty="0" smtClean="0">
                <a:cs typeface="Arial" panose="020B0604020202020204" pitchFamily="34" charset="0"/>
              </a:rPr>
              <a:t>, </a:t>
            </a:r>
            <a:r>
              <a:rPr lang="en-US" b="1" dirty="0" smtClean="0">
                <a:cs typeface="Arial" panose="020B0604020202020204" pitchFamily="34" charset="0"/>
              </a:rPr>
              <a:t>24, </a:t>
            </a:r>
            <a:r>
              <a:rPr lang="en-US" dirty="0" smtClean="0">
                <a:cs typeface="Arial" panose="020B0604020202020204" pitchFamily="34" charset="0"/>
              </a:rPr>
              <a:t>2846–2860.</a:t>
            </a:r>
          </a:p>
          <a:p>
            <a:pPr marL="450850" indent="-450850"/>
            <a:endParaRPr lang="en-US" dirty="0">
              <a:cs typeface="Arial" panose="020B0604020202020204" pitchFamily="34" charset="0"/>
            </a:endParaRPr>
          </a:p>
          <a:p>
            <a:pPr marL="450850" indent="-450850"/>
            <a:r>
              <a:rPr lang="en-US" dirty="0" err="1">
                <a:cs typeface="Arial" panose="020B0604020202020204" pitchFamily="34" charset="0"/>
              </a:rPr>
              <a:t>Saha</a:t>
            </a:r>
            <a:r>
              <a:rPr lang="en-US" dirty="0">
                <a:cs typeface="Arial" panose="020B0604020202020204" pitchFamily="34" charset="0"/>
              </a:rPr>
              <a:t>, S., and Coauthors, 2014: The NCEP Climate Forecast System Version 2. </a:t>
            </a:r>
            <a:r>
              <a:rPr lang="en-US" i="1" dirty="0">
                <a:cs typeface="Arial" panose="020B0604020202020204" pitchFamily="34" charset="0"/>
              </a:rPr>
              <a:t>J. Climate</a:t>
            </a:r>
            <a:r>
              <a:rPr lang="en-US" dirty="0">
                <a:cs typeface="Arial" panose="020B0604020202020204" pitchFamily="34" charset="0"/>
              </a:rPr>
              <a:t>, </a:t>
            </a:r>
            <a:r>
              <a:rPr lang="en-US" b="1" dirty="0">
                <a:cs typeface="Arial" panose="020B0604020202020204" pitchFamily="34" charset="0"/>
              </a:rPr>
              <a:t>27, </a:t>
            </a:r>
            <a:r>
              <a:rPr lang="en-US" dirty="0">
                <a:cs typeface="Arial" panose="020B0604020202020204" pitchFamily="34" charset="0"/>
              </a:rPr>
              <a:t>2185–2208.</a:t>
            </a:r>
            <a:endParaRPr lang="en-US" sz="2400" dirty="0">
              <a:cs typeface="Arial" panose="020B0604020202020204" pitchFamily="34" charset="0"/>
            </a:endParaRPr>
          </a:p>
          <a:p>
            <a:pPr marL="450850" indent="-450850"/>
            <a:endParaRPr lang="en-US" dirty="0" smtClean="0">
              <a:cs typeface="Arial" panose="020B0604020202020204" pitchFamily="34" charset="0"/>
            </a:endParaRPr>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References</a:t>
            </a:r>
            <a:endParaRPr lang="en-US" sz="3600" b="1" dirty="0"/>
          </a:p>
        </p:txBody>
      </p:sp>
    </p:spTree>
    <p:extLst>
      <p:ext uri="{BB962C8B-B14F-4D97-AF65-F5344CB8AC3E}">
        <p14:creationId xmlns:p14="http://schemas.microsoft.com/office/powerpoint/2010/main" val="426483718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152" y="1225884"/>
            <a:ext cx="8526374" cy="5284537"/>
          </a:xfrm>
        </p:spPr>
        <p:txBody>
          <a:bodyPr>
            <a:normAutofit lnSpcReduction="10000"/>
          </a:bodyPr>
          <a:lstStyle/>
          <a:p>
            <a:r>
              <a:rPr lang="en-US" sz="2400" dirty="0" smtClean="0"/>
              <a:t>Removed the mean</a:t>
            </a:r>
            <a:r>
              <a:rPr lang="en-US" sz="2400" dirty="0"/>
              <a:t> </a:t>
            </a:r>
            <a:r>
              <a:rPr lang="en-US" sz="2400" dirty="0" smtClean="0"/>
              <a:t>and the annual and diurnal cycles from       6-hourly, 250-hPa zonal wind data from the CFSR (1979–2014) (</a:t>
            </a:r>
            <a:r>
              <a:rPr lang="en-US" sz="2400" dirty="0" err="1" smtClean="0"/>
              <a:t>Saha</a:t>
            </a:r>
            <a:r>
              <a:rPr lang="en-US" sz="2400" dirty="0" smtClean="0"/>
              <a:t> et al. 2014)</a:t>
            </a:r>
          </a:p>
          <a:p>
            <a:r>
              <a:rPr lang="en-US" sz="2400" dirty="0" smtClean="0"/>
              <a:t>Restricted data to the cool season (Sept.–May)</a:t>
            </a:r>
          </a:p>
          <a:p>
            <a:r>
              <a:rPr lang="en-US" sz="2400" dirty="0" smtClean="0"/>
              <a:t>Performed an EOF analysis on the zonal wind anomalies within the domain: 10–80°N ; 100</a:t>
            </a:r>
            <a:r>
              <a:rPr lang="en-US" sz="2400" dirty="0" smtClean="0">
                <a:solidFill>
                  <a:prstClr val="black"/>
                </a:solidFill>
              </a:rPr>
              <a:t>°E–120°W</a:t>
            </a:r>
          </a:p>
          <a:p>
            <a:endParaRPr lang="en-US" sz="2400" dirty="0">
              <a:solidFill>
                <a:prstClr val="black"/>
              </a:solidFill>
            </a:endParaRPr>
          </a:p>
          <a:p>
            <a:pPr marL="0" indent="0">
              <a:buNone/>
            </a:pPr>
            <a:r>
              <a:rPr lang="en-US" sz="2400" b="1" dirty="0" smtClean="0">
                <a:solidFill>
                  <a:srgbClr val="0000FF"/>
                </a:solidFill>
              </a:rPr>
              <a:t>Analysis techniques and resultant EOF patterns are consistent with related work on the North Pacific Jet:</a:t>
            </a:r>
          </a:p>
          <a:p>
            <a:pPr marL="639763" indent="-301625"/>
            <a:r>
              <a:rPr lang="en-US" sz="2400" dirty="0" err="1" smtClean="0">
                <a:solidFill>
                  <a:prstClr val="black"/>
                </a:solidFill>
              </a:rPr>
              <a:t>Athanasiadis</a:t>
            </a:r>
            <a:r>
              <a:rPr lang="en-US" sz="2400" dirty="0" smtClean="0">
                <a:solidFill>
                  <a:prstClr val="black"/>
                </a:solidFill>
              </a:rPr>
              <a:t> et al. (2010)</a:t>
            </a:r>
          </a:p>
          <a:p>
            <a:pPr marL="639763" indent="-301625"/>
            <a:r>
              <a:rPr lang="en-US" sz="2400" dirty="0">
                <a:solidFill>
                  <a:prstClr val="black"/>
                </a:solidFill>
              </a:rPr>
              <a:t>Jaffe et al. (2011</a:t>
            </a:r>
            <a:r>
              <a:rPr lang="en-US" sz="2400" dirty="0" smtClean="0">
                <a:solidFill>
                  <a:prstClr val="black"/>
                </a:solidFill>
              </a:rPr>
              <a:t>)</a:t>
            </a:r>
          </a:p>
          <a:p>
            <a:pPr marL="635000" indent="-296863"/>
            <a:r>
              <a:rPr lang="en-US" sz="2400" dirty="0" smtClean="0">
                <a:solidFill>
                  <a:prstClr val="black"/>
                </a:solidFill>
              </a:rPr>
              <a:t>Griffin and Martin (2017)</a:t>
            </a:r>
          </a:p>
          <a:p>
            <a:pPr marL="0" indent="0">
              <a:buNone/>
            </a:pPr>
            <a:r>
              <a:rPr lang="en-US" sz="2400" dirty="0">
                <a:solidFill>
                  <a:prstClr val="black"/>
                </a:solidFill>
              </a:rPr>
              <a:t>	</a:t>
            </a:r>
            <a:endParaRPr lang="en-US" sz="2400" dirty="0"/>
          </a:p>
        </p:txBody>
      </p:sp>
      <p:cxnSp>
        <p:nvCxnSpPr>
          <p:cNvPr id="4" name="Straight Connector 3"/>
          <p:cNvCxnSpPr/>
          <p:nvPr/>
        </p:nvCxnSpPr>
        <p:spPr>
          <a:xfrm>
            <a:off x="280737" y="93110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7157" y="1515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351471069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6538"/>
            <a:ext cx="8229600" cy="1143000"/>
          </a:xfrm>
        </p:spPr>
        <p:txBody>
          <a:bodyPr/>
          <a:lstStyle/>
          <a:p>
            <a:r>
              <a:rPr lang="en-US" b="1" dirty="0" smtClean="0">
                <a:solidFill>
                  <a:srgbClr val="FF0000"/>
                </a:solidFill>
              </a:rPr>
              <a:t>Supplementary Slides</a:t>
            </a:r>
            <a:endParaRPr lang="en-US" b="1" dirty="0">
              <a:solidFill>
                <a:srgbClr val="FF0000"/>
              </a:solidFill>
            </a:endParaRPr>
          </a:p>
        </p:txBody>
      </p:sp>
    </p:spTree>
    <p:extLst>
      <p:ext uri="{BB962C8B-B14F-4D97-AF65-F5344CB8AC3E}">
        <p14:creationId xmlns:p14="http://schemas.microsoft.com/office/powerpoint/2010/main" val="2335963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6538"/>
            <a:ext cx="8229600" cy="1143000"/>
          </a:xfrm>
        </p:spPr>
        <p:txBody>
          <a:bodyPr>
            <a:normAutofit/>
          </a:bodyPr>
          <a:lstStyle/>
          <a:p>
            <a:r>
              <a:rPr lang="en-US" b="1" dirty="0" smtClean="0">
                <a:solidFill>
                  <a:srgbClr val="FF0000"/>
                </a:solidFill>
              </a:rPr>
              <a:t>NPJ Regime Composite Patterns</a:t>
            </a:r>
            <a:endParaRPr lang="en-US" b="1" dirty="0">
              <a:solidFill>
                <a:srgbClr val="FF0000"/>
              </a:solidFill>
            </a:endParaRPr>
          </a:p>
        </p:txBody>
      </p:sp>
    </p:spTree>
    <p:extLst>
      <p:ext uri="{BB962C8B-B14F-4D97-AF65-F5344CB8AC3E}">
        <p14:creationId xmlns:p14="http://schemas.microsoft.com/office/powerpoint/2010/main" val="16239871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FF0000"/>
                </a:solidFill>
              </a:rPr>
              <a:t>Jet Extension</a:t>
            </a:r>
            <a:endParaRPr lang="en-US" b="1" dirty="0">
              <a:solidFill>
                <a:srgbClr val="0000FF"/>
              </a:solidFill>
            </a:endParaRPr>
          </a:p>
        </p:txBody>
      </p:sp>
      <p:sp>
        <p:nvSpPr>
          <p:cNvPr id="11" name="TextBox 10"/>
          <p:cNvSpPr txBox="1"/>
          <p:nvPr/>
        </p:nvSpPr>
        <p:spPr>
          <a:xfrm>
            <a:off x="541829" y="3499556"/>
            <a:ext cx="810626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FF0000"/>
                </a:solidFill>
              </a:rPr>
              <a:t>Jet Extension</a:t>
            </a:r>
            <a:endParaRPr lang="en-US" sz="1600"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13" name="TextBox 12"/>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6" name="TextBox 15"/>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6" name="Group 5"/>
          <p:cNvGrpSpPr/>
          <p:nvPr/>
        </p:nvGrpSpPr>
        <p:grpSpPr>
          <a:xfrm>
            <a:off x="544021" y="5197164"/>
            <a:ext cx="1487979" cy="1212178"/>
            <a:chOff x="-1446532" y="2679700"/>
            <a:chExt cx="1933333" cy="1574984"/>
          </a:xfrm>
        </p:grpSpPr>
        <p:grpSp>
          <p:nvGrpSpPr>
            <p:cNvPr id="4" name="Group 3"/>
            <p:cNvGrpSpPr/>
            <p:nvPr/>
          </p:nvGrpSpPr>
          <p:grpSpPr>
            <a:xfrm>
              <a:off x="-1446532" y="2679700"/>
              <a:ext cx="1933333" cy="1574984"/>
              <a:chOff x="-1446532" y="2679700"/>
              <a:chExt cx="1933333" cy="1574984"/>
            </a:xfrm>
          </p:grpSpPr>
          <p:sp>
            <p:nvSpPr>
              <p:cNvPr id="3" name="Rectangle 2"/>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5" name="Freeform 4"/>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Freeform 16"/>
          <p:cNvSpPr/>
          <p:nvPr/>
        </p:nvSpPr>
        <p:spPr>
          <a:xfrm>
            <a:off x="1301750" y="5270500"/>
            <a:ext cx="641350" cy="1016000"/>
          </a:xfrm>
          <a:custGeom>
            <a:avLst/>
            <a:gdLst>
              <a:gd name="connsiteX0" fmla="*/ 641350 w 641350"/>
              <a:gd name="connsiteY0" fmla="*/ 0 h 1016000"/>
              <a:gd name="connsiteX1" fmla="*/ 0 w 641350"/>
              <a:gd name="connsiteY1" fmla="*/ 508000 h 1016000"/>
              <a:gd name="connsiteX2" fmla="*/ 635000 w 641350"/>
              <a:gd name="connsiteY2" fmla="*/ 1016000 h 1016000"/>
              <a:gd name="connsiteX3" fmla="*/ 641350 w 641350"/>
              <a:gd name="connsiteY3" fmla="*/ 0 h 1016000"/>
            </a:gdLst>
            <a:ahLst/>
            <a:cxnLst>
              <a:cxn ang="0">
                <a:pos x="connsiteX0" y="connsiteY0"/>
              </a:cxn>
              <a:cxn ang="0">
                <a:pos x="connsiteX1" y="connsiteY1"/>
              </a:cxn>
              <a:cxn ang="0">
                <a:pos x="connsiteX2" y="connsiteY2"/>
              </a:cxn>
              <a:cxn ang="0">
                <a:pos x="connsiteX3" y="connsiteY3"/>
              </a:cxn>
            </a:cxnLst>
            <a:rect l="l" t="t" r="r" b="b"/>
            <a:pathLst>
              <a:path w="641350" h="1016000">
                <a:moveTo>
                  <a:pt x="641350" y="0"/>
                </a:moveTo>
                <a:lnTo>
                  <a:pt x="0" y="508000"/>
                </a:lnTo>
                <a:lnTo>
                  <a:pt x="635000" y="1016000"/>
                </a:lnTo>
                <a:cubicBezTo>
                  <a:pt x="637117" y="677333"/>
                  <a:pt x="639233" y="338667"/>
                  <a:pt x="641350" y="0"/>
                </a:cubicBezTo>
                <a:close/>
              </a:path>
            </a:pathLst>
          </a:custGeom>
          <a:solidFill>
            <a:srgbClr val="FF00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895474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FF0000"/>
                </a:solidFill>
              </a:rPr>
              <a:t>Jet Retraction</a:t>
            </a:r>
            <a:endParaRPr lang="en-US" b="1" dirty="0">
              <a:solidFill>
                <a:srgbClr val="FF0000"/>
              </a:solidFill>
            </a:endParaRPr>
          </a:p>
        </p:txBody>
      </p:sp>
      <p:sp>
        <p:nvSpPr>
          <p:cNvPr id="11" name="TextBox 10"/>
          <p:cNvSpPr txBox="1"/>
          <p:nvPr/>
        </p:nvSpPr>
        <p:spPr>
          <a:xfrm>
            <a:off x="541829" y="3499556"/>
            <a:ext cx="810626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FF0000"/>
                </a:solidFill>
              </a:rPr>
              <a:t>Jet Retraction</a:t>
            </a:r>
            <a:endParaRPr lang="en-US" sz="1600"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12" name="Group 11"/>
          <p:cNvGrpSpPr/>
          <p:nvPr/>
        </p:nvGrpSpPr>
        <p:grpSpPr>
          <a:xfrm>
            <a:off x="544021" y="5197164"/>
            <a:ext cx="1487979" cy="1212178"/>
            <a:chOff x="-1446532" y="2679700"/>
            <a:chExt cx="1933333" cy="1574984"/>
          </a:xfrm>
        </p:grpSpPr>
        <p:grpSp>
          <p:nvGrpSpPr>
            <p:cNvPr id="15" name="Group 14"/>
            <p:cNvGrpSpPr/>
            <p:nvPr/>
          </p:nvGrpSpPr>
          <p:grpSpPr>
            <a:xfrm>
              <a:off x="-1446532" y="2679700"/>
              <a:ext cx="1933333" cy="1574984"/>
              <a:chOff x="-1446532" y="2679700"/>
              <a:chExt cx="1933333" cy="1574984"/>
            </a:xfrm>
          </p:grpSpPr>
          <p:sp>
            <p:nvSpPr>
              <p:cNvPr id="17" name="Rectangle 16"/>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16" name="Freeform 15"/>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Freeform 20"/>
          <p:cNvSpPr/>
          <p:nvPr/>
        </p:nvSpPr>
        <p:spPr>
          <a:xfrm rot="10800000">
            <a:off x="660400" y="5270500"/>
            <a:ext cx="641350" cy="1016000"/>
          </a:xfrm>
          <a:custGeom>
            <a:avLst/>
            <a:gdLst>
              <a:gd name="connsiteX0" fmla="*/ 641350 w 641350"/>
              <a:gd name="connsiteY0" fmla="*/ 0 h 1016000"/>
              <a:gd name="connsiteX1" fmla="*/ 0 w 641350"/>
              <a:gd name="connsiteY1" fmla="*/ 508000 h 1016000"/>
              <a:gd name="connsiteX2" fmla="*/ 635000 w 641350"/>
              <a:gd name="connsiteY2" fmla="*/ 1016000 h 1016000"/>
              <a:gd name="connsiteX3" fmla="*/ 641350 w 641350"/>
              <a:gd name="connsiteY3" fmla="*/ 0 h 1016000"/>
            </a:gdLst>
            <a:ahLst/>
            <a:cxnLst>
              <a:cxn ang="0">
                <a:pos x="connsiteX0" y="connsiteY0"/>
              </a:cxn>
              <a:cxn ang="0">
                <a:pos x="connsiteX1" y="connsiteY1"/>
              </a:cxn>
              <a:cxn ang="0">
                <a:pos x="connsiteX2" y="connsiteY2"/>
              </a:cxn>
              <a:cxn ang="0">
                <a:pos x="connsiteX3" y="connsiteY3"/>
              </a:cxn>
            </a:cxnLst>
            <a:rect l="l" t="t" r="r" b="b"/>
            <a:pathLst>
              <a:path w="641350" h="1016000">
                <a:moveTo>
                  <a:pt x="641350" y="0"/>
                </a:moveTo>
                <a:lnTo>
                  <a:pt x="0" y="508000"/>
                </a:lnTo>
                <a:lnTo>
                  <a:pt x="635000" y="1016000"/>
                </a:lnTo>
                <a:cubicBezTo>
                  <a:pt x="637117" y="677333"/>
                  <a:pt x="639233" y="338667"/>
                  <a:pt x="641350" y="0"/>
                </a:cubicBezTo>
                <a:close/>
              </a:path>
            </a:pathLst>
          </a:custGeom>
          <a:solidFill>
            <a:srgbClr val="FF00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067782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err="1" smtClean="0">
                <a:solidFill>
                  <a:srgbClr val="FF0000"/>
                </a:solidFill>
              </a:rPr>
              <a:t>Poleward</a:t>
            </a:r>
            <a:r>
              <a:rPr lang="en-US" b="1" dirty="0" smtClean="0">
                <a:solidFill>
                  <a:srgbClr val="FF0000"/>
                </a:solidFill>
              </a:rPr>
              <a:t> Shift</a:t>
            </a:r>
            <a:endParaRPr lang="en-US" b="1" dirty="0">
              <a:solidFill>
                <a:srgbClr val="FF0000"/>
              </a:solidFill>
            </a:endParaRPr>
          </a:p>
        </p:txBody>
      </p:sp>
      <p:sp>
        <p:nvSpPr>
          <p:cNvPr id="11" name="TextBox 10"/>
          <p:cNvSpPr txBox="1"/>
          <p:nvPr/>
        </p:nvSpPr>
        <p:spPr>
          <a:xfrm>
            <a:off x="541829" y="3499556"/>
            <a:ext cx="810626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err="1" smtClean="0">
                <a:solidFill>
                  <a:srgbClr val="FF0000"/>
                </a:solidFill>
              </a:rPr>
              <a:t>Poleward</a:t>
            </a:r>
            <a:r>
              <a:rPr lang="en-US" sz="1600" b="1" dirty="0" smtClean="0">
                <a:solidFill>
                  <a:srgbClr val="FF0000"/>
                </a:solidFill>
              </a:rPr>
              <a:t> Shift</a:t>
            </a:r>
            <a:endParaRPr lang="en-US" sz="1600"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12" name="Group 11"/>
          <p:cNvGrpSpPr/>
          <p:nvPr/>
        </p:nvGrpSpPr>
        <p:grpSpPr>
          <a:xfrm>
            <a:off x="544021" y="5197164"/>
            <a:ext cx="1487979" cy="1212178"/>
            <a:chOff x="-1446532" y="2679700"/>
            <a:chExt cx="1933333" cy="1574984"/>
          </a:xfrm>
        </p:grpSpPr>
        <p:grpSp>
          <p:nvGrpSpPr>
            <p:cNvPr id="15" name="Group 14"/>
            <p:cNvGrpSpPr/>
            <p:nvPr/>
          </p:nvGrpSpPr>
          <p:grpSpPr>
            <a:xfrm>
              <a:off x="-1446532" y="2679700"/>
              <a:ext cx="1933333" cy="1574984"/>
              <a:chOff x="-1446532" y="2679700"/>
              <a:chExt cx="1933333" cy="1574984"/>
            </a:xfrm>
          </p:grpSpPr>
          <p:sp>
            <p:nvSpPr>
              <p:cNvPr id="17" name="Rectangle 16"/>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16" name="Freeform 15"/>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Freeform 5"/>
          <p:cNvSpPr/>
          <p:nvPr/>
        </p:nvSpPr>
        <p:spPr>
          <a:xfrm>
            <a:off x="654050" y="5264150"/>
            <a:ext cx="1282700" cy="508000"/>
          </a:xfrm>
          <a:custGeom>
            <a:avLst/>
            <a:gdLst>
              <a:gd name="connsiteX0" fmla="*/ 0 w 1282700"/>
              <a:gd name="connsiteY0" fmla="*/ 0 h 508000"/>
              <a:gd name="connsiteX1" fmla="*/ 1282700 w 1282700"/>
              <a:gd name="connsiteY1" fmla="*/ 6350 h 508000"/>
              <a:gd name="connsiteX2" fmla="*/ 647700 w 1282700"/>
              <a:gd name="connsiteY2" fmla="*/ 508000 h 508000"/>
              <a:gd name="connsiteX3" fmla="*/ 0 w 1282700"/>
              <a:gd name="connsiteY3" fmla="*/ 0 h 508000"/>
            </a:gdLst>
            <a:ahLst/>
            <a:cxnLst>
              <a:cxn ang="0">
                <a:pos x="connsiteX0" y="connsiteY0"/>
              </a:cxn>
              <a:cxn ang="0">
                <a:pos x="connsiteX1" y="connsiteY1"/>
              </a:cxn>
              <a:cxn ang="0">
                <a:pos x="connsiteX2" y="connsiteY2"/>
              </a:cxn>
              <a:cxn ang="0">
                <a:pos x="connsiteX3" y="connsiteY3"/>
              </a:cxn>
            </a:cxnLst>
            <a:rect l="l" t="t" r="r" b="b"/>
            <a:pathLst>
              <a:path w="1282700" h="508000">
                <a:moveTo>
                  <a:pt x="0" y="0"/>
                </a:moveTo>
                <a:lnTo>
                  <a:pt x="1282700" y="6350"/>
                </a:lnTo>
                <a:lnTo>
                  <a:pt x="647700" y="508000"/>
                </a:lnTo>
                <a:lnTo>
                  <a:pt x="0" y="0"/>
                </a:lnTo>
                <a:close/>
              </a:path>
            </a:pathLst>
          </a:custGeom>
          <a:solidFill>
            <a:srgbClr val="FF0000">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42391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Anomalies</a:t>
            </a:r>
            <a:r>
              <a:rPr lang="en-US" dirty="0" smtClean="0"/>
              <a:t>: </a:t>
            </a:r>
            <a:r>
              <a:rPr lang="en-US" b="1" dirty="0" smtClean="0">
                <a:solidFill>
                  <a:srgbClr val="FF0000"/>
                </a:solidFill>
              </a:rPr>
              <a:t>Equator. </a:t>
            </a:r>
            <a:r>
              <a:rPr lang="en-US" b="1" dirty="0">
                <a:solidFill>
                  <a:srgbClr val="FF0000"/>
                </a:solidFill>
              </a:rPr>
              <a:t>S</a:t>
            </a:r>
            <a:r>
              <a:rPr lang="en-US" b="1" dirty="0" smtClean="0">
                <a:solidFill>
                  <a:srgbClr val="FF0000"/>
                </a:solidFill>
              </a:rPr>
              <a:t>hift</a:t>
            </a:r>
            <a:endParaRPr lang="en-US" b="1" dirty="0">
              <a:solidFill>
                <a:srgbClr val="FF0000"/>
              </a:solidFill>
            </a:endParaRPr>
          </a:p>
        </p:txBody>
      </p:sp>
      <p:sp>
        <p:nvSpPr>
          <p:cNvPr id="11" name="TextBox 10"/>
          <p:cNvSpPr txBox="1"/>
          <p:nvPr/>
        </p:nvSpPr>
        <p:spPr>
          <a:xfrm>
            <a:off x="541829" y="3499556"/>
            <a:ext cx="8106261" cy="338554"/>
          </a:xfrm>
          <a:prstGeom prst="rect">
            <a:avLst/>
          </a:prstGeom>
          <a:solidFill>
            <a:srgbClr val="FFFFFF"/>
          </a:solidFill>
          <a:ln>
            <a:solidFill>
              <a:schemeClr val="tx1"/>
            </a:solidFill>
          </a:ln>
        </p:spPr>
        <p:txBody>
          <a:bodyPr wrap="square" rtlCol="0">
            <a:spAutoFit/>
          </a:bodyPr>
          <a:lstStyle/>
          <a:p>
            <a:r>
              <a:rPr lang="en-US" sz="1600" b="1" dirty="0" smtClean="0"/>
              <a:t>Mean Sea-Level Pressure, 1000–500-hPa Thickness, 850-hPa Temp. Anomalies</a:t>
            </a:r>
            <a:r>
              <a:rPr lang="en-US" sz="1600" dirty="0" smtClean="0"/>
              <a:t>: </a:t>
            </a:r>
            <a:r>
              <a:rPr lang="en-US" sz="1600" b="1" dirty="0" smtClean="0">
                <a:solidFill>
                  <a:srgbClr val="FF0000"/>
                </a:solidFill>
              </a:rPr>
              <a:t>Equator. Shift</a:t>
            </a:r>
            <a:endParaRPr lang="en-US" sz="1600"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12" name="Group 11"/>
          <p:cNvGrpSpPr/>
          <p:nvPr/>
        </p:nvGrpSpPr>
        <p:grpSpPr>
          <a:xfrm>
            <a:off x="544021" y="5197164"/>
            <a:ext cx="1487979" cy="1212178"/>
            <a:chOff x="-1446532" y="2679700"/>
            <a:chExt cx="1933333" cy="1574984"/>
          </a:xfrm>
        </p:grpSpPr>
        <p:grpSp>
          <p:nvGrpSpPr>
            <p:cNvPr id="15" name="Group 14"/>
            <p:cNvGrpSpPr/>
            <p:nvPr/>
          </p:nvGrpSpPr>
          <p:grpSpPr>
            <a:xfrm>
              <a:off x="-1446532" y="2679700"/>
              <a:ext cx="1933333" cy="1574984"/>
              <a:chOff x="-1446532" y="2679700"/>
              <a:chExt cx="1933333" cy="1574984"/>
            </a:xfrm>
          </p:grpSpPr>
          <p:sp>
            <p:nvSpPr>
              <p:cNvPr id="17" name="Rectangle 16"/>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16" name="Freeform 15"/>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Freeform 18"/>
          <p:cNvSpPr/>
          <p:nvPr/>
        </p:nvSpPr>
        <p:spPr>
          <a:xfrm rot="10800000">
            <a:off x="654051" y="5778500"/>
            <a:ext cx="1282700" cy="508000"/>
          </a:xfrm>
          <a:custGeom>
            <a:avLst/>
            <a:gdLst>
              <a:gd name="connsiteX0" fmla="*/ 0 w 1282700"/>
              <a:gd name="connsiteY0" fmla="*/ 0 h 508000"/>
              <a:gd name="connsiteX1" fmla="*/ 1282700 w 1282700"/>
              <a:gd name="connsiteY1" fmla="*/ 6350 h 508000"/>
              <a:gd name="connsiteX2" fmla="*/ 647700 w 1282700"/>
              <a:gd name="connsiteY2" fmla="*/ 508000 h 508000"/>
              <a:gd name="connsiteX3" fmla="*/ 0 w 1282700"/>
              <a:gd name="connsiteY3" fmla="*/ 0 h 508000"/>
            </a:gdLst>
            <a:ahLst/>
            <a:cxnLst>
              <a:cxn ang="0">
                <a:pos x="connsiteX0" y="connsiteY0"/>
              </a:cxn>
              <a:cxn ang="0">
                <a:pos x="connsiteX1" y="connsiteY1"/>
              </a:cxn>
              <a:cxn ang="0">
                <a:pos x="connsiteX2" y="connsiteY2"/>
              </a:cxn>
              <a:cxn ang="0">
                <a:pos x="connsiteX3" y="connsiteY3"/>
              </a:cxn>
            </a:cxnLst>
            <a:rect l="l" t="t" r="r" b="b"/>
            <a:pathLst>
              <a:path w="1282700" h="508000">
                <a:moveTo>
                  <a:pt x="0" y="0"/>
                </a:moveTo>
                <a:lnTo>
                  <a:pt x="1282700" y="6350"/>
                </a:lnTo>
                <a:lnTo>
                  <a:pt x="647700" y="508000"/>
                </a:lnTo>
                <a:lnTo>
                  <a:pt x="0" y="0"/>
                </a:lnTo>
                <a:close/>
              </a:path>
            </a:pathLst>
          </a:custGeom>
          <a:solidFill>
            <a:srgbClr val="FF0000">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001246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2prcp_WRock_CompTraj_D1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00" y="-942165"/>
            <a:ext cx="7931149" cy="10263839"/>
          </a:xfrm>
          <a:prstGeom prst="rect">
            <a:avLst/>
          </a:prstGeom>
        </p:spPr>
      </p:pic>
      <p:cxnSp>
        <p:nvCxnSpPr>
          <p:cNvPr id="20" name="Straight Connector 19"/>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87157" y="37240"/>
            <a:ext cx="9304421" cy="646331"/>
          </a:xfrm>
          <a:prstGeom prst="rect">
            <a:avLst/>
          </a:prstGeom>
          <a:noFill/>
        </p:spPr>
        <p:txBody>
          <a:bodyPr wrap="square" rtlCol="0">
            <a:spAutoFit/>
          </a:bodyPr>
          <a:lstStyle/>
          <a:p>
            <a:r>
              <a:rPr lang="en-US" sz="3600" b="1" dirty="0" smtClean="0"/>
              <a:t>Pac. NW Extreme Precipitation Events</a:t>
            </a:r>
            <a:endParaRPr lang="en-US" sz="3600" b="1" dirty="0"/>
          </a:p>
        </p:txBody>
      </p:sp>
      <p:sp>
        <p:nvSpPr>
          <p:cNvPr id="9" name="TextBox 8"/>
          <p:cNvSpPr txBox="1"/>
          <p:nvPr/>
        </p:nvSpPr>
        <p:spPr>
          <a:xfrm>
            <a:off x="6572813" y="1008241"/>
            <a:ext cx="2382971" cy="1631216"/>
          </a:xfrm>
          <a:prstGeom prst="rect">
            <a:avLst/>
          </a:prstGeom>
          <a:noFill/>
        </p:spPr>
        <p:txBody>
          <a:bodyPr wrap="square" rtlCol="0">
            <a:spAutoFit/>
          </a:bodyPr>
          <a:lstStyle/>
          <a:p>
            <a:pPr algn="ctr"/>
            <a:r>
              <a:rPr lang="en-US" sz="2000" b="1" dirty="0" smtClean="0">
                <a:solidFill>
                  <a:srgbClr val="0000FF"/>
                </a:solidFill>
              </a:rPr>
              <a:t>Composite NPJ Trajectory during the 10 days prior to a Pac. NW Extreme </a:t>
            </a:r>
            <a:r>
              <a:rPr lang="en-US" sz="2000" b="1" dirty="0" err="1" smtClean="0">
                <a:solidFill>
                  <a:srgbClr val="0000FF"/>
                </a:solidFill>
              </a:rPr>
              <a:t>Precip</a:t>
            </a:r>
            <a:r>
              <a:rPr lang="en-US" sz="2000" b="1" dirty="0" smtClean="0">
                <a:solidFill>
                  <a:srgbClr val="0000FF"/>
                </a:solidFill>
              </a:rPr>
              <a:t>. Event (N=85)</a:t>
            </a:r>
            <a:endParaRPr lang="en-US" sz="2000" b="1" dirty="0">
              <a:solidFill>
                <a:srgbClr val="0000FF"/>
              </a:solidFill>
            </a:endParaRPr>
          </a:p>
        </p:txBody>
      </p:sp>
      <p:sp>
        <p:nvSpPr>
          <p:cNvPr id="22" name="TextBox 21"/>
          <p:cNvSpPr txBox="1"/>
          <p:nvPr/>
        </p:nvSpPr>
        <p:spPr>
          <a:xfrm>
            <a:off x="6716838" y="3273508"/>
            <a:ext cx="2119688" cy="1938992"/>
          </a:xfrm>
          <a:prstGeom prst="rect">
            <a:avLst/>
          </a:prstGeom>
          <a:noFill/>
        </p:spPr>
        <p:txBody>
          <a:bodyPr wrap="square" rtlCol="0">
            <a:spAutoFit/>
          </a:bodyPr>
          <a:lstStyle/>
          <a:p>
            <a:pPr algn="ctr"/>
            <a:r>
              <a:rPr lang="en-US" sz="2000" dirty="0" smtClean="0"/>
              <a:t>All event trajectories comprising the composite are repositioned to begin at the origin</a:t>
            </a:r>
            <a:endParaRPr lang="en-US" sz="2000" dirty="0"/>
          </a:p>
        </p:txBody>
      </p:sp>
    </p:spTree>
    <p:extLst>
      <p:ext uri="{BB962C8B-B14F-4D97-AF65-F5344CB8AC3E}">
        <p14:creationId xmlns:p14="http://schemas.microsoft.com/office/powerpoint/2010/main" val="246394676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by Month</a:t>
            </a:r>
            <a:endParaRPr lang="en-US" sz="3600" b="1" dirty="0"/>
          </a:p>
        </p:txBody>
      </p:sp>
      <p:pic>
        <p:nvPicPr>
          <p:cNvPr id="2" name="Picture 1" descr="Month_NPJP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02" y="994468"/>
            <a:ext cx="7277307" cy="5685396"/>
          </a:xfrm>
          <a:prstGeom prst="rect">
            <a:avLst/>
          </a:prstGeom>
        </p:spPr>
      </p:pic>
      <p:sp>
        <p:nvSpPr>
          <p:cNvPr id="6" name="TextBox 5"/>
          <p:cNvSpPr txBox="1"/>
          <p:nvPr/>
        </p:nvSpPr>
        <p:spPr>
          <a:xfrm>
            <a:off x="6390731" y="1552183"/>
            <a:ext cx="2712304" cy="4524315"/>
          </a:xfrm>
          <a:prstGeom prst="rect">
            <a:avLst/>
          </a:prstGeom>
          <a:noFill/>
        </p:spPr>
        <p:txBody>
          <a:bodyPr wrap="square" rtlCol="0">
            <a:spAutoFit/>
          </a:bodyPr>
          <a:lstStyle/>
          <a:p>
            <a:pPr marL="342900" indent="-342900">
              <a:buFont typeface="Arial"/>
              <a:buChar char="•"/>
            </a:pPr>
            <a:r>
              <a:rPr lang="en-US" sz="2400" dirty="0" err="1" smtClean="0"/>
              <a:t>Poleward</a:t>
            </a:r>
            <a:r>
              <a:rPr lang="en-US" sz="2400" dirty="0" smtClean="0"/>
              <a:t> and </a:t>
            </a:r>
            <a:r>
              <a:rPr lang="en-US" sz="2400" dirty="0" err="1" smtClean="0"/>
              <a:t>Equatorward</a:t>
            </a:r>
            <a:r>
              <a:rPr lang="en-US" sz="2400" dirty="0" smtClean="0"/>
              <a:t> Shifts are  favored during September</a:t>
            </a:r>
          </a:p>
          <a:p>
            <a:pPr marL="342900" indent="-342900">
              <a:buFont typeface="Arial"/>
              <a:buChar char="•"/>
            </a:pPr>
            <a:endParaRPr lang="en-US" sz="2400" dirty="0"/>
          </a:p>
          <a:p>
            <a:pPr marL="342900" indent="-342900">
              <a:buFont typeface="Arial"/>
              <a:buChar char="•"/>
            </a:pPr>
            <a:r>
              <a:rPr lang="en-US" sz="2400" dirty="0" smtClean="0"/>
              <a:t>NPJ regime </a:t>
            </a:r>
            <a:r>
              <a:rPr lang="en-US" sz="2400" dirty="0"/>
              <a:t>frequencies are nearly equivalent during all other months</a:t>
            </a:r>
          </a:p>
          <a:p>
            <a:pPr marL="342900" indent="-342900">
              <a:buFont typeface="Arial"/>
              <a:buChar char="•"/>
            </a:pPr>
            <a:endParaRPr lang="en-US" sz="2400" dirty="0" smtClean="0"/>
          </a:p>
        </p:txBody>
      </p:sp>
    </p:spTree>
    <p:extLst>
      <p:ext uri="{BB962C8B-B14F-4D97-AF65-F5344CB8AC3E}">
        <p14:creationId xmlns:p14="http://schemas.microsoft.com/office/powerpoint/2010/main" val="118433371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and ENSO</a:t>
            </a:r>
            <a:endParaRPr lang="en-US" sz="3600" b="1" dirty="0"/>
          </a:p>
        </p:txBody>
      </p:sp>
      <p:sp>
        <p:nvSpPr>
          <p:cNvPr id="6" name="TextBox 5"/>
          <p:cNvSpPr txBox="1"/>
          <p:nvPr/>
        </p:nvSpPr>
        <p:spPr>
          <a:xfrm>
            <a:off x="6404386" y="1552182"/>
            <a:ext cx="2712304" cy="4154983"/>
          </a:xfrm>
          <a:prstGeom prst="rect">
            <a:avLst/>
          </a:prstGeom>
          <a:noFill/>
        </p:spPr>
        <p:txBody>
          <a:bodyPr wrap="square" rtlCol="0">
            <a:spAutoFit/>
          </a:bodyPr>
          <a:lstStyle/>
          <a:p>
            <a:pPr marL="342900" indent="-342900">
              <a:buFont typeface="Arial"/>
              <a:buChar char="•"/>
            </a:pPr>
            <a:r>
              <a:rPr lang="en-US" sz="2400" dirty="0" smtClean="0"/>
              <a:t>Jet Extensions and </a:t>
            </a:r>
            <a:r>
              <a:rPr lang="en-US" sz="2400" dirty="0" err="1" smtClean="0"/>
              <a:t>Equatorward</a:t>
            </a:r>
            <a:r>
              <a:rPr lang="en-US" sz="2400" dirty="0" smtClean="0"/>
              <a:t> Shifts are  favored during an El Niño</a:t>
            </a:r>
          </a:p>
          <a:p>
            <a:pPr marL="342900" indent="-342900">
              <a:buFont typeface="Arial"/>
              <a:buChar char="•"/>
            </a:pPr>
            <a:endParaRPr lang="en-US" sz="2400" dirty="0"/>
          </a:p>
          <a:p>
            <a:pPr marL="342900" indent="-342900">
              <a:buFont typeface="Arial"/>
              <a:buChar char="•"/>
            </a:pPr>
            <a:r>
              <a:rPr lang="en-US" sz="2400" dirty="0" smtClean="0"/>
              <a:t>Jet Retractions and </a:t>
            </a:r>
            <a:r>
              <a:rPr lang="en-US" sz="2400" dirty="0" err="1" smtClean="0"/>
              <a:t>Poleward</a:t>
            </a:r>
            <a:r>
              <a:rPr lang="en-US" sz="2400" dirty="0" smtClean="0"/>
              <a:t> Shifts are  favored during a La Niña</a:t>
            </a:r>
            <a:endParaRPr lang="en-US" sz="24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45" y="980095"/>
            <a:ext cx="7151812" cy="5603316"/>
          </a:xfrm>
          <a:prstGeom prst="rect">
            <a:avLst/>
          </a:prstGeom>
        </p:spPr>
      </p:pic>
    </p:spTree>
    <p:extLst>
      <p:ext uri="{BB962C8B-B14F-4D97-AF65-F5344CB8AC3E}">
        <p14:creationId xmlns:p14="http://schemas.microsoft.com/office/powerpoint/2010/main" val="413131770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and the MJO</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5" y="905620"/>
            <a:ext cx="6663837" cy="5676514"/>
          </a:xfrm>
          <a:prstGeom prst="rect">
            <a:avLst/>
          </a:prstGeom>
        </p:spPr>
      </p:pic>
      <p:sp>
        <p:nvSpPr>
          <p:cNvPr id="6" name="TextBox 5"/>
          <p:cNvSpPr txBox="1"/>
          <p:nvPr/>
        </p:nvSpPr>
        <p:spPr>
          <a:xfrm>
            <a:off x="6377076" y="1281842"/>
            <a:ext cx="2712304" cy="4893647"/>
          </a:xfrm>
          <a:prstGeom prst="rect">
            <a:avLst/>
          </a:prstGeom>
          <a:noFill/>
        </p:spPr>
        <p:txBody>
          <a:bodyPr wrap="square" rtlCol="0">
            <a:spAutoFit/>
          </a:bodyPr>
          <a:lstStyle/>
          <a:p>
            <a:pPr marL="342900" indent="-342900">
              <a:buFont typeface="Arial"/>
              <a:buChar char="•"/>
            </a:pPr>
            <a:r>
              <a:rPr lang="en-US" sz="2400" dirty="0" smtClean="0"/>
              <a:t>Jet Retractions are favored during Phases 2, 3, and 4</a:t>
            </a:r>
          </a:p>
          <a:p>
            <a:pPr marL="342900" indent="-342900">
              <a:buFont typeface="Arial"/>
              <a:buChar char="•"/>
            </a:pPr>
            <a:endParaRPr lang="en-US" sz="1200" dirty="0"/>
          </a:p>
          <a:p>
            <a:pPr marL="342900" indent="-342900">
              <a:buFont typeface="Arial"/>
              <a:buChar char="•"/>
            </a:pPr>
            <a:r>
              <a:rPr lang="en-US" sz="2400" dirty="0" err="1" smtClean="0"/>
              <a:t>Poleward</a:t>
            </a:r>
            <a:r>
              <a:rPr lang="en-US" sz="2400" dirty="0" smtClean="0"/>
              <a:t> Shifts are favored during Phases 5 and 6</a:t>
            </a:r>
          </a:p>
          <a:p>
            <a:pPr marL="342900" indent="-342900">
              <a:buFont typeface="Arial"/>
              <a:buChar char="•"/>
            </a:pPr>
            <a:endParaRPr lang="en-US" sz="1200" dirty="0"/>
          </a:p>
          <a:p>
            <a:pPr marL="342900" indent="-342900">
              <a:buFont typeface="Arial"/>
              <a:buChar char="•"/>
            </a:pPr>
            <a:r>
              <a:rPr lang="en-US" sz="2400" dirty="0" smtClean="0"/>
              <a:t>Jet Extensions are favored during Phases 7, 8, and 1</a:t>
            </a:r>
            <a:endParaRPr lang="en-US" sz="2400" dirty="0"/>
          </a:p>
        </p:txBody>
      </p:sp>
    </p:spTree>
    <p:extLst>
      <p:ext uri="{BB962C8B-B14F-4D97-AF65-F5344CB8AC3E}">
        <p14:creationId xmlns:p14="http://schemas.microsoft.com/office/powerpoint/2010/main" val="340699522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2" name="TextBox 11"/>
          <p:cNvSpPr txBox="1"/>
          <p:nvPr/>
        </p:nvSpPr>
        <p:spPr>
          <a:xfrm>
            <a:off x="5898920" y="5878093"/>
            <a:ext cx="3061565" cy="830997"/>
          </a:xfrm>
          <a:prstGeom prst="rect">
            <a:avLst/>
          </a:prstGeom>
          <a:noFill/>
        </p:spPr>
        <p:txBody>
          <a:bodyPr wrap="square" rtlCol="0">
            <a:spAutoFit/>
          </a:bodyPr>
          <a:lstStyle/>
          <a:p>
            <a:r>
              <a:rPr lang="en-US" sz="2400" b="1" dirty="0" smtClean="0"/>
              <a:t>+ EOF 1</a:t>
            </a:r>
            <a:r>
              <a:rPr lang="en-US" sz="2400" dirty="0" smtClean="0"/>
              <a:t>: Jet Extension</a:t>
            </a:r>
          </a:p>
          <a:p>
            <a:r>
              <a:rPr lang="en-US" sz="2400" b="1" dirty="0" smtClean="0"/>
              <a:t>– EOF 1</a:t>
            </a:r>
            <a:r>
              <a:rPr lang="en-US" sz="2400" dirty="0" smtClean="0"/>
              <a:t>: Jet Retraction</a:t>
            </a:r>
            <a:endParaRPr lang="en-US" sz="2400" dirty="0"/>
          </a:p>
        </p:txBody>
      </p:sp>
      <p:sp>
        <p:nvSpPr>
          <p:cNvPr id="13" name="TextBox 1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Tree>
    <p:extLst>
      <p:ext uri="{BB962C8B-B14F-4D97-AF65-F5344CB8AC3E}">
        <p14:creationId xmlns:p14="http://schemas.microsoft.com/office/powerpoint/2010/main" val="329318264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and the PNA</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45" y="972112"/>
            <a:ext cx="7151812" cy="5619282"/>
          </a:xfrm>
          <a:prstGeom prst="rect">
            <a:avLst/>
          </a:prstGeom>
        </p:spPr>
      </p:pic>
      <p:sp>
        <p:nvSpPr>
          <p:cNvPr id="6" name="TextBox 5"/>
          <p:cNvSpPr txBox="1"/>
          <p:nvPr/>
        </p:nvSpPr>
        <p:spPr>
          <a:xfrm>
            <a:off x="6404386" y="1521583"/>
            <a:ext cx="2712304" cy="4154983"/>
          </a:xfrm>
          <a:prstGeom prst="rect">
            <a:avLst/>
          </a:prstGeom>
          <a:noFill/>
        </p:spPr>
        <p:txBody>
          <a:bodyPr wrap="square" rtlCol="0">
            <a:spAutoFit/>
          </a:bodyPr>
          <a:lstStyle/>
          <a:p>
            <a:pPr marL="342900" indent="-342900">
              <a:buFont typeface="Arial"/>
              <a:buChar char="•"/>
            </a:pPr>
            <a:r>
              <a:rPr lang="en-US" sz="2400" dirty="0" smtClean="0"/>
              <a:t>Jet Extensions and </a:t>
            </a:r>
            <a:r>
              <a:rPr lang="en-US" sz="2400" dirty="0" err="1" smtClean="0"/>
              <a:t>Poleward</a:t>
            </a:r>
            <a:r>
              <a:rPr lang="en-US" sz="2400" dirty="0" smtClean="0"/>
              <a:t> Shifts are  favored during a positive PNA</a:t>
            </a:r>
          </a:p>
          <a:p>
            <a:pPr marL="342900" indent="-342900">
              <a:buFont typeface="Arial"/>
              <a:buChar char="•"/>
            </a:pPr>
            <a:endParaRPr lang="en-US" sz="2400" dirty="0"/>
          </a:p>
          <a:p>
            <a:pPr marL="342900" indent="-342900">
              <a:buFont typeface="Arial"/>
              <a:buChar char="•"/>
            </a:pPr>
            <a:r>
              <a:rPr lang="en-US" sz="2400" dirty="0" smtClean="0"/>
              <a:t>Jet Retractions and </a:t>
            </a:r>
            <a:r>
              <a:rPr lang="en-US" sz="2400" dirty="0" err="1" smtClean="0"/>
              <a:t>Equatorward</a:t>
            </a:r>
            <a:r>
              <a:rPr lang="en-US" sz="2400" dirty="0" smtClean="0"/>
              <a:t> Shifts are  favored during a negative PNA</a:t>
            </a:r>
            <a:endParaRPr lang="en-US" sz="2400" dirty="0"/>
          </a:p>
        </p:txBody>
      </p:sp>
    </p:spTree>
    <p:extLst>
      <p:ext uri="{BB962C8B-B14F-4D97-AF65-F5344CB8AC3E}">
        <p14:creationId xmlns:p14="http://schemas.microsoft.com/office/powerpoint/2010/main" val="221597600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Real time NPJ Phase Diagram Verification Statistics </a:t>
            </a:r>
            <a:br>
              <a:rPr lang="en-US" sz="4800" b="1" dirty="0" smtClean="0">
                <a:solidFill>
                  <a:srgbClr val="FF0000"/>
                </a:solidFill>
              </a:rPr>
            </a:br>
            <a:r>
              <a:rPr lang="en-US" sz="4800" b="1" dirty="0" smtClean="0">
                <a:solidFill>
                  <a:srgbClr val="FF0000"/>
                </a:solidFill>
              </a:rPr>
              <a:t>2016–2017 </a:t>
            </a:r>
            <a:endParaRPr lang="en-US" sz="4800" b="1" dirty="0">
              <a:solidFill>
                <a:srgbClr val="FF0000"/>
              </a:solidFill>
            </a:endParaRPr>
          </a:p>
        </p:txBody>
      </p:sp>
    </p:spTree>
    <p:extLst>
      <p:ext uri="{BB962C8B-B14F-4D97-AF65-F5344CB8AC3E}">
        <p14:creationId xmlns:p14="http://schemas.microsoft.com/office/powerpoint/2010/main" val="2671195995"/>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820" y="-1366233"/>
            <a:ext cx="8120328" cy="10508659"/>
          </a:xfrm>
          <a:prstGeom prst="rect">
            <a:avLst/>
          </a:prstGeom>
        </p:spPr>
      </p:pic>
      <p:cxnSp>
        <p:nvCxnSpPr>
          <p:cNvPr id="7" name="Straight Connector 6"/>
          <p:cNvCxnSpPr/>
          <p:nvPr/>
        </p:nvCxnSpPr>
        <p:spPr>
          <a:xfrm>
            <a:off x="7066466" y="2013642"/>
            <a:ext cx="604050" cy="0"/>
          </a:xfrm>
          <a:prstGeom prst="line">
            <a:avLst/>
          </a:prstGeom>
          <a:ln w="57150" cmpd="sng">
            <a:solidFill>
              <a:srgbClr val="20FA08"/>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500148" y="1705966"/>
            <a:ext cx="1473484" cy="646331"/>
          </a:xfrm>
          <a:prstGeom prst="rect">
            <a:avLst/>
          </a:prstGeom>
          <a:noFill/>
        </p:spPr>
        <p:txBody>
          <a:bodyPr wrap="square" rtlCol="0">
            <a:spAutoFit/>
          </a:bodyPr>
          <a:lstStyle/>
          <a:p>
            <a:pPr algn="ctr"/>
            <a:r>
              <a:rPr lang="en-US" dirty="0" smtClean="0"/>
              <a:t>Perfect</a:t>
            </a:r>
          </a:p>
          <a:p>
            <a:pPr algn="ctr"/>
            <a:r>
              <a:rPr lang="en-US" dirty="0" smtClean="0"/>
              <a:t>Reliability</a:t>
            </a:r>
            <a:endParaRPr lang="en-US" dirty="0"/>
          </a:p>
        </p:txBody>
      </p:sp>
      <p:sp>
        <p:nvSpPr>
          <p:cNvPr id="9" name="TextBox 8"/>
          <p:cNvSpPr txBox="1"/>
          <p:nvPr/>
        </p:nvSpPr>
        <p:spPr>
          <a:xfrm>
            <a:off x="6830411" y="2757140"/>
            <a:ext cx="2143221" cy="2554545"/>
          </a:xfrm>
          <a:prstGeom prst="rect">
            <a:avLst/>
          </a:prstGeom>
          <a:noFill/>
        </p:spPr>
        <p:txBody>
          <a:bodyPr wrap="square" rtlCol="0">
            <a:spAutoFit/>
          </a:bodyPr>
          <a:lstStyle/>
          <a:p>
            <a:pPr algn="ctr"/>
            <a:r>
              <a:rPr lang="en-US" sz="2000" dirty="0" smtClean="0"/>
              <a:t>The GEFS appears to be </a:t>
            </a:r>
            <a:r>
              <a:rPr lang="en-US" sz="2000" dirty="0" err="1" smtClean="0"/>
              <a:t>underdispersive</a:t>
            </a:r>
            <a:r>
              <a:rPr lang="en-US" sz="2000" dirty="0" smtClean="0"/>
              <a:t> with respect to medium-range forecasts of the NPJ within the phase diagram</a:t>
            </a:r>
            <a:endParaRPr lang="en-US" sz="2000" dirty="0"/>
          </a:p>
        </p:txBody>
      </p:sp>
      <p:cxnSp>
        <p:nvCxnSpPr>
          <p:cNvPr id="10" name="Straight Connector 9"/>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87157" y="37240"/>
            <a:ext cx="9304421" cy="646331"/>
          </a:xfrm>
          <a:prstGeom prst="rect">
            <a:avLst/>
          </a:prstGeom>
          <a:noFill/>
        </p:spPr>
        <p:txBody>
          <a:bodyPr wrap="square" rtlCol="0">
            <a:spAutoFit/>
          </a:bodyPr>
          <a:lstStyle/>
          <a:p>
            <a:r>
              <a:rPr lang="en-US" sz="3600" b="1" dirty="0" smtClean="0"/>
              <a:t>Reliability Diagram </a:t>
            </a:r>
            <a:r>
              <a:rPr lang="en-US" sz="3600" b="1" dirty="0" smtClean="0">
                <a:solidFill>
                  <a:srgbClr val="FF0000"/>
                </a:solidFill>
              </a:rPr>
              <a:t>(Sept 1 – May 31)</a:t>
            </a:r>
            <a:endParaRPr lang="en-US" sz="3600" b="1" dirty="0"/>
          </a:p>
        </p:txBody>
      </p:sp>
    </p:spTree>
    <p:extLst>
      <p:ext uri="{BB962C8B-B14F-4D97-AF65-F5344CB8AC3E}">
        <p14:creationId xmlns:p14="http://schemas.microsoft.com/office/powerpoint/2010/main" val="283096273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933" y="-1573853"/>
            <a:ext cx="8407497" cy="10880291"/>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7157" y="37240"/>
            <a:ext cx="9304421" cy="646331"/>
          </a:xfrm>
          <a:prstGeom prst="rect">
            <a:avLst/>
          </a:prstGeom>
          <a:noFill/>
        </p:spPr>
        <p:txBody>
          <a:bodyPr wrap="square" rtlCol="0">
            <a:spAutoFit/>
          </a:bodyPr>
          <a:lstStyle/>
          <a:p>
            <a:r>
              <a:rPr lang="en-US" sz="3600" b="1" dirty="0" smtClean="0"/>
              <a:t>GFS Average Error – </a:t>
            </a:r>
            <a:r>
              <a:rPr lang="en-US" sz="3600" b="1" dirty="0" smtClean="0">
                <a:solidFill>
                  <a:srgbClr val="FF0000"/>
                </a:solidFill>
              </a:rPr>
              <a:t>Regime</a:t>
            </a:r>
            <a:endParaRPr lang="en-US" sz="3600" b="1" dirty="0"/>
          </a:p>
        </p:txBody>
      </p:sp>
    </p:spTree>
    <p:extLst>
      <p:ext uri="{BB962C8B-B14F-4D97-AF65-F5344CB8AC3E}">
        <p14:creationId xmlns:p14="http://schemas.microsoft.com/office/powerpoint/2010/main" val="2222291868"/>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933" y="-1573853"/>
            <a:ext cx="8407498" cy="10880291"/>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7157" y="37240"/>
            <a:ext cx="9304421" cy="646331"/>
          </a:xfrm>
          <a:prstGeom prst="rect">
            <a:avLst/>
          </a:prstGeom>
          <a:noFill/>
        </p:spPr>
        <p:txBody>
          <a:bodyPr wrap="square" rtlCol="0">
            <a:spAutoFit/>
          </a:bodyPr>
          <a:lstStyle/>
          <a:p>
            <a:r>
              <a:rPr lang="en-US" sz="3600" b="1" dirty="0" smtClean="0"/>
              <a:t>Average GEFS Mean Error – </a:t>
            </a:r>
            <a:r>
              <a:rPr lang="en-US" sz="3600" b="1" dirty="0" smtClean="0">
                <a:solidFill>
                  <a:srgbClr val="FF0000"/>
                </a:solidFill>
              </a:rPr>
              <a:t>Regime</a:t>
            </a:r>
            <a:endParaRPr lang="en-US" sz="3600" b="1" dirty="0"/>
          </a:p>
        </p:txBody>
      </p:sp>
    </p:spTree>
    <p:extLst>
      <p:ext uri="{BB962C8B-B14F-4D97-AF65-F5344CB8AC3E}">
        <p14:creationId xmlns:p14="http://schemas.microsoft.com/office/powerpoint/2010/main" val="592884502"/>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933" y="-1573853"/>
            <a:ext cx="8407498" cy="10880292"/>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7157" y="37240"/>
            <a:ext cx="9304421" cy="646331"/>
          </a:xfrm>
          <a:prstGeom prst="rect">
            <a:avLst/>
          </a:prstGeom>
          <a:noFill/>
        </p:spPr>
        <p:txBody>
          <a:bodyPr wrap="square" rtlCol="0">
            <a:spAutoFit/>
          </a:bodyPr>
          <a:lstStyle/>
          <a:p>
            <a:r>
              <a:rPr lang="en-US" sz="3600" b="1" dirty="0" smtClean="0"/>
              <a:t>GEFS Probability of Detection – </a:t>
            </a:r>
            <a:r>
              <a:rPr lang="en-US" sz="3600" b="1" dirty="0" smtClean="0">
                <a:solidFill>
                  <a:srgbClr val="FF0000"/>
                </a:solidFill>
              </a:rPr>
              <a:t>Regime</a:t>
            </a:r>
            <a:endParaRPr lang="en-US" sz="3600" b="1" dirty="0"/>
          </a:p>
        </p:txBody>
      </p:sp>
    </p:spTree>
    <p:extLst>
      <p:ext uri="{BB962C8B-B14F-4D97-AF65-F5344CB8AC3E}">
        <p14:creationId xmlns:p14="http://schemas.microsoft.com/office/powerpoint/2010/main" val="203878716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Phase Diagram Forecast Skill</a:t>
            </a:r>
            <a:endParaRPr lang="en-US" sz="3600" b="1" dirty="0"/>
          </a:p>
        </p:txBody>
      </p:sp>
      <p:pic>
        <p:nvPicPr>
          <p:cNvPr id="3" name="Picture 2" descr="JetRegime_Schemati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786" y="1628084"/>
            <a:ext cx="7141814" cy="5356360"/>
          </a:xfrm>
          <a:prstGeom prst="rect">
            <a:avLst/>
          </a:prstGeom>
        </p:spPr>
      </p:pic>
      <p:sp>
        <p:nvSpPr>
          <p:cNvPr id="6" name="TextBox 5"/>
          <p:cNvSpPr txBox="1"/>
          <p:nvPr/>
        </p:nvSpPr>
        <p:spPr>
          <a:xfrm>
            <a:off x="0" y="961061"/>
            <a:ext cx="9144000" cy="769441"/>
          </a:xfrm>
          <a:prstGeom prst="rect">
            <a:avLst/>
          </a:prstGeom>
          <a:noFill/>
        </p:spPr>
        <p:txBody>
          <a:bodyPr wrap="square" rtlCol="0">
            <a:spAutoFit/>
          </a:bodyPr>
          <a:lstStyle/>
          <a:p>
            <a:pPr algn="ctr"/>
            <a:r>
              <a:rPr lang="en-US" sz="2200" b="1" dirty="0" smtClean="0">
                <a:solidFill>
                  <a:srgbClr val="0000FF"/>
                </a:solidFill>
              </a:rPr>
              <a:t>Determined the position within the NPJ phase diagram for all 0-h forecasts during Sept.–May 1984–2014 in the GEFS Reforecast V2 (</a:t>
            </a:r>
            <a:r>
              <a:rPr lang="en-US" b="1" dirty="0" smtClean="0">
                <a:solidFill>
                  <a:srgbClr val="0000FF"/>
                </a:solidFill>
              </a:rPr>
              <a:t>Hamill et al. 2013</a:t>
            </a:r>
            <a:r>
              <a:rPr lang="en-US" sz="2200" b="1" dirty="0" smtClean="0">
                <a:solidFill>
                  <a:srgbClr val="0000FF"/>
                </a:solidFill>
              </a:rPr>
              <a:t>)</a:t>
            </a:r>
          </a:p>
        </p:txBody>
      </p:sp>
    </p:spTree>
    <p:extLst>
      <p:ext uri="{BB962C8B-B14F-4D97-AF65-F5344CB8AC3E}">
        <p14:creationId xmlns:p14="http://schemas.microsoft.com/office/powerpoint/2010/main" val="3413893202"/>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Reliability Diagram</a:t>
            </a:r>
            <a:endParaRPr lang="en-US" sz="3600" b="1" dirty="0"/>
          </a:p>
        </p:txBody>
      </p:sp>
      <p:pic>
        <p:nvPicPr>
          <p:cNvPr id="2" name="Picture 1" descr="ReliabilityDiagram.pdf"/>
          <p:cNvPicPr>
            <a:picLocks noChangeAspect="1"/>
          </p:cNvPicPr>
          <p:nvPr/>
        </p:nvPicPr>
        <p:blipFill rotWithShape="1">
          <a:blip r:embed="rId2">
            <a:extLst>
              <a:ext uri="{28A0092B-C50C-407E-A947-70E740481C1C}">
                <a14:useLocalDpi xmlns:a14="http://schemas.microsoft.com/office/drawing/2010/main" val="0"/>
              </a:ext>
            </a:extLst>
          </a:blip>
          <a:srcRect l="7970" t="26347" r="8680" b="24688"/>
          <a:stretch/>
        </p:blipFill>
        <p:spPr>
          <a:xfrm>
            <a:off x="187157" y="1086553"/>
            <a:ext cx="6954248" cy="5588001"/>
          </a:xfrm>
          <a:prstGeom prst="rect">
            <a:avLst/>
          </a:prstGeom>
        </p:spPr>
      </p:pic>
      <p:cxnSp>
        <p:nvCxnSpPr>
          <p:cNvPr id="9" name="Straight Connector 8"/>
          <p:cNvCxnSpPr/>
          <p:nvPr/>
        </p:nvCxnSpPr>
        <p:spPr>
          <a:xfrm>
            <a:off x="7066466" y="2013642"/>
            <a:ext cx="604050" cy="0"/>
          </a:xfrm>
          <a:prstGeom prst="line">
            <a:avLst/>
          </a:prstGeom>
          <a:ln w="57150" cmpd="sng">
            <a:solidFill>
              <a:srgbClr val="20FA08"/>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500148" y="1705966"/>
            <a:ext cx="1473484" cy="646331"/>
          </a:xfrm>
          <a:prstGeom prst="rect">
            <a:avLst/>
          </a:prstGeom>
          <a:noFill/>
        </p:spPr>
        <p:txBody>
          <a:bodyPr wrap="square" rtlCol="0">
            <a:spAutoFit/>
          </a:bodyPr>
          <a:lstStyle/>
          <a:p>
            <a:pPr algn="ctr"/>
            <a:r>
              <a:rPr lang="en-US" dirty="0" smtClean="0"/>
              <a:t>Perfect</a:t>
            </a:r>
          </a:p>
          <a:p>
            <a:pPr algn="ctr"/>
            <a:r>
              <a:rPr lang="en-US" dirty="0" smtClean="0"/>
              <a:t>Reliability</a:t>
            </a:r>
            <a:endParaRPr lang="en-US" dirty="0"/>
          </a:p>
        </p:txBody>
      </p:sp>
      <p:sp>
        <p:nvSpPr>
          <p:cNvPr id="11" name="TextBox 10"/>
          <p:cNvSpPr txBox="1"/>
          <p:nvPr/>
        </p:nvSpPr>
        <p:spPr>
          <a:xfrm>
            <a:off x="7066466" y="2757140"/>
            <a:ext cx="1907166" cy="3170099"/>
          </a:xfrm>
          <a:prstGeom prst="rect">
            <a:avLst/>
          </a:prstGeom>
          <a:noFill/>
        </p:spPr>
        <p:txBody>
          <a:bodyPr wrap="square" rtlCol="0">
            <a:spAutoFit/>
          </a:bodyPr>
          <a:lstStyle/>
          <a:p>
            <a:pPr algn="ctr"/>
            <a:r>
              <a:rPr lang="en-US" sz="2000" dirty="0" smtClean="0"/>
              <a:t>GEFS Reforecasts  appear to be </a:t>
            </a:r>
            <a:r>
              <a:rPr lang="en-US" sz="2000" dirty="0" err="1" smtClean="0"/>
              <a:t>underdispersive</a:t>
            </a:r>
            <a:r>
              <a:rPr lang="en-US" sz="2000" dirty="0" smtClean="0"/>
              <a:t> with respect to medium-range forecasts of the North Pacific Jet in the phase diagram</a:t>
            </a:r>
            <a:endParaRPr lang="en-US" sz="2000" dirty="0"/>
          </a:p>
        </p:txBody>
      </p:sp>
    </p:spTree>
    <p:extLst>
      <p:ext uri="{BB962C8B-B14F-4D97-AF65-F5344CB8AC3E}">
        <p14:creationId xmlns:p14="http://schemas.microsoft.com/office/powerpoint/2010/main" val="4111689651"/>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 Season</a:t>
            </a:r>
            <a:endParaRPr lang="en-US" sz="3600" b="1" dirty="0"/>
          </a:p>
        </p:txBody>
      </p:sp>
      <p:pic>
        <p:nvPicPr>
          <p:cNvPr id="3" name="Picture 2" descr="gefsmeanerror_season.pdf"/>
          <p:cNvPicPr>
            <a:picLocks noChangeAspect="1"/>
          </p:cNvPicPr>
          <p:nvPr/>
        </p:nvPicPr>
        <p:blipFill rotWithShape="1">
          <a:blip r:embed="rId2">
            <a:extLst>
              <a:ext uri="{28A0092B-C50C-407E-A947-70E740481C1C}">
                <a14:useLocalDpi xmlns:a14="http://schemas.microsoft.com/office/drawing/2010/main" val="0"/>
              </a:ext>
            </a:extLst>
          </a:blip>
          <a:srcRect l="7216" t="26337" r="8107" b="24074"/>
          <a:stretch/>
        </p:blipFill>
        <p:spPr>
          <a:xfrm>
            <a:off x="479778" y="1026709"/>
            <a:ext cx="7521222" cy="5700045"/>
          </a:xfrm>
          <a:prstGeom prst="rect">
            <a:avLst/>
          </a:prstGeom>
        </p:spPr>
      </p:pic>
      <p:sp>
        <p:nvSpPr>
          <p:cNvPr id="6" name="TextBox 5"/>
          <p:cNvSpPr txBox="1"/>
          <p:nvPr/>
        </p:nvSpPr>
        <p:spPr>
          <a:xfrm>
            <a:off x="4303889" y="1085606"/>
            <a:ext cx="4532637" cy="923330"/>
          </a:xfrm>
          <a:prstGeom prst="rect">
            <a:avLst/>
          </a:prstGeom>
          <a:solidFill>
            <a:schemeClr val="bg1"/>
          </a:solidFill>
          <a:ln>
            <a:solidFill>
              <a:schemeClr val="tx1"/>
            </a:solidFill>
          </a:ln>
        </p:spPr>
        <p:txBody>
          <a:bodyPr wrap="square" rtlCol="0">
            <a:spAutoFit/>
          </a:bodyPr>
          <a:lstStyle/>
          <a:p>
            <a:r>
              <a:rPr lang="en-US" dirty="0" smtClean="0"/>
              <a:t>Circles on a particular line indicate statistically significant differences to the 95% confidence interval with respect to another jet regime.</a:t>
            </a:r>
            <a:endParaRPr lang="en-US" dirty="0"/>
          </a:p>
        </p:txBody>
      </p:sp>
    </p:spTree>
    <p:extLst>
      <p:ext uri="{BB962C8B-B14F-4D97-AF65-F5344CB8AC3E}">
        <p14:creationId xmlns:p14="http://schemas.microsoft.com/office/powerpoint/2010/main" val="1779113286"/>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933" y="-1573853"/>
            <a:ext cx="8407497" cy="10880291"/>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7157" y="37240"/>
            <a:ext cx="9304421" cy="646331"/>
          </a:xfrm>
          <a:prstGeom prst="rect">
            <a:avLst/>
          </a:prstGeom>
          <a:noFill/>
        </p:spPr>
        <p:txBody>
          <a:bodyPr wrap="square" rtlCol="0">
            <a:spAutoFit/>
          </a:bodyPr>
          <a:lstStyle/>
          <a:p>
            <a:r>
              <a:rPr lang="en-US" sz="3600" b="1" dirty="0" smtClean="0"/>
              <a:t>GFS Average Error – </a:t>
            </a:r>
            <a:r>
              <a:rPr lang="en-US" sz="3600" b="1" dirty="0" smtClean="0">
                <a:solidFill>
                  <a:srgbClr val="FF0000"/>
                </a:solidFill>
              </a:rPr>
              <a:t>Month</a:t>
            </a:r>
            <a:endParaRPr lang="en-US" sz="3600" b="1" dirty="0"/>
          </a:p>
        </p:txBody>
      </p:sp>
    </p:spTree>
    <p:extLst>
      <p:ext uri="{BB962C8B-B14F-4D97-AF65-F5344CB8AC3E}">
        <p14:creationId xmlns:p14="http://schemas.microsoft.com/office/powerpoint/2010/main" val="158198077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solidFill>
                  <a:srgbClr val="008000"/>
                </a:solidFill>
              </a:rPr>
              <a:t>+ EOF 1: </a:t>
            </a:r>
            <a:r>
              <a:rPr lang="en-US" sz="2400" dirty="0" smtClean="0">
                <a:solidFill>
                  <a:srgbClr val="008000"/>
                </a:solidFill>
              </a:rPr>
              <a:t>Jet Extension</a:t>
            </a:r>
          </a:p>
          <a:p>
            <a:r>
              <a:rPr lang="en-US" sz="2400" b="1" dirty="0" smtClean="0"/>
              <a:t>– EOF 1</a:t>
            </a:r>
            <a:r>
              <a:rPr lang="en-US" sz="2400" dirty="0" smtClean="0"/>
              <a:t>: Jet Retraction</a:t>
            </a:r>
            <a:endParaRPr lang="en-US" sz="2400" dirty="0"/>
          </a:p>
        </p:txBody>
      </p:sp>
      <p:sp>
        <p:nvSpPr>
          <p:cNvPr id="5" name="Rectangle 4"/>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8"/>
          </a:xfrm>
          <a:prstGeom prst="rect">
            <a:avLst/>
          </a:prstGeom>
        </p:spPr>
      </p:pic>
      <p:sp>
        <p:nvSpPr>
          <p:cNvPr id="14" name="TextBox 13"/>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7" name="TextBox 16"/>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9" name="TextBox 18"/>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1806851065"/>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933" y="-1573853"/>
            <a:ext cx="8407498" cy="10880291"/>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7157" y="37240"/>
            <a:ext cx="9304421" cy="646331"/>
          </a:xfrm>
          <a:prstGeom prst="rect">
            <a:avLst/>
          </a:prstGeom>
          <a:noFill/>
        </p:spPr>
        <p:txBody>
          <a:bodyPr wrap="square" rtlCol="0">
            <a:spAutoFit/>
          </a:bodyPr>
          <a:lstStyle/>
          <a:p>
            <a:r>
              <a:rPr lang="en-US" sz="3600" b="1" dirty="0" smtClean="0"/>
              <a:t>Average GEFS Mean Error – </a:t>
            </a:r>
            <a:r>
              <a:rPr lang="en-US" sz="3600" b="1" dirty="0" smtClean="0">
                <a:solidFill>
                  <a:srgbClr val="FF0000"/>
                </a:solidFill>
              </a:rPr>
              <a:t>Month</a:t>
            </a:r>
            <a:endParaRPr lang="en-US" sz="3600" b="1" dirty="0"/>
          </a:p>
        </p:txBody>
      </p:sp>
    </p:spTree>
    <p:extLst>
      <p:ext uri="{BB962C8B-B14F-4D97-AF65-F5344CB8AC3E}">
        <p14:creationId xmlns:p14="http://schemas.microsoft.com/office/powerpoint/2010/main" val="465963932"/>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933" y="-1573853"/>
            <a:ext cx="8407498" cy="10880292"/>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7157" y="37240"/>
            <a:ext cx="9304421" cy="646331"/>
          </a:xfrm>
          <a:prstGeom prst="rect">
            <a:avLst/>
          </a:prstGeom>
          <a:noFill/>
        </p:spPr>
        <p:txBody>
          <a:bodyPr wrap="square" rtlCol="0">
            <a:spAutoFit/>
          </a:bodyPr>
          <a:lstStyle/>
          <a:p>
            <a:r>
              <a:rPr lang="en-US" sz="3600" b="1" dirty="0" smtClean="0"/>
              <a:t>GEFS Probability of Detection – </a:t>
            </a:r>
            <a:r>
              <a:rPr lang="en-US" sz="3600" b="1" dirty="0" smtClean="0">
                <a:solidFill>
                  <a:srgbClr val="FF0000"/>
                </a:solidFill>
              </a:rPr>
              <a:t>Month</a:t>
            </a:r>
            <a:endParaRPr lang="en-US" sz="3600" b="1" dirty="0"/>
          </a:p>
        </p:txBody>
      </p:sp>
    </p:spTree>
    <p:extLst>
      <p:ext uri="{BB962C8B-B14F-4D97-AF65-F5344CB8AC3E}">
        <p14:creationId xmlns:p14="http://schemas.microsoft.com/office/powerpoint/2010/main" val="945404713"/>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133" y="958984"/>
            <a:ext cx="7597421" cy="5684401"/>
          </a:xfrm>
          <a:prstGeom prst="rect">
            <a:avLst/>
          </a:prstGeom>
        </p:spPr>
      </p:pic>
      <p:sp>
        <p:nvSpPr>
          <p:cNvPr id="17" name="Rectangle 16"/>
          <p:cNvSpPr/>
          <p:nvPr/>
        </p:nvSpPr>
        <p:spPr>
          <a:xfrm>
            <a:off x="5531556" y="4205110"/>
            <a:ext cx="2046110" cy="1754327"/>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POD by NPJ Regime</a:t>
            </a:r>
            <a:endParaRPr lang="en-US" sz="3600" b="1" dirty="0">
              <a:solidFill>
                <a:srgbClr val="FF0000"/>
              </a:solidFill>
            </a:endParaRPr>
          </a:p>
        </p:txBody>
      </p:sp>
      <p:sp>
        <p:nvSpPr>
          <p:cNvPr id="8" name="TextBox 7"/>
          <p:cNvSpPr txBox="1"/>
          <p:nvPr/>
        </p:nvSpPr>
        <p:spPr>
          <a:xfrm>
            <a:off x="728133" y="924277"/>
            <a:ext cx="7608859" cy="369332"/>
          </a:xfrm>
          <a:prstGeom prst="rect">
            <a:avLst/>
          </a:prstGeom>
          <a:solidFill>
            <a:schemeClr val="bg1"/>
          </a:solidFill>
          <a:ln>
            <a:solidFill>
              <a:schemeClr val="tx1"/>
            </a:solidFill>
          </a:ln>
        </p:spPr>
        <p:txBody>
          <a:bodyPr wrap="square" rtlCol="0">
            <a:spAutoFit/>
          </a:bodyPr>
          <a:lstStyle/>
          <a:p>
            <a:pPr algn="ctr"/>
            <a:r>
              <a:rPr lang="en-US" b="1" dirty="0" smtClean="0"/>
              <a:t>For forecasts </a:t>
            </a:r>
            <a:r>
              <a:rPr lang="en-US" b="1" dirty="0" smtClean="0">
                <a:solidFill>
                  <a:srgbClr val="0000FF"/>
                </a:solidFill>
              </a:rPr>
              <a:t>verifying</a:t>
            </a:r>
            <a:r>
              <a:rPr lang="en-US" b="1" dirty="0" smtClean="0"/>
              <a:t> within a particular NPJ regime</a:t>
            </a:r>
            <a:endParaRPr lang="en-US" b="1" dirty="0"/>
          </a:p>
        </p:txBody>
      </p:sp>
      <p:sp>
        <p:nvSpPr>
          <p:cNvPr id="4" name="TextBox 3"/>
          <p:cNvSpPr txBox="1"/>
          <p:nvPr/>
        </p:nvSpPr>
        <p:spPr>
          <a:xfrm>
            <a:off x="6392333" y="4205110"/>
            <a:ext cx="1185333" cy="1754327"/>
          </a:xfrm>
          <a:prstGeom prst="rect">
            <a:avLst/>
          </a:prstGeom>
          <a:noFill/>
        </p:spPr>
        <p:txBody>
          <a:bodyPr wrap="square" rtlCol="0">
            <a:spAutoFit/>
          </a:bodyPr>
          <a:lstStyle/>
          <a:p>
            <a:r>
              <a:rPr lang="en-US" dirty="0" smtClean="0"/>
              <a:t>Extension</a:t>
            </a:r>
          </a:p>
          <a:p>
            <a:r>
              <a:rPr lang="en-US" dirty="0" smtClean="0"/>
              <a:t>Retraction</a:t>
            </a:r>
          </a:p>
          <a:p>
            <a:r>
              <a:rPr lang="en-US" dirty="0" err="1" smtClean="0"/>
              <a:t>Poleward</a:t>
            </a:r>
            <a:endParaRPr lang="en-US" dirty="0" smtClean="0"/>
          </a:p>
          <a:p>
            <a:r>
              <a:rPr lang="en-US" dirty="0" smtClean="0"/>
              <a:t>Equator</a:t>
            </a:r>
          </a:p>
          <a:p>
            <a:r>
              <a:rPr lang="en-US" dirty="0" smtClean="0"/>
              <a:t>Origin</a:t>
            </a:r>
          </a:p>
          <a:p>
            <a:r>
              <a:rPr lang="en-US" dirty="0" smtClean="0"/>
              <a:t>Mean</a:t>
            </a:r>
            <a:endParaRPr lang="en-US" dirty="0"/>
          </a:p>
        </p:txBody>
      </p:sp>
      <p:cxnSp>
        <p:nvCxnSpPr>
          <p:cNvPr id="10" name="Straight Connector 9"/>
          <p:cNvCxnSpPr/>
          <p:nvPr/>
        </p:nvCxnSpPr>
        <p:spPr>
          <a:xfrm>
            <a:off x="5686778" y="4402666"/>
            <a:ext cx="691444" cy="0"/>
          </a:xfrm>
          <a:prstGeom prst="line">
            <a:avLst/>
          </a:prstGeom>
          <a:ln w="57150" cmpd="sng">
            <a:solidFill>
              <a:srgbClr val="EF00FF"/>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686778" y="4682066"/>
            <a:ext cx="691444" cy="0"/>
          </a:xfrm>
          <a:prstGeom prst="line">
            <a:avLst/>
          </a:prstGeom>
          <a:ln w="57150" cmpd="sng">
            <a:solidFill>
              <a:srgbClr val="20FA08"/>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686778" y="4978400"/>
            <a:ext cx="691444" cy="0"/>
          </a:xfrm>
          <a:prstGeom prst="line">
            <a:avLst/>
          </a:prstGeom>
          <a:ln w="57150" cmpd="sng">
            <a:solidFill>
              <a:srgbClr val="28FFEE"/>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686778" y="5246511"/>
            <a:ext cx="691444"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686778" y="5500510"/>
            <a:ext cx="691444" cy="0"/>
          </a:xfrm>
          <a:prstGeom prst="line">
            <a:avLst/>
          </a:prstGeom>
          <a:ln w="5715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686778" y="5782733"/>
            <a:ext cx="691444"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3270138"/>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08" y="1495393"/>
            <a:ext cx="7366574" cy="5503599"/>
          </a:xfrm>
          <a:prstGeom prst="rect">
            <a:avLst/>
          </a:prstGeom>
        </p:spPr>
      </p:pic>
      <p:sp>
        <p:nvSpPr>
          <p:cNvPr id="8" name="TextBox 7"/>
          <p:cNvSpPr txBox="1"/>
          <p:nvPr/>
        </p:nvSpPr>
        <p:spPr>
          <a:xfrm>
            <a:off x="280737" y="940090"/>
            <a:ext cx="8555789" cy="830997"/>
          </a:xfrm>
          <a:prstGeom prst="rect">
            <a:avLst/>
          </a:prstGeom>
          <a:solidFill>
            <a:srgbClr val="FFFFFF"/>
          </a:solidFill>
        </p:spPr>
        <p:txBody>
          <a:bodyPr wrap="square" rtlCol="0">
            <a:spAutoFit/>
          </a:bodyPr>
          <a:lstStyle/>
          <a:p>
            <a:pPr algn="ctr"/>
            <a:r>
              <a:rPr lang="en-US" sz="2400" b="1" dirty="0" smtClean="0">
                <a:solidFill>
                  <a:srgbClr val="0000FF"/>
                </a:solidFill>
              </a:rPr>
              <a:t>Percent Difference Between the Frequency of Forecasts with Below-Normal and Above-Normal RMSE</a:t>
            </a:r>
            <a:endParaRPr lang="en-US" sz="2400" b="1" dirty="0">
              <a:solidFill>
                <a:srgbClr val="0000FF"/>
              </a:solidFill>
            </a:endParaRPr>
          </a:p>
        </p:txBody>
      </p:sp>
      <p:sp>
        <p:nvSpPr>
          <p:cNvPr id="10" name="Right Brace 9"/>
          <p:cNvSpPr/>
          <p:nvPr/>
        </p:nvSpPr>
        <p:spPr>
          <a:xfrm>
            <a:off x="6324783" y="1952693"/>
            <a:ext cx="246743" cy="3577399"/>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ight Brace 10"/>
          <p:cNvSpPr/>
          <p:nvPr/>
        </p:nvSpPr>
        <p:spPr>
          <a:xfrm>
            <a:off x="6292364" y="5530093"/>
            <a:ext cx="279162" cy="728293"/>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6522093" y="3137029"/>
            <a:ext cx="2649217" cy="1200329"/>
          </a:xfrm>
          <a:prstGeom prst="rect">
            <a:avLst/>
          </a:prstGeom>
          <a:noFill/>
        </p:spPr>
        <p:txBody>
          <a:bodyPr wrap="square" rtlCol="0">
            <a:spAutoFit/>
          </a:bodyPr>
          <a:lstStyle/>
          <a:p>
            <a:r>
              <a:rPr lang="en-US" dirty="0" smtClean="0"/>
              <a:t>Higher frequency of forecasts with </a:t>
            </a:r>
          </a:p>
          <a:p>
            <a:r>
              <a:rPr lang="en-US" u="sng" dirty="0" smtClean="0"/>
              <a:t>below-normal </a:t>
            </a:r>
            <a:r>
              <a:rPr lang="en-US" dirty="0" smtClean="0"/>
              <a:t>RMSE </a:t>
            </a:r>
          </a:p>
          <a:p>
            <a:r>
              <a:rPr lang="en-US" dirty="0" smtClean="0"/>
              <a:t>(i.e., more good forecasts)</a:t>
            </a:r>
            <a:endParaRPr lang="en-US" dirty="0"/>
          </a:p>
        </p:txBody>
      </p:sp>
      <p:sp>
        <p:nvSpPr>
          <p:cNvPr id="13" name="TextBox 12"/>
          <p:cNvSpPr txBox="1"/>
          <p:nvPr/>
        </p:nvSpPr>
        <p:spPr>
          <a:xfrm>
            <a:off x="6522093" y="5288911"/>
            <a:ext cx="2545856" cy="1200329"/>
          </a:xfrm>
          <a:prstGeom prst="rect">
            <a:avLst/>
          </a:prstGeom>
          <a:noFill/>
        </p:spPr>
        <p:txBody>
          <a:bodyPr wrap="square" rtlCol="0">
            <a:spAutoFit/>
          </a:bodyPr>
          <a:lstStyle/>
          <a:p>
            <a:r>
              <a:rPr lang="en-US" dirty="0" smtClean="0">
                <a:solidFill>
                  <a:srgbClr val="000000"/>
                </a:solidFill>
              </a:rPr>
              <a:t>Higher frequency of forecasts with </a:t>
            </a:r>
          </a:p>
          <a:p>
            <a:r>
              <a:rPr lang="en-US" u="sng" dirty="0" smtClean="0">
                <a:solidFill>
                  <a:srgbClr val="000000"/>
                </a:solidFill>
              </a:rPr>
              <a:t>above-normal </a:t>
            </a:r>
            <a:r>
              <a:rPr lang="en-US" dirty="0" smtClean="0">
                <a:solidFill>
                  <a:srgbClr val="000000"/>
                </a:solidFill>
              </a:rPr>
              <a:t>RMSE </a:t>
            </a:r>
          </a:p>
          <a:p>
            <a:r>
              <a:rPr lang="en-US" dirty="0" smtClean="0">
                <a:solidFill>
                  <a:srgbClr val="000000"/>
                </a:solidFill>
              </a:rPr>
              <a:t>(i.e., more bad forecasts)</a:t>
            </a:r>
            <a:endParaRPr lang="en-US" dirty="0">
              <a:solidFill>
                <a:srgbClr val="000000"/>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2632475968"/>
              </p:ext>
            </p:extLst>
          </p:nvPr>
        </p:nvGraphicFramePr>
        <p:xfrm>
          <a:off x="6598836" y="2257059"/>
          <a:ext cx="2434450" cy="289409"/>
        </p:xfrm>
        <a:graphic>
          <a:graphicData uri="http://schemas.openxmlformats.org/presentationml/2006/ole">
            <mc:AlternateContent xmlns:mc="http://schemas.openxmlformats.org/markup-compatibility/2006">
              <mc:Choice xmlns:v="urn:schemas-microsoft-com:vml" Requires="v">
                <p:oleObj spid="_x0000_s3124" name="Equation" r:id="rId4" imgW="1816100" imgH="215900" progId="Equation.3">
                  <p:embed/>
                </p:oleObj>
              </mc:Choice>
              <mc:Fallback>
                <p:oleObj name="Equation" r:id="rId4" imgW="1816100" imgH="215900" progId="Equation.3">
                  <p:embed/>
                  <p:pic>
                    <p:nvPicPr>
                      <p:cNvPr id="0" name=""/>
                      <p:cNvPicPr/>
                      <p:nvPr/>
                    </p:nvPicPr>
                    <p:blipFill>
                      <a:blip r:embed="rId5"/>
                      <a:stretch>
                        <a:fillRect/>
                      </a:stretch>
                    </p:blipFill>
                    <p:spPr>
                      <a:xfrm>
                        <a:off x="6598836" y="2257059"/>
                        <a:ext cx="2434450" cy="289409"/>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
        <p:nvSpPr>
          <p:cNvPr id="16" name="TextBox 15"/>
          <p:cNvSpPr txBox="1"/>
          <p:nvPr/>
        </p:nvSpPr>
        <p:spPr>
          <a:xfrm>
            <a:off x="187157" y="37240"/>
            <a:ext cx="9304421" cy="646331"/>
          </a:xfrm>
          <a:prstGeom prst="rect">
            <a:avLst/>
          </a:prstGeom>
          <a:noFill/>
        </p:spPr>
        <p:txBody>
          <a:bodyPr wrap="square" rtlCol="0">
            <a:spAutoFit/>
          </a:bodyPr>
          <a:lstStyle/>
          <a:p>
            <a:r>
              <a:rPr lang="en-US" sz="3600" b="1" dirty="0" smtClean="0"/>
              <a:t>Jet Regime-Dependent Forecast Skill</a:t>
            </a:r>
            <a:endParaRPr lang="en-US" sz="3600" b="1" dirty="0"/>
          </a:p>
        </p:txBody>
      </p:sp>
    </p:spTree>
    <p:extLst>
      <p:ext uri="{BB962C8B-B14F-4D97-AF65-F5344CB8AC3E}">
        <p14:creationId xmlns:p14="http://schemas.microsoft.com/office/powerpoint/2010/main" val="766467184"/>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08" y="1495393"/>
            <a:ext cx="7366574" cy="5503599"/>
          </a:xfrm>
          <a:prstGeom prst="rect">
            <a:avLst/>
          </a:prstGeom>
        </p:spPr>
      </p:pic>
      <p:sp>
        <p:nvSpPr>
          <p:cNvPr id="8" name="TextBox 7"/>
          <p:cNvSpPr txBox="1"/>
          <p:nvPr/>
        </p:nvSpPr>
        <p:spPr>
          <a:xfrm>
            <a:off x="280737" y="940090"/>
            <a:ext cx="8555789" cy="830997"/>
          </a:xfrm>
          <a:prstGeom prst="rect">
            <a:avLst/>
          </a:prstGeom>
          <a:solidFill>
            <a:srgbClr val="FFFFFF"/>
          </a:solidFill>
        </p:spPr>
        <p:txBody>
          <a:bodyPr wrap="square" rtlCol="0">
            <a:spAutoFit/>
          </a:bodyPr>
          <a:lstStyle/>
          <a:p>
            <a:pPr algn="ctr"/>
            <a:r>
              <a:rPr lang="en-US" sz="2400" b="1" dirty="0" smtClean="0">
                <a:solidFill>
                  <a:srgbClr val="0000FF"/>
                </a:solidFill>
              </a:rPr>
              <a:t>Percent Difference Between the Frequency of Forecasts with Below-Normal and Above-Normal RMSE</a:t>
            </a:r>
            <a:endParaRPr lang="en-US" sz="2400" b="1" dirty="0">
              <a:solidFill>
                <a:srgbClr val="0000FF"/>
              </a:solidFill>
            </a:endParaRPr>
          </a:p>
        </p:txBody>
      </p:sp>
      <p:sp>
        <p:nvSpPr>
          <p:cNvPr id="10" name="Right Brace 9"/>
          <p:cNvSpPr/>
          <p:nvPr/>
        </p:nvSpPr>
        <p:spPr>
          <a:xfrm>
            <a:off x="6324783" y="1952693"/>
            <a:ext cx="246743" cy="3577399"/>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ight Brace 10"/>
          <p:cNvSpPr/>
          <p:nvPr/>
        </p:nvSpPr>
        <p:spPr>
          <a:xfrm>
            <a:off x="6292364" y="5530093"/>
            <a:ext cx="279162" cy="728293"/>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6522093" y="3137029"/>
            <a:ext cx="2649217" cy="1200329"/>
          </a:xfrm>
          <a:prstGeom prst="rect">
            <a:avLst/>
          </a:prstGeom>
          <a:noFill/>
        </p:spPr>
        <p:txBody>
          <a:bodyPr wrap="square" rtlCol="0">
            <a:spAutoFit/>
          </a:bodyPr>
          <a:lstStyle/>
          <a:p>
            <a:r>
              <a:rPr lang="en-US" dirty="0" smtClean="0"/>
              <a:t>Higher frequency of forecasts with </a:t>
            </a:r>
          </a:p>
          <a:p>
            <a:r>
              <a:rPr lang="en-US" u="sng" dirty="0" smtClean="0"/>
              <a:t>below-normal </a:t>
            </a:r>
            <a:r>
              <a:rPr lang="en-US" dirty="0" smtClean="0"/>
              <a:t>RMSE </a:t>
            </a:r>
          </a:p>
          <a:p>
            <a:r>
              <a:rPr lang="en-US" dirty="0" smtClean="0"/>
              <a:t>(i.e., more good forecasts)</a:t>
            </a:r>
            <a:endParaRPr lang="en-US" dirty="0"/>
          </a:p>
        </p:txBody>
      </p:sp>
      <p:sp>
        <p:nvSpPr>
          <p:cNvPr id="13" name="TextBox 12"/>
          <p:cNvSpPr txBox="1"/>
          <p:nvPr/>
        </p:nvSpPr>
        <p:spPr>
          <a:xfrm>
            <a:off x="6522093" y="5288911"/>
            <a:ext cx="2545856" cy="1200329"/>
          </a:xfrm>
          <a:prstGeom prst="rect">
            <a:avLst/>
          </a:prstGeom>
          <a:noFill/>
        </p:spPr>
        <p:txBody>
          <a:bodyPr wrap="square" rtlCol="0">
            <a:spAutoFit/>
          </a:bodyPr>
          <a:lstStyle/>
          <a:p>
            <a:r>
              <a:rPr lang="en-US" dirty="0" smtClean="0">
                <a:solidFill>
                  <a:srgbClr val="000000"/>
                </a:solidFill>
              </a:rPr>
              <a:t>Higher frequency of forecasts with </a:t>
            </a:r>
          </a:p>
          <a:p>
            <a:r>
              <a:rPr lang="en-US" u="sng" dirty="0" smtClean="0">
                <a:solidFill>
                  <a:srgbClr val="000000"/>
                </a:solidFill>
              </a:rPr>
              <a:t>above-normal </a:t>
            </a:r>
            <a:r>
              <a:rPr lang="en-US" dirty="0" smtClean="0">
                <a:solidFill>
                  <a:srgbClr val="000000"/>
                </a:solidFill>
              </a:rPr>
              <a:t>RMSE </a:t>
            </a:r>
          </a:p>
          <a:p>
            <a:r>
              <a:rPr lang="en-US" dirty="0" smtClean="0">
                <a:solidFill>
                  <a:srgbClr val="000000"/>
                </a:solidFill>
              </a:rPr>
              <a:t>(i.e., more bad forecasts)</a:t>
            </a:r>
            <a:endParaRPr lang="en-US" dirty="0">
              <a:solidFill>
                <a:srgbClr val="000000"/>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3617737575"/>
              </p:ext>
            </p:extLst>
          </p:nvPr>
        </p:nvGraphicFramePr>
        <p:xfrm>
          <a:off x="6598836" y="2257059"/>
          <a:ext cx="2434450" cy="289409"/>
        </p:xfrm>
        <a:graphic>
          <a:graphicData uri="http://schemas.openxmlformats.org/presentationml/2006/ole">
            <mc:AlternateContent xmlns:mc="http://schemas.openxmlformats.org/markup-compatibility/2006">
              <mc:Choice xmlns:v="urn:schemas-microsoft-com:vml" Requires="v">
                <p:oleObj spid="_x0000_s4148" name="Equation" r:id="rId4" imgW="1816100" imgH="215900" progId="Equation.3">
                  <p:embed/>
                </p:oleObj>
              </mc:Choice>
              <mc:Fallback>
                <p:oleObj name="Equation" r:id="rId4" imgW="1816100" imgH="215900" progId="Equation.3">
                  <p:embed/>
                  <p:pic>
                    <p:nvPicPr>
                      <p:cNvPr id="0" name=""/>
                      <p:cNvPicPr/>
                      <p:nvPr/>
                    </p:nvPicPr>
                    <p:blipFill>
                      <a:blip r:embed="rId5"/>
                      <a:stretch>
                        <a:fillRect/>
                      </a:stretch>
                    </p:blipFill>
                    <p:spPr>
                      <a:xfrm>
                        <a:off x="6598836" y="2257059"/>
                        <a:ext cx="2434450" cy="289409"/>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
        <p:nvSpPr>
          <p:cNvPr id="16" name="TextBox 15"/>
          <p:cNvSpPr txBox="1"/>
          <p:nvPr/>
        </p:nvSpPr>
        <p:spPr>
          <a:xfrm>
            <a:off x="187157" y="37240"/>
            <a:ext cx="9304421" cy="646331"/>
          </a:xfrm>
          <a:prstGeom prst="rect">
            <a:avLst/>
          </a:prstGeom>
          <a:noFill/>
        </p:spPr>
        <p:txBody>
          <a:bodyPr wrap="square" rtlCol="0">
            <a:spAutoFit/>
          </a:bodyPr>
          <a:lstStyle/>
          <a:p>
            <a:r>
              <a:rPr lang="en-US" sz="3600" b="1" dirty="0" smtClean="0"/>
              <a:t>Jet Regime-Dependent Forecast Skill</a:t>
            </a:r>
            <a:endParaRPr lang="en-US" sz="3600" b="1" dirty="0"/>
          </a:p>
        </p:txBody>
      </p:sp>
      <p:sp>
        <p:nvSpPr>
          <p:cNvPr id="3" name="Rectangle 2"/>
          <p:cNvSpPr/>
          <p:nvPr/>
        </p:nvSpPr>
        <p:spPr>
          <a:xfrm>
            <a:off x="4014689" y="2019299"/>
            <a:ext cx="2201961" cy="209551"/>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014689" y="2616199"/>
            <a:ext cx="2201961" cy="209551"/>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0068176"/>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6538"/>
            <a:ext cx="8229600" cy="1143000"/>
          </a:xfrm>
        </p:spPr>
        <p:txBody>
          <a:bodyPr>
            <a:normAutofit/>
          </a:bodyPr>
          <a:lstStyle/>
          <a:p>
            <a:r>
              <a:rPr lang="en-US" b="1" dirty="0" smtClean="0">
                <a:solidFill>
                  <a:srgbClr val="FF0000"/>
                </a:solidFill>
              </a:rPr>
              <a:t>NPJ Phase Diagram and ETE’s</a:t>
            </a:r>
            <a:endParaRPr lang="en-US" b="1" dirty="0">
              <a:solidFill>
                <a:srgbClr val="FF0000"/>
              </a:solidFill>
            </a:endParaRPr>
          </a:p>
        </p:txBody>
      </p:sp>
    </p:spTree>
    <p:extLst>
      <p:ext uri="{BB962C8B-B14F-4D97-AF65-F5344CB8AC3E}">
        <p14:creationId xmlns:p14="http://schemas.microsoft.com/office/powerpoint/2010/main" val="6491873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3"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47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57</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66</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69</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239)</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4" y="272898"/>
            <a:ext cx="3380348" cy="1937353"/>
          </a:xfrm>
          <a:prstGeom prst="rect">
            <a:avLst/>
          </a:prstGeom>
        </p:spPr>
      </p:pic>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9" name="TextBox 28"/>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All Events</a:t>
            </a:r>
            <a:endParaRPr lang="en-US" sz="3200" b="1" dirty="0">
              <a:solidFill>
                <a:srgbClr val="FF0000"/>
              </a:solidFill>
            </a:endParaRPr>
          </a:p>
        </p:txBody>
      </p:sp>
      <p:sp>
        <p:nvSpPr>
          <p:cNvPr id="17" name="TextBox 16"/>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Warm Event Centroids</a:t>
            </a:r>
            <a:endParaRPr lang="en-US" dirty="0"/>
          </a:p>
        </p:txBody>
      </p:sp>
      <p:sp>
        <p:nvSpPr>
          <p:cNvPr id="18" name="TextBox 17"/>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5" name="Oval 24"/>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358447" y="3644344"/>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6887663"/>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9</a:t>
            </a: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20</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18</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31</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78)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3740" y="272898"/>
            <a:ext cx="3380348" cy="1937353"/>
          </a:xfrm>
          <a:prstGeom prst="rect">
            <a:avLst/>
          </a:prstGeom>
        </p:spPr>
      </p:pic>
      <p:sp>
        <p:nvSpPr>
          <p:cNvPr id="9" name="Oval 8"/>
          <p:cNvSpPr/>
          <p:nvPr/>
        </p:nvSpPr>
        <p:spPr>
          <a:xfrm rot="15716148">
            <a:off x="5817205" y="761446"/>
            <a:ext cx="844504" cy="591919"/>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112337" y="195395"/>
            <a:ext cx="5518172" cy="584776"/>
          </a:xfrm>
          <a:prstGeom prst="rect">
            <a:avLst/>
          </a:prstGeom>
          <a:noFill/>
        </p:spPr>
        <p:txBody>
          <a:bodyPr wrap="square" rtlCol="0">
            <a:spAutoFit/>
          </a:bodyPr>
          <a:lstStyle/>
          <a:p>
            <a:r>
              <a:rPr lang="en-US" sz="3200" b="1" dirty="0" smtClean="0">
                <a:solidFill>
                  <a:srgbClr val="FF0000"/>
                </a:solidFill>
              </a:rPr>
              <a:t>Western U.S. – Pac. NW Cluster</a:t>
            </a:r>
            <a:endParaRPr lang="en-US" sz="3200" b="1" dirty="0">
              <a:solidFill>
                <a:srgbClr val="FF0000"/>
              </a:solidFill>
            </a:endParaRPr>
          </a:p>
        </p:txBody>
      </p:sp>
      <p:sp>
        <p:nvSpPr>
          <p:cNvPr id="18" name="TextBox 17"/>
          <p:cNvSpPr txBox="1"/>
          <p:nvPr/>
        </p:nvSpPr>
        <p:spPr>
          <a:xfrm>
            <a:off x="5633739"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9" name="Oval 28"/>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208444" y="3769565"/>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23926" y="6134325"/>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571853908"/>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27</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22</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13</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89)</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3740" y="272898"/>
            <a:ext cx="3380348" cy="1937354"/>
          </a:xfrm>
          <a:prstGeom prst="rect">
            <a:avLst/>
          </a:prstGeom>
        </p:spPr>
      </p:pic>
      <p:sp>
        <p:nvSpPr>
          <p:cNvPr id="9" name="Oval 8"/>
          <p:cNvSpPr/>
          <p:nvPr/>
        </p:nvSpPr>
        <p:spPr>
          <a:xfrm rot="15716148">
            <a:off x="5824094" y="784292"/>
            <a:ext cx="783750" cy="621647"/>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30" name="TextBox 29"/>
          <p:cNvSpPr txBox="1"/>
          <p:nvPr/>
        </p:nvSpPr>
        <p:spPr>
          <a:xfrm>
            <a:off x="112337" y="195395"/>
            <a:ext cx="5518172" cy="584776"/>
          </a:xfrm>
          <a:prstGeom prst="rect">
            <a:avLst/>
          </a:prstGeom>
          <a:noFill/>
        </p:spPr>
        <p:txBody>
          <a:bodyPr wrap="square" rtlCol="0">
            <a:spAutoFit/>
          </a:bodyPr>
          <a:lstStyle/>
          <a:p>
            <a:r>
              <a:rPr lang="en-US" sz="3200" b="1" dirty="0" smtClean="0">
                <a:solidFill>
                  <a:srgbClr val="FF0000"/>
                </a:solidFill>
              </a:rPr>
              <a:t>Western U.S. – Pac. NW Cluster</a:t>
            </a:r>
            <a:endParaRPr lang="en-US" sz="3200" b="1" dirty="0">
              <a:solidFill>
                <a:srgbClr val="FF0000"/>
              </a:solidFill>
            </a:endParaRPr>
          </a:p>
        </p:txBody>
      </p:sp>
      <p:sp>
        <p:nvSpPr>
          <p:cNvPr id="18" name="TextBox 17"/>
          <p:cNvSpPr txBox="1"/>
          <p:nvPr/>
        </p:nvSpPr>
        <p:spPr>
          <a:xfrm>
            <a:off x="5633739"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Warm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8" name="Oval 27"/>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955815" y="3911739"/>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23926" y="6119026"/>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2612221039"/>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NPJ Phase Diagram Technical Slides</a:t>
            </a:r>
            <a:endParaRPr lang="en-US" sz="4800" b="1" dirty="0">
              <a:solidFill>
                <a:srgbClr val="FF0000"/>
              </a:solidFill>
            </a:endParaRPr>
          </a:p>
        </p:txBody>
      </p:sp>
    </p:spTree>
    <p:extLst>
      <p:ext uri="{BB962C8B-B14F-4D97-AF65-F5344CB8AC3E}">
        <p14:creationId xmlns:p14="http://schemas.microsoft.com/office/powerpoint/2010/main" val="374619645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t>+ EOF 1: </a:t>
            </a:r>
            <a:r>
              <a:rPr lang="en-US" sz="2400" dirty="0" smtClean="0"/>
              <a:t>Jet Extension</a:t>
            </a:r>
          </a:p>
          <a:p>
            <a:r>
              <a:rPr lang="en-US" sz="2400" b="1" dirty="0" smtClean="0">
                <a:solidFill>
                  <a:srgbClr val="008000"/>
                </a:solidFill>
              </a:rPr>
              <a:t>– EOF 1</a:t>
            </a:r>
            <a:r>
              <a:rPr lang="en-US" sz="2400" dirty="0" smtClean="0">
                <a:solidFill>
                  <a:srgbClr val="008000"/>
                </a:solidFill>
              </a:rPr>
              <a:t>: Jet Retraction</a:t>
            </a:r>
            <a:endParaRPr lang="en-US" sz="2400" dirty="0">
              <a:solidFill>
                <a:srgbClr val="008000"/>
              </a:solidFill>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7"/>
          </a:xfrm>
          <a:prstGeom prst="rect">
            <a:avLst/>
          </a:prstGeom>
        </p:spPr>
      </p:pic>
      <p:sp>
        <p:nvSpPr>
          <p:cNvPr id="19" name="TextBox 18"/>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6" name="Rectangle 15"/>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22" name="TextBox 21"/>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1518943453"/>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16" name="Picture 15"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8" name="TextBox 17"/>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9" name="TextBox 18"/>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8 November 2014</a:t>
            </a:r>
            <a:endParaRPr lang="en-US" sz="2000" b="1" dirty="0"/>
          </a:p>
        </p:txBody>
      </p: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Instantaneous 250-hPa zonal wind anomalies can be projected onto EOF 1 and EOF 2, resulting in a point on a North Pacific Jet phase diagram</a:t>
            </a:r>
            <a:endParaRPr lang="en-US" b="1" dirty="0">
              <a:solidFill>
                <a:srgbClr val="0000FF"/>
              </a:solidFill>
            </a:endParaRPr>
          </a:p>
        </p:txBody>
      </p:sp>
      <p:sp>
        <p:nvSpPr>
          <p:cNvPr id="5" name="Oval 4"/>
          <p:cNvSpPr/>
          <p:nvPr/>
        </p:nvSpPr>
        <p:spPr>
          <a:xfrm>
            <a:off x="1651000" y="4749800"/>
            <a:ext cx="88900" cy="8255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4119610"/>
            <a:ext cx="3473306" cy="27383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cxnSp>
        <p:nvCxnSpPr>
          <p:cNvPr id="3" name="Straight Arrow Connector 2"/>
          <p:cNvCxnSpPr/>
          <p:nvPr/>
        </p:nvCxnSpPr>
        <p:spPr>
          <a:xfrm flipH="1" flipV="1">
            <a:off x="1739900" y="5118100"/>
            <a:ext cx="2117990" cy="117096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4040400077"/>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Isosceles Triangle 46"/>
          <p:cNvSpPr/>
          <p:nvPr/>
        </p:nvSpPr>
        <p:spPr>
          <a:xfrm>
            <a:off x="2933710" y="3935397"/>
            <a:ext cx="5283650" cy="2326105"/>
          </a:xfrm>
          <a:prstGeom prst="triangle">
            <a:avLst/>
          </a:prstGeom>
          <a:solidFill>
            <a:srgbClr val="B9CDE5">
              <a:alpha val="5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2"/>
          <p:cNvSpPr txBox="1">
            <a:spLocks/>
          </p:cNvSpPr>
          <p:nvPr/>
        </p:nvSpPr>
        <p:spPr>
          <a:xfrm>
            <a:off x="310152" y="1055900"/>
            <a:ext cx="8526374" cy="502602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400" dirty="0" smtClean="0">
                <a:solidFill>
                  <a:schemeClr val="tx1"/>
                </a:solidFill>
              </a:rPr>
              <a:t>Each point on the phase diagram is a weighted average of the principal components within +/− 1 day of the time under consideration</a:t>
            </a:r>
          </a:p>
          <a:p>
            <a:pPr algn="l"/>
            <a:endParaRPr lang="en-US" sz="1600" dirty="0" smtClean="0">
              <a:solidFill>
                <a:schemeClr val="tx1"/>
              </a:solidFill>
            </a:endParaRPr>
          </a:p>
          <a:p>
            <a:pPr algn="l"/>
            <a:r>
              <a:rPr lang="en-US" sz="2400" b="1" u="sng" dirty="0" smtClean="0">
                <a:solidFill>
                  <a:srgbClr val="000000"/>
                </a:solidFill>
              </a:rPr>
              <a:t>Example</a:t>
            </a:r>
            <a:r>
              <a:rPr lang="en-US" sz="2400" b="1" dirty="0" smtClean="0">
                <a:solidFill>
                  <a:srgbClr val="000000"/>
                </a:solidFill>
              </a:rPr>
              <a:t>: </a:t>
            </a:r>
            <a:r>
              <a:rPr lang="en-US" sz="2400" dirty="0" smtClean="0">
                <a:solidFill>
                  <a:srgbClr val="000000"/>
                </a:solidFill>
              </a:rPr>
              <a:t>0000 UTC </a:t>
            </a:r>
            <a:r>
              <a:rPr lang="en-US" sz="2400" dirty="0">
                <a:solidFill>
                  <a:srgbClr val="000000"/>
                </a:solidFill>
              </a:rPr>
              <a:t>8</a:t>
            </a:r>
            <a:r>
              <a:rPr lang="en-US" sz="2400" dirty="0" smtClean="0">
                <a:solidFill>
                  <a:srgbClr val="000000"/>
                </a:solidFill>
              </a:rPr>
              <a:t> November 2014</a:t>
            </a:r>
            <a:endParaRPr lang="en-US" sz="2400" dirty="0">
              <a:solidFill>
                <a:srgbClr val="000000"/>
              </a:solidFill>
            </a:endParaRPr>
          </a:p>
        </p:txBody>
      </p:sp>
      <p:sp>
        <p:nvSpPr>
          <p:cNvPr id="18" name="TextBox 17"/>
          <p:cNvSpPr txBox="1"/>
          <p:nvPr/>
        </p:nvSpPr>
        <p:spPr>
          <a:xfrm>
            <a:off x="5113877" y="3396287"/>
            <a:ext cx="2159000" cy="369332"/>
          </a:xfrm>
          <a:prstGeom prst="rect">
            <a:avLst/>
          </a:prstGeom>
          <a:noFill/>
        </p:spPr>
        <p:txBody>
          <a:bodyPr wrap="square" rtlCol="0">
            <a:spAutoFit/>
          </a:bodyPr>
          <a:lstStyle/>
          <a:p>
            <a:r>
              <a:rPr lang="en-US" dirty="0" smtClean="0"/>
              <a:t>Weight</a:t>
            </a:r>
            <a:endParaRPr lang="en-US" dirty="0"/>
          </a:p>
        </p:txBody>
      </p:sp>
      <p:sp>
        <p:nvSpPr>
          <p:cNvPr id="19" name="TextBox 18"/>
          <p:cNvSpPr txBox="1"/>
          <p:nvPr/>
        </p:nvSpPr>
        <p:spPr>
          <a:xfrm>
            <a:off x="8453749" y="6034502"/>
            <a:ext cx="2159000" cy="369332"/>
          </a:xfrm>
          <a:prstGeom prst="rect">
            <a:avLst/>
          </a:prstGeom>
          <a:noFill/>
        </p:spPr>
        <p:txBody>
          <a:bodyPr wrap="square" rtlCol="0">
            <a:spAutoFit/>
          </a:bodyPr>
          <a:lstStyle/>
          <a:p>
            <a:r>
              <a:rPr lang="en-US" dirty="0" smtClean="0"/>
              <a:t>Date</a:t>
            </a:r>
            <a:endParaRPr lang="en-US" dirty="0"/>
          </a:p>
        </p:txBody>
      </p:sp>
      <p:cxnSp>
        <p:nvCxnSpPr>
          <p:cNvPr id="21" name="Straight Connector 20"/>
          <p:cNvCxnSpPr/>
          <p:nvPr/>
        </p:nvCxnSpPr>
        <p:spPr>
          <a:xfrm flipH="1">
            <a:off x="2929477" y="3935398"/>
            <a:ext cx="2646057" cy="23176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5575529" y="3935398"/>
            <a:ext cx="2646057" cy="2317638"/>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130811" y="6261503"/>
            <a:ext cx="880533" cy="461665"/>
          </a:xfrm>
          <a:prstGeom prst="rect">
            <a:avLst/>
          </a:prstGeom>
          <a:noFill/>
        </p:spPr>
        <p:txBody>
          <a:bodyPr wrap="square" rtlCol="0">
            <a:spAutoFit/>
          </a:bodyPr>
          <a:lstStyle/>
          <a:p>
            <a:pPr algn="ctr"/>
            <a:r>
              <a:rPr lang="en-US" sz="1200" dirty="0" smtClean="0"/>
              <a:t>0000 UTC </a:t>
            </a:r>
            <a:r>
              <a:rPr lang="en-US" sz="1200" dirty="0"/>
              <a:t>8</a:t>
            </a:r>
            <a:r>
              <a:rPr lang="en-US" sz="1200" dirty="0" smtClean="0"/>
              <a:t> Nov.</a:t>
            </a:r>
            <a:endParaRPr lang="en-US" sz="1200" dirty="0"/>
          </a:p>
        </p:txBody>
      </p:sp>
      <p:sp>
        <p:nvSpPr>
          <p:cNvPr id="28" name="TextBox 27"/>
          <p:cNvSpPr txBox="1"/>
          <p:nvPr/>
        </p:nvSpPr>
        <p:spPr>
          <a:xfrm>
            <a:off x="7781319" y="6261503"/>
            <a:ext cx="880533" cy="461665"/>
          </a:xfrm>
          <a:prstGeom prst="rect">
            <a:avLst/>
          </a:prstGeom>
          <a:noFill/>
        </p:spPr>
        <p:txBody>
          <a:bodyPr wrap="square" rtlCol="0">
            <a:spAutoFit/>
          </a:bodyPr>
          <a:lstStyle/>
          <a:p>
            <a:pPr algn="ctr"/>
            <a:r>
              <a:rPr lang="en-US" sz="1200" dirty="0" smtClean="0"/>
              <a:t>0000 UTC </a:t>
            </a:r>
            <a:r>
              <a:rPr lang="en-US" sz="1200" dirty="0"/>
              <a:t>9</a:t>
            </a:r>
            <a:r>
              <a:rPr lang="en-US" sz="1200" dirty="0" smtClean="0"/>
              <a:t> Nov.</a:t>
            </a:r>
            <a:endParaRPr lang="en-US" sz="1200" dirty="0"/>
          </a:p>
        </p:txBody>
      </p:sp>
      <p:sp>
        <p:nvSpPr>
          <p:cNvPr id="29" name="TextBox 28"/>
          <p:cNvSpPr txBox="1"/>
          <p:nvPr/>
        </p:nvSpPr>
        <p:spPr>
          <a:xfrm>
            <a:off x="2489210" y="6253036"/>
            <a:ext cx="880533" cy="461665"/>
          </a:xfrm>
          <a:prstGeom prst="rect">
            <a:avLst/>
          </a:prstGeom>
          <a:noFill/>
        </p:spPr>
        <p:txBody>
          <a:bodyPr wrap="square" rtlCol="0">
            <a:spAutoFit/>
          </a:bodyPr>
          <a:lstStyle/>
          <a:p>
            <a:pPr algn="ctr"/>
            <a:r>
              <a:rPr lang="en-US" sz="1200" dirty="0" smtClean="0"/>
              <a:t>0000 UTC </a:t>
            </a:r>
            <a:r>
              <a:rPr lang="en-US" sz="1200" dirty="0"/>
              <a:t>7</a:t>
            </a:r>
            <a:r>
              <a:rPr lang="en-US" sz="1200" dirty="0" smtClean="0"/>
              <a:t> Nov.</a:t>
            </a:r>
            <a:endParaRPr lang="en-US" sz="1200" dirty="0"/>
          </a:p>
        </p:txBody>
      </p:sp>
      <p:sp>
        <p:nvSpPr>
          <p:cNvPr id="30" name="TextBox 29"/>
          <p:cNvSpPr txBox="1"/>
          <p:nvPr/>
        </p:nvSpPr>
        <p:spPr>
          <a:xfrm>
            <a:off x="3776148" y="6261503"/>
            <a:ext cx="880533" cy="461665"/>
          </a:xfrm>
          <a:prstGeom prst="rect">
            <a:avLst/>
          </a:prstGeom>
          <a:noFill/>
        </p:spPr>
        <p:txBody>
          <a:bodyPr wrap="square" rtlCol="0">
            <a:spAutoFit/>
          </a:bodyPr>
          <a:lstStyle/>
          <a:p>
            <a:pPr algn="ctr"/>
            <a:r>
              <a:rPr lang="en-US" sz="1200" dirty="0" smtClean="0"/>
              <a:t>1200 UTC </a:t>
            </a:r>
            <a:r>
              <a:rPr lang="en-US" sz="1200" dirty="0"/>
              <a:t>7</a:t>
            </a:r>
            <a:r>
              <a:rPr lang="en-US" sz="1200" dirty="0" smtClean="0"/>
              <a:t> Nov.</a:t>
            </a:r>
            <a:endParaRPr lang="en-US" sz="1200" dirty="0"/>
          </a:p>
        </p:txBody>
      </p:sp>
      <p:sp>
        <p:nvSpPr>
          <p:cNvPr id="31" name="TextBox 30"/>
          <p:cNvSpPr txBox="1"/>
          <p:nvPr/>
        </p:nvSpPr>
        <p:spPr>
          <a:xfrm>
            <a:off x="6519348" y="6253036"/>
            <a:ext cx="880533" cy="461665"/>
          </a:xfrm>
          <a:prstGeom prst="rect">
            <a:avLst/>
          </a:prstGeom>
          <a:noFill/>
        </p:spPr>
        <p:txBody>
          <a:bodyPr wrap="square" rtlCol="0">
            <a:spAutoFit/>
          </a:bodyPr>
          <a:lstStyle/>
          <a:p>
            <a:pPr algn="ctr"/>
            <a:r>
              <a:rPr lang="en-US" sz="1200" dirty="0" smtClean="0"/>
              <a:t>1200 UTC </a:t>
            </a:r>
            <a:r>
              <a:rPr lang="en-US" sz="1200" dirty="0"/>
              <a:t>8</a:t>
            </a:r>
            <a:r>
              <a:rPr lang="en-US" sz="1200" dirty="0" smtClean="0"/>
              <a:t> Nov.</a:t>
            </a:r>
            <a:endParaRPr lang="en-US" sz="1200" dirty="0"/>
          </a:p>
        </p:txBody>
      </p:sp>
      <p:cxnSp>
        <p:nvCxnSpPr>
          <p:cNvPr id="33" name="Straight Connector 32"/>
          <p:cNvCxnSpPr/>
          <p:nvPr/>
        </p:nvCxnSpPr>
        <p:spPr>
          <a:xfrm>
            <a:off x="6959615"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217360"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212182"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933710" y="6060532"/>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931849"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560255"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278049"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7594615"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575529" y="3761609"/>
            <a:ext cx="0" cy="2499894"/>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a:xfrm>
            <a:off x="2691960" y="6261503"/>
            <a:ext cx="5761789" cy="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48" name="Pictur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50" y="3019882"/>
            <a:ext cx="3453304" cy="2690365"/>
          </a:xfrm>
          <a:prstGeom prst="rect">
            <a:avLst/>
          </a:prstGeom>
        </p:spPr>
      </p:pic>
      <p:cxnSp>
        <p:nvCxnSpPr>
          <p:cNvPr id="53" name="Straight Arrow Connector 52"/>
          <p:cNvCxnSpPr/>
          <p:nvPr/>
        </p:nvCxnSpPr>
        <p:spPr>
          <a:xfrm flipH="1">
            <a:off x="1871011" y="3374482"/>
            <a:ext cx="1418167" cy="4699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4" name="Oval 53"/>
          <p:cNvSpPr/>
          <p:nvPr/>
        </p:nvSpPr>
        <p:spPr>
          <a:xfrm>
            <a:off x="1488842" y="3802511"/>
            <a:ext cx="313267" cy="30056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5575529" y="3775617"/>
            <a:ext cx="1180872" cy="369332"/>
          </a:xfrm>
          <a:prstGeom prst="rect">
            <a:avLst/>
          </a:prstGeom>
          <a:noFill/>
        </p:spPr>
        <p:txBody>
          <a:bodyPr wrap="square" rtlCol="0">
            <a:spAutoFit/>
          </a:bodyPr>
          <a:lstStyle/>
          <a:p>
            <a:r>
              <a:rPr lang="en-US" dirty="0" smtClean="0"/>
              <a:t>5</a:t>
            </a:r>
            <a:endParaRPr lang="en-US" dirty="0"/>
          </a:p>
        </p:txBody>
      </p:sp>
      <p:sp>
        <p:nvSpPr>
          <p:cNvPr id="32" name="TextBox 31"/>
          <p:cNvSpPr txBox="1"/>
          <p:nvPr/>
        </p:nvSpPr>
        <p:spPr>
          <a:xfrm>
            <a:off x="5596705" y="4367199"/>
            <a:ext cx="1180872" cy="369332"/>
          </a:xfrm>
          <a:prstGeom prst="rect">
            <a:avLst/>
          </a:prstGeom>
          <a:noFill/>
        </p:spPr>
        <p:txBody>
          <a:bodyPr wrap="square" rtlCol="0">
            <a:spAutoFit/>
          </a:bodyPr>
          <a:lstStyle/>
          <a:p>
            <a:r>
              <a:rPr lang="en-US" dirty="0" smtClean="0"/>
              <a:t>4</a:t>
            </a:r>
            <a:endParaRPr lang="en-US" dirty="0"/>
          </a:p>
        </p:txBody>
      </p:sp>
      <p:sp>
        <p:nvSpPr>
          <p:cNvPr id="34" name="TextBox 33"/>
          <p:cNvSpPr txBox="1"/>
          <p:nvPr/>
        </p:nvSpPr>
        <p:spPr>
          <a:xfrm>
            <a:off x="5596705" y="4944480"/>
            <a:ext cx="1180872" cy="369332"/>
          </a:xfrm>
          <a:prstGeom prst="rect">
            <a:avLst/>
          </a:prstGeom>
          <a:noFill/>
        </p:spPr>
        <p:txBody>
          <a:bodyPr wrap="square" rtlCol="0">
            <a:spAutoFit/>
          </a:bodyPr>
          <a:lstStyle/>
          <a:p>
            <a:r>
              <a:rPr lang="en-US" dirty="0"/>
              <a:t>3</a:t>
            </a:r>
          </a:p>
        </p:txBody>
      </p:sp>
      <p:sp>
        <p:nvSpPr>
          <p:cNvPr id="35" name="TextBox 34"/>
          <p:cNvSpPr txBox="1"/>
          <p:nvPr/>
        </p:nvSpPr>
        <p:spPr>
          <a:xfrm>
            <a:off x="5596705" y="5500536"/>
            <a:ext cx="1180872" cy="369332"/>
          </a:xfrm>
          <a:prstGeom prst="rect">
            <a:avLst/>
          </a:prstGeom>
          <a:noFill/>
        </p:spPr>
        <p:txBody>
          <a:bodyPr wrap="square" rtlCol="0">
            <a:spAutoFit/>
          </a:bodyPr>
          <a:lstStyle/>
          <a:p>
            <a:r>
              <a:rPr lang="en-US" dirty="0" smtClean="0"/>
              <a:t>2</a:t>
            </a:r>
            <a:endParaRPr lang="en-US" dirty="0"/>
          </a:p>
        </p:txBody>
      </p:sp>
      <p:sp>
        <p:nvSpPr>
          <p:cNvPr id="40" name="TextBox 39"/>
          <p:cNvSpPr txBox="1"/>
          <p:nvPr/>
        </p:nvSpPr>
        <p:spPr>
          <a:xfrm>
            <a:off x="5564955" y="5916304"/>
            <a:ext cx="1180872" cy="369332"/>
          </a:xfrm>
          <a:prstGeom prst="rect">
            <a:avLst/>
          </a:prstGeom>
          <a:noFill/>
        </p:spPr>
        <p:txBody>
          <a:bodyPr wrap="square" rtlCol="0">
            <a:spAutoFit/>
          </a:bodyPr>
          <a:lstStyle/>
          <a:p>
            <a:r>
              <a:rPr lang="en-US" dirty="0"/>
              <a:t>1</a:t>
            </a:r>
          </a:p>
        </p:txBody>
      </p:sp>
      <p:cxnSp>
        <p:nvCxnSpPr>
          <p:cNvPr id="45" name="Straight Connector 44"/>
          <p:cNvCxnSpPr/>
          <p:nvPr/>
        </p:nvCxnSpPr>
        <p:spPr>
          <a:xfrm flipH="1">
            <a:off x="5485586" y="395656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5485591" y="457886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5485586" y="515671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5485586" y="5698417"/>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3574848218"/>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4" y="3003264"/>
            <a:ext cx="7429096" cy="3735366"/>
          </a:xfrm>
          <a:prstGeom prst="rect">
            <a:avLst/>
          </a:prstGeom>
        </p:spPr>
      </p:pic>
      <p:sp>
        <p:nvSpPr>
          <p:cNvPr id="23" name="Rectangle 22"/>
          <p:cNvSpPr/>
          <p:nvPr/>
        </p:nvSpPr>
        <p:spPr>
          <a:xfrm>
            <a:off x="5685826" y="1139193"/>
            <a:ext cx="3369274" cy="26936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5-Point Star 10"/>
          <p:cNvSpPr/>
          <p:nvPr/>
        </p:nvSpPr>
        <p:spPr>
          <a:xfrm>
            <a:off x="3447536" y="1224917"/>
            <a:ext cx="343647" cy="32455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2" name="5-Point Star 11"/>
          <p:cNvSpPr/>
          <p:nvPr/>
        </p:nvSpPr>
        <p:spPr>
          <a:xfrm>
            <a:off x="3447536" y="1842983"/>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822891" y="1196695"/>
            <a:ext cx="1896533" cy="646331"/>
          </a:xfrm>
          <a:prstGeom prst="rect">
            <a:avLst/>
          </a:prstGeom>
          <a:noFill/>
        </p:spPr>
        <p:txBody>
          <a:bodyPr wrap="square" rtlCol="0">
            <a:spAutoFit/>
          </a:bodyPr>
          <a:lstStyle/>
          <a:p>
            <a:r>
              <a:rPr lang="en-US" dirty="0" smtClean="0"/>
              <a:t>0000 UTC 24 May</a:t>
            </a:r>
          </a:p>
          <a:p>
            <a:r>
              <a:rPr lang="en-US" dirty="0" smtClean="0"/>
              <a:t>(0-h forecast)</a:t>
            </a:r>
            <a:endParaRPr lang="en-US" dirty="0"/>
          </a:p>
        </p:txBody>
      </p:sp>
      <p:sp>
        <p:nvSpPr>
          <p:cNvPr id="14" name="TextBox 13"/>
          <p:cNvSpPr txBox="1"/>
          <p:nvPr/>
        </p:nvSpPr>
        <p:spPr>
          <a:xfrm>
            <a:off x="3822891" y="1842983"/>
            <a:ext cx="1896533" cy="646331"/>
          </a:xfrm>
          <a:prstGeom prst="rect">
            <a:avLst/>
          </a:prstGeom>
          <a:noFill/>
        </p:spPr>
        <p:txBody>
          <a:bodyPr wrap="square" rtlCol="0">
            <a:spAutoFit/>
          </a:bodyPr>
          <a:lstStyle/>
          <a:p>
            <a:r>
              <a:rPr lang="en-US" dirty="0" smtClean="0"/>
              <a:t>0000 UTC 2 Jun (verification)</a:t>
            </a:r>
            <a:endParaRPr lang="en-US" dirty="0"/>
          </a:p>
        </p:txBody>
      </p:sp>
      <p:sp>
        <p:nvSpPr>
          <p:cNvPr id="2" name="TextBox 1"/>
          <p:cNvSpPr txBox="1"/>
          <p:nvPr/>
        </p:nvSpPr>
        <p:spPr>
          <a:xfrm>
            <a:off x="3655622" y="2512615"/>
            <a:ext cx="2116666" cy="369332"/>
          </a:xfrm>
          <a:prstGeom prst="rect">
            <a:avLst/>
          </a:prstGeom>
          <a:noFill/>
        </p:spPr>
        <p:txBody>
          <a:bodyPr wrap="square" rtlCol="0">
            <a:spAutoFit/>
          </a:bodyPr>
          <a:lstStyle/>
          <a:p>
            <a:pPr algn="ctr"/>
            <a:r>
              <a:rPr lang="en-US" b="1" dirty="0" smtClean="0"/>
              <a:t>Ensemble mean</a:t>
            </a:r>
            <a:endParaRPr lang="en-US"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5827" y="1076939"/>
            <a:ext cx="3369272" cy="2755914"/>
          </a:xfrm>
          <a:prstGeom prst="rect">
            <a:avLst/>
          </a:prstGeom>
          <a:ln>
            <a:solidFill>
              <a:srgbClr val="000000"/>
            </a:solidFill>
          </a:ln>
        </p:spPr>
      </p:pic>
      <p:sp>
        <p:nvSpPr>
          <p:cNvPr id="16" name="5-Point Star 15"/>
          <p:cNvSpPr/>
          <p:nvPr/>
        </p:nvSpPr>
        <p:spPr>
          <a:xfrm>
            <a:off x="6692805" y="2784229"/>
            <a:ext cx="233002" cy="227299"/>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22" name="5-Point Star 21"/>
          <p:cNvSpPr/>
          <p:nvPr/>
        </p:nvSpPr>
        <p:spPr>
          <a:xfrm>
            <a:off x="7150270" y="1724768"/>
            <a:ext cx="233002" cy="227299"/>
          </a:xfrm>
          <a:prstGeom prst="star5">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sp>
        <p:nvSpPr>
          <p:cNvPr id="24" name="TextBox 23"/>
          <p:cNvSpPr txBox="1"/>
          <p:nvPr/>
        </p:nvSpPr>
        <p:spPr>
          <a:xfrm>
            <a:off x="203605" y="1139193"/>
            <a:ext cx="3123796" cy="1754327"/>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b="1" dirty="0" smtClean="0"/>
              <a:t>250-hPa zonal wind at 0000 UTC 2 Jun minus 250-hPa zonal wind at 0000 UTC 24 May (shading) in the GFS analyses shows the transition to a </a:t>
            </a:r>
            <a:r>
              <a:rPr lang="en-US" b="1" dirty="0" err="1" smtClean="0"/>
              <a:t>poleward</a:t>
            </a:r>
            <a:r>
              <a:rPr lang="en-US" b="1" dirty="0"/>
              <a:t>-</a:t>
            </a:r>
            <a:r>
              <a:rPr lang="en-US" b="1" dirty="0" smtClean="0"/>
              <a:t>shifted jet regime</a:t>
            </a:r>
            <a:endParaRPr lang="en-US" b="1" dirty="0"/>
          </a:p>
        </p:txBody>
      </p:sp>
      <p:sp>
        <p:nvSpPr>
          <p:cNvPr id="25" name="Rectangle 24"/>
          <p:cNvSpPr/>
          <p:nvPr/>
        </p:nvSpPr>
        <p:spPr>
          <a:xfrm>
            <a:off x="3422612" y="2697869"/>
            <a:ext cx="415218" cy="4571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535500" y="2632253"/>
            <a:ext cx="188426" cy="170555"/>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658100" y="4417536"/>
            <a:ext cx="1447800" cy="1477328"/>
          </a:xfrm>
          <a:prstGeom prst="rect">
            <a:avLst/>
          </a:prstGeom>
          <a:noFill/>
        </p:spPr>
        <p:txBody>
          <a:bodyPr wrap="square" rtlCol="0">
            <a:spAutoFit/>
          </a:bodyPr>
          <a:lstStyle/>
          <a:p>
            <a:pPr algn="ctr"/>
            <a:r>
              <a:rPr lang="en-US" b="1" dirty="0" smtClean="0"/>
              <a:t>Sept.–May mean 250-hPa zonal wind: black contours</a:t>
            </a:r>
            <a:endParaRPr lang="en-US" b="1" dirty="0"/>
          </a:p>
        </p:txBody>
      </p:sp>
      <p:sp>
        <p:nvSpPr>
          <p:cNvPr id="30" name="Rectangle 29"/>
          <p:cNvSpPr/>
          <p:nvPr/>
        </p:nvSpPr>
        <p:spPr>
          <a:xfrm>
            <a:off x="216305" y="3033753"/>
            <a:ext cx="5378045" cy="353972"/>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nggps_windlegend.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807" y="3082588"/>
            <a:ext cx="5228393" cy="328642"/>
          </a:xfrm>
          <a:prstGeom prst="rect">
            <a:avLst/>
          </a:prstGeom>
        </p:spPr>
      </p:pic>
      <p:cxnSp>
        <p:nvCxnSpPr>
          <p:cNvPr id="21" name="Straight Connector 20"/>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4216911713"/>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OF_gefsForeca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80" y="263376"/>
            <a:ext cx="3706681" cy="2780010"/>
          </a:xfrm>
          <a:prstGeom prst="rect">
            <a:avLst/>
          </a:prstGeom>
        </p:spPr>
      </p:pic>
      <p:sp>
        <p:nvSpPr>
          <p:cNvPr id="6" name="TextBox 5"/>
          <p:cNvSpPr txBox="1"/>
          <p:nvPr/>
        </p:nvSpPr>
        <p:spPr>
          <a:xfrm>
            <a:off x="276271" y="201820"/>
            <a:ext cx="3516489" cy="246221"/>
          </a:xfrm>
          <a:prstGeom prst="rect">
            <a:avLst/>
          </a:prstGeom>
          <a:solidFill>
            <a:srgbClr val="FFFFFF"/>
          </a:solidFill>
        </p:spPr>
        <p:txBody>
          <a:bodyPr wrap="square" rtlCol="0">
            <a:spAutoFit/>
          </a:bodyPr>
          <a:lstStyle/>
          <a:p>
            <a:r>
              <a:rPr lang="en-US" sz="1000" dirty="0" smtClean="0"/>
              <a:t>GEFS Ensemble Trajectories Initialized 0000 UTC 24 May 2016 </a:t>
            </a:r>
            <a:endParaRPr lang="en-US" sz="1000" dirty="0"/>
          </a:p>
        </p:txBody>
      </p:sp>
      <p:sp>
        <p:nvSpPr>
          <p:cNvPr id="12" name="5-Point Star 11"/>
          <p:cNvSpPr/>
          <p:nvPr/>
        </p:nvSpPr>
        <p:spPr>
          <a:xfrm>
            <a:off x="276271" y="3043386"/>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61783" y="3001515"/>
            <a:ext cx="2927156" cy="369332"/>
          </a:xfrm>
          <a:prstGeom prst="rect">
            <a:avLst/>
          </a:prstGeom>
          <a:noFill/>
        </p:spPr>
        <p:txBody>
          <a:bodyPr wrap="square" rtlCol="0">
            <a:spAutoFit/>
          </a:bodyPr>
          <a:lstStyle/>
          <a:p>
            <a:r>
              <a:rPr lang="en-US" dirty="0" smtClean="0"/>
              <a:t>0000 UTC 2 Jun (verification)</a:t>
            </a:r>
            <a:endParaRPr lang="en-US" dirty="0"/>
          </a:p>
        </p:txBody>
      </p:sp>
      <p:sp>
        <p:nvSpPr>
          <p:cNvPr id="15" name="5-Point Star 14"/>
          <p:cNvSpPr/>
          <p:nvPr/>
        </p:nvSpPr>
        <p:spPr>
          <a:xfrm>
            <a:off x="1862394" y="837729"/>
            <a:ext cx="208451" cy="196871"/>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June2eof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502" y="347118"/>
            <a:ext cx="5157097" cy="2981041"/>
          </a:xfrm>
          <a:prstGeom prst="rect">
            <a:avLst/>
          </a:prstGeom>
        </p:spPr>
      </p:pic>
      <p:pic>
        <p:nvPicPr>
          <p:cNvPr id="5" name="Picture 4" descr="June2eof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2514" y="3601072"/>
            <a:ext cx="5149085" cy="2963838"/>
          </a:xfrm>
          <a:prstGeom prst="rect">
            <a:avLst/>
          </a:prstGeom>
        </p:spPr>
      </p:pic>
      <p:sp>
        <p:nvSpPr>
          <p:cNvPr id="17" name="TextBox 16"/>
          <p:cNvSpPr txBox="1"/>
          <p:nvPr/>
        </p:nvSpPr>
        <p:spPr>
          <a:xfrm>
            <a:off x="3752514" y="347118"/>
            <a:ext cx="5149085" cy="338554"/>
          </a:xfrm>
          <a:prstGeom prst="rect">
            <a:avLst/>
          </a:prstGeom>
          <a:solidFill>
            <a:schemeClr val="bg1"/>
          </a:solidFill>
          <a:ln>
            <a:solidFill>
              <a:schemeClr val="tx1"/>
            </a:solidFill>
          </a:ln>
          <a:effectLst/>
        </p:spPr>
        <p:txBody>
          <a:bodyPr wrap="square" rtlCol="0">
            <a:spAutoFit/>
          </a:bodyPr>
          <a:lstStyle/>
          <a:p>
            <a:r>
              <a:rPr lang="en-US" sz="1600" dirty="0" smtClean="0"/>
              <a:t>250-hPa Zonal Wind Anomalies and EOF1: 0000 UTC 2 Jun</a:t>
            </a:r>
            <a:endParaRPr lang="en-US" sz="1600" dirty="0"/>
          </a:p>
        </p:txBody>
      </p:sp>
      <p:sp>
        <p:nvSpPr>
          <p:cNvPr id="18" name="TextBox 17"/>
          <p:cNvSpPr txBox="1"/>
          <p:nvPr/>
        </p:nvSpPr>
        <p:spPr>
          <a:xfrm>
            <a:off x="3752514" y="3601072"/>
            <a:ext cx="5149085" cy="338554"/>
          </a:xfrm>
          <a:prstGeom prst="rect">
            <a:avLst/>
          </a:prstGeom>
          <a:solidFill>
            <a:schemeClr val="bg1"/>
          </a:solidFill>
          <a:ln>
            <a:solidFill>
              <a:schemeClr val="tx1"/>
            </a:solidFill>
          </a:ln>
          <a:effectLst/>
        </p:spPr>
        <p:txBody>
          <a:bodyPr wrap="square" rtlCol="0">
            <a:spAutoFit/>
          </a:bodyPr>
          <a:lstStyle/>
          <a:p>
            <a:r>
              <a:rPr lang="en-US" sz="1600" dirty="0" smtClean="0"/>
              <a:t>250-hPa Zonal Wind Anomalies and EOF2: 0000 UTC 2 Jun</a:t>
            </a:r>
            <a:endParaRPr lang="en-US" sz="1600" dirty="0"/>
          </a:p>
        </p:txBody>
      </p:sp>
      <p:sp>
        <p:nvSpPr>
          <p:cNvPr id="10" name="TextBox 9"/>
          <p:cNvSpPr txBox="1"/>
          <p:nvPr/>
        </p:nvSpPr>
        <p:spPr>
          <a:xfrm>
            <a:off x="7772399" y="3051853"/>
            <a:ext cx="601134" cy="276999"/>
          </a:xfrm>
          <a:prstGeom prst="rect">
            <a:avLst/>
          </a:prstGeom>
          <a:solidFill>
            <a:schemeClr val="bg1"/>
          </a:solidFill>
        </p:spPr>
        <p:txBody>
          <a:bodyPr wrap="square" rtlCol="0">
            <a:spAutoFit/>
          </a:bodyPr>
          <a:lstStyle/>
          <a:p>
            <a:r>
              <a:rPr lang="en-US" sz="1200" dirty="0" smtClean="0"/>
              <a:t>m</a:t>
            </a:r>
            <a:r>
              <a:rPr lang="en-US" sz="1200" dirty="0"/>
              <a:t> </a:t>
            </a:r>
            <a:r>
              <a:rPr lang="en-US" sz="1200" dirty="0" smtClean="0"/>
              <a:t>s</a:t>
            </a:r>
            <a:r>
              <a:rPr lang="en-US" sz="1200" baseline="30000" dirty="0" smtClean="0"/>
              <a:t>–1</a:t>
            </a:r>
            <a:endParaRPr lang="en-US" sz="1200" dirty="0"/>
          </a:p>
        </p:txBody>
      </p:sp>
      <p:sp>
        <p:nvSpPr>
          <p:cNvPr id="19" name="TextBox 18"/>
          <p:cNvSpPr txBox="1"/>
          <p:nvPr/>
        </p:nvSpPr>
        <p:spPr>
          <a:xfrm>
            <a:off x="7755465" y="6287911"/>
            <a:ext cx="601134" cy="276999"/>
          </a:xfrm>
          <a:prstGeom prst="rect">
            <a:avLst/>
          </a:prstGeom>
          <a:solidFill>
            <a:schemeClr val="bg1"/>
          </a:solidFill>
        </p:spPr>
        <p:txBody>
          <a:bodyPr wrap="square" rtlCol="0">
            <a:spAutoFit/>
          </a:bodyPr>
          <a:lstStyle/>
          <a:p>
            <a:r>
              <a:rPr lang="en-US" sz="1200" dirty="0" smtClean="0"/>
              <a:t>m</a:t>
            </a:r>
            <a:r>
              <a:rPr lang="en-US" sz="1200" dirty="0"/>
              <a:t> </a:t>
            </a:r>
            <a:r>
              <a:rPr lang="en-US" sz="1200" dirty="0" smtClean="0"/>
              <a:t>s</a:t>
            </a:r>
            <a:r>
              <a:rPr lang="en-US" sz="1200" baseline="30000" dirty="0" smtClean="0"/>
              <a:t>–1</a:t>
            </a:r>
            <a:endParaRPr lang="en-US" sz="1200" dirty="0"/>
          </a:p>
        </p:txBody>
      </p:sp>
      <p:sp>
        <p:nvSpPr>
          <p:cNvPr id="20" name="TextBox 19"/>
          <p:cNvSpPr txBox="1"/>
          <p:nvPr/>
        </p:nvSpPr>
        <p:spPr>
          <a:xfrm>
            <a:off x="276271" y="3939626"/>
            <a:ext cx="3312668" cy="2246769"/>
          </a:xfrm>
          <a:prstGeom prst="rect">
            <a:avLst/>
          </a:prstGeom>
          <a:noFill/>
        </p:spPr>
        <p:txBody>
          <a:bodyPr wrap="square" rtlCol="0">
            <a:spAutoFit/>
          </a:bodyPr>
          <a:lstStyle/>
          <a:p>
            <a:pPr algn="ctr"/>
            <a:r>
              <a:rPr lang="en-US" sz="2800" dirty="0" smtClean="0"/>
              <a:t>250-hPa </a:t>
            </a:r>
            <a:r>
              <a:rPr lang="en-US" sz="2800" dirty="0"/>
              <a:t>z</a:t>
            </a:r>
            <a:r>
              <a:rPr lang="en-US" sz="2800" dirty="0" smtClean="0"/>
              <a:t>onal </a:t>
            </a:r>
            <a:r>
              <a:rPr lang="en-US" sz="2800" dirty="0"/>
              <a:t>w</a:t>
            </a:r>
            <a:r>
              <a:rPr lang="en-US" sz="2800" dirty="0" smtClean="0"/>
              <a:t>ind </a:t>
            </a:r>
            <a:r>
              <a:rPr lang="en-US" sz="2800" dirty="0"/>
              <a:t>a</a:t>
            </a:r>
            <a:r>
              <a:rPr lang="en-US" sz="2800" dirty="0" smtClean="0"/>
              <a:t>nomalies at 0000 UTC 2 Jun project strongly onto </a:t>
            </a:r>
          </a:p>
          <a:p>
            <a:pPr algn="ctr"/>
            <a:r>
              <a:rPr lang="en-US" sz="2800" dirty="0" smtClean="0"/>
              <a:t>EOF2 &gt; 0</a:t>
            </a:r>
            <a:endParaRPr lang="en-US" sz="2800" dirty="0"/>
          </a:p>
        </p:txBody>
      </p:sp>
    </p:spTree>
    <p:extLst>
      <p:ext uri="{BB962C8B-B14F-4D97-AF65-F5344CB8AC3E}">
        <p14:creationId xmlns:p14="http://schemas.microsoft.com/office/powerpoint/2010/main" val="47818849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1871</TotalTime>
  <Words>4016</Words>
  <Application>Microsoft Macintosh PowerPoint</Application>
  <PresentationFormat>On-screen Show (4:3)</PresentationFormat>
  <Paragraphs>574</Paragraphs>
  <Slides>93</Slides>
  <Notes>38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93</vt:i4>
      </vt:variant>
    </vt:vector>
  </HeadingPairs>
  <TitlesOfParts>
    <vt:vector size="95" baseType="lpstr">
      <vt:lpstr>Office Theme</vt:lpstr>
      <vt:lpstr>Equation</vt:lpstr>
      <vt:lpstr>A North Pacific Jet Phase Diagram Perspective on Extreme Weather Events during 2016–2017: Illustrative Examples </vt:lpstr>
      <vt:lpstr>PowerPoint Presentation</vt:lpstr>
      <vt:lpstr>PowerPoint Presentation</vt:lpstr>
      <vt:lpstr>PowerPoint Presentation</vt:lpstr>
      <vt:lpstr>The Development of the  NPJ Phase Diagram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Supplementary Slides</vt:lpstr>
      <vt:lpstr>NPJ Regime Composite Patterns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Real time NPJ Phase Diagram Verification Statistics  2016–2017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NPJ Phase Diagram and ETE’s</vt:lpstr>
      <vt:lpstr>PowerPoint Presentation</vt:lpstr>
      <vt:lpstr>PowerPoint Presentation</vt:lpstr>
      <vt:lpstr>PowerPoint Presentation</vt:lpstr>
      <vt:lpstr>NPJ Phase Diagram Technical Slides</vt:lpstr>
      <vt:lpstr>PowerPoint Presentation</vt:lpstr>
      <vt:lpstr>PowerPoint Presentation</vt:lpstr>
      <vt:lpstr>PowerPoint Presentation</vt:lpstr>
      <vt:lpstr>PowerPoint Presentation</vt:lpstr>
    </vt:vector>
  </TitlesOfParts>
  <Company>University at Albany-SUNY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North Pacific Jet Phase Diagram Perspective on Extreme Weather Events during 2016 </dc:title>
  <dc:creator>Andrew Winters</dc:creator>
  <cp:lastModifiedBy>Andrew Winters</cp:lastModifiedBy>
  <cp:revision>105</cp:revision>
  <dcterms:created xsi:type="dcterms:W3CDTF">2017-08-21T13:43:41Z</dcterms:created>
  <dcterms:modified xsi:type="dcterms:W3CDTF">2017-08-25T13:40:06Z</dcterms:modified>
</cp:coreProperties>
</file>