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Microsoft_Equation1.bin" ContentType="application/vnd.openxmlformats-officedocument.oleObject"/>
  <Override PartName="/ppt/embeddings/Microsoft_Equation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346" r:id="rId7"/>
    <p:sldId id="265" r:id="rId8"/>
    <p:sldId id="267" r:id="rId9"/>
    <p:sldId id="269" r:id="rId10"/>
    <p:sldId id="270" r:id="rId11"/>
    <p:sldId id="271" r:id="rId12"/>
    <p:sldId id="272" r:id="rId13"/>
    <p:sldId id="412" r:id="rId14"/>
    <p:sldId id="390" r:id="rId15"/>
    <p:sldId id="391" r:id="rId16"/>
    <p:sldId id="392" r:id="rId17"/>
    <p:sldId id="393" r:id="rId18"/>
    <p:sldId id="394" r:id="rId19"/>
    <p:sldId id="395" r:id="rId20"/>
    <p:sldId id="396" r:id="rId21"/>
    <p:sldId id="397" r:id="rId22"/>
    <p:sldId id="398" r:id="rId23"/>
    <p:sldId id="399" r:id="rId24"/>
    <p:sldId id="400" r:id="rId25"/>
    <p:sldId id="285" r:id="rId26"/>
    <p:sldId id="287" r:id="rId27"/>
    <p:sldId id="289" r:id="rId28"/>
    <p:sldId id="291" r:id="rId29"/>
    <p:sldId id="293" r:id="rId30"/>
    <p:sldId id="295" r:id="rId31"/>
    <p:sldId id="296" r:id="rId32"/>
    <p:sldId id="369" r:id="rId33"/>
    <p:sldId id="370" r:id="rId34"/>
    <p:sldId id="371" r:id="rId35"/>
    <p:sldId id="372" r:id="rId36"/>
    <p:sldId id="373" r:id="rId37"/>
    <p:sldId id="374" r:id="rId38"/>
    <p:sldId id="375" r:id="rId39"/>
    <p:sldId id="376" r:id="rId40"/>
    <p:sldId id="377" r:id="rId41"/>
    <p:sldId id="378" r:id="rId42"/>
    <p:sldId id="318" r:id="rId43"/>
    <p:sldId id="320" r:id="rId44"/>
    <p:sldId id="322" r:id="rId45"/>
    <p:sldId id="332" r:id="rId46"/>
    <p:sldId id="333" r:id="rId47"/>
    <p:sldId id="324" r:id="rId48"/>
    <p:sldId id="326" r:id="rId49"/>
    <p:sldId id="328" r:id="rId50"/>
    <p:sldId id="330" r:id="rId51"/>
    <p:sldId id="331" r:id="rId52"/>
    <p:sldId id="345" r:id="rId53"/>
    <p:sldId id="401" r:id="rId54"/>
    <p:sldId id="402" r:id="rId55"/>
    <p:sldId id="403" r:id="rId56"/>
    <p:sldId id="404" r:id="rId57"/>
    <p:sldId id="405" r:id="rId58"/>
    <p:sldId id="406" r:id="rId59"/>
    <p:sldId id="407" r:id="rId60"/>
    <p:sldId id="408" r:id="rId61"/>
    <p:sldId id="409" r:id="rId62"/>
    <p:sldId id="410" r:id="rId63"/>
    <p:sldId id="411" r:id="rId64"/>
    <p:sldId id="334" r:id="rId65"/>
    <p:sldId id="359" r:id="rId66"/>
    <p:sldId id="360" r:id="rId67"/>
    <p:sldId id="361" r:id="rId68"/>
    <p:sldId id="362" r:id="rId69"/>
    <p:sldId id="363" r:id="rId70"/>
    <p:sldId id="364" r:id="rId71"/>
    <p:sldId id="365" r:id="rId72"/>
    <p:sldId id="366" r:id="rId73"/>
    <p:sldId id="367" r:id="rId74"/>
    <p:sldId id="368" r:id="rId75"/>
    <p:sldId id="379" r:id="rId76"/>
    <p:sldId id="380" r:id="rId77"/>
    <p:sldId id="381" r:id="rId78"/>
    <p:sldId id="382" r:id="rId79"/>
    <p:sldId id="383" r:id="rId80"/>
    <p:sldId id="384" r:id="rId81"/>
    <p:sldId id="385" r:id="rId82"/>
    <p:sldId id="386" r:id="rId83"/>
    <p:sldId id="387" r:id="rId84"/>
    <p:sldId id="388" r:id="rId85"/>
    <p:sldId id="389"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736" autoAdjust="0"/>
  </p:normalViewPr>
  <p:slideViewPr>
    <p:cSldViewPr snapToGrid="0" snapToObjects="1">
      <p:cViewPr>
        <p:scale>
          <a:sx n="100" d="100"/>
          <a:sy n="100" d="100"/>
        </p:scale>
        <p:origin x="-37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10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10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10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10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10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10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10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10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7.emf"/><Relationship Id="rId2" Type="http://schemas.openxmlformats.org/officeDocument/2006/relationships/image" Target="../media/image23.emf"/><Relationship Id="rId3" Type="http://schemas.openxmlformats.org/officeDocument/2006/relationships/image" Target="../media/image3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10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10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31.emf"/><Relationship Id="rId3" Type="http://schemas.openxmlformats.org/officeDocument/2006/relationships/image" Target="../media/image3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168093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391855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83199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94856C-FFF4-734A-947F-B9DD130F93DF}"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867286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94856C-FFF4-734A-947F-B9DD130F93DF}"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85294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94856C-FFF4-734A-947F-B9DD130F93DF}"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60018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94856C-FFF4-734A-947F-B9DD130F93DF}" type="datetimeFigureOut">
              <a:rPr lang="en-US" smtClean="0"/>
              <a:t>9/6/16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236550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94856C-FFF4-734A-947F-B9DD130F93DF}" type="datetimeFigureOut">
              <a:rPr lang="en-US" smtClean="0"/>
              <a:t>9/6/16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04429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4856C-FFF4-734A-947F-B9DD130F93DF}" type="datetimeFigureOut">
              <a:rPr lang="en-US" smtClean="0"/>
              <a:t>9/6/16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59175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94856C-FFF4-734A-947F-B9DD130F93DF}"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70984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94856C-FFF4-734A-947F-B9DD130F93DF}"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749D4-AC5F-084E-845D-D3E7EE9A6121}" type="slidenum">
              <a:rPr lang="en-US" smtClean="0"/>
              <a:t>‹#›</a:t>
            </a:fld>
            <a:endParaRPr lang="en-US"/>
          </a:p>
        </p:txBody>
      </p:sp>
    </p:spTree>
    <p:extLst>
      <p:ext uri="{BB962C8B-B14F-4D97-AF65-F5344CB8AC3E}">
        <p14:creationId xmlns:p14="http://schemas.microsoft.com/office/powerpoint/2010/main" val="1799967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4856C-FFF4-734A-947F-B9DD130F93DF}" type="datetimeFigureOut">
              <a:rPr lang="en-US" smtClean="0"/>
              <a:t>9/6/16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749D4-AC5F-084E-845D-D3E7EE9A6121}" type="slidenum">
              <a:rPr lang="en-US" smtClean="0"/>
              <a:t>‹#›</a:t>
            </a:fld>
            <a:endParaRPr lang="en-US"/>
          </a:p>
        </p:txBody>
      </p:sp>
    </p:spTree>
    <p:extLst>
      <p:ext uri="{BB962C8B-B14F-4D97-AF65-F5344CB8AC3E}">
        <p14:creationId xmlns:p14="http://schemas.microsoft.com/office/powerpoint/2010/main" val="3241340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1" Type="http://schemas.openxmlformats.org/officeDocument/2006/relationships/oleObject" Target="../embeddings/Microsoft_Equation1.bin"/><Relationship Id="rId12" Type="http://schemas.openxmlformats.org/officeDocument/2006/relationships/image" Target="../media/image24.emf"/><Relationship Id="rId13" Type="http://schemas.openxmlformats.org/officeDocument/2006/relationships/oleObject" Target="../embeddings/Microsoft_Equation2.bin"/><Relationship Id="rId14"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8" Type="http://schemas.openxmlformats.org/officeDocument/2006/relationships/oleObject" Target="../embeddings/oleObject1.bin"/><Relationship Id="rId9" Type="http://schemas.openxmlformats.org/officeDocument/2006/relationships/image" Target="../media/image23.emf"/><Relationship Id="rId10"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31.emf"/><Relationship Id="rId13" Type="http://schemas.openxmlformats.org/officeDocument/2006/relationships/oleObject" Target="../embeddings/oleObject6.bin"/><Relationship Id="rId14" Type="http://schemas.openxmlformats.org/officeDocument/2006/relationships/image" Target="../media/image32.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8" Type="http://schemas.openxmlformats.org/officeDocument/2006/relationships/oleObject" Target="../embeddings/oleObject3.bin"/><Relationship Id="rId9" Type="http://schemas.openxmlformats.org/officeDocument/2006/relationships/image" Target="../media/image23.emf"/><Relationship Id="rId10"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31.emf"/><Relationship Id="rId13" Type="http://schemas.openxmlformats.org/officeDocument/2006/relationships/oleObject" Target="../embeddings/oleObject10.bin"/><Relationship Id="rId14" Type="http://schemas.openxmlformats.org/officeDocument/2006/relationships/image" Target="../media/image32.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image" Target="../media/image33.emf"/><Relationship Id="rId4" Type="http://schemas.openxmlformats.org/officeDocument/2006/relationships/image" Target="../media/image27.emf"/><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0.emf"/><Relationship Id="rId8" Type="http://schemas.openxmlformats.org/officeDocument/2006/relationships/oleObject" Target="../embeddings/oleObject7.bin"/><Relationship Id="rId9" Type="http://schemas.openxmlformats.org/officeDocument/2006/relationships/image" Target="../media/image23.emf"/><Relationship Id="rId10"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31.emf"/><Relationship Id="rId13" Type="http://schemas.openxmlformats.org/officeDocument/2006/relationships/oleObject" Target="../embeddings/oleObject14.bin"/><Relationship Id="rId14" Type="http://schemas.openxmlformats.org/officeDocument/2006/relationships/image" Target="../media/image32.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30.emf"/><Relationship Id="rId8" Type="http://schemas.openxmlformats.org/officeDocument/2006/relationships/oleObject" Target="../embeddings/oleObject11.bin"/><Relationship Id="rId9" Type="http://schemas.openxmlformats.org/officeDocument/2006/relationships/image" Target="../media/image23.emf"/><Relationship Id="rId10" Type="http://schemas.openxmlformats.org/officeDocument/2006/relationships/oleObject" Target="../embeddings/oleObject12.bin"/></Relationships>
</file>

<file path=ppt/slides/_rels/slide17.xml.rels><?xml version="1.0" encoding="UTF-8" standalone="yes"?>
<Relationships xmlns="http://schemas.openxmlformats.org/package/2006/relationships"><Relationship Id="rId11" Type="http://schemas.openxmlformats.org/officeDocument/2006/relationships/oleObject" Target="../embeddings/oleObject17.bin"/><Relationship Id="rId12" Type="http://schemas.openxmlformats.org/officeDocument/2006/relationships/image" Target="../media/image31.emf"/><Relationship Id="rId13" Type="http://schemas.openxmlformats.org/officeDocument/2006/relationships/oleObject" Target="../embeddings/oleObject18.bin"/><Relationship Id="rId14" Type="http://schemas.openxmlformats.org/officeDocument/2006/relationships/image" Target="../media/image32.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43.emf"/><Relationship Id="rId7" Type="http://schemas.openxmlformats.org/officeDocument/2006/relationships/image" Target="../media/image30.emf"/><Relationship Id="rId8" Type="http://schemas.openxmlformats.org/officeDocument/2006/relationships/oleObject" Target="../embeddings/oleObject15.bin"/><Relationship Id="rId9" Type="http://schemas.openxmlformats.org/officeDocument/2006/relationships/image" Target="../media/image23.emf"/><Relationship Id="rId10" Type="http://schemas.openxmlformats.org/officeDocument/2006/relationships/oleObject" Target="../embeddings/oleObject16.bin"/></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21.bin"/><Relationship Id="rId12" Type="http://schemas.openxmlformats.org/officeDocument/2006/relationships/image" Target="../media/image31.emf"/><Relationship Id="rId13" Type="http://schemas.openxmlformats.org/officeDocument/2006/relationships/oleObject" Target="../embeddings/oleObject22.bin"/><Relationship Id="rId14" Type="http://schemas.openxmlformats.org/officeDocument/2006/relationships/image" Target="../media/image32.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30.emf"/><Relationship Id="rId8" Type="http://schemas.openxmlformats.org/officeDocument/2006/relationships/oleObject" Target="../embeddings/oleObject19.bin"/><Relationship Id="rId9" Type="http://schemas.openxmlformats.org/officeDocument/2006/relationships/image" Target="../media/image23.emf"/><Relationship Id="rId10" Type="http://schemas.openxmlformats.org/officeDocument/2006/relationships/oleObject" Target="../embeddings/oleObject20.bin"/></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25.bin"/><Relationship Id="rId12" Type="http://schemas.openxmlformats.org/officeDocument/2006/relationships/image" Target="../media/image31.emf"/><Relationship Id="rId13" Type="http://schemas.openxmlformats.org/officeDocument/2006/relationships/oleObject" Target="../embeddings/oleObject26.bin"/><Relationship Id="rId14" Type="http://schemas.openxmlformats.org/officeDocument/2006/relationships/image" Target="../media/image32.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image" Target="../media/image48.emf"/><Relationship Id="rId4" Type="http://schemas.openxmlformats.org/officeDocument/2006/relationships/image" Target="../media/image45.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30.emf"/><Relationship Id="rId8" Type="http://schemas.openxmlformats.org/officeDocument/2006/relationships/oleObject" Target="../embeddings/oleObject23.bin"/><Relationship Id="rId9" Type="http://schemas.openxmlformats.org/officeDocument/2006/relationships/image" Target="../media/image23.emf"/><Relationship Id="rId10" Type="http://schemas.openxmlformats.org/officeDocument/2006/relationships/oleObject" Target="../embeddings/oleObject24.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29.bin"/><Relationship Id="rId12" Type="http://schemas.openxmlformats.org/officeDocument/2006/relationships/image" Target="../media/image31.emf"/><Relationship Id="rId13" Type="http://schemas.openxmlformats.org/officeDocument/2006/relationships/oleObject" Target="../embeddings/oleObject30.bin"/><Relationship Id="rId14" Type="http://schemas.openxmlformats.org/officeDocument/2006/relationships/image" Target="../media/image32.emf"/><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image" Target="../media/image51.emf"/><Relationship Id="rId4" Type="http://schemas.openxmlformats.org/officeDocument/2006/relationships/image" Target="../media/image45.emf"/><Relationship Id="rId5" Type="http://schemas.openxmlformats.org/officeDocument/2006/relationships/image" Target="../media/image52.emf"/><Relationship Id="rId6" Type="http://schemas.openxmlformats.org/officeDocument/2006/relationships/image" Target="../media/image50.emf"/><Relationship Id="rId7" Type="http://schemas.openxmlformats.org/officeDocument/2006/relationships/image" Target="../media/image30.emf"/><Relationship Id="rId8" Type="http://schemas.openxmlformats.org/officeDocument/2006/relationships/oleObject" Target="../embeddings/oleObject27.bin"/><Relationship Id="rId9" Type="http://schemas.openxmlformats.org/officeDocument/2006/relationships/image" Target="../media/image23.emf"/><Relationship Id="rId10" Type="http://schemas.openxmlformats.org/officeDocument/2006/relationships/oleObject" Target="../embeddings/oleObject28.bin"/></Relationships>
</file>

<file path=ppt/slides/_rels/slide21.xml.rels><?xml version="1.0" encoding="UTF-8" standalone="yes"?>
<Relationships xmlns="http://schemas.openxmlformats.org/package/2006/relationships"><Relationship Id="rId11" Type="http://schemas.openxmlformats.org/officeDocument/2006/relationships/oleObject" Target="../embeddings/oleObject33.bin"/><Relationship Id="rId12" Type="http://schemas.openxmlformats.org/officeDocument/2006/relationships/image" Target="../media/image31.emf"/><Relationship Id="rId13" Type="http://schemas.openxmlformats.org/officeDocument/2006/relationships/oleObject" Target="../embeddings/oleObject34.bin"/><Relationship Id="rId14" Type="http://schemas.openxmlformats.org/officeDocument/2006/relationships/image" Target="../media/image32.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30.emf"/><Relationship Id="rId8" Type="http://schemas.openxmlformats.org/officeDocument/2006/relationships/oleObject" Target="../embeddings/oleObject31.bin"/><Relationship Id="rId9" Type="http://schemas.openxmlformats.org/officeDocument/2006/relationships/image" Target="../media/image23.emf"/><Relationship Id="rId10" Type="http://schemas.openxmlformats.org/officeDocument/2006/relationships/oleObject" Target="../embeddings/oleObject32.bin"/></Relationships>
</file>

<file path=ppt/slides/_rels/slide22.xml.rels><?xml version="1.0" encoding="UTF-8" standalone="yes"?>
<Relationships xmlns="http://schemas.openxmlformats.org/package/2006/relationships"><Relationship Id="rId11" Type="http://schemas.openxmlformats.org/officeDocument/2006/relationships/oleObject" Target="../embeddings/oleObject37.bin"/><Relationship Id="rId12" Type="http://schemas.openxmlformats.org/officeDocument/2006/relationships/image" Target="../media/image31.emf"/><Relationship Id="rId13" Type="http://schemas.openxmlformats.org/officeDocument/2006/relationships/oleObject" Target="../embeddings/oleObject38.bin"/><Relationship Id="rId14" Type="http://schemas.openxmlformats.org/officeDocument/2006/relationships/image" Target="../media/image32.e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7" Type="http://schemas.openxmlformats.org/officeDocument/2006/relationships/image" Target="../media/image30.emf"/><Relationship Id="rId8" Type="http://schemas.openxmlformats.org/officeDocument/2006/relationships/oleObject" Target="../embeddings/oleObject35.bin"/><Relationship Id="rId9" Type="http://schemas.openxmlformats.org/officeDocument/2006/relationships/image" Target="../media/image23.emf"/><Relationship Id="rId10" Type="http://schemas.openxmlformats.org/officeDocument/2006/relationships/oleObject" Target="../embeddings/oleObject36.bin"/></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41.bin"/><Relationship Id="rId12" Type="http://schemas.openxmlformats.org/officeDocument/2006/relationships/image" Target="../media/image31.emf"/><Relationship Id="rId13" Type="http://schemas.openxmlformats.org/officeDocument/2006/relationships/oleObject" Target="../embeddings/oleObject42.bin"/><Relationship Id="rId14" Type="http://schemas.openxmlformats.org/officeDocument/2006/relationships/image" Target="../media/image32.emf"/><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image" Target="../media/image61.emf"/><Relationship Id="rId4" Type="http://schemas.openxmlformats.org/officeDocument/2006/relationships/image" Target="../media/image62.emf"/><Relationship Id="rId5" Type="http://schemas.openxmlformats.org/officeDocument/2006/relationships/image" Target="../media/image63.emf"/><Relationship Id="rId6" Type="http://schemas.openxmlformats.org/officeDocument/2006/relationships/image" Target="../media/image64.emf"/><Relationship Id="rId7" Type="http://schemas.openxmlformats.org/officeDocument/2006/relationships/image" Target="../media/image30.emf"/><Relationship Id="rId8" Type="http://schemas.openxmlformats.org/officeDocument/2006/relationships/oleObject" Target="../embeddings/oleObject39.bin"/><Relationship Id="rId9" Type="http://schemas.openxmlformats.org/officeDocument/2006/relationships/image" Target="../media/image23.emf"/><Relationship Id="rId10" Type="http://schemas.openxmlformats.org/officeDocument/2006/relationships/oleObject" Target="../embeddings/oleObject40.bin"/></Relationships>
</file>

<file path=ppt/slides/_rels/slide24.xml.rels><?xml version="1.0" encoding="UTF-8" standalone="yes"?>
<Relationships xmlns="http://schemas.openxmlformats.org/package/2006/relationships"><Relationship Id="rId11" Type="http://schemas.openxmlformats.org/officeDocument/2006/relationships/oleObject" Target="../embeddings/oleObject45.bin"/><Relationship Id="rId12" Type="http://schemas.openxmlformats.org/officeDocument/2006/relationships/image" Target="../media/image31.emf"/><Relationship Id="rId13" Type="http://schemas.openxmlformats.org/officeDocument/2006/relationships/oleObject" Target="../embeddings/oleObject46.bin"/><Relationship Id="rId14" Type="http://schemas.openxmlformats.org/officeDocument/2006/relationships/image" Target="../media/image32.emf"/><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image" Target="../media/image65.emf"/><Relationship Id="rId4" Type="http://schemas.openxmlformats.org/officeDocument/2006/relationships/image" Target="../media/image66.emf"/><Relationship Id="rId5" Type="http://schemas.openxmlformats.org/officeDocument/2006/relationships/image" Target="../media/image67.emf"/><Relationship Id="rId6" Type="http://schemas.openxmlformats.org/officeDocument/2006/relationships/image" Target="../media/image68.emf"/><Relationship Id="rId7" Type="http://schemas.openxmlformats.org/officeDocument/2006/relationships/image" Target="../media/image30.emf"/><Relationship Id="rId8" Type="http://schemas.openxmlformats.org/officeDocument/2006/relationships/oleObject" Target="../embeddings/oleObject43.bin"/><Relationship Id="rId9" Type="http://schemas.openxmlformats.org/officeDocument/2006/relationships/image" Target="../media/image23.emf"/><Relationship Id="rId10" Type="http://schemas.openxmlformats.org/officeDocument/2006/relationships/oleObject" Target="../embeddings/oleObject44.bin"/></Relationships>
</file>

<file path=ppt/slides/_rels/slide25.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gif"/><Relationship Id="rId3"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gif"/><Relationship Id="rId3" Type="http://schemas.openxmlformats.org/officeDocument/2006/relationships/image" Target="../media/image1.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emf"/><Relationship Id="rId3" Type="http://schemas.openxmlformats.org/officeDocument/2006/relationships/image" Target="../media/image98.emf"/></Relationships>
</file>

<file path=ppt/slides/_rels/slide46.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0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1" Type="http://schemas.openxmlformats.org/officeDocument/2006/relationships/oleObject" Target="../embeddings/oleObject49.bin"/><Relationship Id="rId12" Type="http://schemas.openxmlformats.org/officeDocument/2006/relationships/image" Target="../media/image31.emf"/><Relationship Id="rId13" Type="http://schemas.openxmlformats.org/officeDocument/2006/relationships/oleObject" Target="../embeddings/oleObject50.bin"/><Relationship Id="rId14" Type="http://schemas.openxmlformats.org/officeDocument/2006/relationships/image" Target="../media/image107.emf"/><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108.emf"/><Relationship Id="rId6" Type="http://schemas.openxmlformats.org/officeDocument/2006/relationships/image" Target="../media/image29.emf"/><Relationship Id="rId7" Type="http://schemas.openxmlformats.org/officeDocument/2006/relationships/image" Target="../media/image30.emf"/><Relationship Id="rId8" Type="http://schemas.openxmlformats.org/officeDocument/2006/relationships/oleObject" Target="../embeddings/oleObject47.bin"/><Relationship Id="rId9" Type="http://schemas.openxmlformats.org/officeDocument/2006/relationships/image" Target="../media/image23.emf"/><Relationship Id="rId10" Type="http://schemas.openxmlformats.org/officeDocument/2006/relationships/oleObject" Target="../embeddings/oleObject48.bin"/></Relationships>
</file>

<file path=ppt/slides/_rels/slide54.xml.rels><?xml version="1.0" encoding="UTF-8" standalone="yes"?>
<Relationships xmlns="http://schemas.openxmlformats.org/package/2006/relationships"><Relationship Id="rId11" Type="http://schemas.openxmlformats.org/officeDocument/2006/relationships/oleObject" Target="../embeddings/oleObject53.bin"/><Relationship Id="rId12" Type="http://schemas.openxmlformats.org/officeDocument/2006/relationships/image" Target="../media/image31.emf"/><Relationship Id="rId13" Type="http://schemas.openxmlformats.org/officeDocument/2006/relationships/oleObject" Target="../embeddings/oleObject54.bin"/><Relationship Id="rId14" Type="http://schemas.openxmlformats.org/officeDocument/2006/relationships/image" Target="../media/image107.emf"/><Relationship Id="rId1" Type="http://schemas.openxmlformats.org/officeDocument/2006/relationships/vmlDrawing" Target="../drawings/vmlDrawing14.vml"/><Relationship Id="rId2" Type="http://schemas.openxmlformats.org/officeDocument/2006/relationships/slideLayout" Target="../slideLayouts/slideLayout2.xml"/><Relationship Id="rId3" Type="http://schemas.openxmlformats.org/officeDocument/2006/relationships/image" Target="../media/image33.emf"/><Relationship Id="rId4" Type="http://schemas.openxmlformats.org/officeDocument/2006/relationships/image" Target="../media/image27.emf"/><Relationship Id="rId5" Type="http://schemas.openxmlformats.org/officeDocument/2006/relationships/image" Target="../media/image109.emf"/><Relationship Id="rId6" Type="http://schemas.openxmlformats.org/officeDocument/2006/relationships/image" Target="../media/image35.emf"/><Relationship Id="rId7" Type="http://schemas.openxmlformats.org/officeDocument/2006/relationships/image" Target="../media/image30.emf"/><Relationship Id="rId8" Type="http://schemas.openxmlformats.org/officeDocument/2006/relationships/oleObject" Target="../embeddings/oleObject51.bin"/><Relationship Id="rId9" Type="http://schemas.openxmlformats.org/officeDocument/2006/relationships/image" Target="../media/image23.emf"/><Relationship Id="rId10" Type="http://schemas.openxmlformats.org/officeDocument/2006/relationships/oleObject" Target="../embeddings/oleObject52.bin"/></Relationships>
</file>

<file path=ppt/slides/_rels/slide55.xml.rels><?xml version="1.0" encoding="UTF-8" standalone="yes"?>
<Relationships xmlns="http://schemas.openxmlformats.org/package/2006/relationships"><Relationship Id="rId11" Type="http://schemas.openxmlformats.org/officeDocument/2006/relationships/oleObject" Target="../embeddings/oleObject57.bin"/><Relationship Id="rId12" Type="http://schemas.openxmlformats.org/officeDocument/2006/relationships/image" Target="../media/image31.emf"/><Relationship Id="rId13" Type="http://schemas.openxmlformats.org/officeDocument/2006/relationships/oleObject" Target="../embeddings/oleObject58.bin"/><Relationship Id="rId14" Type="http://schemas.openxmlformats.org/officeDocument/2006/relationships/image" Target="../media/image107.emf"/><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109.emf"/><Relationship Id="rId6" Type="http://schemas.openxmlformats.org/officeDocument/2006/relationships/image" Target="../media/image39.emf"/><Relationship Id="rId7" Type="http://schemas.openxmlformats.org/officeDocument/2006/relationships/image" Target="../media/image30.emf"/><Relationship Id="rId8" Type="http://schemas.openxmlformats.org/officeDocument/2006/relationships/oleObject" Target="../embeddings/oleObject55.bin"/><Relationship Id="rId9" Type="http://schemas.openxmlformats.org/officeDocument/2006/relationships/image" Target="../media/image23.emf"/><Relationship Id="rId10" Type="http://schemas.openxmlformats.org/officeDocument/2006/relationships/oleObject" Target="../embeddings/oleObject56.bin"/></Relationships>
</file>

<file path=ppt/slides/_rels/slide56.xml.rels><?xml version="1.0" encoding="UTF-8" standalone="yes"?>
<Relationships xmlns="http://schemas.openxmlformats.org/package/2006/relationships"><Relationship Id="rId11" Type="http://schemas.openxmlformats.org/officeDocument/2006/relationships/oleObject" Target="../embeddings/oleObject61.bin"/><Relationship Id="rId12" Type="http://schemas.openxmlformats.org/officeDocument/2006/relationships/image" Target="../media/image31.emf"/><Relationship Id="rId13" Type="http://schemas.openxmlformats.org/officeDocument/2006/relationships/oleObject" Target="../embeddings/oleObject62.bin"/><Relationship Id="rId14" Type="http://schemas.openxmlformats.org/officeDocument/2006/relationships/image" Target="../media/image107.emf"/><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110.emf"/><Relationship Id="rId6" Type="http://schemas.openxmlformats.org/officeDocument/2006/relationships/image" Target="../media/image43.emf"/><Relationship Id="rId7" Type="http://schemas.openxmlformats.org/officeDocument/2006/relationships/image" Target="../media/image30.emf"/><Relationship Id="rId8" Type="http://schemas.openxmlformats.org/officeDocument/2006/relationships/oleObject" Target="../embeddings/oleObject59.bin"/><Relationship Id="rId9" Type="http://schemas.openxmlformats.org/officeDocument/2006/relationships/image" Target="../media/image23.emf"/><Relationship Id="rId10" Type="http://schemas.openxmlformats.org/officeDocument/2006/relationships/oleObject" Target="../embeddings/oleObject60.bin"/></Relationships>
</file>

<file path=ppt/slides/_rels/slide57.xml.rels><?xml version="1.0" encoding="UTF-8" standalone="yes"?>
<Relationships xmlns="http://schemas.openxmlformats.org/package/2006/relationships"><Relationship Id="rId11" Type="http://schemas.openxmlformats.org/officeDocument/2006/relationships/oleObject" Target="../embeddings/oleObject65.bin"/><Relationship Id="rId12" Type="http://schemas.openxmlformats.org/officeDocument/2006/relationships/image" Target="../media/image31.emf"/><Relationship Id="rId13" Type="http://schemas.openxmlformats.org/officeDocument/2006/relationships/oleObject" Target="../embeddings/oleObject66.bin"/><Relationship Id="rId14" Type="http://schemas.openxmlformats.org/officeDocument/2006/relationships/image" Target="../media/image107.emf"/><Relationship Id="rId1" Type="http://schemas.openxmlformats.org/officeDocument/2006/relationships/vmlDrawing" Target="../drawings/vmlDrawing17.vml"/><Relationship Id="rId2" Type="http://schemas.openxmlformats.org/officeDocument/2006/relationships/slideLayout" Target="../slideLayouts/slideLayout2.xml"/><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111.emf"/><Relationship Id="rId6" Type="http://schemas.openxmlformats.org/officeDocument/2006/relationships/image" Target="../media/image47.emf"/><Relationship Id="rId7" Type="http://schemas.openxmlformats.org/officeDocument/2006/relationships/image" Target="../media/image30.emf"/><Relationship Id="rId8" Type="http://schemas.openxmlformats.org/officeDocument/2006/relationships/oleObject" Target="../embeddings/oleObject63.bin"/><Relationship Id="rId9" Type="http://schemas.openxmlformats.org/officeDocument/2006/relationships/image" Target="../media/image23.emf"/><Relationship Id="rId10" Type="http://schemas.openxmlformats.org/officeDocument/2006/relationships/oleObject" Target="../embeddings/oleObject64.bin"/></Relationships>
</file>

<file path=ppt/slides/_rels/slide58.xml.rels><?xml version="1.0" encoding="UTF-8" standalone="yes"?>
<Relationships xmlns="http://schemas.openxmlformats.org/package/2006/relationships"><Relationship Id="rId11" Type="http://schemas.openxmlformats.org/officeDocument/2006/relationships/oleObject" Target="../embeddings/oleObject69.bin"/><Relationship Id="rId12" Type="http://schemas.openxmlformats.org/officeDocument/2006/relationships/image" Target="../media/image31.emf"/><Relationship Id="rId13" Type="http://schemas.openxmlformats.org/officeDocument/2006/relationships/oleObject" Target="../embeddings/oleObject70.bin"/><Relationship Id="rId14" Type="http://schemas.openxmlformats.org/officeDocument/2006/relationships/image" Target="../media/image107.emf"/><Relationship Id="rId1" Type="http://schemas.openxmlformats.org/officeDocument/2006/relationships/vmlDrawing" Target="../drawings/vmlDrawing18.vml"/><Relationship Id="rId2" Type="http://schemas.openxmlformats.org/officeDocument/2006/relationships/slideLayout" Target="../slideLayouts/slideLayout2.xml"/><Relationship Id="rId3" Type="http://schemas.openxmlformats.org/officeDocument/2006/relationships/image" Target="../media/image48.emf"/><Relationship Id="rId4" Type="http://schemas.openxmlformats.org/officeDocument/2006/relationships/image" Target="../media/image45.emf"/><Relationship Id="rId5" Type="http://schemas.openxmlformats.org/officeDocument/2006/relationships/image" Target="../media/image112.emf"/><Relationship Id="rId6" Type="http://schemas.openxmlformats.org/officeDocument/2006/relationships/image" Target="../media/image50.emf"/><Relationship Id="rId7" Type="http://schemas.openxmlformats.org/officeDocument/2006/relationships/image" Target="../media/image30.emf"/><Relationship Id="rId8" Type="http://schemas.openxmlformats.org/officeDocument/2006/relationships/oleObject" Target="../embeddings/oleObject67.bin"/><Relationship Id="rId9" Type="http://schemas.openxmlformats.org/officeDocument/2006/relationships/image" Target="../media/image23.emf"/><Relationship Id="rId10" Type="http://schemas.openxmlformats.org/officeDocument/2006/relationships/oleObject" Target="../embeddings/oleObject68.bin"/></Relationships>
</file>

<file path=ppt/slides/_rels/slide59.xml.rels><?xml version="1.0" encoding="UTF-8" standalone="yes"?>
<Relationships xmlns="http://schemas.openxmlformats.org/package/2006/relationships"><Relationship Id="rId11" Type="http://schemas.openxmlformats.org/officeDocument/2006/relationships/oleObject" Target="../embeddings/oleObject73.bin"/><Relationship Id="rId12" Type="http://schemas.openxmlformats.org/officeDocument/2006/relationships/image" Target="../media/image31.emf"/><Relationship Id="rId13" Type="http://schemas.openxmlformats.org/officeDocument/2006/relationships/oleObject" Target="../embeddings/oleObject74.bin"/><Relationship Id="rId14" Type="http://schemas.openxmlformats.org/officeDocument/2006/relationships/image" Target="../media/image107.emf"/><Relationship Id="rId1" Type="http://schemas.openxmlformats.org/officeDocument/2006/relationships/vmlDrawing" Target="../drawings/vmlDrawing19.vml"/><Relationship Id="rId2" Type="http://schemas.openxmlformats.org/officeDocument/2006/relationships/slideLayout" Target="../slideLayouts/slideLayout2.xml"/><Relationship Id="rId3" Type="http://schemas.openxmlformats.org/officeDocument/2006/relationships/image" Target="../media/image51.emf"/><Relationship Id="rId4" Type="http://schemas.openxmlformats.org/officeDocument/2006/relationships/image" Target="../media/image45.emf"/><Relationship Id="rId5" Type="http://schemas.openxmlformats.org/officeDocument/2006/relationships/image" Target="../media/image113.emf"/><Relationship Id="rId6" Type="http://schemas.openxmlformats.org/officeDocument/2006/relationships/image" Target="../media/image50.emf"/><Relationship Id="rId7" Type="http://schemas.openxmlformats.org/officeDocument/2006/relationships/image" Target="../media/image30.emf"/><Relationship Id="rId8" Type="http://schemas.openxmlformats.org/officeDocument/2006/relationships/oleObject" Target="../embeddings/oleObject71.bin"/><Relationship Id="rId9" Type="http://schemas.openxmlformats.org/officeDocument/2006/relationships/image" Target="../media/image23.emf"/><Relationship Id="rId10" Type="http://schemas.openxmlformats.org/officeDocument/2006/relationships/oleObject" Target="../embeddings/oleObject72.bin"/></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1" Type="http://schemas.openxmlformats.org/officeDocument/2006/relationships/oleObject" Target="../embeddings/oleObject77.bin"/><Relationship Id="rId12" Type="http://schemas.openxmlformats.org/officeDocument/2006/relationships/image" Target="../media/image31.emf"/><Relationship Id="rId13" Type="http://schemas.openxmlformats.org/officeDocument/2006/relationships/oleObject" Target="../embeddings/oleObject78.bin"/><Relationship Id="rId14" Type="http://schemas.openxmlformats.org/officeDocument/2006/relationships/image" Target="../media/image107.emf"/><Relationship Id="rId1" Type="http://schemas.openxmlformats.org/officeDocument/2006/relationships/vmlDrawing" Target="../drawings/vmlDrawing20.vml"/><Relationship Id="rId2" Type="http://schemas.openxmlformats.org/officeDocument/2006/relationships/slideLayout" Target="../slideLayouts/slideLayout2.xml"/><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114.emf"/><Relationship Id="rId6" Type="http://schemas.openxmlformats.org/officeDocument/2006/relationships/image" Target="../media/image56.emf"/><Relationship Id="rId7" Type="http://schemas.openxmlformats.org/officeDocument/2006/relationships/image" Target="../media/image30.emf"/><Relationship Id="rId8" Type="http://schemas.openxmlformats.org/officeDocument/2006/relationships/oleObject" Target="../embeddings/oleObject75.bin"/><Relationship Id="rId9" Type="http://schemas.openxmlformats.org/officeDocument/2006/relationships/image" Target="../media/image23.emf"/><Relationship Id="rId10" Type="http://schemas.openxmlformats.org/officeDocument/2006/relationships/oleObject" Target="../embeddings/oleObject76.bin"/></Relationships>
</file>

<file path=ppt/slides/_rels/slide61.xml.rels><?xml version="1.0" encoding="UTF-8" standalone="yes"?>
<Relationships xmlns="http://schemas.openxmlformats.org/package/2006/relationships"><Relationship Id="rId11" Type="http://schemas.openxmlformats.org/officeDocument/2006/relationships/image" Target="../media/image23.emf"/><Relationship Id="rId12" Type="http://schemas.openxmlformats.org/officeDocument/2006/relationships/oleObject" Target="../embeddings/oleObject81.bin"/><Relationship Id="rId13" Type="http://schemas.openxmlformats.org/officeDocument/2006/relationships/oleObject" Target="../embeddings/oleObject82.bin"/><Relationship Id="rId14" Type="http://schemas.openxmlformats.org/officeDocument/2006/relationships/image" Target="../media/image31.emf"/><Relationship Id="rId1" Type="http://schemas.openxmlformats.org/officeDocument/2006/relationships/vmlDrawing" Target="../drawings/vmlDrawing21.vml"/><Relationship Id="rId2" Type="http://schemas.openxmlformats.org/officeDocument/2006/relationships/slideLayout" Target="../slideLayouts/slideLayout2.xml"/><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115.emf"/><Relationship Id="rId6" Type="http://schemas.openxmlformats.org/officeDocument/2006/relationships/image" Target="../media/image60.emf"/><Relationship Id="rId7" Type="http://schemas.openxmlformats.org/officeDocument/2006/relationships/image" Target="../media/image30.emf"/><Relationship Id="rId8" Type="http://schemas.openxmlformats.org/officeDocument/2006/relationships/oleObject" Target="../embeddings/oleObject79.bin"/><Relationship Id="rId9" Type="http://schemas.openxmlformats.org/officeDocument/2006/relationships/image" Target="../media/image107.emf"/><Relationship Id="rId10" Type="http://schemas.openxmlformats.org/officeDocument/2006/relationships/oleObject" Target="../embeddings/oleObject80.bin"/></Relationships>
</file>

<file path=ppt/slides/_rels/slide62.xml.rels><?xml version="1.0" encoding="UTF-8" standalone="yes"?>
<Relationships xmlns="http://schemas.openxmlformats.org/package/2006/relationships"><Relationship Id="rId11" Type="http://schemas.openxmlformats.org/officeDocument/2006/relationships/oleObject" Target="../embeddings/oleObject85.bin"/><Relationship Id="rId12" Type="http://schemas.openxmlformats.org/officeDocument/2006/relationships/image" Target="../media/image31.emf"/><Relationship Id="rId13" Type="http://schemas.openxmlformats.org/officeDocument/2006/relationships/oleObject" Target="../embeddings/oleObject86.bin"/><Relationship Id="rId14" Type="http://schemas.openxmlformats.org/officeDocument/2006/relationships/image" Target="../media/image107.emf"/><Relationship Id="rId1" Type="http://schemas.openxmlformats.org/officeDocument/2006/relationships/vmlDrawing" Target="../drawings/vmlDrawing22.vml"/><Relationship Id="rId2" Type="http://schemas.openxmlformats.org/officeDocument/2006/relationships/slideLayout" Target="../slideLayouts/slideLayout2.xml"/><Relationship Id="rId3" Type="http://schemas.openxmlformats.org/officeDocument/2006/relationships/image" Target="../media/image61.emf"/><Relationship Id="rId4" Type="http://schemas.openxmlformats.org/officeDocument/2006/relationships/image" Target="../media/image62.emf"/><Relationship Id="rId5" Type="http://schemas.openxmlformats.org/officeDocument/2006/relationships/image" Target="../media/image116.emf"/><Relationship Id="rId6" Type="http://schemas.openxmlformats.org/officeDocument/2006/relationships/image" Target="../media/image64.emf"/><Relationship Id="rId7" Type="http://schemas.openxmlformats.org/officeDocument/2006/relationships/image" Target="../media/image30.emf"/><Relationship Id="rId8" Type="http://schemas.openxmlformats.org/officeDocument/2006/relationships/oleObject" Target="../embeddings/oleObject83.bin"/><Relationship Id="rId9" Type="http://schemas.openxmlformats.org/officeDocument/2006/relationships/image" Target="../media/image23.emf"/><Relationship Id="rId10" Type="http://schemas.openxmlformats.org/officeDocument/2006/relationships/oleObject" Target="../embeddings/oleObject84.bin"/></Relationships>
</file>

<file path=ppt/slides/_rels/slide63.xml.rels><?xml version="1.0" encoding="UTF-8" standalone="yes"?>
<Relationships xmlns="http://schemas.openxmlformats.org/package/2006/relationships"><Relationship Id="rId11" Type="http://schemas.openxmlformats.org/officeDocument/2006/relationships/oleObject" Target="../embeddings/oleObject89.bin"/><Relationship Id="rId12" Type="http://schemas.openxmlformats.org/officeDocument/2006/relationships/image" Target="../media/image31.emf"/><Relationship Id="rId13" Type="http://schemas.openxmlformats.org/officeDocument/2006/relationships/oleObject" Target="../embeddings/oleObject90.bin"/><Relationship Id="rId14" Type="http://schemas.openxmlformats.org/officeDocument/2006/relationships/image" Target="../media/image107.emf"/><Relationship Id="rId1" Type="http://schemas.openxmlformats.org/officeDocument/2006/relationships/vmlDrawing" Target="../drawings/vmlDrawing23.vml"/><Relationship Id="rId2" Type="http://schemas.openxmlformats.org/officeDocument/2006/relationships/slideLayout" Target="../slideLayouts/slideLayout2.xml"/><Relationship Id="rId3" Type="http://schemas.openxmlformats.org/officeDocument/2006/relationships/image" Target="../media/image65.emf"/><Relationship Id="rId4" Type="http://schemas.openxmlformats.org/officeDocument/2006/relationships/image" Target="../media/image66.emf"/><Relationship Id="rId5" Type="http://schemas.openxmlformats.org/officeDocument/2006/relationships/image" Target="../media/image117.emf"/><Relationship Id="rId6" Type="http://schemas.openxmlformats.org/officeDocument/2006/relationships/image" Target="../media/image68.emf"/><Relationship Id="rId7" Type="http://schemas.openxmlformats.org/officeDocument/2006/relationships/image" Target="../media/image30.emf"/><Relationship Id="rId8" Type="http://schemas.openxmlformats.org/officeDocument/2006/relationships/oleObject" Target="../embeddings/oleObject87.bin"/><Relationship Id="rId9" Type="http://schemas.openxmlformats.org/officeDocument/2006/relationships/image" Target="../media/image23.emf"/><Relationship Id="rId10" Type="http://schemas.openxmlformats.org/officeDocument/2006/relationships/oleObject" Target="../embeddings/oleObject88.bin"/></Relationships>
</file>

<file path=ppt/slides/_rels/slide64.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oleObject" Target="../embeddings/oleObject91.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oleObject" Target="../embeddings/oleObject92.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oleObject" Target="../embeddings/oleObject93.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1.emf"/><Relationship Id="rId4" Type="http://schemas.openxmlformats.org/officeDocument/2006/relationships/oleObject" Target="../embeddings/oleObject94.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2.emf"/><Relationship Id="rId4" Type="http://schemas.openxmlformats.org/officeDocument/2006/relationships/oleObject" Target="../embeddings/oleObject95.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oleObject" Target="../embeddings/oleObject96.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24.emf"/><Relationship Id="rId4" Type="http://schemas.openxmlformats.org/officeDocument/2006/relationships/oleObject" Target="../embeddings/oleObject97.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5.emf"/><Relationship Id="rId4" Type="http://schemas.openxmlformats.org/officeDocument/2006/relationships/oleObject" Target="../embeddings/oleObject98.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oleObject" Target="../embeddings/oleObject99.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oleObject" Target="../embeddings/oleObject100.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33.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oleObject" Target="../embeddings/oleObject101.bin"/><Relationship Id="rId5" Type="http://schemas.openxmlformats.org/officeDocument/2006/relationships/image" Target="../media/image23.emf"/><Relationship Id="rId6" Type="http://schemas.openxmlformats.org/officeDocument/2006/relationships/image" Target="../media/image30.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2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3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3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3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33.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3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3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3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3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3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1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gif"/><Relationship Id="rId3"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2">
            <a:alphaModFix amt="16000"/>
            <a:extLst>
              <a:ext uri="{28A0092B-C50C-407E-A947-70E740481C1C}">
                <a14:useLocalDpi xmlns:a14="http://schemas.microsoft.com/office/drawing/2010/main" val="0"/>
              </a:ext>
            </a:extLst>
          </a:blip>
          <a:stretch>
            <a:fillRect/>
          </a:stretch>
        </p:blipFill>
        <p:spPr>
          <a:xfrm>
            <a:off x="-501943" y="-269413"/>
            <a:ext cx="10098094" cy="7203613"/>
          </a:xfrm>
          <a:prstGeom prst="rect">
            <a:avLst/>
          </a:prstGeom>
        </p:spPr>
      </p:pic>
      <p:sp>
        <p:nvSpPr>
          <p:cNvPr id="2" name="Title 1"/>
          <p:cNvSpPr>
            <a:spLocks noGrp="1"/>
          </p:cNvSpPr>
          <p:nvPr>
            <p:ph type="ctrTitle"/>
          </p:nvPr>
        </p:nvSpPr>
        <p:spPr>
          <a:xfrm>
            <a:off x="538390" y="660400"/>
            <a:ext cx="8296726" cy="1470025"/>
          </a:xfrm>
        </p:spPr>
        <p:txBody>
          <a:bodyPr>
            <a:noAutofit/>
          </a:bodyPr>
          <a:lstStyle/>
          <a:p>
            <a:r>
              <a:rPr lang="en-US" b="1" dirty="0" smtClean="0">
                <a:solidFill>
                  <a:srgbClr val="FF0000"/>
                </a:solidFill>
              </a:rPr>
              <a:t>Regime-Dependent Predictability of Extreme Weather Events: Representative Cases</a:t>
            </a:r>
            <a:endParaRPr lang="en-US" b="1" dirty="0">
              <a:solidFill>
                <a:srgbClr val="FF0000"/>
              </a:solidFill>
            </a:endParaRPr>
          </a:p>
        </p:txBody>
      </p:sp>
      <p:sp>
        <p:nvSpPr>
          <p:cNvPr id="3" name="Subtitle 2"/>
          <p:cNvSpPr>
            <a:spLocks noGrp="1"/>
          </p:cNvSpPr>
          <p:nvPr>
            <p:ph type="subTitle" idx="1"/>
          </p:nvPr>
        </p:nvSpPr>
        <p:spPr>
          <a:xfrm>
            <a:off x="165658" y="3113078"/>
            <a:ext cx="8978342" cy="1752600"/>
          </a:xfrm>
        </p:spPr>
        <p:txBody>
          <a:bodyPr>
            <a:noAutofit/>
          </a:bodyPr>
          <a:lstStyle/>
          <a:p>
            <a:r>
              <a:rPr lang="en-US" sz="2200" dirty="0" smtClean="0">
                <a:solidFill>
                  <a:srgbClr val="0000FF"/>
                </a:solidFill>
                <a:latin typeface="Arial"/>
                <a:cs typeface="Arial"/>
              </a:rPr>
              <a:t>Lance F. </a:t>
            </a:r>
            <a:r>
              <a:rPr lang="en-US" sz="2200" dirty="0" err="1" smtClean="0">
                <a:solidFill>
                  <a:srgbClr val="0000FF"/>
                </a:solidFill>
                <a:latin typeface="Arial"/>
                <a:cs typeface="Arial"/>
              </a:rPr>
              <a:t>Bosart</a:t>
            </a:r>
            <a:r>
              <a:rPr lang="en-US" sz="2200" dirty="0" smtClean="0">
                <a:solidFill>
                  <a:srgbClr val="0000FF"/>
                </a:solidFill>
                <a:latin typeface="Arial"/>
                <a:cs typeface="Arial"/>
              </a:rPr>
              <a:t>, Andrew C. Winters, and Daniel Keyser</a:t>
            </a:r>
          </a:p>
          <a:p>
            <a:r>
              <a:rPr lang="en-US" sz="2200" dirty="0" smtClean="0">
                <a:solidFill>
                  <a:srgbClr val="0000FF"/>
                </a:solidFill>
                <a:latin typeface="Arial"/>
                <a:cs typeface="Arial"/>
              </a:rPr>
              <a:t> </a:t>
            </a:r>
          </a:p>
          <a:p>
            <a:r>
              <a:rPr lang="en-US" sz="2200" dirty="0" smtClean="0">
                <a:solidFill>
                  <a:schemeClr val="tx1"/>
                </a:solidFill>
                <a:latin typeface="Arial"/>
                <a:cs typeface="Arial"/>
              </a:rPr>
              <a:t>Department of Atmospheric and Environmental Sciences </a:t>
            </a:r>
            <a:br>
              <a:rPr lang="en-US" sz="2200" dirty="0" smtClean="0">
                <a:solidFill>
                  <a:schemeClr val="tx1"/>
                </a:solidFill>
                <a:latin typeface="Arial"/>
                <a:cs typeface="Arial"/>
              </a:rPr>
            </a:br>
            <a:r>
              <a:rPr lang="en-US" sz="2200" dirty="0" smtClean="0">
                <a:solidFill>
                  <a:schemeClr val="tx1"/>
                </a:solidFill>
                <a:latin typeface="Arial"/>
                <a:cs typeface="Arial"/>
              </a:rPr>
              <a:t>University at Albany, State University of New York, Albany, NY 12222</a:t>
            </a:r>
          </a:p>
          <a:p>
            <a:pPr>
              <a:lnSpc>
                <a:spcPts val="2000"/>
              </a:lnSpc>
            </a:pPr>
            <a:endParaRPr lang="en-US" sz="2400" dirty="0" smtClean="0">
              <a:latin typeface="Arial"/>
              <a:cs typeface="Arial"/>
            </a:endParaRPr>
          </a:p>
          <a:p>
            <a:r>
              <a:rPr lang="en-US" sz="2400" dirty="0" smtClean="0">
                <a:latin typeface="Arial"/>
                <a:cs typeface="Arial"/>
              </a:rPr>
              <a:t> </a:t>
            </a:r>
            <a:r>
              <a:rPr lang="en-US" sz="2400" dirty="0" smtClean="0">
                <a:solidFill>
                  <a:srgbClr val="0000FF"/>
                </a:solidFill>
                <a:latin typeface="Arial"/>
                <a:cs typeface="Arial"/>
              </a:rPr>
              <a:t>41</a:t>
            </a:r>
            <a:r>
              <a:rPr lang="en-US" sz="2400" baseline="30000" dirty="0" smtClean="0">
                <a:solidFill>
                  <a:srgbClr val="0000FF"/>
                </a:solidFill>
                <a:latin typeface="Arial"/>
                <a:cs typeface="Arial"/>
              </a:rPr>
              <a:t>st</a:t>
            </a:r>
            <a:r>
              <a:rPr lang="en-US" sz="2400" dirty="0" smtClean="0">
                <a:solidFill>
                  <a:srgbClr val="0000FF"/>
                </a:solidFill>
                <a:latin typeface="Arial"/>
                <a:cs typeface="Arial"/>
              </a:rPr>
              <a:t> NWA Annual Meeting</a:t>
            </a:r>
          </a:p>
          <a:p>
            <a:r>
              <a:rPr lang="en-US" sz="2400" dirty="0" smtClean="0">
                <a:solidFill>
                  <a:srgbClr val="0000FF"/>
                </a:solidFill>
                <a:latin typeface="Arial"/>
                <a:cs typeface="Arial"/>
              </a:rPr>
              <a:t>Norfolk, VA</a:t>
            </a:r>
          </a:p>
          <a:p>
            <a:r>
              <a:rPr lang="en-US" sz="2400" dirty="0" smtClean="0">
                <a:solidFill>
                  <a:srgbClr val="0000FF"/>
                </a:solidFill>
                <a:latin typeface="Arial"/>
                <a:cs typeface="Arial"/>
              </a:rPr>
              <a:t>12–15 September 2016</a:t>
            </a:r>
            <a:endParaRPr lang="en-US" sz="2400" dirty="0">
              <a:solidFill>
                <a:srgbClr val="0000FF"/>
              </a:solidFill>
              <a:latin typeface="Arial"/>
              <a:cs typeface="Arial"/>
            </a:endParaRPr>
          </a:p>
        </p:txBody>
      </p:sp>
    </p:spTree>
    <p:extLst>
      <p:ext uri="{BB962C8B-B14F-4D97-AF65-F5344CB8AC3E}">
        <p14:creationId xmlns:p14="http://schemas.microsoft.com/office/powerpoint/2010/main" val="35332582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sp>
        <p:nvSpPr>
          <p:cNvPr id="6" name="TextBox 5"/>
          <p:cNvSpPr txBox="1"/>
          <p:nvPr/>
        </p:nvSpPr>
        <p:spPr>
          <a:xfrm>
            <a:off x="109241" y="1101527"/>
            <a:ext cx="2140473" cy="1938992"/>
          </a:xfrm>
          <a:prstGeom prst="rect">
            <a:avLst/>
          </a:prstGeom>
          <a:noFill/>
        </p:spPr>
        <p:txBody>
          <a:bodyPr wrap="square" rtlCol="0">
            <a:spAutoFit/>
          </a:bodyPr>
          <a:lstStyle/>
          <a:p>
            <a:pPr algn="ctr"/>
            <a:r>
              <a:rPr lang="en-US" sz="2400" b="1" dirty="0" smtClean="0">
                <a:solidFill>
                  <a:srgbClr val="0000FF"/>
                </a:solidFill>
              </a:rPr>
              <a:t>Surface </a:t>
            </a:r>
          </a:p>
          <a:p>
            <a:pPr algn="ctr"/>
            <a:r>
              <a:rPr lang="en-US" sz="2400" b="1" dirty="0" smtClean="0">
                <a:solidFill>
                  <a:srgbClr val="0000FF"/>
                </a:solidFill>
              </a:rPr>
              <a:t>Observations:</a:t>
            </a:r>
          </a:p>
          <a:p>
            <a:pPr algn="ctr"/>
            <a:endParaRPr lang="en-US" sz="2400" b="1" dirty="0" smtClean="0">
              <a:solidFill>
                <a:srgbClr val="0000FF"/>
              </a:solidFill>
            </a:endParaRPr>
          </a:p>
          <a:p>
            <a:pPr algn="ctr"/>
            <a:r>
              <a:rPr lang="en-US" sz="2400" dirty="0" smtClean="0"/>
              <a:t>1243 UTC</a:t>
            </a:r>
          </a:p>
          <a:p>
            <a:pPr algn="ctr"/>
            <a:r>
              <a:rPr lang="en-US" sz="2400" dirty="0" smtClean="0"/>
              <a:t> 23 March 2016</a:t>
            </a:r>
            <a:endParaRPr lang="en-US" sz="2400" dirty="0"/>
          </a:p>
        </p:txBody>
      </p:sp>
      <p:pic>
        <p:nvPicPr>
          <p:cNvPr id="2" name="Picture 1" descr="sfcma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381" y="1101526"/>
            <a:ext cx="6609910" cy="5601517"/>
          </a:xfrm>
          <a:prstGeom prst="rect">
            <a:avLst/>
          </a:prstGeom>
          <a:ln w="38100" cmpd="sng">
            <a:solidFill>
              <a:schemeClr val="tx1"/>
            </a:solidFill>
          </a:ln>
        </p:spPr>
      </p:pic>
    </p:spTree>
    <p:extLst>
      <p:ext uri="{BB962C8B-B14F-4D97-AF65-F5344CB8AC3E}">
        <p14:creationId xmlns:p14="http://schemas.microsoft.com/office/powerpoint/2010/main" val="31536319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sp>
        <p:nvSpPr>
          <p:cNvPr id="6" name="TextBox 5"/>
          <p:cNvSpPr txBox="1"/>
          <p:nvPr/>
        </p:nvSpPr>
        <p:spPr>
          <a:xfrm>
            <a:off x="95587" y="1074212"/>
            <a:ext cx="2048311" cy="1938992"/>
          </a:xfrm>
          <a:prstGeom prst="rect">
            <a:avLst/>
          </a:prstGeom>
          <a:noFill/>
        </p:spPr>
        <p:txBody>
          <a:bodyPr wrap="square" rtlCol="0">
            <a:spAutoFit/>
          </a:bodyPr>
          <a:lstStyle/>
          <a:p>
            <a:pPr algn="ctr"/>
            <a:r>
              <a:rPr lang="en-US" sz="2400" b="1" dirty="0" smtClean="0">
                <a:solidFill>
                  <a:srgbClr val="0000FF"/>
                </a:solidFill>
              </a:rPr>
              <a:t>SPC </a:t>
            </a:r>
            <a:r>
              <a:rPr lang="en-US" sz="2400" b="1" dirty="0" err="1" smtClean="0">
                <a:solidFill>
                  <a:srgbClr val="0000FF"/>
                </a:solidFill>
              </a:rPr>
              <a:t>Mesoanalysis</a:t>
            </a:r>
            <a:r>
              <a:rPr lang="en-US" sz="2400" b="1" dirty="0" smtClean="0">
                <a:solidFill>
                  <a:srgbClr val="0000FF"/>
                </a:solidFill>
              </a:rPr>
              <a:t>:</a:t>
            </a:r>
          </a:p>
          <a:p>
            <a:pPr algn="ctr"/>
            <a:endParaRPr lang="en-US" sz="2400" b="1" dirty="0" smtClean="0">
              <a:solidFill>
                <a:srgbClr val="0000FF"/>
              </a:solidFill>
            </a:endParaRPr>
          </a:p>
          <a:p>
            <a:pPr algn="ctr"/>
            <a:r>
              <a:rPr lang="en-US" sz="2400" dirty="0" smtClean="0">
                <a:solidFill>
                  <a:srgbClr val="000000"/>
                </a:solidFill>
              </a:rPr>
              <a:t>1200 UTC</a:t>
            </a:r>
          </a:p>
          <a:p>
            <a:pPr algn="ctr"/>
            <a:r>
              <a:rPr lang="en-US" sz="2400" dirty="0" smtClean="0">
                <a:solidFill>
                  <a:srgbClr val="000000"/>
                </a:solidFill>
              </a:rPr>
              <a:t>23 March 2016</a:t>
            </a:r>
            <a:endParaRPr lang="en-US" sz="2400" dirty="0">
              <a:solidFill>
                <a:srgbClr val="000000"/>
              </a:solidFill>
            </a:endParaRPr>
          </a:p>
        </p:txBody>
      </p:sp>
      <p:pic>
        <p:nvPicPr>
          <p:cNvPr id="3" name="Picture 2" descr="spcmesoanalys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341" y="1101526"/>
            <a:ext cx="6669949" cy="5619927"/>
          </a:xfrm>
          <a:prstGeom prst="rect">
            <a:avLst/>
          </a:prstGeom>
          <a:ln w="38100" cmpd="sng">
            <a:solidFill>
              <a:srgbClr val="000000"/>
            </a:solidFill>
          </a:ln>
        </p:spPr>
      </p:pic>
    </p:spTree>
    <p:extLst>
      <p:ext uri="{BB962C8B-B14F-4D97-AF65-F5344CB8AC3E}">
        <p14:creationId xmlns:p14="http://schemas.microsoft.com/office/powerpoint/2010/main" val="36342170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sp>
        <p:nvSpPr>
          <p:cNvPr id="6" name="TextBox 5"/>
          <p:cNvSpPr txBox="1"/>
          <p:nvPr/>
        </p:nvSpPr>
        <p:spPr>
          <a:xfrm>
            <a:off x="9762" y="5970446"/>
            <a:ext cx="4724770" cy="461665"/>
          </a:xfrm>
          <a:prstGeom prst="rect">
            <a:avLst/>
          </a:prstGeom>
          <a:noFill/>
        </p:spPr>
        <p:txBody>
          <a:bodyPr wrap="square" rtlCol="0">
            <a:spAutoFit/>
          </a:bodyPr>
          <a:lstStyle/>
          <a:p>
            <a:pPr algn="ctr"/>
            <a:r>
              <a:rPr lang="en-US" sz="2400" b="1" dirty="0" smtClean="0">
                <a:solidFill>
                  <a:srgbClr val="0000FF"/>
                </a:solidFill>
              </a:rPr>
              <a:t>Base Reflectivity (KFTG)</a:t>
            </a:r>
          </a:p>
        </p:txBody>
      </p:sp>
      <p:pic>
        <p:nvPicPr>
          <p:cNvPr id="4" name="Picture 3" descr="radar00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897" y="1542958"/>
            <a:ext cx="4427488" cy="44274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77" y="1542958"/>
            <a:ext cx="4427488" cy="4427488"/>
          </a:xfrm>
          <a:prstGeom prst="rect">
            <a:avLst/>
          </a:prstGeom>
        </p:spPr>
      </p:pic>
      <p:sp>
        <p:nvSpPr>
          <p:cNvPr id="9" name="TextBox 8"/>
          <p:cNvSpPr txBox="1"/>
          <p:nvPr/>
        </p:nvSpPr>
        <p:spPr>
          <a:xfrm>
            <a:off x="4461095" y="5970446"/>
            <a:ext cx="4724770" cy="461665"/>
          </a:xfrm>
          <a:prstGeom prst="rect">
            <a:avLst/>
          </a:prstGeom>
          <a:noFill/>
        </p:spPr>
        <p:txBody>
          <a:bodyPr wrap="square" rtlCol="0">
            <a:spAutoFit/>
          </a:bodyPr>
          <a:lstStyle/>
          <a:p>
            <a:pPr algn="ctr"/>
            <a:r>
              <a:rPr lang="en-US" sz="2400" b="1" dirty="0" smtClean="0">
                <a:solidFill>
                  <a:srgbClr val="0000FF"/>
                </a:solidFill>
              </a:rPr>
              <a:t>Base Velocity (KLNX)</a:t>
            </a:r>
          </a:p>
        </p:txBody>
      </p:sp>
      <p:sp>
        <p:nvSpPr>
          <p:cNvPr id="10" name="TextBox 9"/>
          <p:cNvSpPr txBox="1"/>
          <p:nvPr/>
        </p:nvSpPr>
        <p:spPr>
          <a:xfrm>
            <a:off x="-105038" y="1026201"/>
            <a:ext cx="4724770" cy="461665"/>
          </a:xfrm>
          <a:prstGeom prst="rect">
            <a:avLst/>
          </a:prstGeom>
          <a:noFill/>
        </p:spPr>
        <p:txBody>
          <a:bodyPr wrap="square" rtlCol="0">
            <a:spAutoFit/>
          </a:bodyPr>
          <a:lstStyle/>
          <a:p>
            <a:pPr algn="ctr"/>
            <a:r>
              <a:rPr lang="en-US" sz="2400" b="1" dirty="0" smtClean="0">
                <a:solidFill>
                  <a:srgbClr val="0000FF"/>
                </a:solidFill>
              </a:rPr>
              <a:t>1700 UTC 23 March 2016</a:t>
            </a:r>
          </a:p>
        </p:txBody>
      </p:sp>
      <p:sp>
        <p:nvSpPr>
          <p:cNvPr id="11" name="TextBox 10"/>
          <p:cNvSpPr txBox="1"/>
          <p:nvPr/>
        </p:nvSpPr>
        <p:spPr>
          <a:xfrm>
            <a:off x="4364615" y="1026201"/>
            <a:ext cx="4724770" cy="461665"/>
          </a:xfrm>
          <a:prstGeom prst="rect">
            <a:avLst/>
          </a:prstGeom>
          <a:noFill/>
        </p:spPr>
        <p:txBody>
          <a:bodyPr wrap="square" rtlCol="0">
            <a:spAutoFit/>
          </a:bodyPr>
          <a:lstStyle/>
          <a:p>
            <a:pPr algn="ctr"/>
            <a:r>
              <a:rPr lang="en-US" sz="2400" b="1" dirty="0" smtClean="0">
                <a:solidFill>
                  <a:srgbClr val="0000FF"/>
                </a:solidFill>
              </a:rPr>
              <a:t>2357 UTC 23 March 2016</a:t>
            </a:r>
          </a:p>
        </p:txBody>
      </p:sp>
    </p:spTree>
    <p:extLst>
      <p:ext uri="{BB962C8B-B14F-4D97-AF65-F5344CB8AC3E}">
        <p14:creationId xmlns:p14="http://schemas.microsoft.com/office/powerpoint/2010/main" val="30994363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9" cy="26243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9"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2590799"/>
            <a:ext cx="1155699" cy="39340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909365" y="717552"/>
            <a:ext cx="3495035" cy="262432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478188" y="717552"/>
            <a:ext cx="3495035" cy="262432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478188" y="3900525"/>
            <a:ext cx="3495035" cy="262432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909365" y="3904034"/>
            <a:ext cx="3495035" cy="262432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287474" y="1438275"/>
            <a:ext cx="2608182" cy="954107"/>
          </a:xfrm>
          <a:prstGeom prst="rect">
            <a:avLst/>
          </a:prstGeom>
          <a:noFill/>
        </p:spPr>
        <p:txBody>
          <a:bodyPr wrap="square" rtlCol="0">
            <a:spAutoFit/>
          </a:bodyPr>
          <a:lstStyle/>
          <a:p>
            <a:pPr algn="ctr"/>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endParaRPr lang="en-US" sz="2800" b="1" dirty="0" smtClean="0">
              <a:solidFill>
                <a:srgbClr val="0000FF"/>
              </a:solidFill>
            </a:endParaRPr>
          </a:p>
          <a:p>
            <a:pPr algn="ctr"/>
            <a:r>
              <a:rPr lang="en-US" sz="2800" b="1" dirty="0" smtClean="0">
                <a:solidFill>
                  <a:srgbClr val="0000FF"/>
                </a:solidFill>
              </a:rPr>
              <a:t>    </a:t>
            </a:r>
            <a:r>
              <a:rPr lang="en-US" sz="2800" b="1" dirty="0" smtClean="0">
                <a:solidFill>
                  <a:srgbClr val="0000FF"/>
                </a:solidFill>
              </a:rPr>
              <a:t>= 552 dam</a:t>
            </a:r>
            <a:endParaRPr lang="en-US" sz="28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582073103"/>
              </p:ext>
            </p:extLst>
          </p:nvPr>
        </p:nvGraphicFramePr>
        <p:xfrm>
          <a:off x="2642810" y="1911350"/>
          <a:ext cx="360251" cy="442932"/>
        </p:xfrm>
        <a:graphic>
          <a:graphicData uri="http://schemas.openxmlformats.org/presentationml/2006/ole">
            <mc:AlternateContent xmlns:mc="http://schemas.openxmlformats.org/markup-compatibility/2006">
              <mc:Choice xmlns:v="urn:schemas-microsoft-com:vml" Requires="v">
                <p:oleObj spid="_x0000_s2053"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642810" y="1911350"/>
                        <a:ext cx="360251" cy="442932"/>
                      </a:xfrm>
                      <a:prstGeom prst="rect">
                        <a:avLst/>
                      </a:prstGeom>
                    </p:spPr>
                  </p:pic>
                </p:oleObj>
              </mc:Fallback>
            </mc:AlternateContent>
          </a:graphicData>
        </a:graphic>
      </p:graphicFrame>
      <p:sp>
        <p:nvSpPr>
          <p:cNvPr id="26" name="TextBox 25"/>
          <p:cNvSpPr txBox="1"/>
          <p:nvPr/>
        </p:nvSpPr>
        <p:spPr>
          <a:xfrm>
            <a:off x="6003158" y="1438275"/>
            <a:ext cx="2608182" cy="954107"/>
          </a:xfrm>
          <a:prstGeom prst="rect">
            <a:avLst/>
          </a:prstGeom>
          <a:noFill/>
        </p:spPr>
        <p:txBody>
          <a:bodyPr wrap="square" rtlCol="0">
            <a:spAutoFit/>
          </a:bodyPr>
          <a:lstStyle/>
          <a:p>
            <a:pPr algn="ctr"/>
            <a:r>
              <a:rPr lang="en-US" sz="2800" b="1" dirty="0" smtClean="0">
                <a:solidFill>
                  <a:srgbClr val="0000FF"/>
                </a:solidFill>
              </a:rPr>
              <a:t>85</a:t>
            </a:r>
            <a:r>
              <a:rPr lang="en-US" sz="2800" b="1" dirty="0" smtClean="0">
                <a:solidFill>
                  <a:srgbClr val="0000FF"/>
                </a:solidFill>
              </a:rPr>
              <a:t>0 </a:t>
            </a:r>
            <a:r>
              <a:rPr lang="en-US" sz="2800" b="1" dirty="0" err="1" smtClean="0">
                <a:solidFill>
                  <a:srgbClr val="0000FF"/>
                </a:solidFill>
              </a:rPr>
              <a:t>hPa</a:t>
            </a:r>
            <a:r>
              <a:rPr lang="en-US" sz="2800" b="1" dirty="0" smtClean="0">
                <a:solidFill>
                  <a:srgbClr val="0000FF"/>
                </a:solidFill>
              </a:rPr>
              <a:t>: </a:t>
            </a:r>
            <a:endParaRPr lang="en-US" sz="2800" b="1" dirty="0" smtClean="0">
              <a:solidFill>
                <a:srgbClr val="0000FF"/>
              </a:solidFill>
            </a:endParaRPr>
          </a:p>
          <a:p>
            <a:pPr algn="ctr"/>
            <a:r>
              <a:rPr lang="en-US" sz="2800" b="1" dirty="0" smtClean="0">
                <a:solidFill>
                  <a:srgbClr val="0000FF"/>
                </a:solidFill>
              </a:rPr>
              <a:t>    </a:t>
            </a:r>
            <a:r>
              <a:rPr lang="en-US" sz="2800" b="1" dirty="0" smtClean="0">
                <a:solidFill>
                  <a:srgbClr val="0000FF"/>
                </a:solidFill>
              </a:rPr>
              <a:t>= </a:t>
            </a:r>
            <a:r>
              <a:rPr lang="en-US" sz="2800" b="1" dirty="0" smtClean="0">
                <a:solidFill>
                  <a:srgbClr val="0000FF"/>
                </a:solidFill>
              </a:rPr>
              <a:t>13</a:t>
            </a:r>
            <a:r>
              <a:rPr lang="en-US" sz="2800" b="1" dirty="0" smtClean="0">
                <a:solidFill>
                  <a:srgbClr val="0000FF"/>
                </a:solidFill>
              </a:rPr>
              <a:t>2 </a:t>
            </a:r>
            <a:r>
              <a:rPr lang="en-US" sz="2800" b="1" dirty="0" smtClean="0">
                <a:solidFill>
                  <a:srgbClr val="0000FF"/>
                </a:solidFill>
              </a:rPr>
              <a:t>dam</a:t>
            </a:r>
            <a:endParaRPr lang="en-US" sz="2800" b="1" dirty="0">
              <a:solidFill>
                <a:srgbClr val="0000FF"/>
              </a:solidFill>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088717824"/>
              </p:ext>
            </p:extLst>
          </p:nvPr>
        </p:nvGraphicFramePr>
        <p:xfrm>
          <a:off x="6358494" y="1911350"/>
          <a:ext cx="360251" cy="442932"/>
        </p:xfrm>
        <a:graphic>
          <a:graphicData uri="http://schemas.openxmlformats.org/presentationml/2006/ole">
            <mc:AlternateContent xmlns:mc="http://schemas.openxmlformats.org/markup-compatibility/2006">
              <mc:Choice xmlns:v="urn:schemas-microsoft-com:vml" Requires="v">
                <p:oleObj spid="_x0000_s2054"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358494" y="1911350"/>
                        <a:ext cx="360251" cy="442932"/>
                      </a:xfrm>
                      <a:prstGeom prst="rect">
                        <a:avLst/>
                      </a:prstGeom>
                    </p:spPr>
                  </p:pic>
                </p:oleObj>
              </mc:Fallback>
            </mc:AlternateContent>
          </a:graphicData>
        </a:graphic>
      </p:graphicFrame>
      <p:sp>
        <p:nvSpPr>
          <p:cNvPr id="28" name="TextBox 27"/>
          <p:cNvSpPr txBox="1"/>
          <p:nvPr/>
        </p:nvSpPr>
        <p:spPr>
          <a:xfrm>
            <a:off x="2057400" y="4778375"/>
            <a:ext cx="3213100" cy="954107"/>
          </a:xfrm>
          <a:prstGeom prst="rect">
            <a:avLst/>
          </a:prstGeom>
          <a:noFill/>
        </p:spPr>
        <p:txBody>
          <a:bodyPr wrap="square" rtlCol="0">
            <a:spAutoFit/>
          </a:bodyPr>
          <a:lstStyle/>
          <a:p>
            <a:pPr algn="ctr"/>
            <a:r>
              <a:rPr lang="en-US" sz="2800" b="1" dirty="0" smtClean="0">
                <a:solidFill>
                  <a:srgbClr val="0000FF"/>
                </a:solidFill>
              </a:rPr>
              <a:t>800–700</a:t>
            </a:r>
            <a:r>
              <a:rPr lang="en-US" sz="2800" b="1" dirty="0" smtClean="0">
                <a:solidFill>
                  <a:srgbClr val="0000FF"/>
                </a:solidFill>
              </a:rPr>
              <a:t> </a:t>
            </a:r>
            <a:r>
              <a:rPr lang="en-US" sz="2800" b="1" dirty="0" err="1" smtClean="0">
                <a:solidFill>
                  <a:srgbClr val="0000FF"/>
                </a:solidFill>
              </a:rPr>
              <a:t>hPa</a:t>
            </a:r>
            <a:r>
              <a:rPr lang="en-US" sz="2800" b="1" dirty="0" smtClean="0">
                <a:solidFill>
                  <a:srgbClr val="0000FF"/>
                </a:solidFill>
              </a:rPr>
              <a:t>: </a:t>
            </a:r>
            <a:endParaRPr lang="en-US" sz="2800" b="1" dirty="0" smtClean="0">
              <a:solidFill>
                <a:srgbClr val="0000FF"/>
              </a:solidFill>
            </a:endParaRPr>
          </a:p>
          <a:p>
            <a:pPr algn="ctr"/>
            <a:r>
              <a:rPr lang="en-US" sz="2800" b="1" dirty="0" smtClean="0">
                <a:solidFill>
                  <a:srgbClr val="0000FF"/>
                </a:solidFill>
              </a:rPr>
              <a:t>             = 2×10</a:t>
            </a:r>
            <a:r>
              <a:rPr lang="en-US" sz="2800" b="1" baseline="30000" dirty="0" smtClean="0">
                <a:solidFill>
                  <a:srgbClr val="0000FF"/>
                </a:solidFill>
              </a:rPr>
              <a:t>–4</a:t>
            </a:r>
            <a:r>
              <a:rPr lang="en-US" sz="2800" b="1" dirty="0" smtClean="0">
                <a:solidFill>
                  <a:srgbClr val="0000FF"/>
                </a:solidFill>
              </a:rPr>
              <a:t> K s</a:t>
            </a:r>
            <a:r>
              <a:rPr lang="en-US" sz="2800" b="1" baseline="30000" dirty="0" smtClean="0">
                <a:solidFill>
                  <a:srgbClr val="0000FF"/>
                </a:solidFill>
              </a:rPr>
              <a:t>–1</a:t>
            </a:r>
            <a:endParaRPr lang="en-US" sz="2800" b="1" dirty="0">
              <a:solidFill>
                <a:srgbClr val="0000FF"/>
              </a:solidFill>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975007263"/>
              </p:ext>
            </p:extLst>
          </p:nvPr>
        </p:nvGraphicFramePr>
        <p:xfrm>
          <a:off x="2314576" y="5270500"/>
          <a:ext cx="886432" cy="414338"/>
        </p:xfrm>
        <a:graphic>
          <a:graphicData uri="http://schemas.openxmlformats.org/presentationml/2006/ole">
            <mc:AlternateContent xmlns:mc="http://schemas.openxmlformats.org/markup-compatibility/2006">
              <mc:Choice xmlns:v="urn:schemas-microsoft-com:vml" Requires="v">
                <p:oleObj spid="_x0000_s2055" name="Equation" r:id="rId11" imgW="355600" imgH="165100" progId="Equation.3">
                  <p:embed/>
                </p:oleObj>
              </mc:Choice>
              <mc:Fallback>
                <p:oleObj name="Equation" r:id="rId11" imgW="355600" imgH="165100" progId="Equation.3">
                  <p:embed/>
                  <p:pic>
                    <p:nvPicPr>
                      <p:cNvPr id="0" name=""/>
                      <p:cNvPicPr/>
                      <p:nvPr/>
                    </p:nvPicPr>
                    <p:blipFill>
                      <a:blip r:embed="rId12"/>
                      <a:stretch>
                        <a:fillRect/>
                      </a:stretch>
                    </p:blipFill>
                    <p:spPr>
                      <a:xfrm>
                        <a:off x="2314576" y="5270500"/>
                        <a:ext cx="886432" cy="414338"/>
                      </a:xfrm>
                      <a:prstGeom prst="rect">
                        <a:avLst/>
                      </a:prstGeom>
                    </p:spPr>
                  </p:pic>
                </p:oleObj>
              </mc:Fallback>
            </mc:AlternateContent>
          </a:graphicData>
        </a:graphic>
      </p:graphicFrame>
      <p:sp>
        <p:nvSpPr>
          <p:cNvPr id="30" name="TextBox 29"/>
          <p:cNvSpPr txBox="1"/>
          <p:nvPr/>
        </p:nvSpPr>
        <p:spPr>
          <a:xfrm>
            <a:off x="6003158" y="4778375"/>
            <a:ext cx="2608182" cy="954107"/>
          </a:xfrm>
          <a:prstGeom prst="rect">
            <a:avLst/>
          </a:prstGeom>
          <a:noFill/>
        </p:spPr>
        <p:txBody>
          <a:bodyPr wrap="square" rtlCol="0">
            <a:spAutoFit/>
          </a:bodyPr>
          <a:lstStyle/>
          <a:p>
            <a:pPr algn="ctr"/>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a:t>
            </a:r>
            <a:endParaRPr lang="en-US" sz="2800" b="1" dirty="0" smtClean="0">
              <a:solidFill>
                <a:srgbClr val="0000FF"/>
              </a:solidFill>
            </a:endParaRPr>
          </a:p>
          <a:p>
            <a:pPr algn="ctr"/>
            <a:r>
              <a:rPr lang="en-US" sz="2800" b="1" dirty="0" smtClean="0">
                <a:solidFill>
                  <a:srgbClr val="0000FF"/>
                </a:solidFill>
              </a:rPr>
              <a:t>    </a:t>
            </a:r>
            <a:r>
              <a:rPr lang="en-US" sz="2800" b="1" dirty="0" smtClean="0">
                <a:solidFill>
                  <a:srgbClr val="0000FF"/>
                </a:solidFill>
              </a:rPr>
              <a:t>= </a:t>
            </a:r>
            <a:r>
              <a:rPr lang="en-US" sz="2800" b="1" dirty="0" smtClean="0">
                <a:solidFill>
                  <a:srgbClr val="0000FF"/>
                </a:solidFill>
              </a:rPr>
              <a:t>–1 Pa</a:t>
            </a:r>
            <a:r>
              <a:rPr lang="en-US" sz="2800" b="1" dirty="0" smtClean="0">
                <a:solidFill>
                  <a:srgbClr val="0000FF"/>
                </a:solidFill>
              </a:rPr>
              <a:t> s</a:t>
            </a:r>
            <a:r>
              <a:rPr lang="en-US" sz="2800" b="1" baseline="30000" dirty="0" smtClean="0">
                <a:solidFill>
                  <a:srgbClr val="0000FF"/>
                </a:solidFill>
              </a:rPr>
              <a:t>–1</a:t>
            </a:r>
            <a:endParaRPr lang="en-US" sz="2800" b="1" dirty="0">
              <a:solidFill>
                <a:srgbClr val="0000FF"/>
              </a:solidFill>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2060745548"/>
              </p:ext>
            </p:extLst>
          </p:nvPr>
        </p:nvGraphicFramePr>
        <p:xfrm>
          <a:off x="6297613" y="5251450"/>
          <a:ext cx="481012" cy="442913"/>
        </p:xfrm>
        <a:graphic>
          <a:graphicData uri="http://schemas.openxmlformats.org/presentationml/2006/ole">
            <mc:AlternateContent xmlns:mc="http://schemas.openxmlformats.org/markup-compatibility/2006">
              <mc:Choice xmlns:v="urn:schemas-microsoft-com:vml" Requires="v">
                <p:oleObj spid="_x0000_s2056"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297613" y="5251450"/>
                        <a:ext cx="481012" cy="442913"/>
                      </a:xfrm>
                      <a:prstGeom prst="rect">
                        <a:avLst/>
                      </a:prstGeom>
                    </p:spPr>
                  </p:pic>
                </p:oleObj>
              </mc:Fallback>
            </mc:AlternateContent>
          </a:graphicData>
        </a:graphic>
      </p:graphicFrame>
    </p:spTree>
    <p:extLst>
      <p:ext uri="{BB962C8B-B14F-4D97-AF65-F5344CB8AC3E}">
        <p14:creationId xmlns:p14="http://schemas.microsoft.com/office/powerpoint/2010/main" val="31831846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9" cy="26243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9"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2590800"/>
            <a:ext cx="1155699" cy="3516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20" name="TextBox 19"/>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84447879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043"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2877333"/>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044"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133442655"/>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045"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8" name="TextBox 17"/>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042408746"/>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1046"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21833016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8" cy="26243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9"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2959100"/>
            <a:ext cx="1155699" cy="314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758186557"/>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85011"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078806204"/>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85012"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170970518"/>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85013"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1" name="TextBox 20"/>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02488073"/>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85014"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13548618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8" cy="26243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213100"/>
            <a:ext cx="1155699" cy="2893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22" name="TextBox 21"/>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1310668580"/>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86035"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01705735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86036"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434835310"/>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86037"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9" name="TextBox 18"/>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536678155"/>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86038"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21144573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6" cy="26243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532716"/>
            <a:ext cx="1155699" cy="25743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575115158"/>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87059"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799660200"/>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87060"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2013602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87061"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4" name="TextBox 23"/>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420797478"/>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87062"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18863204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6" cy="26243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904034"/>
            <a:ext cx="1155699" cy="2203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957439963"/>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88083"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690360703"/>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88084"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055216034"/>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88085"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1" name="TextBox 20"/>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553072752"/>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88086"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12597480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5" cy="26243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4343400"/>
            <a:ext cx="1155699" cy="1763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248071177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89107"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568144219"/>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89108"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734553979"/>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89109"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4" name="TextBox 23"/>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643411840"/>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89110"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42610958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862" y="204814"/>
            <a:ext cx="8979855" cy="1077218"/>
          </a:xfrm>
          <a:prstGeom prst="rect">
            <a:avLst/>
          </a:prstGeom>
          <a:noFill/>
        </p:spPr>
        <p:txBody>
          <a:bodyPr wrap="square" rtlCol="0">
            <a:spAutoFit/>
          </a:bodyPr>
          <a:lstStyle/>
          <a:p>
            <a:pPr algn="ctr"/>
            <a:r>
              <a:rPr lang="en-US" sz="3200" b="1" dirty="0" smtClean="0">
                <a:solidFill>
                  <a:srgbClr val="FF0000"/>
                </a:solidFill>
              </a:rPr>
              <a:t>A particularly active weather pattern characterized the CONUS during 20 March – 4 April 2016</a:t>
            </a:r>
          </a:p>
        </p:txBody>
      </p:sp>
      <p:sp>
        <p:nvSpPr>
          <p:cNvPr id="9" name="TextBox 8"/>
          <p:cNvSpPr txBox="1"/>
          <p:nvPr/>
        </p:nvSpPr>
        <p:spPr>
          <a:xfrm>
            <a:off x="178886" y="1509838"/>
            <a:ext cx="4542588" cy="4832092"/>
          </a:xfrm>
          <a:prstGeom prst="rect">
            <a:avLst/>
          </a:prstGeom>
          <a:noFill/>
        </p:spPr>
        <p:txBody>
          <a:bodyPr wrap="square" rtlCol="0">
            <a:spAutoFit/>
          </a:bodyPr>
          <a:lstStyle/>
          <a:p>
            <a:pPr algn="ctr"/>
            <a:r>
              <a:rPr lang="en-US" sz="2800" b="1" dirty="0" smtClean="0">
                <a:solidFill>
                  <a:srgbClr val="0000FF"/>
                </a:solidFill>
              </a:rPr>
              <a:t>23–24 March 2016 Colorado Snowstorm</a:t>
            </a:r>
          </a:p>
          <a:p>
            <a:pPr algn="ctr"/>
            <a:endParaRPr lang="en-US" sz="2400" b="1" dirty="0">
              <a:solidFill>
                <a:srgbClr val="0000FF"/>
              </a:solidFill>
            </a:endParaRPr>
          </a:p>
          <a:p>
            <a:pPr marL="342900" indent="-342900">
              <a:buFont typeface="Arial"/>
              <a:buChar char="•"/>
            </a:pPr>
            <a:r>
              <a:rPr lang="en-US" sz="2400" b="1" dirty="0" smtClean="0">
                <a:solidFill>
                  <a:srgbClr val="000000"/>
                </a:solidFill>
              </a:rPr>
              <a:t>&gt; 30 cm (1 </a:t>
            </a:r>
            <a:r>
              <a:rPr lang="en-US" sz="2400" b="1" dirty="0" err="1" smtClean="0">
                <a:solidFill>
                  <a:srgbClr val="000000"/>
                </a:solidFill>
              </a:rPr>
              <a:t>ft</a:t>
            </a:r>
            <a:r>
              <a:rPr lang="en-US" sz="2400" b="1" dirty="0" smtClean="0">
                <a:solidFill>
                  <a:srgbClr val="000000"/>
                </a:solidFill>
              </a:rPr>
              <a:t>) </a:t>
            </a:r>
            <a:r>
              <a:rPr lang="en-US" sz="2400" dirty="0" smtClean="0">
                <a:solidFill>
                  <a:srgbClr val="000000"/>
                </a:solidFill>
              </a:rPr>
              <a:t>of snow in many locations along the front range</a:t>
            </a:r>
          </a:p>
          <a:p>
            <a:endParaRPr lang="en-US" sz="1200" dirty="0" smtClean="0">
              <a:solidFill>
                <a:srgbClr val="000000"/>
              </a:solidFill>
            </a:endParaRPr>
          </a:p>
          <a:p>
            <a:pPr marL="342900" indent="-342900">
              <a:buFont typeface="Arial"/>
              <a:buChar char="•"/>
            </a:pPr>
            <a:r>
              <a:rPr lang="en-US" sz="2400" b="1" dirty="0" smtClean="0">
                <a:solidFill>
                  <a:srgbClr val="000000"/>
                </a:solidFill>
              </a:rPr>
              <a:t>Hundreds</a:t>
            </a:r>
            <a:r>
              <a:rPr lang="en-US" sz="2400" dirty="0" smtClean="0">
                <a:solidFill>
                  <a:srgbClr val="000000"/>
                </a:solidFill>
              </a:rPr>
              <a:t> of flights cancelled at DIA</a:t>
            </a:r>
          </a:p>
          <a:p>
            <a:endParaRPr lang="en-US" sz="1200" dirty="0" smtClean="0">
              <a:solidFill>
                <a:srgbClr val="000000"/>
              </a:solidFill>
            </a:endParaRPr>
          </a:p>
          <a:p>
            <a:pPr marL="342900" indent="-342900">
              <a:buFont typeface="Arial"/>
              <a:buChar char="•"/>
            </a:pPr>
            <a:r>
              <a:rPr lang="en-US" sz="2400" dirty="0" smtClean="0">
                <a:solidFill>
                  <a:srgbClr val="000000"/>
                </a:solidFill>
              </a:rPr>
              <a:t>Temperatures exceeded </a:t>
            </a:r>
            <a:r>
              <a:rPr lang="en-US" sz="2400" b="1" dirty="0" smtClean="0">
                <a:solidFill>
                  <a:srgbClr val="000000"/>
                </a:solidFill>
              </a:rPr>
              <a:t>20</a:t>
            </a:r>
            <a:r>
              <a:rPr lang="en-US" sz="2400" b="1" baseline="30000" dirty="0" smtClean="0">
                <a:solidFill>
                  <a:srgbClr val="000000"/>
                </a:solidFill>
              </a:rPr>
              <a:t>o</a:t>
            </a:r>
            <a:r>
              <a:rPr lang="en-US" sz="2400" b="1" dirty="0" smtClean="0">
                <a:solidFill>
                  <a:srgbClr val="000000"/>
                </a:solidFill>
              </a:rPr>
              <a:t>C</a:t>
            </a:r>
            <a:r>
              <a:rPr lang="en-US" sz="2400" dirty="0" smtClean="0">
                <a:solidFill>
                  <a:srgbClr val="000000"/>
                </a:solidFill>
              </a:rPr>
              <a:t> the day prior to the snowstorm</a:t>
            </a:r>
          </a:p>
          <a:p>
            <a:pPr marL="342900" indent="-342900">
              <a:buFont typeface="Arial"/>
              <a:buChar char="•"/>
            </a:pPr>
            <a:endParaRPr lang="en-US" sz="1200" dirty="0" smtClean="0">
              <a:solidFill>
                <a:srgbClr val="000000"/>
              </a:solidFill>
            </a:endParaRPr>
          </a:p>
          <a:p>
            <a:pPr marL="342900" indent="-342900">
              <a:buFont typeface="Arial"/>
              <a:buChar char="•"/>
            </a:pPr>
            <a:r>
              <a:rPr lang="en-US" sz="2400" dirty="0" smtClean="0">
                <a:solidFill>
                  <a:srgbClr val="000000"/>
                </a:solidFill>
              </a:rPr>
              <a:t>Notable </a:t>
            </a:r>
            <a:r>
              <a:rPr lang="en-US" sz="2400" b="1" dirty="0" smtClean="0">
                <a:solidFill>
                  <a:srgbClr val="000000"/>
                </a:solidFill>
              </a:rPr>
              <a:t>forecast uncertainty </a:t>
            </a:r>
            <a:r>
              <a:rPr lang="en-US" sz="2400" dirty="0" smtClean="0">
                <a:solidFill>
                  <a:srgbClr val="000000"/>
                </a:solidFill>
              </a:rPr>
              <a:t>characterized the event</a:t>
            </a:r>
          </a:p>
        </p:txBody>
      </p:sp>
      <p:pic>
        <p:nvPicPr>
          <p:cNvPr id="10" name="Picture 9" descr="boulders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024" y="1381223"/>
            <a:ext cx="3899668" cy="2467759"/>
          </a:xfrm>
          <a:prstGeom prst="rect">
            <a:avLst/>
          </a:prstGeom>
          <a:ln w="38100" cmpd="sng">
            <a:solidFill>
              <a:schemeClr val="tx1"/>
            </a:solidFill>
          </a:ln>
        </p:spPr>
      </p:pic>
      <p:sp>
        <p:nvSpPr>
          <p:cNvPr id="11" name="TextBox 10"/>
          <p:cNvSpPr txBox="1"/>
          <p:nvPr/>
        </p:nvSpPr>
        <p:spPr>
          <a:xfrm>
            <a:off x="4861024" y="3571983"/>
            <a:ext cx="358676" cy="276999"/>
          </a:xfrm>
          <a:prstGeom prst="rect">
            <a:avLst/>
          </a:prstGeom>
          <a:solidFill>
            <a:schemeClr val="bg1"/>
          </a:solidFill>
          <a:ln>
            <a:solidFill>
              <a:schemeClr val="tx1"/>
            </a:solidFill>
          </a:ln>
        </p:spPr>
        <p:txBody>
          <a:bodyPr wrap="square" rtlCol="0">
            <a:spAutoFit/>
          </a:bodyPr>
          <a:lstStyle/>
          <a:p>
            <a:pPr algn="ctr"/>
            <a:r>
              <a:rPr lang="en-US" sz="1200" dirty="0" smtClean="0"/>
              <a:t>AP</a:t>
            </a:r>
            <a:endParaRPr lang="en-US" sz="1200" dirty="0"/>
          </a:p>
        </p:txBody>
      </p:sp>
      <p:pic>
        <p:nvPicPr>
          <p:cNvPr id="24" name="Picture 23" descr="snowprecip27j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117" y="6062222"/>
            <a:ext cx="4419600" cy="803564"/>
          </a:xfrm>
          <a:prstGeom prst="rect">
            <a:avLst/>
          </a:prstGeom>
        </p:spPr>
      </p:pic>
      <p:sp>
        <p:nvSpPr>
          <p:cNvPr id="32" name="Rectangle 31"/>
          <p:cNvSpPr/>
          <p:nvPr/>
        </p:nvSpPr>
        <p:spPr>
          <a:xfrm>
            <a:off x="4623825" y="6576070"/>
            <a:ext cx="4536237" cy="260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516125" y="6442931"/>
            <a:ext cx="654050" cy="369332"/>
          </a:xfrm>
          <a:prstGeom prst="rect">
            <a:avLst/>
          </a:prstGeom>
          <a:noFill/>
        </p:spPr>
        <p:txBody>
          <a:bodyPr wrap="square" rtlCol="0">
            <a:spAutoFit/>
          </a:bodyPr>
          <a:lstStyle/>
          <a:p>
            <a:r>
              <a:rPr lang="en-US" dirty="0"/>
              <a:t>c</a:t>
            </a:r>
            <a:r>
              <a:rPr lang="en-US" dirty="0" smtClean="0"/>
              <a:t>m</a:t>
            </a:r>
            <a:endParaRPr lang="en-US" dirty="0"/>
          </a:p>
        </p:txBody>
      </p:sp>
      <p:sp>
        <p:nvSpPr>
          <p:cNvPr id="34" name="Rectangle 33"/>
          <p:cNvSpPr/>
          <p:nvPr/>
        </p:nvSpPr>
        <p:spPr>
          <a:xfrm>
            <a:off x="4564338" y="6115685"/>
            <a:ext cx="4536237" cy="2603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744475" y="6066744"/>
            <a:ext cx="654050" cy="369332"/>
          </a:xfrm>
          <a:prstGeom prst="rect">
            <a:avLst/>
          </a:prstGeom>
          <a:noFill/>
        </p:spPr>
        <p:txBody>
          <a:bodyPr wrap="square" rtlCol="0">
            <a:spAutoFit/>
          </a:bodyPr>
          <a:lstStyle/>
          <a:p>
            <a:r>
              <a:rPr lang="en-US" dirty="0" smtClean="0"/>
              <a:t>0.1</a:t>
            </a:r>
            <a:endParaRPr lang="en-US" dirty="0"/>
          </a:p>
        </p:txBody>
      </p:sp>
      <p:sp>
        <p:nvSpPr>
          <p:cNvPr id="26" name="TextBox 25"/>
          <p:cNvSpPr txBox="1"/>
          <p:nvPr/>
        </p:nvSpPr>
        <p:spPr>
          <a:xfrm>
            <a:off x="5430275" y="6063858"/>
            <a:ext cx="654050" cy="369332"/>
          </a:xfrm>
          <a:prstGeom prst="rect">
            <a:avLst/>
          </a:prstGeom>
          <a:noFill/>
        </p:spPr>
        <p:txBody>
          <a:bodyPr wrap="square" rtlCol="0">
            <a:spAutoFit/>
          </a:bodyPr>
          <a:lstStyle/>
          <a:p>
            <a:r>
              <a:rPr lang="en-US" dirty="0" smtClean="0"/>
              <a:t>1</a:t>
            </a:r>
            <a:endParaRPr lang="en-US" dirty="0"/>
          </a:p>
        </p:txBody>
      </p:sp>
      <p:sp>
        <p:nvSpPr>
          <p:cNvPr id="27" name="TextBox 26"/>
          <p:cNvSpPr txBox="1"/>
          <p:nvPr/>
        </p:nvSpPr>
        <p:spPr>
          <a:xfrm>
            <a:off x="6011300" y="6073094"/>
            <a:ext cx="654050" cy="369332"/>
          </a:xfrm>
          <a:prstGeom prst="rect">
            <a:avLst/>
          </a:prstGeom>
          <a:noFill/>
        </p:spPr>
        <p:txBody>
          <a:bodyPr wrap="square" rtlCol="0">
            <a:spAutoFit/>
          </a:bodyPr>
          <a:lstStyle/>
          <a:p>
            <a:r>
              <a:rPr lang="en-US" dirty="0"/>
              <a:t>3</a:t>
            </a:r>
          </a:p>
        </p:txBody>
      </p:sp>
      <p:sp>
        <p:nvSpPr>
          <p:cNvPr id="28" name="TextBox 27"/>
          <p:cNvSpPr txBox="1"/>
          <p:nvPr/>
        </p:nvSpPr>
        <p:spPr>
          <a:xfrm>
            <a:off x="6617725" y="6076558"/>
            <a:ext cx="654050" cy="369332"/>
          </a:xfrm>
          <a:prstGeom prst="rect">
            <a:avLst/>
          </a:prstGeom>
          <a:noFill/>
        </p:spPr>
        <p:txBody>
          <a:bodyPr wrap="square" rtlCol="0">
            <a:spAutoFit/>
          </a:bodyPr>
          <a:lstStyle/>
          <a:p>
            <a:r>
              <a:rPr lang="en-US" dirty="0"/>
              <a:t>5</a:t>
            </a:r>
          </a:p>
        </p:txBody>
      </p:sp>
      <p:sp>
        <p:nvSpPr>
          <p:cNvPr id="29" name="TextBox 28"/>
          <p:cNvSpPr txBox="1"/>
          <p:nvPr/>
        </p:nvSpPr>
        <p:spPr>
          <a:xfrm>
            <a:off x="7170175" y="6070208"/>
            <a:ext cx="654050" cy="369332"/>
          </a:xfrm>
          <a:prstGeom prst="rect">
            <a:avLst/>
          </a:prstGeom>
          <a:noFill/>
        </p:spPr>
        <p:txBody>
          <a:bodyPr wrap="square" rtlCol="0">
            <a:spAutoFit/>
          </a:bodyPr>
          <a:lstStyle/>
          <a:p>
            <a:r>
              <a:rPr lang="en-US" dirty="0" smtClean="0"/>
              <a:t>15</a:t>
            </a:r>
            <a:endParaRPr lang="en-US" dirty="0"/>
          </a:p>
        </p:txBody>
      </p:sp>
      <p:sp>
        <p:nvSpPr>
          <p:cNvPr id="30" name="TextBox 29"/>
          <p:cNvSpPr txBox="1"/>
          <p:nvPr/>
        </p:nvSpPr>
        <p:spPr>
          <a:xfrm>
            <a:off x="7763900" y="6076558"/>
            <a:ext cx="654050" cy="369332"/>
          </a:xfrm>
          <a:prstGeom prst="rect">
            <a:avLst/>
          </a:prstGeom>
          <a:noFill/>
        </p:spPr>
        <p:txBody>
          <a:bodyPr wrap="square" rtlCol="0">
            <a:spAutoFit/>
          </a:bodyPr>
          <a:lstStyle/>
          <a:p>
            <a:r>
              <a:rPr lang="en-US" dirty="0"/>
              <a:t>2</a:t>
            </a:r>
            <a:r>
              <a:rPr lang="en-US" dirty="0" smtClean="0"/>
              <a:t>5</a:t>
            </a:r>
            <a:endParaRPr lang="en-US" dirty="0"/>
          </a:p>
        </p:txBody>
      </p:sp>
      <p:sp>
        <p:nvSpPr>
          <p:cNvPr id="31" name="TextBox 30"/>
          <p:cNvSpPr txBox="1"/>
          <p:nvPr/>
        </p:nvSpPr>
        <p:spPr>
          <a:xfrm>
            <a:off x="8351275" y="6076558"/>
            <a:ext cx="654050" cy="369332"/>
          </a:xfrm>
          <a:prstGeom prst="rect">
            <a:avLst/>
          </a:prstGeom>
          <a:noFill/>
        </p:spPr>
        <p:txBody>
          <a:bodyPr wrap="square" rtlCol="0">
            <a:spAutoFit/>
          </a:bodyPr>
          <a:lstStyle/>
          <a:p>
            <a:r>
              <a:rPr lang="en-US" dirty="0" smtClean="0"/>
              <a:t>50</a:t>
            </a:r>
            <a:endParaRPr lang="en-US" dirty="0"/>
          </a:p>
        </p:txBody>
      </p:sp>
      <p:pic>
        <p:nvPicPr>
          <p:cNvPr id="12" name="Picture 11" descr="snowprecip_mar2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132" y="4054998"/>
            <a:ext cx="4250159" cy="2028937"/>
          </a:xfrm>
          <a:prstGeom prst="rect">
            <a:avLst/>
          </a:prstGeom>
          <a:ln w="38100" cmpd="sng">
            <a:solidFill>
              <a:srgbClr val="000000"/>
            </a:solidFill>
          </a:ln>
        </p:spPr>
      </p:pic>
      <p:sp>
        <p:nvSpPr>
          <p:cNvPr id="35" name="TextBox 34"/>
          <p:cNvSpPr txBox="1"/>
          <p:nvPr/>
        </p:nvSpPr>
        <p:spPr>
          <a:xfrm>
            <a:off x="4685631" y="5806936"/>
            <a:ext cx="3732319" cy="276999"/>
          </a:xfrm>
          <a:prstGeom prst="rect">
            <a:avLst/>
          </a:prstGeom>
          <a:solidFill>
            <a:schemeClr val="bg1"/>
          </a:solidFill>
          <a:ln>
            <a:solidFill>
              <a:schemeClr val="tx1"/>
            </a:solidFill>
          </a:ln>
        </p:spPr>
        <p:txBody>
          <a:bodyPr wrap="square" rtlCol="0">
            <a:spAutoFit/>
          </a:bodyPr>
          <a:lstStyle/>
          <a:p>
            <a:r>
              <a:rPr lang="en-US" sz="1200" dirty="0" smtClean="0"/>
              <a:t>24-h </a:t>
            </a:r>
            <a:r>
              <a:rPr lang="en-US" sz="1200" dirty="0"/>
              <a:t>a</a:t>
            </a:r>
            <a:r>
              <a:rPr lang="en-US" sz="1200" dirty="0" smtClean="0"/>
              <a:t>ccumulated snow ending 0600 UTC 24 March 2016</a:t>
            </a:r>
            <a:endParaRPr lang="en-US" sz="1200" dirty="0"/>
          </a:p>
        </p:txBody>
      </p:sp>
    </p:spTree>
    <p:extLst>
      <p:ext uri="{BB962C8B-B14F-4D97-AF65-F5344CB8AC3E}">
        <p14:creationId xmlns:p14="http://schemas.microsoft.com/office/powerpoint/2010/main" val="1558530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5" cy="26243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4584700"/>
            <a:ext cx="1155699" cy="1522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663636623"/>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0131"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243379834"/>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0132"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18301119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0133"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1" name="TextBox 20"/>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151155063"/>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90134"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3570151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4" cy="26243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054600"/>
            <a:ext cx="1155699" cy="1052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258713928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1155"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758964142"/>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1156"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475249167"/>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1157"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4" name="TextBox 23"/>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4087183027"/>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91158"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13205268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4" cy="26243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384800"/>
            <a:ext cx="1155699" cy="722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22" name="TextBox 21"/>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649202696"/>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2179"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109636274"/>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2180"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58656318"/>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2181"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7" name="TextBox 16"/>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5096429"/>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92182"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26518531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4" y="717552"/>
            <a:ext cx="3494412" cy="26243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778500"/>
            <a:ext cx="1155699" cy="3285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493601336"/>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3203"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105279812"/>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3204"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101253590"/>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3205"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4" name="TextBox 23"/>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624805488"/>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93206"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14175758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4" y="717552"/>
            <a:ext cx="3494412" cy="26243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4"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5" name="TextBox 14"/>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6" name="TextBox 15"/>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7" name="TextBox 16"/>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494092892"/>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4227"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831692353"/>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4228"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474303413"/>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4229"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1" name="TextBox 20"/>
          <p:cNvSpPr txBox="1"/>
          <p:nvPr/>
        </p:nvSpPr>
        <p:spPr>
          <a:xfrm>
            <a:off x="1892912" y="3532716"/>
            <a:ext cx="3683588" cy="400110"/>
          </a:xfrm>
          <a:prstGeom prst="rect">
            <a:avLst/>
          </a:prstGeom>
          <a:noFill/>
        </p:spPr>
        <p:txBody>
          <a:bodyPr wrap="square" rtlCol="0">
            <a:spAutoFit/>
          </a:bodyPr>
          <a:lstStyle/>
          <a:p>
            <a:r>
              <a:rPr lang="en-US" sz="2000" b="1" dirty="0" smtClean="0">
                <a:solidFill>
                  <a:srgbClr val="0000FF"/>
                </a:solidFill>
              </a:rPr>
              <a:t>800–700 </a:t>
            </a:r>
            <a:r>
              <a:rPr lang="en-US" sz="2000" b="1" dirty="0" err="1" smtClean="0">
                <a:solidFill>
                  <a:srgbClr val="0000FF"/>
                </a:solidFill>
              </a:rPr>
              <a:t>hPa</a:t>
            </a:r>
            <a:r>
              <a:rPr lang="en-US" sz="2000" b="1" dirty="0" smtClean="0">
                <a:solidFill>
                  <a:srgbClr val="0000FF"/>
                </a:solidFill>
              </a:rPr>
              <a:t>:          = 2×10</a:t>
            </a:r>
            <a:r>
              <a:rPr lang="en-US" sz="2000" b="1" baseline="30000" dirty="0" smtClean="0">
                <a:solidFill>
                  <a:srgbClr val="0000FF"/>
                </a:solidFill>
              </a:rPr>
              <a:t>–4</a:t>
            </a:r>
            <a:r>
              <a:rPr lang="en-US" sz="2000" b="1" dirty="0" smtClean="0">
                <a:solidFill>
                  <a:srgbClr val="0000FF"/>
                </a:solidFill>
              </a:rPr>
              <a:t> </a:t>
            </a:r>
            <a:r>
              <a:rPr lang="en-US" sz="2000" b="1" dirty="0">
                <a:solidFill>
                  <a:srgbClr val="0000FF"/>
                </a:solidFill>
              </a:rPr>
              <a:t>K</a:t>
            </a:r>
            <a:r>
              <a:rPr lang="en-US" sz="2000" b="1" dirty="0" smtClean="0">
                <a:solidFill>
                  <a:srgbClr val="0000FF"/>
                </a:solidFill>
              </a:rPr>
              <a:t> s</a:t>
            </a:r>
            <a:r>
              <a:rPr lang="en-US" sz="2000" b="1" baseline="30000" dirty="0" smtClean="0">
                <a:solidFill>
                  <a:srgbClr val="0000FF"/>
                </a:solidFill>
              </a:rPr>
              <a:t>–1</a:t>
            </a:r>
            <a:endParaRPr lang="en-US" sz="2000" b="1" dirty="0">
              <a:solidFill>
                <a:srgbClr val="0000FF"/>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038443923"/>
              </p:ext>
            </p:extLst>
          </p:nvPr>
        </p:nvGraphicFramePr>
        <p:xfrm>
          <a:off x="3401913" y="3600450"/>
          <a:ext cx="606425" cy="282575"/>
        </p:xfrm>
        <a:graphic>
          <a:graphicData uri="http://schemas.openxmlformats.org/presentationml/2006/ole">
            <mc:AlternateContent xmlns:mc="http://schemas.openxmlformats.org/markup-compatibility/2006">
              <mc:Choice xmlns:v="urn:schemas-microsoft-com:vml" Requires="v">
                <p:oleObj spid="_x0000_s94230" name="Equation" r:id="rId13" imgW="355600" imgH="165100" progId="Equation.3">
                  <p:embed/>
                </p:oleObj>
              </mc:Choice>
              <mc:Fallback>
                <p:oleObj name="Equation" r:id="rId13" imgW="355600" imgH="165100" progId="Equation.3">
                  <p:embed/>
                  <p:pic>
                    <p:nvPicPr>
                      <p:cNvPr id="0" name=""/>
                      <p:cNvPicPr/>
                      <p:nvPr/>
                    </p:nvPicPr>
                    <p:blipFill>
                      <a:blip r:embed="rId14"/>
                      <a:stretch>
                        <a:fillRect/>
                      </a:stretch>
                    </p:blipFill>
                    <p:spPr>
                      <a:xfrm>
                        <a:off x="3401913" y="3600450"/>
                        <a:ext cx="606425" cy="282575"/>
                      </a:xfrm>
                      <a:prstGeom prst="rect">
                        <a:avLst/>
                      </a:prstGeom>
                    </p:spPr>
                  </p:pic>
                </p:oleObj>
              </mc:Fallback>
            </mc:AlternateContent>
          </a:graphicData>
        </a:graphic>
      </p:graphicFrame>
    </p:spTree>
    <p:extLst>
      <p:ext uri="{BB962C8B-B14F-4D97-AF65-F5344CB8AC3E}">
        <p14:creationId xmlns:p14="http://schemas.microsoft.com/office/powerpoint/2010/main" val="37229845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1" y="831520"/>
            <a:ext cx="8763114" cy="303877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24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15658055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2" y="831520"/>
            <a:ext cx="8763112" cy="303877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25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20579457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3" y="831520"/>
            <a:ext cx="8763109" cy="303877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26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6787080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4" y="831520"/>
            <a:ext cx="8763106" cy="303877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27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203717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5" y="831520"/>
            <a:ext cx="8763103" cy="303876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28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1935610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5787" y="1509838"/>
            <a:ext cx="4685215" cy="5201423"/>
          </a:xfrm>
          <a:prstGeom prst="rect">
            <a:avLst/>
          </a:prstGeom>
          <a:noFill/>
        </p:spPr>
        <p:txBody>
          <a:bodyPr wrap="square" rtlCol="0">
            <a:spAutoFit/>
          </a:bodyPr>
          <a:lstStyle/>
          <a:p>
            <a:pPr algn="ctr"/>
            <a:r>
              <a:rPr lang="en-US" sz="2800" b="1" dirty="0" smtClean="0">
                <a:solidFill>
                  <a:srgbClr val="0000FF"/>
                </a:solidFill>
              </a:rPr>
              <a:t>23 March and 27 March 2016 Severe Weather</a:t>
            </a:r>
          </a:p>
          <a:p>
            <a:pPr algn="ctr"/>
            <a:endParaRPr lang="en-US" sz="2400" b="1" dirty="0">
              <a:solidFill>
                <a:srgbClr val="0000FF"/>
              </a:solidFill>
            </a:endParaRPr>
          </a:p>
          <a:p>
            <a:pPr marL="342900" indent="-342900">
              <a:buFont typeface="Arial"/>
              <a:buChar char="•"/>
            </a:pPr>
            <a:r>
              <a:rPr lang="en-US" sz="2400" b="1" dirty="0" smtClean="0">
                <a:solidFill>
                  <a:srgbClr val="000000"/>
                </a:solidFill>
              </a:rPr>
              <a:t>184</a:t>
            </a:r>
            <a:r>
              <a:rPr lang="en-US" sz="2400" dirty="0" smtClean="0">
                <a:solidFill>
                  <a:srgbClr val="000000"/>
                </a:solidFill>
              </a:rPr>
              <a:t> combined severe weather reports to SPC on the two days</a:t>
            </a:r>
          </a:p>
          <a:p>
            <a:endParaRPr lang="en-US" sz="1200" dirty="0">
              <a:solidFill>
                <a:srgbClr val="000000"/>
              </a:solidFill>
            </a:endParaRPr>
          </a:p>
          <a:p>
            <a:pPr marL="342900" indent="-342900">
              <a:buFont typeface="Arial"/>
              <a:buChar char="•"/>
            </a:pPr>
            <a:r>
              <a:rPr lang="en-US" sz="2400" b="1" dirty="0" smtClean="0">
                <a:solidFill>
                  <a:srgbClr val="000000"/>
                </a:solidFill>
              </a:rPr>
              <a:t>2 in. diameter hail </a:t>
            </a:r>
            <a:r>
              <a:rPr lang="en-US" sz="2400" dirty="0" smtClean="0">
                <a:solidFill>
                  <a:srgbClr val="000000"/>
                </a:solidFill>
              </a:rPr>
              <a:t>reported near Dallas, TX, on 23 March</a:t>
            </a:r>
          </a:p>
          <a:p>
            <a:endParaRPr lang="en-US" sz="1200" dirty="0" smtClean="0">
              <a:solidFill>
                <a:srgbClr val="000000"/>
              </a:solidFill>
            </a:endParaRPr>
          </a:p>
          <a:p>
            <a:pPr marL="342900" indent="-342900">
              <a:buFont typeface="Arial"/>
              <a:buChar char="•"/>
            </a:pPr>
            <a:r>
              <a:rPr lang="en-US" sz="2400" b="1" dirty="0" smtClean="0">
                <a:solidFill>
                  <a:srgbClr val="000000"/>
                </a:solidFill>
              </a:rPr>
              <a:t>EF-2 tornado </a:t>
            </a:r>
            <a:r>
              <a:rPr lang="en-US" sz="2400" dirty="0" smtClean="0">
                <a:solidFill>
                  <a:srgbClr val="000000"/>
                </a:solidFill>
              </a:rPr>
              <a:t>confirmed near Crofton, KY, on 27 March </a:t>
            </a:r>
          </a:p>
          <a:p>
            <a:endParaRPr lang="en-US" sz="1200" dirty="0" smtClean="0">
              <a:solidFill>
                <a:srgbClr val="000000"/>
              </a:solidFill>
            </a:endParaRPr>
          </a:p>
          <a:p>
            <a:pPr marL="342900" indent="-342900">
              <a:buFont typeface="Arial"/>
              <a:buChar char="•"/>
            </a:pPr>
            <a:r>
              <a:rPr lang="en-US" sz="2400" dirty="0">
                <a:solidFill>
                  <a:srgbClr val="000000"/>
                </a:solidFill>
              </a:rPr>
              <a:t>A</a:t>
            </a:r>
            <a:r>
              <a:rPr lang="en-US" sz="2400" dirty="0" smtClean="0">
                <a:solidFill>
                  <a:srgbClr val="000000"/>
                </a:solidFill>
              </a:rPr>
              <a:t> </a:t>
            </a:r>
            <a:r>
              <a:rPr lang="en-US" sz="2400" b="1" dirty="0" smtClean="0">
                <a:solidFill>
                  <a:srgbClr val="000000"/>
                </a:solidFill>
              </a:rPr>
              <a:t>progressive </a:t>
            </a:r>
            <a:r>
              <a:rPr lang="en-US" sz="2400" dirty="0" smtClean="0">
                <a:solidFill>
                  <a:srgbClr val="000000"/>
                </a:solidFill>
              </a:rPr>
              <a:t>synoptic flow pattern characterized both days</a:t>
            </a:r>
            <a:endParaRPr lang="en-US" sz="2400" dirty="0">
              <a:solidFill>
                <a:srgbClr val="000000"/>
              </a:solidFill>
            </a:endParaRPr>
          </a:p>
          <a:p>
            <a:pPr marL="342900" indent="-342900">
              <a:buFont typeface="Arial"/>
              <a:buChar char="•"/>
            </a:pPr>
            <a:endParaRPr lang="en-US" sz="2400" dirty="0" smtClean="0">
              <a:solidFill>
                <a:srgbClr val="000000"/>
              </a:solidFill>
            </a:endParaRPr>
          </a:p>
        </p:txBody>
      </p:sp>
      <p:pic>
        <p:nvPicPr>
          <p:cNvPr id="2" name="Picture 1" descr="severereports_032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861" y="1395539"/>
            <a:ext cx="3641539" cy="2552832"/>
          </a:xfrm>
          <a:prstGeom prst="rect">
            <a:avLst/>
          </a:prstGeom>
          <a:ln w="38100" cmpd="sng">
            <a:solidFill>
              <a:schemeClr val="tx1"/>
            </a:solidFill>
          </a:ln>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989" y="4076700"/>
            <a:ext cx="3634411" cy="2547834"/>
          </a:xfrm>
          <a:prstGeom prst="rect">
            <a:avLst/>
          </a:prstGeom>
          <a:ln w="38100" cmpd="sng">
            <a:solidFill>
              <a:srgbClr val="000000"/>
            </a:solidFill>
          </a:ln>
        </p:spPr>
      </p:pic>
      <p:sp>
        <p:nvSpPr>
          <p:cNvPr id="6" name="TextBox 5"/>
          <p:cNvSpPr txBox="1"/>
          <p:nvPr/>
        </p:nvSpPr>
        <p:spPr>
          <a:xfrm>
            <a:off x="83862" y="204814"/>
            <a:ext cx="8979855" cy="1077218"/>
          </a:xfrm>
          <a:prstGeom prst="rect">
            <a:avLst/>
          </a:prstGeom>
          <a:noFill/>
        </p:spPr>
        <p:txBody>
          <a:bodyPr wrap="square" rtlCol="0">
            <a:spAutoFit/>
          </a:bodyPr>
          <a:lstStyle/>
          <a:p>
            <a:pPr algn="ctr"/>
            <a:r>
              <a:rPr lang="en-US" sz="3200" b="1" dirty="0" smtClean="0">
                <a:solidFill>
                  <a:srgbClr val="FF0000"/>
                </a:solidFill>
              </a:rPr>
              <a:t>A particularly active weather pattern characterized the CONUS during 20 March – 4 April 2016</a:t>
            </a:r>
          </a:p>
        </p:txBody>
      </p:sp>
    </p:spTree>
    <p:extLst>
      <p:ext uri="{BB962C8B-B14F-4D97-AF65-F5344CB8AC3E}">
        <p14:creationId xmlns:p14="http://schemas.microsoft.com/office/powerpoint/2010/main" val="25296828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6" y="831520"/>
            <a:ext cx="8763100" cy="303876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29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8625423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240-h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5" y="1810540"/>
            <a:ext cx="8783492" cy="3478067"/>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9524212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216-h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6" y="1810540"/>
            <a:ext cx="8783489" cy="3478067"/>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140362885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192-h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6" y="1810540"/>
            <a:ext cx="8783489" cy="3478066"/>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4285039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168-h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7" y="1810540"/>
            <a:ext cx="8783487" cy="3478066"/>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5137306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144-h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7" y="1810540"/>
            <a:ext cx="8783487" cy="3478065"/>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24473002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120-h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3" y="1813706"/>
            <a:ext cx="8767493" cy="3471733"/>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21056400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96-h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3" y="1816180"/>
            <a:ext cx="8767493" cy="3466784"/>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9822307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72-h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4" y="1816180"/>
            <a:ext cx="8767490" cy="3466784"/>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28107285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48-h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4" y="1816180"/>
            <a:ext cx="8767490" cy="3466783"/>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9431904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anom_04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00" y="3337332"/>
            <a:ext cx="4880291" cy="3774668"/>
          </a:xfrm>
          <a:prstGeom prst="rect">
            <a:avLst/>
          </a:prstGeom>
        </p:spPr>
      </p:pic>
      <p:sp>
        <p:nvSpPr>
          <p:cNvPr id="9" name="TextBox 8"/>
          <p:cNvSpPr txBox="1"/>
          <p:nvPr/>
        </p:nvSpPr>
        <p:spPr>
          <a:xfrm>
            <a:off x="205787" y="1509838"/>
            <a:ext cx="4685215" cy="5386089"/>
          </a:xfrm>
          <a:prstGeom prst="rect">
            <a:avLst/>
          </a:prstGeom>
          <a:noFill/>
        </p:spPr>
        <p:txBody>
          <a:bodyPr wrap="square" rtlCol="0">
            <a:spAutoFit/>
          </a:bodyPr>
          <a:lstStyle/>
          <a:p>
            <a:pPr algn="ctr"/>
            <a:r>
              <a:rPr lang="en-US" sz="2800" b="1" dirty="0" smtClean="0">
                <a:solidFill>
                  <a:srgbClr val="0000FF"/>
                </a:solidFill>
              </a:rPr>
              <a:t>Late-March Omega Block and Early-April Northeast Cold</a:t>
            </a:r>
          </a:p>
          <a:p>
            <a:pPr algn="ctr"/>
            <a:endParaRPr lang="en-US" sz="2400" b="1" dirty="0">
              <a:solidFill>
                <a:srgbClr val="0000FF"/>
              </a:solidFill>
            </a:endParaRPr>
          </a:p>
          <a:p>
            <a:pPr marL="342900" indent="-342900">
              <a:buFont typeface="Arial"/>
              <a:buChar char="•"/>
            </a:pPr>
            <a:r>
              <a:rPr lang="en-US" sz="2400" b="1" dirty="0">
                <a:solidFill>
                  <a:srgbClr val="000000"/>
                </a:solidFill>
              </a:rPr>
              <a:t>O</a:t>
            </a:r>
            <a:r>
              <a:rPr lang="en-US" sz="2400" b="1" dirty="0" smtClean="0">
                <a:solidFill>
                  <a:srgbClr val="000000"/>
                </a:solidFill>
              </a:rPr>
              <a:t>mega block </a:t>
            </a:r>
            <a:r>
              <a:rPr lang="en-US" sz="2400" dirty="0" smtClean="0">
                <a:solidFill>
                  <a:srgbClr val="000000"/>
                </a:solidFill>
              </a:rPr>
              <a:t>developed</a:t>
            </a:r>
            <a:r>
              <a:rPr lang="en-US" sz="2400" b="1" dirty="0" smtClean="0">
                <a:solidFill>
                  <a:srgbClr val="000000"/>
                </a:solidFill>
              </a:rPr>
              <a:t> </a:t>
            </a:r>
            <a:r>
              <a:rPr lang="en-US" sz="2400" dirty="0" smtClean="0">
                <a:solidFill>
                  <a:srgbClr val="000000"/>
                </a:solidFill>
              </a:rPr>
              <a:t>off the west coast during late March</a:t>
            </a:r>
          </a:p>
          <a:p>
            <a:endParaRPr lang="en-US" sz="1200" dirty="0">
              <a:solidFill>
                <a:srgbClr val="000000"/>
              </a:solidFill>
            </a:endParaRPr>
          </a:p>
          <a:p>
            <a:pPr marL="342900" indent="-342900">
              <a:buFont typeface="Arial"/>
              <a:buChar char="•"/>
            </a:pPr>
            <a:r>
              <a:rPr lang="en-US" sz="2400" dirty="0" smtClean="0">
                <a:solidFill>
                  <a:srgbClr val="000000"/>
                </a:solidFill>
              </a:rPr>
              <a:t>Omega block facilitated the transport of </a:t>
            </a:r>
            <a:r>
              <a:rPr lang="en-US" sz="2400" b="1" dirty="0" smtClean="0">
                <a:solidFill>
                  <a:srgbClr val="000000"/>
                </a:solidFill>
              </a:rPr>
              <a:t>well-below normal temperatures </a:t>
            </a:r>
            <a:r>
              <a:rPr lang="en-US" sz="2400" dirty="0" smtClean="0">
                <a:solidFill>
                  <a:srgbClr val="000000"/>
                </a:solidFill>
              </a:rPr>
              <a:t>into the Northeast</a:t>
            </a:r>
          </a:p>
          <a:p>
            <a:endParaRPr lang="en-US" sz="1200" dirty="0" smtClean="0">
              <a:solidFill>
                <a:srgbClr val="000000"/>
              </a:solidFill>
            </a:endParaRPr>
          </a:p>
          <a:p>
            <a:pPr marL="342900" indent="-342900">
              <a:buFont typeface="Arial"/>
              <a:buChar char="•"/>
            </a:pPr>
            <a:r>
              <a:rPr lang="en-US" sz="2400" b="1" dirty="0" smtClean="0">
                <a:solidFill>
                  <a:srgbClr val="000000"/>
                </a:solidFill>
              </a:rPr>
              <a:t>6.4 in.</a:t>
            </a:r>
            <a:r>
              <a:rPr lang="en-US" sz="2400" dirty="0" smtClean="0">
                <a:solidFill>
                  <a:srgbClr val="000000"/>
                </a:solidFill>
              </a:rPr>
              <a:t> of snow on 3–4 April accounted for </a:t>
            </a:r>
            <a:r>
              <a:rPr lang="en-US" sz="2400" b="1" dirty="0" smtClean="0">
                <a:solidFill>
                  <a:srgbClr val="000000"/>
                </a:solidFill>
              </a:rPr>
              <a:t>38%</a:t>
            </a:r>
            <a:r>
              <a:rPr lang="en-US" sz="2400" dirty="0" smtClean="0">
                <a:solidFill>
                  <a:srgbClr val="000000"/>
                </a:solidFill>
              </a:rPr>
              <a:t> of the winter 2015–2016 snowfall (16.9 in.) in Albany, NY </a:t>
            </a:r>
            <a:endParaRPr lang="en-US" sz="2400" dirty="0">
              <a:solidFill>
                <a:srgbClr val="000000"/>
              </a:solidFill>
            </a:endParaRPr>
          </a:p>
          <a:p>
            <a:pPr marL="342900" indent="-342900">
              <a:buFont typeface="Arial"/>
              <a:buChar char="•"/>
            </a:pPr>
            <a:endParaRPr lang="en-US" sz="2400" dirty="0" smtClean="0">
              <a:solidFill>
                <a:srgbClr val="000000"/>
              </a:solidFill>
            </a:endParaRPr>
          </a:p>
        </p:txBody>
      </p:sp>
      <p:sp>
        <p:nvSpPr>
          <p:cNvPr id="4" name="Rectangle 3"/>
          <p:cNvSpPr/>
          <p:nvPr/>
        </p:nvSpPr>
        <p:spPr>
          <a:xfrm>
            <a:off x="4565650" y="6648450"/>
            <a:ext cx="3917950" cy="4635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041900" y="3790950"/>
            <a:ext cx="3295650" cy="274955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054601" y="6244451"/>
            <a:ext cx="3035300" cy="276999"/>
          </a:xfrm>
          <a:prstGeom prst="rect">
            <a:avLst/>
          </a:prstGeom>
          <a:solidFill>
            <a:srgbClr val="FFFFFF"/>
          </a:solidFill>
          <a:ln>
            <a:solidFill>
              <a:srgbClr val="000000"/>
            </a:solidFill>
          </a:ln>
        </p:spPr>
        <p:txBody>
          <a:bodyPr wrap="square" rtlCol="0">
            <a:spAutoFit/>
          </a:bodyPr>
          <a:lstStyle/>
          <a:p>
            <a:r>
              <a:rPr lang="en-US" sz="1200" dirty="0" smtClean="0"/>
              <a:t>2–5 April 2016 Surface Temp. (</a:t>
            </a:r>
            <a:r>
              <a:rPr lang="en-US" sz="1200" baseline="30000" dirty="0" err="1" smtClean="0"/>
              <a:t>o</a:t>
            </a:r>
            <a:r>
              <a:rPr lang="en-US" sz="1200" dirty="0" err="1" smtClean="0"/>
              <a:t>C</a:t>
            </a:r>
            <a:r>
              <a:rPr lang="en-US" sz="1200" dirty="0" smtClean="0"/>
              <a:t>) Anomalies</a:t>
            </a:r>
            <a:endParaRPr lang="en-US" sz="1200" dirty="0"/>
          </a:p>
        </p:txBody>
      </p:sp>
      <p:pic>
        <p:nvPicPr>
          <p:cNvPr id="7" name="Picture 6" descr="omega_033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966" y="1397588"/>
            <a:ext cx="3321051" cy="2280513"/>
          </a:xfrm>
          <a:prstGeom prst="rect">
            <a:avLst/>
          </a:prstGeom>
        </p:spPr>
      </p:pic>
      <p:sp>
        <p:nvSpPr>
          <p:cNvPr id="11" name="TextBox 10"/>
          <p:cNvSpPr txBox="1"/>
          <p:nvPr/>
        </p:nvSpPr>
        <p:spPr>
          <a:xfrm>
            <a:off x="5054601" y="3372363"/>
            <a:ext cx="2438399" cy="276999"/>
          </a:xfrm>
          <a:prstGeom prst="rect">
            <a:avLst/>
          </a:prstGeom>
          <a:solidFill>
            <a:srgbClr val="FFFFFF"/>
          </a:solidFill>
          <a:ln>
            <a:solidFill>
              <a:srgbClr val="000000"/>
            </a:solidFill>
          </a:ln>
        </p:spPr>
        <p:txBody>
          <a:bodyPr wrap="square" rtlCol="0">
            <a:spAutoFit/>
          </a:bodyPr>
          <a:lstStyle/>
          <a:p>
            <a:r>
              <a:rPr lang="en-US" sz="1200" dirty="0" smtClean="0"/>
              <a:t>500 </a:t>
            </a:r>
            <a:r>
              <a:rPr lang="en-US" sz="1200" dirty="0" err="1" smtClean="0"/>
              <a:t>hPa</a:t>
            </a:r>
            <a:r>
              <a:rPr lang="en-US" sz="1200" dirty="0" smtClean="0"/>
              <a:t>: 0000 UTC 30 March 2016 </a:t>
            </a:r>
            <a:endParaRPr lang="en-US" sz="1200" dirty="0"/>
          </a:p>
        </p:txBody>
      </p:sp>
      <p:sp>
        <p:nvSpPr>
          <p:cNvPr id="10" name="TextBox 9"/>
          <p:cNvSpPr txBox="1"/>
          <p:nvPr/>
        </p:nvSpPr>
        <p:spPr>
          <a:xfrm>
            <a:off x="83862" y="204814"/>
            <a:ext cx="8979855" cy="1077218"/>
          </a:xfrm>
          <a:prstGeom prst="rect">
            <a:avLst/>
          </a:prstGeom>
          <a:noFill/>
        </p:spPr>
        <p:txBody>
          <a:bodyPr wrap="square" rtlCol="0">
            <a:spAutoFit/>
          </a:bodyPr>
          <a:lstStyle/>
          <a:p>
            <a:pPr algn="ctr"/>
            <a:r>
              <a:rPr lang="en-US" sz="3200" b="1" dirty="0" smtClean="0">
                <a:solidFill>
                  <a:srgbClr val="FF0000"/>
                </a:solidFill>
              </a:rPr>
              <a:t>A particularly active weather pattern characterized the CONUS during 20 March – 4 April 2016</a:t>
            </a:r>
          </a:p>
        </p:txBody>
      </p:sp>
    </p:spTree>
    <p:extLst>
      <p:ext uri="{BB962C8B-B14F-4D97-AF65-F5344CB8AC3E}">
        <p14:creationId xmlns:p14="http://schemas.microsoft.com/office/powerpoint/2010/main" val="2654996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24-h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5" y="1816180"/>
            <a:ext cx="8767488" cy="3466783"/>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4487635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29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00-h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5" y="1816180"/>
            <a:ext cx="8767488" cy="3466782"/>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230772201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6" y="831520"/>
            <a:ext cx="8763100" cy="303876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29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20495873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7" y="831520"/>
            <a:ext cx="8763097" cy="3038767"/>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30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24629791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8" y="831520"/>
            <a:ext cx="8763094" cy="30387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31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14886430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5" name="TextBox 4"/>
          <p:cNvSpPr txBox="1"/>
          <p:nvPr/>
        </p:nvSpPr>
        <p:spPr>
          <a:xfrm>
            <a:off x="334918" y="195395"/>
            <a:ext cx="5048981" cy="584776"/>
          </a:xfrm>
          <a:prstGeom prst="rect">
            <a:avLst/>
          </a:prstGeom>
          <a:noFill/>
        </p:spPr>
        <p:txBody>
          <a:bodyPr wrap="square" rtlCol="0">
            <a:spAutoFit/>
          </a:bodyPr>
          <a:lstStyle/>
          <a:p>
            <a:r>
              <a:rPr lang="en-US" sz="3200" b="1" dirty="0" smtClean="0">
                <a:solidFill>
                  <a:srgbClr val="FF0000"/>
                </a:solidFill>
              </a:rPr>
              <a:t>E. Rockies – All Events</a:t>
            </a:r>
            <a:endParaRPr lang="en-US" sz="3200" b="1" dirty="0">
              <a:solidFill>
                <a:srgbClr val="FF0000"/>
              </a:solidFill>
            </a:endParaRPr>
          </a:p>
        </p:txBody>
      </p:sp>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3" name="TextBox 2"/>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 for</a:t>
            </a:r>
          </a:p>
          <a:p>
            <a:pPr algn="ctr"/>
            <a:r>
              <a:rPr lang="en-US" sz="2000" b="1" dirty="0" smtClean="0"/>
              <a:t> 3–7 days prior to an event</a:t>
            </a:r>
            <a:endParaRPr lang="en-US" sz="2000" b="1" dirty="0"/>
          </a:p>
        </p:txBody>
      </p:sp>
      <p:cxnSp>
        <p:nvCxnSpPr>
          <p:cNvPr id="8" name="Straight Connector 7"/>
          <p:cNvCxnSpPr/>
          <p:nvPr/>
        </p:nvCxnSpPr>
        <p:spPr>
          <a:xfrm>
            <a:off x="596769" y="1367762"/>
            <a:ext cx="6283036" cy="493857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6769" y="1256318"/>
            <a:ext cx="6429124" cy="50500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Tree>
    <p:extLst>
      <p:ext uri="{BB962C8B-B14F-4D97-AF65-F5344CB8AC3E}">
        <p14:creationId xmlns:p14="http://schemas.microsoft.com/office/powerpoint/2010/main" val="30734230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8" y="831520"/>
            <a:ext cx="8763094" cy="30387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31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206054780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9" y="831520"/>
            <a:ext cx="8763091" cy="303876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1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2823161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0" y="831520"/>
            <a:ext cx="8763088" cy="303876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61473557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1" y="831520"/>
            <a:ext cx="8763086" cy="303876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3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3707818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79" y="831520"/>
            <a:ext cx="8763120" cy="30387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5"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14" name="TextBox 13"/>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20 March 2016</a:t>
            </a:r>
            <a:endParaRPr lang="en-US" sz="2800" b="1" dirty="0">
              <a:solidFill>
                <a:srgbClr val="0000FF"/>
              </a:solidFill>
            </a:endParaRPr>
          </a:p>
        </p:txBody>
      </p:sp>
      <p:pic>
        <p:nvPicPr>
          <p:cNvPr id="15" name="Picture 14"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Tree>
    <p:extLst>
      <p:ext uri="{BB962C8B-B14F-4D97-AF65-F5344CB8AC3E}">
        <p14:creationId xmlns:p14="http://schemas.microsoft.com/office/powerpoint/2010/main" val="425159510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1" y="831520"/>
            <a:ext cx="8763086" cy="303876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4 April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70717121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7516"/>
            <a:ext cx="8725804" cy="584776"/>
          </a:xfrm>
          <a:prstGeom prst="rect">
            <a:avLst/>
          </a:prstGeom>
          <a:noFill/>
        </p:spPr>
        <p:txBody>
          <a:bodyPr wrap="square" rtlCol="0">
            <a:spAutoFit/>
          </a:bodyPr>
          <a:lstStyle/>
          <a:p>
            <a:pPr algn="ctr"/>
            <a:r>
              <a:rPr lang="en-US" sz="3200" b="1" dirty="0" smtClean="0">
                <a:solidFill>
                  <a:srgbClr val="FF0000"/>
                </a:solidFill>
              </a:rPr>
              <a:t>Summary</a:t>
            </a:r>
          </a:p>
        </p:txBody>
      </p:sp>
      <p:sp>
        <p:nvSpPr>
          <p:cNvPr id="10" name="TextBox 9"/>
          <p:cNvSpPr txBox="1"/>
          <p:nvPr/>
        </p:nvSpPr>
        <p:spPr>
          <a:xfrm>
            <a:off x="218487" y="855595"/>
            <a:ext cx="8559596" cy="4893647"/>
          </a:xfrm>
          <a:prstGeom prst="rect">
            <a:avLst/>
          </a:prstGeom>
          <a:noFill/>
        </p:spPr>
        <p:txBody>
          <a:bodyPr wrap="square" rtlCol="0">
            <a:spAutoFit/>
          </a:bodyPr>
          <a:lstStyle/>
          <a:p>
            <a:pPr algn="ctr"/>
            <a:endParaRPr lang="en-US" sz="2400" b="1" dirty="0">
              <a:solidFill>
                <a:srgbClr val="0000FF"/>
              </a:solidFill>
            </a:endParaRPr>
          </a:p>
          <a:p>
            <a:pPr marL="342900" indent="-342900">
              <a:buFont typeface="Arial"/>
              <a:buChar char="•"/>
            </a:pPr>
            <a:r>
              <a:rPr lang="en-US" sz="2400" dirty="0" smtClean="0"/>
              <a:t>Considerable predictability challenges characterized the development of the 23–24 March 2016 Colorado snowstorm during the hours immediately preceding the event.</a:t>
            </a:r>
          </a:p>
          <a:p>
            <a:endParaRPr lang="en-US" sz="1200" dirty="0" smtClean="0">
              <a:solidFill>
                <a:srgbClr val="000000"/>
              </a:solidFill>
            </a:endParaRPr>
          </a:p>
          <a:p>
            <a:pPr marL="342900" indent="-342900">
              <a:buFont typeface="Arial"/>
              <a:buChar char="•"/>
            </a:pPr>
            <a:r>
              <a:rPr lang="en-US" sz="2400" dirty="0" smtClean="0">
                <a:solidFill>
                  <a:srgbClr val="000000"/>
                </a:solidFill>
              </a:rPr>
              <a:t>The development of an omega block over the eastern North Pacific on 0000 UTC 29 March 2016 was relatively well predicted, although the geometry of the block was uncertain until 120</a:t>
            </a:r>
            <a:r>
              <a:rPr lang="en-US" sz="2400" dirty="0">
                <a:solidFill>
                  <a:srgbClr val="000000"/>
                </a:solidFill>
              </a:rPr>
              <a:t> </a:t>
            </a:r>
            <a:r>
              <a:rPr lang="en-US" sz="2400" dirty="0" smtClean="0">
                <a:solidFill>
                  <a:srgbClr val="000000"/>
                </a:solidFill>
              </a:rPr>
              <a:t>h prior to block development.</a:t>
            </a:r>
          </a:p>
          <a:p>
            <a:endParaRPr lang="en-US" sz="1200" dirty="0" smtClean="0">
              <a:solidFill>
                <a:srgbClr val="000000"/>
              </a:solidFill>
            </a:endParaRPr>
          </a:p>
          <a:p>
            <a:pPr marL="342900" indent="-342900">
              <a:buFont typeface="Arial"/>
              <a:buChar char="•"/>
            </a:pPr>
            <a:r>
              <a:rPr lang="en-US" sz="2400" dirty="0" smtClean="0">
                <a:solidFill>
                  <a:srgbClr val="000000"/>
                </a:solidFill>
              </a:rPr>
              <a:t>The evolution of the flow pattern prior to the onset of cold over the Northeast in early April is consistent with an antecedent environment conducive to extreme cold east of the Rocky Mountains.</a:t>
            </a:r>
          </a:p>
        </p:txBody>
      </p:sp>
    </p:spTree>
    <p:extLst>
      <p:ext uri="{BB962C8B-B14F-4D97-AF65-F5344CB8AC3E}">
        <p14:creationId xmlns:p14="http://schemas.microsoft.com/office/powerpoint/2010/main" val="3559714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988356"/>
            <a:ext cx="8725804" cy="584776"/>
          </a:xfrm>
          <a:prstGeom prst="rect">
            <a:avLst/>
          </a:prstGeom>
          <a:noFill/>
        </p:spPr>
        <p:txBody>
          <a:bodyPr wrap="square" rtlCol="0">
            <a:spAutoFit/>
          </a:bodyPr>
          <a:lstStyle/>
          <a:p>
            <a:pPr algn="ctr"/>
            <a:r>
              <a:rPr lang="en-US" sz="3200" b="1" dirty="0" smtClean="0">
                <a:solidFill>
                  <a:srgbClr val="FF0000"/>
                </a:solidFill>
              </a:rPr>
              <a:t>Supplementary Slides</a:t>
            </a:r>
          </a:p>
        </p:txBody>
      </p:sp>
    </p:spTree>
    <p:extLst>
      <p:ext uri="{BB962C8B-B14F-4D97-AF65-F5344CB8AC3E}">
        <p14:creationId xmlns:p14="http://schemas.microsoft.com/office/powerpoint/2010/main" val="16695830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9" cy="26243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9"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2590800"/>
            <a:ext cx="1155699" cy="3516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20" name="TextBox 19"/>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67108427"/>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5251"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8217922"/>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5252"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72848497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5253"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8" name="TextBox 17"/>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771442228"/>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95254"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2998788" y="3621088"/>
                        <a:ext cx="215900" cy="239712"/>
                      </a:xfrm>
                      <a:prstGeom prst="rect">
                        <a:avLst/>
                      </a:prstGeom>
                    </p:spPr>
                  </p:pic>
                </p:oleObj>
              </mc:Fallback>
            </mc:AlternateContent>
          </a:graphicData>
        </a:graphic>
      </p:graphicFrame>
    </p:spTree>
    <p:extLst>
      <p:ext uri="{BB962C8B-B14F-4D97-AF65-F5344CB8AC3E}">
        <p14:creationId xmlns:p14="http://schemas.microsoft.com/office/powerpoint/2010/main" val="49618237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8" cy="26243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9"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2959100"/>
            <a:ext cx="1155699" cy="314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112564944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6275"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519307156"/>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6276"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953765821"/>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6277"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9" name="TextBox 18"/>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4097809068"/>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96278"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2998788" y="3621088"/>
                        <a:ext cx="215900" cy="239712"/>
                      </a:xfrm>
                      <a:prstGeom prst="rect">
                        <a:avLst/>
                      </a:prstGeom>
                    </p:spPr>
                  </p:pic>
                </p:oleObj>
              </mc:Fallback>
            </mc:AlternateContent>
          </a:graphicData>
        </a:graphic>
      </p:graphicFrame>
    </p:spTree>
    <p:extLst>
      <p:ext uri="{BB962C8B-B14F-4D97-AF65-F5344CB8AC3E}">
        <p14:creationId xmlns:p14="http://schemas.microsoft.com/office/powerpoint/2010/main" val="41577051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2" y="717552"/>
            <a:ext cx="3494418" cy="26243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213100"/>
            <a:ext cx="1155699" cy="2893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22" name="TextBox 21"/>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1479623058"/>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7299"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209226213"/>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7300"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984349056"/>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7301"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7" name="TextBox 16"/>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095092800"/>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97302"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2998788" y="3621088"/>
                        <a:ext cx="215900" cy="239712"/>
                      </a:xfrm>
                      <a:prstGeom prst="rect">
                        <a:avLst/>
                      </a:prstGeom>
                    </p:spPr>
                  </p:pic>
                </p:oleObj>
              </mc:Fallback>
            </mc:AlternateContent>
          </a:graphicData>
        </a:graphic>
      </p:graphicFrame>
    </p:spTree>
    <p:extLst>
      <p:ext uri="{BB962C8B-B14F-4D97-AF65-F5344CB8AC3E}">
        <p14:creationId xmlns:p14="http://schemas.microsoft.com/office/powerpoint/2010/main" val="289945626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6" cy="26243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532716"/>
            <a:ext cx="1155699" cy="25743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198771873"/>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8323"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8450849"/>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8324"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718562329"/>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8325"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2" name="TextBox 21"/>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4291386104"/>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98326"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2998788" y="3621088"/>
                        <a:ext cx="215900" cy="239712"/>
                      </a:xfrm>
                      <a:prstGeom prst="rect">
                        <a:avLst/>
                      </a:prstGeom>
                    </p:spPr>
                  </p:pic>
                </p:oleObj>
              </mc:Fallback>
            </mc:AlternateContent>
          </a:graphicData>
        </a:graphic>
      </p:graphicFrame>
    </p:spTree>
    <p:extLst>
      <p:ext uri="{BB962C8B-B14F-4D97-AF65-F5344CB8AC3E}">
        <p14:creationId xmlns:p14="http://schemas.microsoft.com/office/powerpoint/2010/main" val="277616917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6" cy="26243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3904034"/>
            <a:ext cx="1155699" cy="2203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767895245"/>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99347"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01897369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99348"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689382569"/>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99349"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9" name="TextBox 18"/>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4228972549"/>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99350"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2998788" y="3621088"/>
                        <a:ext cx="215900" cy="239712"/>
                      </a:xfrm>
                      <a:prstGeom prst="rect">
                        <a:avLst/>
                      </a:prstGeom>
                    </p:spPr>
                  </p:pic>
                </p:oleObj>
              </mc:Fallback>
            </mc:AlternateContent>
          </a:graphicData>
        </a:graphic>
      </p:graphicFrame>
    </p:spTree>
    <p:extLst>
      <p:ext uri="{BB962C8B-B14F-4D97-AF65-F5344CB8AC3E}">
        <p14:creationId xmlns:p14="http://schemas.microsoft.com/office/powerpoint/2010/main" val="87885277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5" cy="26243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4343400"/>
            <a:ext cx="1155699" cy="1763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976298683"/>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00371"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115497731"/>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00372"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375401870"/>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00373"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2" name="TextBox 21"/>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2762540647"/>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100374"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2998788" y="3621088"/>
                        <a:ext cx="215900" cy="239712"/>
                      </a:xfrm>
                      <a:prstGeom prst="rect">
                        <a:avLst/>
                      </a:prstGeom>
                    </p:spPr>
                  </p:pic>
                </p:oleObj>
              </mc:Fallback>
            </mc:AlternateContent>
          </a:graphicData>
        </a:graphic>
      </p:graphicFrame>
    </p:spTree>
    <p:extLst>
      <p:ext uri="{BB962C8B-B14F-4D97-AF65-F5344CB8AC3E}">
        <p14:creationId xmlns:p14="http://schemas.microsoft.com/office/powerpoint/2010/main" val="36020731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5" cy="26243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4584700"/>
            <a:ext cx="1155699" cy="1522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250594235"/>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01395"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578999162"/>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01396"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739040693"/>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01397"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9" name="TextBox 18"/>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417416826"/>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101398"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2998788" y="3621088"/>
                        <a:ext cx="215900" cy="239712"/>
                      </a:xfrm>
                      <a:prstGeom prst="rect">
                        <a:avLst/>
                      </a:prstGeom>
                    </p:spPr>
                  </p:pic>
                </p:oleObj>
              </mc:Fallback>
            </mc:AlternateContent>
          </a:graphicData>
        </a:graphic>
      </p:graphicFrame>
    </p:spTree>
    <p:extLst>
      <p:ext uri="{BB962C8B-B14F-4D97-AF65-F5344CB8AC3E}">
        <p14:creationId xmlns:p14="http://schemas.microsoft.com/office/powerpoint/2010/main" val="5447343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88" y="831520"/>
            <a:ext cx="8775303" cy="30387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5"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14" name="TextBox 13"/>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21 March 2016</a:t>
            </a:r>
            <a:endParaRPr lang="en-US" sz="2800" b="1" dirty="0">
              <a:solidFill>
                <a:srgbClr val="0000FF"/>
              </a:solidFill>
            </a:endParaRPr>
          </a:p>
        </p:txBody>
      </p:sp>
      <p:pic>
        <p:nvPicPr>
          <p:cNvPr id="15" name="Picture 14"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9" name="TextBox 8"/>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301656524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4" cy="26243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054600"/>
            <a:ext cx="1155699" cy="1052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2596494699"/>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02419"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738493700"/>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02420"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550266442"/>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02421"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2" name="TextBox 21"/>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800911357"/>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102422"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2998788" y="3621088"/>
                        <a:ext cx="215900" cy="239712"/>
                      </a:xfrm>
                      <a:prstGeom prst="rect">
                        <a:avLst/>
                      </a:prstGeom>
                    </p:spPr>
                  </p:pic>
                </p:oleObj>
              </mc:Fallback>
            </mc:AlternateContent>
          </a:graphicData>
        </a:graphic>
      </p:graphicFrame>
    </p:spTree>
    <p:extLst>
      <p:ext uri="{BB962C8B-B14F-4D97-AF65-F5344CB8AC3E}">
        <p14:creationId xmlns:p14="http://schemas.microsoft.com/office/powerpoint/2010/main" val="79044822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3" y="717552"/>
            <a:ext cx="3494414" cy="26243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384800"/>
            <a:ext cx="1155699" cy="722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614389526"/>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103443" name="Equation" r:id="rId8" imgW="127000" imgH="139700" progId="Equation.3">
                  <p:embed/>
                </p:oleObj>
              </mc:Choice>
              <mc:Fallback>
                <p:oleObj name="Equation" r:id="rId8" imgW="127000" imgH="139700" progId="Equation.3">
                  <p:embed/>
                  <p:pic>
                    <p:nvPicPr>
                      <p:cNvPr id="0" name=""/>
                      <p:cNvPicPr/>
                      <p:nvPr/>
                    </p:nvPicPr>
                    <p:blipFill>
                      <a:blip r:embed="rId9"/>
                      <a:stretch>
                        <a:fillRect/>
                      </a:stretch>
                    </p:blipFill>
                    <p:spPr>
                      <a:xfrm>
                        <a:off x="2998788" y="3621088"/>
                        <a:ext cx="215900" cy="239712"/>
                      </a:xfrm>
                      <a:prstGeom prst="rect">
                        <a:avLst/>
                      </a:prstGeom>
                    </p:spPr>
                  </p:pic>
                </p:oleObj>
              </mc:Fallback>
            </mc:AlternateContent>
          </a:graphicData>
        </a:graphic>
      </p:graphicFrame>
      <p:sp>
        <p:nvSpPr>
          <p:cNvPr id="21" name="TextBox 20"/>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22" name="TextBox 21"/>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23" name="TextBox 22"/>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48537467"/>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03444" name="Equation" r:id="rId10" imgW="114300" imgH="139700" progId="Equation.3">
                  <p:embed/>
                </p:oleObj>
              </mc:Choice>
              <mc:Fallback>
                <p:oleObj name="Equation" r:id="rId10" imgW="114300" imgH="139700" progId="Equation.3">
                  <p:embed/>
                  <p:pic>
                    <p:nvPicPr>
                      <p:cNvPr id="0" name=""/>
                      <p:cNvPicPr/>
                      <p:nvPr/>
                    </p:nvPicPr>
                    <p:blipFill>
                      <a:blip r:embed="rId11"/>
                      <a:stretch>
                        <a:fillRect/>
                      </a:stretch>
                    </p:blipFill>
                    <p:spPr>
                      <a:xfrm>
                        <a:off x="2985710"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699580185"/>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03445" name="Equation" r:id="rId12" imgW="114300" imgH="139700" progId="Equation.3">
                  <p:embed/>
                </p:oleObj>
              </mc:Choice>
              <mc:Fallback>
                <p:oleObj name="Equation" r:id="rId12" imgW="114300" imgH="139700" progId="Equation.3">
                  <p:embed/>
                  <p:pic>
                    <p:nvPicPr>
                      <p:cNvPr id="0" name=""/>
                      <p:cNvPicPr/>
                      <p:nvPr/>
                    </p:nvPicPr>
                    <p:blipFill>
                      <a:blip r:embed="rId11"/>
                      <a:stretch>
                        <a:fillRect/>
                      </a:stretch>
                    </p:blipFill>
                    <p:spPr>
                      <a:xfrm>
                        <a:off x="6524777" y="450850"/>
                        <a:ext cx="193675" cy="2381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37591642"/>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03446" name="Equation" r:id="rId13" imgW="152400" imgH="139700" progId="Equation.3">
                  <p:embed/>
                </p:oleObj>
              </mc:Choice>
              <mc:Fallback>
                <p:oleObj name="Equation" r:id="rId13" imgW="152400" imgH="139700" progId="Equation.3">
                  <p:embed/>
                  <p:pic>
                    <p:nvPicPr>
                      <p:cNvPr id="0" name=""/>
                      <p:cNvPicPr/>
                      <p:nvPr/>
                    </p:nvPicPr>
                    <p:blipFill>
                      <a:blip r:embed="rId14"/>
                      <a:stretch>
                        <a:fillRect/>
                      </a:stretch>
                    </p:blipFill>
                    <p:spPr>
                      <a:xfrm>
                        <a:off x="6524777" y="3644137"/>
                        <a:ext cx="258763" cy="238125"/>
                      </a:xfrm>
                      <a:prstGeom prst="rect">
                        <a:avLst/>
                      </a:prstGeom>
                    </p:spPr>
                  </p:pic>
                </p:oleObj>
              </mc:Fallback>
            </mc:AlternateContent>
          </a:graphicData>
        </a:graphic>
      </p:graphicFrame>
    </p:spTree>
    <p:extLst>
      <p:ext uri="{BB962C8B-B14F-4D97-AF65-F5344CB8AC3E}">
        <p14:creationId xmlns:p14="http://schemas.microsoft.com/office/powerpoint/2010/main" val="174446289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4" y="717552"/>
            <a:ext cx="3494412" cy="26243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0" name="Rectangle 9"/>
          <p:cNvSpPr/>
          <p:nvPr/>
        </p:nvSpPr>
        <p:spPr>
          <a:xfrm>
            <a:off x="419100" y="5778500"/>
            <a:ext cx="1155699" cy="3285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7" name="TextBox 16"/>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8" name="TextBox 17"/>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692387783"/>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04467"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8975445"/>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04468"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026212724"/>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04469"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22" name="TextBox 21"/>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951844188"/>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104470"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2998788" y="3621088"/>
                        <a:ext cx="215900" cy="239712"/>
                      </a:xfrm>
                      <a:prstGeom prst="rect">
                        <a:avLst/>
                      </a:prstGeom>
                    </p:spPr>
                  </p:pic>
                </p:oleObj>
              </mc:Fallback>
            </mc:AlternateContent>
          </a:graphicData>
        </a:graphic>
      </p:graphicFrame>
    </p:spTree>
    <p:extLst>
      <p:ext uri="{BB962C8B-B14F-4D97-AF65-F5344CB8AC3E}">
        <p14:creationId xmlns:p14="http://schemas.microsoft.com/office/powerpoint/2010/main" val="6310012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64" y="717552"/>
            <a:ext cx="3494412" cy="26243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804" y="717554"/>
            <a:ext cx="3494418" cy="2624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365" y="3902048"/>
            <a:ext cx="3495035" cy="26247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1140" y="3904034"/>
            <a:ext cx="3489745" cy="262081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16" y="2536420"/>
            <a:ext cx="1283028" cy="4115079"/>
          </a:xfrm>
          <a:prstGeom prst="rect">
            <a:avLst/>
          </a:prstGeom>
        </p:spPr>
      </p:pic>
      <p:sp>
        <p:nvSpPr>
          <p:cNvPr id="9" name="TextBox 8"/>
          <p:cNvSpPr txBox="1"/>
          <p:nvPr/>
        </p:nvSpPr>
        <p:spPr>
          <a:xfrm>
            <a:off x="19859" y="140357"/>
            <a:ext cx="1926625" cy="2308324"/>
          </a:xfrm>
          <a:prstGeom prst="rect">
            <a:avLst/>
          </a:prstGeom>
          <a:noFill/>
        </p:spPr>
        <p:txBody>
          <a:bodyPr wrap="square" rtlCol="0">
            <a:spAutoFit/>
          </a:bodyPr>
          <a:lstStyle/>
          <a:p>
            <a:pPr algn="ctr"/>
            <a:r>
              <a:rPr lang="en-US" sz="2400" b="1" dirty="0" smtClean="0">
                <a:solidFill>
                  <a:srgbClr val="FF0000"/>
                </a:solidFill>
              </a:rPr>
              <a:t>GFS </a:t>
            </a:r>
            <a:r>
              <a:rPr lang="en-US" sz="2400" b="1" dirty="0" err="1" smtClean="0">
                <a:solidFill>
                  <a:srgbClr val="FF0000"/>
                </a:solidFill>
              </a:rPr>
              <a:t>DeterministicForecasts</a:t>
            </a:r>
            <a:r>
              <a:rPr lang="en-US" sz="2400" b="1" dirty="0" smtClean="0">
                <a:solidFill>
                  <a:srgbClr val="FF0000"/>
                </a:solidFill>
              </a:rPr>
              <a:t> Verifying </a:t>
            </a:r>
            <a:r>
              <a:rPr lang="en-US" sz="2400" b="1" dirty="0" smtClean="0"/>
              <a:t>1200 UTC 23 March 2016</a:t>
            </a:r>
            <a:endParaRPr lang="en-US" sz="2400" b="1" dirty="0"/>
          </a:p>
        </p:txBody>
      </p:sp>
      <p:sp>
        <p:nvSpPr>
          <p:cNvPr id="15" name="TextBox 14"/>
          <p:cNvSpPr txBox="1"/>
          <p:nvPr/>
        </p:nvSpPr>
        <p:spPr>
          <a:xfrm>
            <a:off x="1919174" y="352333"/>
            <a:ext cx="2608182"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552 dam</a:t>
            </a:r>
            <a:endParaRPr lang="en-US" sz="2000" b="1" dirty="0">
              <a:solidFill>
                <a:srgbClr val="0000FF"/>
              </a:solidFill>
            </a:endParaRPr>
          </a:p>
        </p:txBody>
      </p:sp>
      <p:sp>
        <p:nvSpPr>
          <p:cNvPr id="16" name="TextBox 15"/>
          <p:cNvSpPr txBox="1"/>
          <p:nvPr/>
        </p:nvSpPr>
        <p:spPr>
          <a:xfrm>
            <a:off x="5478804" y="352333"/>
            <a:ext cx="2608182"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132 dam</a:t>
            </a:r>
            <a:endParaRPr lang="en-US" sz="2000" b="1" dirty="0">
              <a:solidFill>
                <a:srgbClr val="0000FF"/>
              </a:solidFill>
            </a:endParaRPr>
          </a:p>
        </p:txBody>
      </p:sp>
      <p:sp>
        <p:nvSpPr>
          <p:cNvPr id="17" name="TextBox 16"/>
          <p:cNvSpPr txBox="1"/>
          <p:nvPr/>
        </p:nvSpPr>
        <p:spPr>
          <a:xfrm>
            <a:off x="5478804" y="3532716"/>
            <a:ext cx="3132536" cy="400110"/>
          </a:xfrm>
          <a:prstGeom prst="rect">
            <a:avLst/>
          </a:prstGeom>
          <a:noFill/>
        </p:spPr>
        <p:txBody>
          <a:bodyPr wrap="square" rtlCol="0">
            <a:spAutoFit/>
          </a:bodyPr>
          <a:lstStyle/>
          <a:p>
            <a:r>
              <a:rPr lang="en-US" sz="2000" b="1" dirty="0" smtClean="0">
                <a:solidFill>
                  <a:srgbClr val="0000FF"/>
                </a:solidFill>
              </a:rPr>
              <a:t>500 </a:t>
            </a:r>
            <a:r>
              <a:rPr lang="en-US" sz="2000" b="1" dirty="0" err="1" smtClean="0">
                <a:solidFill>
                  <a:srgbClr val="0000FF"/>
                </a:solidFill>
              </a:rPr>
              <a:t>hPa</a:t>
            </a:r>
            <a:r>
              <a:rPr lang="en-US" sz="2000" b="1" dirty="0" smtClean="0">
                <a:solidFill>
                  <a:srgbClr val="0000FF"/>
                </a:solidFill>
              </a:rPr>
              <a:t>:      = –1 Pa s</a:t>
            </a:r>
            <a:r>
              <a:rPr lang="en-US" sz="2000" b="1" baseline="30000" dirty="0" smtClean="0">
                <a:solidFill>
                  <a:srgbClr val="0000FF"/>
                </a:solidFill>
              </a:rPr>
              <a:t>–1</a:t>
            </a:r>
            <a:endParaRPr lang="en-US" sz="2000" b="1"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326087104"/>
              </p:ext>
            </p:extLst>
          </p:nvPr>
        </p:nvGraphicFramePr>
        <p:xfrm>
          <a:off x="2985710" y="450850"/>
          <a:ext cx="193675" cy="238125"/>
        </p:xfrm>
        <a:graphic>
          <a:graphicData uri="http://schemas.openxmlformats.org/presentationml/2006/ole">
            <mc:AlternateContent xmlns:mc="http://schemas.openxmlformats.org/markup-compatibility/2006">
              <mc:Choice xmlns:v="urn:schemas-microsoft-com:vml" Requires="v">
                <p:oleObj spid="_x0000_s105491" name="Equation" r:id="rId8" imgW="114300" imgH="139700" progId="Equation.3">
                  <p:embed/>
                </p:oleObj>
              </mc:Choice>
              <mc:Fallback>
                <p:oleObj name="Equation" r:id="rId8" imgW="114300" imgH="139700" progId="Equation.3">
                  <p:embed/>
                  <p:pic>
                    <p:nvPicPr>
                      <p:cNvPr id="0" name=""/>
                      <p:cNvPicPr/>
                      <p:nvPr/>
                    </p:nvPicPr>
                    <p:blipFill>
                      <a:blip r:embed="rId9"/>
                      <a:stretch>
                        <a:fillRect/>
                      </a:stretch>
                    </p:blipFill>
                    <p:spPr>
                      <a:xfrm>
                        <a:off x="2985710" y="450850"/>
                        <a:ext cx="193675" cy="23812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873599147"/>
              </p:ext>
            </p:extLst>
          </p:nvPr>
        </p:nvGraphicFramePr>
        <p:xfrm>
          <a:off x="6524777" y="450850"/>
          <a:ext cx="193675" cy="238125"/>
        </p:xfrm>
        <a:graphic>
          <a:graphicData uri="http://schemas.openxmlformats.org/presentationml/2006/ole">
            <mc:AlternateContent xmlns:mc="http://schemas.openxmlformats.org/markup-compatibility/2006">
              <mc:Choice xmlns:v="urn:schemas-microsoft-com:vml" Requires="v">
                <p:oleObj spid="_x0000_s105492" name="Equation" r:id="rId10" imgW="114300" imgH="139700" progId="Equation.3">
                  <p:embed/>
                </p:oleObj>
              </mc:Choice>
              <mc:Fallback>
                <p:oleObj name="Equation" r:id="rId10" imgW="114300" imgH="139700" progId="Equation.3">
                  <p:embed/>
                  <p:pic>
                    <p:nvPicPr>
                      <p:cNvPr id="0" name=""/>
                      <p:cNvPicPr/>
                      <p:nvPr/>
                    </p:nvPicPr>
                    <p:blipFill>
                      <a:blip r:embed="rId9"/>
                      <a:stretch>
                        <a:fillRect/>
                      </a:stretch>
                    </p:blipFill>
                    <p:spPr>
                      <a:xfrm>
                        <a:off x="6524777" y="450850"/>
                        <a:ext cx="193675" cy="2381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618081559"/>
              </p:ext>
            </p:extLst>
          </p:nvPr>
        </p:nvGraphicFramePr>
        <p:xfrm>
          <a:off x="6524777" y="3644137"/>
          <a:ext cx="258763" cy="238125"/>
        </p:xfrm>
        <a:graphic>
          <a:graphicData uri="http://schemas.openxmlformats.org/presentationml/2006/ole">
            <mc:AlternateContent xmlns:mc="http://schemas.openxmlformats.org/markup-compatibility/2006">
              <mc:Choice xmlns:v="urn:schemas-microsoft-com:vml" Requires="v">
                <p:oleObj spid="_x0000_s105493" name="Equation" r:id="rId11" imgW="152400" imgH="139700" progId="Equation.3">
                  <p:embed/>
                </p:oleObj>
              </mc:Choice>
              <mc:Fallback>
                <p:oleObj name="Equation" r:id="rId11" imgW="152400" imgH="139700" progId="Equation.3">
                  <p:embed/>
                  <p:pic>
                    <p:nvPicPr>
                      <p:cNvPr id="0" name=""/>
                      <p:cNvPicPr/>
                      <p:nvPr/>
                    </p:nvPicPr>
                    <p:blipFill>
                      <a:blip r:embed="rId12"/>
                      <a:stretch>
                        <a:fillRect/>
                      </a:stretch>
                    </p:blipFill>
                    <p:spPr>
                      <a:xfrm>
                        <a:off x="6524777" y="3644137"/>
                        <a:ext cx="258763" cy="238125"/>
                      </a:xfrm>
                      <a:prstGeom prst="rect">
                        <a:avLst/>
                      </a:prstGeom>
                    </p:spPr>
                  </p:pic>
                </p:oleObj>
              </mc:Fallback>
            </mc:AlternateContent>
          </a:graphicData>
        </a:graphic>
      </p:graphicFrame>
      <p:sp>
        <p:nvSpPr>
          <p:cNvPr id="19" name="TextBox 18"/>
          <p:cNvSpPr txBox="1"/>
          <p:nvPr/>
        </p:nvSpPr>
        <p:spPr>
          <a:xfrm>
            <a:off x="1909364" y="3532716"/>
            <a:ext cx="3495036" cy="400110"/>
          </a:xfrm>
          <a:prstGeom prst="rect">
            <a:avLst/>
          </a:prstGeom>
          <a:noFill/>
        </p:spPr>
        <p:txBody>
          <a:bodyPr wrap="square" rtlCol="0">
            <a:spAutoFit/>
          </a:bodyPr>
          <a:lstStyle/>
          <a:p>
            <a:r>
              <a:rPr lang="en-US" sz="2000" b="1" dirty="0" smtClean="0">
                <a:solidFill>
                  <a:srgbClr val="0000FF"/>
                </a:solidFill>
              </a:rPr>
              <a:t>850 </a:t>
            </a:r>
            <a:r>
              <a:rPr lang="en-US" sz="2000" b="1" dirty="0" err="1" smtClean="0">
                <a:solidFill>
                  <a:srgbClr val="0000FF"/>
                </a:solidFill>
              </a:rPr>
              <a:t>hPa</a:t>
            </a:r>
            <a:r>
              <a:rPr lang="en-US" sz="2000" b="1" dirty="0" smtClean="0">
                <a:solidFill>
                  <a:srgbClr val="0000FF"/>
                </a:solidFill>
              </a:rPr>
              <a:t>:      = –10</a:t>
            </a:r>
            <a:r>
              <a:rPr lang="en-US" sz="2000" b="1" baseline="30000" dirty="0">
                <a:solidFill>
                  <a:srgbClr val="0000FF"/>
                </a:solidFill>
              </a:rPr>
              <a:t> </a:t>
            </a:r>
            <a:r>
              <a:rPr lang="en-US" sz="2000" b="1" dirty="0" smtClean="0">
                <a:solidFill>
                  <a:srgbClr val="0000FF"/>
                </a:solidFill>
              </a:rPr>
              <a:t>m s</a:t>
            </a:r>
            <a:r>
              <a:rPr lang="en-US" sz="2000" b="1" baseline="30000" dirty="0" smtClean="0">
                <a:solidFill>
                  <a:srgbClr val="0000FF"/>
                </a:solidFill>
              </a:rPr>
              <a:t>–1</a:t>
            </a:r>
            <a:endParaRPr lang="en-US" sz="2000" b="1" dirty="0">
              <a:solidFill>
                <a:srgbClr val="0000FF"/>
              </a:solidFill>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4227538465"/>
              </p:ext>
            </p:extLst>
          </p:nvPr>
        </p:nvGraphicFramePr>
        <p:xfrm>
          <a:off x="2998788" y="3621088"/>
          <a:ext cx="215900" cy="239712"/>
        </p:xfrm>
        <a:graphic>
          <a:graphicData uri="http://schemas.openxmlformats.org/presentationml/2006/ole">
            <mc:AlternateContent xmlns:mc="http://schemas.openxmlformats.org/markup-compatibility/2006">
              <mc:Choice xmlns:v="urn:schemas-microsoft-com:vml" Requires="v">
                <p:oleObj spid="_x0000_s105494"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2998788" y="3621088"/>
                        <a:ext cx="215900" cy="239712"/>
                      </a:xfrm>
                      <a:prstGeom prst="rect">
                        <a:avLst/>
                      </a:prstGeom>
                    </p:spPr>
                  </p:pic>
                </p:oleObj>
              </mc:Fallback>
            </mc:AlternateContent>
          </a:graphicData>
        </a:graphic>
      </p:graphicFrame>
    </p:spTree>
    <p:extLst>
      <p:ext uri="{BB962C8B-B14F-4D97-AF65-F5344CB8AC3E}">
        <p14:creationId xmlns:p14="http://schemas.microsoft.com/office/powerpoint/2010/main" val="43527420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3" cy="4993735"/>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174777874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33815"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
        <p:nvSpPr>
          <p:cNvPr id="12" name="Rectangle 11"/>
          <p:cNvSpPr/>
          <p:nvPr/>
        </p:nvSpPr>
        <p:spPr>
          <a:xfrm>
            <a:off x="7465628" y="2151204"/>
            <a:ext cx="1155699" cy="3516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55813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3" cy="499373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719594119"/>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74764"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
        <p:nvSpPr>
          <p:cNvPr id="12" name="Rectangle 11"/>
          <p:cNvSpPr/>
          <p:nvPr/>
        </p:nvSpPr>
        <p:spPr>
          <a:xfrm>
            <a:off x="7465628" y="2389218"/>
            <a:ext cx="1155699" cy="32782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25537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2" cy="499373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2777438505"/>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75788"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
        <p:nvSpPr>
          <p:cNvPr id="12" name="Rectangle 11"/>
          <p:cNvSpPr/>
          <p:nvPr/>
        </p:nvSpPr>
        <p:spPr>
          <a:xfrm>
            <a:off x="7465628" y="2845162"/>
            <a:ext cx="1155699" cy="28223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75536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2" cy="499373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3687605551"/>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76812"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
        <p:nvSpPr>
          <p:cNvPr id="12" name="Rectangle 11"/>
          <p:cNvSpPr/>
          <p:nvPr/>
        </p:nvSpPr>
        <p:spPr>
          <a:xfrm>
            <a:off x="7465628" y="3199280"/>
            <a:ext cx="1155699" cy="2468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67289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2" cy="499373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1536651423"/>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77836"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
        <p:nvSpPr>
          <p:cNvPr id="12" name="Rectangle 11"/>
          <p:cNvSpPr/>
          <p:nvPr/>
        </p:nvSpPr>
        <p:spPr>
          <a:xfrm>
            <a:off x="7465628" y="3483230"/>
            <a:ext cx="1155699" cy="2184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91915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2" cy="499373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425666415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78860"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
        <p:nvSpPr>
          <p:cNvPr id="12" name="Rectangle 11"/>
          <p:cNvSpPr/>
          <p:nvPr/>
        </p:nvSpPr>
        <p:spPr>
          <a:xfrm>
            <a:off x="7465628" y="3907518"/>
            <a:ext cx="1155699" cy="17599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7301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79" y="831520"/>
            <a:ext cx="8763120" cy="30387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22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214140151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2" cy="499373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1608644350"/>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79884"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
        <p:nvSpPr>
          <p:cNvPr id="12" name="Rectangle 11"/>
          <p:cNvSpPr/>
          <p:nvPr/>
        </p:nvSpPr>
        <p:spPr>
          <a:xfrm>
            <a:off x="7465628" y="4212793"/>
            <a:ext cx="1155699" cy="1454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03524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2" cy="499373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1351297116"/>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80908"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
        <p:nvSpPr>
          <p:cNvPr id="12" name="Rectangle 11"/>
          <p:cNvSpPr/>
          <p:nvPr/>
        </p:nvSpPr>
        <p:spPr>
          <a:xfrm>
            <a:off x="7465628" y="4579123"/>
            <a:ext cx="1155699" cy="10883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70560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2" cy="499373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2756120734"/>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81932"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
        <p:nvSpPr>
          <p:cNvPr id="12" name="Rectangle 11"/>
          <p:cNvSpPr/>
          <p:nvPr/>
        </p:nvSpPr>
        <p:spPr>
          <a:xfrm>
            <a:off x="7465628" y="4933241"/>
            <a:ext cx="1155699" cy="734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41547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2" cy="499373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257038232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82956"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
        <p:nvSpPr>
          <p:cNvPr id="12" name="Rectangle 11"/>
          <p:cNvSpPr/>
          <p:nvPr/>
        </p:nvSpPr>
        <p:spPr>
          <a:xfrm>
            <a:off x="7465628" y="5299572"/>
            <a:ext cx="1155699" cy="4167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91619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859" y="140357"/>
            <a:ext cx="8925696" cy="1077218"/>
          </a:xfrm>
          <a:prstGeom prst="rect">
            <a:avLst/>
          </a:prstGeom>
          <a:noFill/>
        </p:spPr>
        <p:txBody>
          <a:bodyPr wrap="square" rtlCol="0">
            <a:spAutoFit/>
          </a:bodyPr>
          <a:lstStyle/>
          <a:p>
            <a:pPr algn="ctr"/>
            <a:r>
              <a:rPr lang="en-US" sz="3200" b="1" dirty="0" smtClean="0">
                <a:solidFill>
                  <a:srgbClr val="FF0000"/>
                </a:solidFill>
              </a:rPr>
              <a:t>GFS Deterministic Forecasts Verifying </a:t>
            </a:r>
          </a:p>
          <a:p>
            <a:pPr algn="ctr"/>
            <a:r>
              <a:rPr lang="en-US" sz="3200" b="1" dirty="0" smtClean="0">
                <a:solidFill>
                  <a:srgbClr val="FF0000"/>
                </a:solidFill>
              </a:rPr>
              <a:t>0000 UTC 24 March 2016</a:t>
            </a:r>
            <a:endParaRPr lang="en-US" sz="3200" b="1" dirty="0">
              <a:solidFill>
                <a:srgbClr val="FF0000"/>
              </a:solidFill>
            </a:endParaRPr>
          </a:p>
        </p:txBody>
      </p:sp>
      <p:sp>
        <p:nvSpPr>
          <p:cNvPr id="14" name="TextBox 13"/>
          <p:cNvSpPr txBox="1"/>
          <p:nvPr/>
        </p:nvSpPr>
        <p:spPr>
          <a:xfrm>
            <a:off x="327153" y="1249703"/>
            <a:ext cx="3664276"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r>
              <a:rPr lang="en-US" sz="2800" b="1" dirty="0" smtClean="0">
                <a:solidFill>
                  <a:srgbClr val="0000FF"/>
                </a:solidFill>
              </a:rPr>
              <a:t>:     = 552 dam</a:t>
            </a:r>
            <a:endParaRPr lang="en-US" sz="28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7" y="1770387"/>
            <a:ext cx="6658312" cy="4993734"/>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4244215137"/>
              </p:ext>
            </p:extLst>
          </p:nvPr>
        </p:nvGraphicFramePr>
        <p:xfrm>
          <a:off x="1751996" y="1330002"/>
          <a:ext cx="328385" cy="403752"/>
        </p:xfrm>
        <a:graphic>
          <a:graphicData uri="http://schemas.openxmlformats.org/presentationml/2006/ole">
            <mc:AlternateContent xmlns:mc="http://schemas.openxmlformats.org/markup-compatibility/2006">
              <mc:Choice xmlns:v="urn:schemas-microsoft-com:vml" Requires="v">
                <p:oleObj spid="_x0000_s83980" name="Equation" r:id="rId4" imgW="114300" imgH="139700" progId="Equation.3">
                  <p:embed/>
                </p:oleObj>
              </mc:Choice>
              <mc:Fallback>
                <p:oleObj name="Equation" r:id="rId4" imgW="114300" imgH="139700" progId="Equation.3">
                  <p:embed/>
                  <p:pic>
                    <p:nvPicPr>
                      <p:cNvPr id="0" name=""/>
                      <p:cNvPicPr/>
                      <p:nvPr/>
                    </p:nvPicPr>
                    <p:blipFill>
                      <a:blip r:embed="rId5"/>
                      <a:stretch>
                        <a:fillRect/>
                      </a:stretch>
                    </p:blipFill>
                    <p:spPr>
                      <a:xfrm>
                        <a:off x="1751996" y="1330002"/>
                        <a:ext cx="328385" cy="403752"/>
                      </a:xfrm>
                      <a:prstGeom prst="rect">
                        <a:avLst/>
                      </a:prstGeom>
                    </p:spPr>
                  </p:pic>
                </p:oleObj>
              </mc:Fallback>
            </mc:AlternateContent>
          </a:graphicData>
        </a:graphic>
      </p:graphicFrame>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4744" y="2096824"/>
            <a:ext cx="1283028" cy="4115079"/>
          </a:xfrm>
          <a:prstGeom prst="rect">
            <a:avLst/>
          </a:prstGeom>
        </p:spPr>
      </p:pic>
    </p:spTree>
    <p:extLst>
      <p:ext uri="{BB962C8B-B14F-4D97-AF65-F5344CB8AC3E}">
        <p14:creationId xmlns:p14="http://schemas.microsoft.com/office/powerpoint/2010/main" val="358570110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240-h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6" y="1810540"/>
            <a:ext cx="8783489" cy="3478067"/>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162836760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216-h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6" y="1810540"/>
            <a:ext cx="8783489" cy="3478066"/>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119669109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192-h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7" y="1810540"/>
            <a:ext cx="8783487" cy="3478066"/>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70787371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168-h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7" y="1810540"/>
            <a:ext cx="8783487" cy="3478065"/>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413952045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144-h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8" y="1810540"/>
            <a:ext cx="8783484" cy="3478065"/>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38552730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0" y="831520"/>
            <a:ext cx="8763117" cy="303877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15" y="3829330"/>
            <a:ext cx="3987584" cy="2990688"/>
          </a:xfrm>
          <a:prstGeom prst="rect">
            <a:avLst/>
          </a:prstGeom>
        </p:spPr>
      </p:pic>
      <p:sp>
        <p:nvSpPr>
          <p:cNvPr id="13" name="TextBox 12"/>
          <p:cNvSpPr txBox="1"/>
          <p:nvPr/>
        </p:nvSpPr>
        <p:spPr>
          <a:xfrm>
            <a:off x="218487" y="5151360"/>
            <a:ext cx="4348437" cy="1138773"/>
          </a:xfrm>
          <a:prstGeom prst="rect">
            <a:avLst/>
          </a:prstGeom>
          <a:noFill/>
          <a:ln>
            <a:noFill/>
          </a:ln>
        </p:spPr>
        <p:txBody>
          <a:bodyPr wrap="square" rtlCol="0">
            <a:spAutoFit/>
          </a:bodyPr>
          <a:lstStyle/>
          <a:p>
            <a:r>
              <a:rPr lang="en-US" sz="2000" b="1" dirty="0" smtClean="0"/>
              <a:t>500 </a:t>
            </a:r>
            <a:r>
              <a:rPr lang="en-US" sz="2000" b="1" dirty="0" err="1" smtClean="0"/>
              <a:t>hPa</a:t>
            </a:r>
            <a:r>
              <a:rPr lang="en-US" sz="2000" b="1" dirty="0" smtClean="0"/>
              <a:t> Heights (dam; blue)</a:t>
            </a:r>
          </a:p>
          <a:p>
            <a:r>
              <a:rPr lang="en-US" sz="2000" b="1" dirty="0" smtClean="0"/>
              <a:t>500 </a:t>
            </a:r>
            <a:r>
              <a:rPr lang="en-US" sz="2000" b="1" dirty="0" err="1" smtClean="0"/>
              <a:t>hPa</a:t>
            </a:r>
            <a:r>
              <a:rPr lang="en-US" sz="2000" b="1" dirty="0" smtClean="0"/>
              <a:t> Rel. </a:t>
            </a:r>
            <a:r>
              <a:rPr lang="en-US" sz="2000" b="1" dirty="0" err="1" smtClean="0"/>
              <a:t>Vor</a:t>
            </a:r>
            <a:r>
              <a:rPr lang="en-US" sz="2000" b="1" dirty="0" smtClean="0"/>
              <a:t>. (10</a:t>
            </a:r>
            <a:r>
              <a:rPr lang="en-US" sz="2000" b="1" baseline="30000" dirty="0" smtClean="0"/>
              <a:t>–5</a:t>
            </a:r>
            <a:r>
              <a:rPr lang="en-US" sz="2000" b="1" dirty="0" smtClean="0"/>
              <a:t> s</a:t>
            </a:r>
            <a:r>
              <a:rPr lang="en-US" sz="2000" b="1" baseline="30000" dirty="0" smtClean="0"/>
              <a:t>–1</a:t>
            </a:r>
            <a:r>
              <a:rPr lang="en-US" sz="2000" b="1" dirty="0" smtClean="0"/>
              <a:t>  fill pattern)</a:t>
            </a:r>
            <a:r>
              <a:rPr lang="en-US" sz="2000" b="1" baseline="30000" dirty="0" smtClean="0"/>
              <a:t> </a:t>
            </a:r>
            <a:endParaRPr lang="en-US" sz="800" b="1" dirty="0" smtClean="0"/>
          </a:p>
          <a:p>
            <a:r>
              <a:rPr lang="en-US" sz="2000" b="1" dirty="0" smtClean="0"/>
              <a:t>500 </a:t>
            </a:r>
            <a:r>
              <a:rPr lang="en-US" sz="2000" b="1" dirty="0" err="1" smtClean="0"/>
              <a:t>hPa</a:t>
            </a:r>
            <a:r>
              <a:rPr lang="en-US" sz="2000" b="1" dirty="0" smtClean="0"/>
              <a:t> Ascent (</a:t>
            </a:r>
            <a:r>
              <a:rPr lang="en-US" sz="2000" b="1" dirty="0" err="1" smtClean="0"/>
              <a:t>dPa</a:t>
            </a:r>
            <a:r>
              <a:rPr lang="en-US" sz="2000" b="1" dirty="0" smtClean="0"/>
              <a:t> s</a:t>
            </a:r>
            <a:r>
              <a:rPr lang="en-US" sz="2000" b="1" baseline="30000" dirty="0" smtClean="0"/>
              <a:t>–1</a:t>
            </a:r>
            <a:r>
              <a:rPr lang="en-US" sz="2000" b="1" dirty="0" smtClean="0"/>
              <a:t>; green)</a:t>
            </a:r>
          </a:p>
          <a:p>
            <a:r>
              <a:rPr lang="en-US" sz="800" b="1" dirty="0" smtClean="0"/>
              <a:t> </a:t>
            </a:r>
            <a:endParaRPr lang="en-US" sz="800" b="1" dirty="0"/>
          </a:p>
        </p:txBody>
      </p:sp>
      <p:sp>
        <p:nvSpPr>
          <p:cNvPr id="7" name="TextBox 6"/>
          <p:cNvSpPr txBox="1"/>
          <p:nvPr/>
        </p:nvSpPr>
        <p:spPr>
          <a:xfrm>
            <a:off x="218487" y="4439902"/>
            <a:ext cx="4211883" cy="523220"/>
          </a:xfrm>
          <a:prstGeom prst="rect">
            <a:avLst/>
          </a:prstGeom>
          <a:noFill/>
        </p:spPr>
        <p:txBody>
          <a:bodyPr wrap="square" rtlCol="0">
            <a:spAutoFit/>
          </a:bodyPr>
          <a:lstStyle/>
          <a:p>
            <a:r>
              <a:rPr lang="en-US" sz="2800" b="1" dirty="0" smtClean="0">
                <a:solidFill>
                  <a:srgbClr val="0000FF"/>
                </a:solidFill>
              </a:rPr>
              <a:t>0000 UTC 23 March 2016</a:t>
            </a:r>
            <a:endParaRPr lang="en-US" sz="2800" b="1" dirty="0">
              <a:solidFill>
                <a:srgbClr val="0000FF"/>
              </a:solidFill>
            </a:endParaRPr>
          </a:p>
        </p:txBody>
      </p:sp>
      <p:pic>
        <p:nvPicPr>
          <p:cNvPr id="9" name="Picture 8" descr="vor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7" y="3870295"/>
            <a:ext cx="5156200" cy="431800"/>
          </a:xfrm>
          <a:prstGeom prst="rect">
            <a:avLst/>
          </a:prstGeom>
        </p:spPr>
      </p:pic>
      <p:sp>
        <p:nvSpPr>
          <p:cNvPr id="10" name="TextBox 9"/>
          <p:cNvSpPr txBox="1"/>
          <p:nvPr/>
        </p:nvSpPr>
        <p:spPr>
          <a:xfrm>
            <a:off x="218487" y="95574"/>
            <a:ext cx="8725804" cy="584776"/>
          </a:xfrm>
          <a:prstGeom prst="rect">
            <a:avLst/>
          </a:prstGeom>
          <a:noFill/>
        </p:spPr>
        <p:txBody>
          <a:bodyPr wrap="square" rtlCol="0">
            <a:spAutoFit/>
          </a:bodyPr>
          <a:lstStyle/>
          <a:p>
            <a:pPr algn="ctr"/>
            <a:r>
              <a:rPr lang="en-US" sz="3200" b="1" dirty="0" smtClean="0">
                <a:solidFill>
                  <a:srgbClr val="FF0000"/>
                </a:solidFill>
              </a:rPr>
              <a:t>Synoptic Evolution: 20 March – 4 April 2016</a:t>
            </a:r>
          </a:p>
        </p:txBody>
      </p:sp>
    </p:spTree>
    <p:extLst>
      <p:ext uri="{BB962C8B-B14F-4D97-AF65-F5344CB8AC3E}">
        <p14:creationId xmlns:p14="http://schemas.microsoft.com/office/powerpoint/2010/main" val="11507090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120-h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8" y="1810540"/>
            <a:ext cx="8783484" cy="3478064"/>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378066127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96-h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9" y="1810540"/>
            <a:ext cx="8783482" cy="3478064"/>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43465233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72-h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69" y="1810541"/>
            <a:ext cx="8783482" cy="3478063"/>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41219982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48-h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70" y="1810541"/>
            <a:ext cx="8783479" cy="3478063"/>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159513793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24-h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70" y="1810541"/>
            <a:ext cx="8783479" cy="3478062"/>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194094886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89" y="5458670"/>
            <a:ext cx="7696200" cy="798994"/>
          </a:xfrm>
          <a:prstGeom prst="rect">
            <a:avLst/>
          </a:prstGeom>
        </p:spPr>
      </p:pic>
      <p:sp>
        <p:nvSpPr>
          <p:cNvPr id="13" name="TextBox 12"/>
          <p:cNvSpPr txBox="1"/>
          <p:nvPr/>
        </p:nvSpPr>
        <p:spPr>
          <a:xfrm>
            <a:off x="273217" y="5426838"/>
            <a:ext cx="1687074" cy="369332"/>
          </a:xfrm>
          <a:prstGeom prst="rect">
            <a:avLst/>
          </a:prstGeom>
          <a:noFill/>
        </p:spPr>
        <p:txBody>
          <a:bodyPr wrap="square" rtlCol="0">
            <a:spAutoFit/>
          </a:bodyPr>
          <a:lstStyle/>
          <a:p>
            <a:r>
              <a:rPr lang="en-US" b="1" dirty="0" smtClean="0"/>
              <a:t>Ens. Spread:</a:t>
            </a:r>
            <a:endParaRPr lang="en-US" b="1" dirty="0"/>
          </a:p>
        </p:txBody>
      </p:sp>
      <p:sp>
        <p:nvSpPr>
          <p:cNvPr id="14" name="TextBox 13"/>
          <p:cNvSpPr txBox="1"/>
          <p:nvPr/>
        </p:nvSpPr>
        <p:spPr>
          <a:xfrm>
            <a:off x="1960291" y="6053990"/>
            <a:ext cx="2871959" cy="369332"/>
          </a:xfrm>
          <a:prstGeom prst="rect">
            <a:avLst/>
          </a:prstGeom>
          <a:noFill/>
        </p:spPr>
        <p:txBody>
          <a:bodyPr wrap="square" rtlCol="0">
            <a:spAutoFit/>
          </a:bodyPr>
          <a:lstStyle/>
          <a:p>
            <a:r>
              <a:rPr lang="en-US" b="1" dirty="0" smtClean="0"/>
              <a:t>Ens. Mean Geo. Heights</a:t>
            </a:r>
            <a:endParaRPr lang="en-US" b="1" dirty="0"/>
          </a:p>
        </p:txBody>
      </p:sp>
      <p:sp>
        <p:nvSpPr>
          <p:cNvPr id="15" name="TextBox 14"/>
          <p:cNvSpPr txBox="1"/>
          <p:nvPr/>
        </p:nvSpPr>
        <p:spPr>
          <a:xfrm>
            <a:off x="6088494" y="6053990"/>
            <a:ext cx="2870863" cy="369332"/>
          </a:xfrm>
          <a:prstGeom prst="rect">
            <a:avLst/>
          </a:prstGeom>
          <a:noFill/>
        </p:spPr>
        <p:txBody>
          <a:bodyPr wrap="square" rtlCol="0">
            <a:spAutoFit/>
          </a:bodyPr>
          <a:lstStyle/>
          <a:p>
            <a:r>
              <a:rPr lang="en-US" b="1" dirty="0" smtClean="0"/>
              <a:t>Observed Geo. Heights</a:t>
            </a:r>
            <a:endParaRPr lang="en-US" b="1" dirty="0"/>
          </a:p>
        </p:txBody>
      </p:sp>
      <p:cxnSp>
        <p:nvCxnSpPr>
          <p:cNvPr id="17" name="Straight Connector 16"/>
          <p:cNvCxnSpPr/>
          <p:nvPr/>
        </p:nvCxnSpPr>
        <p:spPr>
          <a:xfrm>
            <a:off x="621219" y="6258583"/>
            <a:ext cx="115960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2250" y="6257018"/>
            <a:ext cx="1159609"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923" y="215586"/>
            <a:ext cx="8534289" cy="1077218"/>
          </a:xfrm>
          <a:prstGeom prst="rect">
            <a:avLst/>
          </a:prstGeom>
          <a:noFill/>
        </p:spPr>
        <p:txBody>
          <a:bodyPr wrap="square" rtlCol="0">
            <a:spAutoFit/>
          </a:bodyPr>
          <a:lstStyle/>
          <a:p>
            <a:pPr algn="ctr"/>
            <a:r>
              <a:rPr lang="en-US" sz="3200" b="1" dirty="0" smtClean="0">
                <a:solidFill>
                  <a:srgbClr val="FF0000"/>
                </a:solidFill>
              </a:rPr>
              <a:t>GEFS Ensemble Spread of Geo. Heights (m) Verifying 0000 UTC 28 March 2016  </a:t>
            </a:r>
            <a:endParaRPr lang="en-US" sz="3200" b="1" dirty="0">
              <a:solidFill>
                <a:srgbClr val="FF0000"/>
              </a:solidFill>
            </a:endParaRPr>
          </a:p>
        </p:txBody>
      </p:sp>
      <p:sp>
        <p:nvSpPr>
          <p:cNvPr id="21" name="TextBox 20"/>
          <p:cNvSpPr txBox="1"/>
          <p:nvPr/>
        </p:nvSpPr>
        <p:spPr>
          <a:xfrm>
            <a:off x="180755" y="1279972"/>
            <a:ext cx="2681025" cy="523220"/>
          </a:xfrm>
          <a:prstGeom prst="rect">
            <a:avLst/>
          </a:prstGeom>
          <a:noFill/>
        </p:spPr>
        <p:txBody>
          <a:bodyPr wrap="square" rtlCol="0">
            <a:spAutoFit/>
          </a:bodyPr>
          <a:lstStyle/>
          <a:p>
            <a:r>
              <a:rPr lang="en-US" sz="2800" b="1" dirty="0" smtClean="0">
                <a:solidFill>
                  <a:srgbClr val="0000FF"/>
                </a:solidFill>
              </a:rPr>
              <a:t>00-h Forecast</a:t>
            </a:r>
            <a:endParaRPr lang="en-US" sz="2800" b="1"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71" y="1810541"/>
            <a:ext cx="8783477" cy="3478062"/>
          </a:xfrm>
          <a:prstGeom prst="rect">
            <a:avLst/>
          </a:prstGeom>
        </p:spPr>
      </p:pic>
      <p:sp>
        <p:nvSpPr>
          <p:cNvPr id="22" name="TextBox 21"/>
          <p:cNvSpPr txBox="1"/>
          <p:nvPr/>
        </p:nvSpPr>
        <p:spPr>
          <a:xfrm>
            <a:off x="208365" y="1839825"/>
            <a:ext cx="1507610" cy="461665"/>
          </a:xfrm>
          <a:prstGeom prst="rect">
            <a:avLst/>
          </a:prstGeom>
          <a:solidFill>
            <a:srgbClr val="FFFFFF"/>
          </a:solidFill>
          <a:ln>
            <a:solidFill>
              <a:srgbClr val="000000"/>
            </a:solidFill>
          </a:ln>
        </p:spPr>
        <p:txBody>
          <a:bodyPr wrap="square" rtlCol="0">
            <a:spAutoFit/>
          </a:bodyPr>
          <a:lstStyle/>
          <a:p>
            <a:pPr algn="ctr"/>
            <a:r>
              <a:rPr lang="en-US" sz="2400" b="1" dirty="0"/>
              <a:t>5</a:t>
            </a:r>
            <a:r>
              <a:rPr lang="en-US" sz="2400" b="1" dirty="0" smtClean="0"/>
              <a:t>00 </a:t>
            </a:r>
            <a:r>
              <a:rPr lang="en-US" sz="2400" b="1" dirty="0" err="1" smtClean="0"/>
              <a:t>hPa</a:t>
            </a:r>
            <a:endParaRPr lang="en-US" sz="2400" b="1" dirty="0"/>
          </a:p>
        </p:txBody>
      </p:sp>
    </p:spTree>
    <p:extLst>
      <p:ext uri="{BB962C8B-B14F-4D97-AF65-F5344CB8AC3E}">
        <p14:creationId xmlns:p14="http://schemas.microsoft.com/office/powerpoint/2010/main" val="24309615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8487" y="270705"/>
            <a:ext cx="8725804" cy="584776"/>
          </a:xfrm>
          <a:prstGeom prst="rect">
            <a:avLst/>
          </a:prstGeom>
          <a:noFill/>
        </p:spPr>
        <p:txBody>
          <a:bodyPr wrap="square" rtlCol="0">
            <a:spAutoFit/>
          </a:bodyPr>
          <a:lstStyle/>
          <a:p>
            <a:pPr algn="ctr"/>
            <a:r>
              <a:rPr lang="en-US" sz="3200" b="1" dirty="0" smtClean="0">
                <a:solidFill>
                  <a:srgbClr val="FF0000"/>
                </a:solidFill>
              </a:rPr>
              <a:t>23–24 March 2016 Colorado Snowstorm </a:t>
            </a:r>
          </a:p>
        </p:txBody>
      </p:sp>
      <p:pic>
        <p:nvPicPr>
          <p:cNvPr id="11" name="Picture 10" descr="sounding_0323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7" y="1843353"/>
            <a:ext cx="5276822" cy="422145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33" y="1857008"/>
            <a:ext cx="5276821" cy="4221457"/>
          </a:xfrm>
          <a:prstGeom prst="rect">
            <a:avLst/>
          </a:prstGeom>
        </p:spPr>
      </p:pic>
      <p:sp>
        <p:nvSpPr>
          <p:cNvPr id="6" name="TextBox 5"/>
          <p:cNvSpPr txBox="1"/>
          <p:nvPr/>
        </p:nvSpPr>
        <p:spPr>
          <a:xfrm>
            <a:off x="317512" y="1254912"/>
            <a:ext cx="3989607" cy="523220"/>
          </a:xfrm>
          <a:prstGeom prst="rect">
            <a:avLst/>
          </a:prstGeom>
          <a:noFill/>
        </p:spPr>
        <p:txBody>
          <a:bodyPr wrap="square" rtlCol="0">
            <a:spAutoFit/>
          </a:bodyPr>
          <a:lstStyle/>
          <a:p>
            <a:r>
              <a:rPr lang="en-US" sz="2800" b="1" dirty="0" smtClean="0">
                <a:solidFill>
                  <a:srgbClr val="0000FF"/>
                </a:solidFill>
              </a:rPr>
              <a:t>0000 UTC 23 March 2016</a:t>
            </a:r>
            <a:endParaRPr lang="en-US" sz="2800" b="1" dirty="0">
              <a:solidFill>
                <a:srgbClr val="0000FF"/>
              </a:solidFill>
            </a:endParaRPr>
          </a:p>
        </p:txBody>
      </p:sp>
      <p:sp>
        <p:nvSpPr>
          <p:cNvPr id="15" name="TextBox 14"/>
          <p:cNvSpPr txBox="1"/>
          <p:nvPr/>
        </p:nvSpPr>
        <p:spPr>
          <a:xfrm>
            <a:off x="4886924" y="1254913"/>
            <a:ext cx="4126392" cy="523220"/>
          </a:xfrm>
          <a:prstGeom prst="rect">
            <a:avLst/>
          </a:prstGeom>
          <a:noFill/>
        </p:spPr>
        <p:txBody>
          <a:bodyPr wrap="square" rtlCol="0">
            <a:spAutoFit/>
          </a:bodyPr>
          <a:lstStyle/>
          <a:p>
            <a:r>
              <a:rPr lang="en-US" sz="2800" b="1" dirty="0" smtClean="0">
                <a:solidFill>
                  <a:srgbClr val="0000FF"/>
                </a:solidFill>
              </a:rPr>
              <a:t>1200 UTC 23 March 2016</a:t>
            </a:r>
            <a:endParaRPr lang="en-US" sz="2800" b="1" dirty="0">
              <a:solidFill>
                <a:srgbClr val="0000FF"/>
              </a:solidFill>
            </a:endParaRPr>
          </a:p>
        </p:txBody>
      </p:sp>
    </p:spTree>
    <p:extLst>
      <p:ext uri="{BB962C8B-B14F-4D97-AF65-F5344CB8AC3E}">
        <p14:creationId xmlns:p14="http://schemas.microsoft.com/office/powerpoint/2010/main" val="4982758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1130</TotalTime>
  <Words>3342</Words>
  <Application>Microsoft Macintosh PowerPoint</Application>
  <PresentationFormat>On-screen Show (4:3)</PresentationFormat>
  <Paragraphs>481</Paragraphs>
  <Slides>85</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85</vt:i4>
      </vt:variant>
    </vt:vector>
  </HeadingPairs>
  <TitlesOfParts>
    <vt:vector size="88" baseType="lpstr">
      <vt:lpstr>Office Theme</vt:lpstr>
      <vt:lpstr>Equation</vt:lpstr>
      <vt:lpstr>Microsoft Equation</vt:lpstr>
      <vt:lpstr>Regime-Dependent Predictability of Extreme Weather Events: Representative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Regime-Dependent Predictability of Extreme Weather Events: Representative Cases</dc:title>
  <dc:creator>Andrew Winters</dc:creator>
  <cp:lastModifiedBy>Andrew Winters</cp:lastModifiedBy>
  <cp:revision>74</cp:revision>
  <dcterms:created xsi:type="dcterms:W3CDTF">2016-08-31T14:42:16Z</dcterms:created>
  <dcterms:modified xsi:type="dcterms:W3CDTF">2016-09-06T12:55:23Z</dcterms:modified>
</cp:coreProperties>
</file>