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9"/>
  </p:notesMasterIdLst>
  <p:sldIdLst>
    <p:sldId id="257" r:id="rId2"/>
    <p:sldId id="588" r:id="rId3"/>
    <p:sldId id="587" r:id="rId4"/>
    <p:sldId id="589" r:id="rId5"/>
    <p:sldId id="590" r:id="rId6"/>
    <p:sldId id="591" r:id="rId7"/>
    <p:sldId id="592" r:id="rId8"/>
    <p:sldId id="593" r:id="rId9"/>
    <p:sldId id="267" r:id="rId10"/>
    <p:sldId id="397" r:id="rId11"/>
    <p:sldId id="270" r:id="rId12"/>
    <p:sldId id="341" r:id="rId13"/>
    <p:sldId id="573" r:id="rId14"/>
    <p:sldId id="574" r:id="rId15"/>
    <p:sldId id="276" r:id="rId16"/>
    <p:sldId id="509" r:id="rId17"/>
    <p:sldId id="508" r:id="rId18"/>
    <p:sldId id="466" r:id="rId19"/>
    <p:sldId id="467" r:id="rId20"/>
    <p:sldId id="287" r:id="rId21"/>
    <p:sldId id="363" r:id="rId22"/>
    <p:sldId id="552" r:id="rId23"/>
    <p:sldId id="528" r:id="rId24"/>
    <p:sldId id="529" r:id="rId25"/>
    <p:sldId id="530" r:id="rId26"/>
    <p:sldId id="531" r:id="rId27"/>
    <p:sldId id="532" r:id="rId28"/>
    <p:sldId id="533" r:id="rId29"/>
    <p:sldId id="474" r:id="rId30"/>
    <p:sldId id="475" r:id="rId31"/>
    <p:sldId id="476" r:id="rId32"/>
    <p:sldId id="477" r:id="rId33"/>
    <p:sldId id="301" r:id="rId34"/>
    <p:sldId id="575" r:id="rId35"/>
    <p:sldId id="468" r:id="rId36"/>
    <p:sldId id="534" r:id="rId37"/>
    <p:sldId id="535" r:id="rId38"/>
    <p:sldId id="536" r:id="rId39"/>
    <p:sldId id="537" r:id="rId40"/>
    <p:sldId id="553" r:id="rId41"/>
    <p:sldId id="539" r:id="rId42"/>
    <p:sldId id="489" r:id="rId43"/>
    <p:sldId id="540" r:id="rId44"/>
    <p:sldId id="554" r:id="rId45"/>
    <p:sldId id="541" r:id="rId46"/>
    <p:sldId id="555" r:id="rId47"/>
    <p:sldId id="543" r:id="rId48"/>
    <p:sldId id="491" r:id="rId49"/>
    <p:sldId id="492" r:id="rId50"/>
    <p:sldId id="545" r:id="rId51"/>
    <p:sldId id="493" r:id="rId52"/>
    <p:sldId id="526" r:id="rId53"/>
    <p:sldId id="546" r:id="rId54"/>
    <p:sldId id="547" r:id="rId55"/>
    <p:sldId id="548" r:id="rId56"/>
    <p:sldId id="549" r:id="rId57"/>
    <p:sldId id="556" r:id="rId58"/>
    <p:sldId id="557" r:id="rId59"/>
    <p:sldId id="558" r:id="rId60"/>
    <p:sldId id="560" r:id="rId61"/>
    <p:sldId id="559" r:id="rId62"/>
    <p:sldId id="561" r:id="rId63"/>
    <p:sldId id="576" r:id="rId64"/>
    <p:sldId id="579" r:id="rId65"/>
    <p:sldId id="578" r:id="rId66"/>
    <p:sldId id="580" r:id="rId67"/>
    <p:sldId id="581" r:id="rId68"/>
    <p:sldId id="583" r:id="rId69"/>
    <p:sldId id="585" r:id="rId70"/>
    <p:sldId id="586" r:id="rId71"/>
    <p:sldId id="394" r:id="rId72"/>
    <p:sldId id="282" r:id="rId73"/>
    <p:sldId id="323" r:id="rId74"/>
    <p:sldId id="497" r:id="rId75"/>
    <p:sldId id="298" r:id="rId76"/>
    <p:sldId id="461" r:id="rId77"/>
    <p:sldId id="422" r:id="rId78"/>
    <p:sldId id="498" r:id="rId79"/>
    <p:sldId id="262" r:id="rId80"/>
    <p:sldId id="265" r:id="rId81"/>
    <p:sldId id="344" r:id="rId82"/>
    <p:sldId id="391" r:id="rId83"/>
    <p:sldId id="410" r:id="rId84"/>
    <p:sldId id="499" r:id="rId85"/>
    <p:sldId id="448" r:id="rId86"/>
    <p:sldId id="449" r:id="rId87"/>
    <p:sldId id="450" r:id="rId88"/>
    <p:sldId id="451" r:id="rId89"/>
    <p:sldId id="452" r:id="rId90"/>
    <p:sldId id="453" r:id="rId91"/>
    <p:sldId id="454" r:id="rId92"/>
    <p:sldId id="455" r:id="rId93"/>
    <p:sldId id="456" r:id="rId94"/>
    <p:sldId id="457" r:id="rId95"/>
    <p:sldId id="496" r:id="rId96"/>
    <p:sldId id="303" r:id="rId97"/>
    <p:sldId id="283" r:id="rId9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AEB"/>
    <a:srgbClr val="0E00FF"/>
    <a:srgbClr val="4FA453"/>
    <a:srgbClr val="00FF00"/>
    <a:srgbClr val="FF00FF"/>
    <a:srgbClr val="4D86CC"/>
    <a:srgbClr val="4B80C2"/>
    <a:srgbClr val="0B00D3"/>
    <a:srgbClr val="4575AF"/>
    <a:srgbClr val="4C8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53" autoAdjust="0"/>
    <p:restoredTop sz="94691" autoAdjust="0"/>
  </p:normalViewPr>
  <p:slideViewPr>
    <p:cSldViewPr snapToGrid="0" snapToObjects="1">
      <p:cViewPr varScale="1">
        <p:scale>
          <a:sx n="181" d="100"/>
          <a:sy n="181" d="100"/>
        </p:scale>
        <p:origin x="93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2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BC05B0-3D57-6C4C-ABC2-2F082DB93CDA}" type="datetimeFigureOut">
              <a:rPr lang="en-US" smtClean="0"/>
              <a:t>1/22/20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C18CA-E1B9-DE4B-9DDF-C36E4C8C5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80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45F2C-FF2F-4742-8DDF-AE4D5505178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149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93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29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92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28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08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321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548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6892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5728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13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263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801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9226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103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280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743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1028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046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114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109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79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184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720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584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1313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278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59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55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564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053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77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691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1/22/20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24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1/22/20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63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1/22/20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13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1/22/20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52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1/22/20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8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1/22/20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98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1/22/20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38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1/22/20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9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1/22/20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26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1/22/20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97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1/22/20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21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777FC-5B0E-B443-81D2-2E374849EA1E}" type="datetimeFigureOut">
              <a:rPr lang="en-US" smtClean="0"/>
              <a:t>1/22/20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5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0.png"/><Relationship Id="rId4" Type="http://schemas.openxmlformats.org/officeDocument/2006/relationships/image" Target="../media/image34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5" Type="http://schemas.openxmlformats.org/officeDocument/2006/relationships/image" Target="../media/image340.png"/><Relationship Id="rId4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emf"/><Relationship Id="rId7" Type="http://schemas.openxmlformats.org/officeDocument/2006/relationships/image" Target="../media/image39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openxmlformats.org/officeDocument/2006/relationships/image" Target="../media/image41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Relationship Id="rId9" Type="http://schemas.openxmlformats.org/officeDocument/2006/relationships/image" Target="../media/image4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50.png"/><Relationship Id="rId5" Type="http://schemas.openxmlformats.org/officeDocument/2006/relationships/image" Target="../media/image38.png"/><Relationship Id="rId10" Type="http://schemas.openxmlformats.org/officeDocument/2006/relationships/image" Target="../media/image49.png"/><Relationship Id="rId4" Type="http://schemas.openxmlformats.org/officeDocument/2006/relationships/image" Target="../media/image47.png"/><Relationship Id="rId9" Type="http://schemas.openxmlformats.org/officeDocument/2006/relationships/image" Target="../media/image48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00.png"/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51.png"/><Relationship Id="rId5" Type="http://schemas.openxmlformats.org/officeDocument/2006/relationships/image" Target="../media/image38.png"/><Relationship Id="rId10" Type="http://schemas.openxmlformats.org/officeDocument/2006/relationships/image" Target="../media/image50.png"/><Relationship Id="rId4" Type="http://schemas.openxmlformats.org/officeDocument/2006/relationships/image" Target="../media/image480.png"/><Relationship Id="rId9" Type="http://schemas.openxmlformats.org/officeDocument/2006/relationships/image" Target="../media/image4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8.png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8.png"/><Relationship Id="rId4" Type="http://schemas.openxmlformats.org/officeDocument/2006/relationships/image" Target="../media/image61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o_Roads.png"/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-80890" y="0"/>
            <a:ext cx="9271000" cy="697523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41929" y="142116"/>
            <a:ext cx="8364031" cy="1589655"/>
          </a:xfrm>
        </p:spPr>
        <p:txBody>
          <a:bodyPr>
            <a:noAutofit/>
          </a:bodyPr>
          <a:lstStyle/>
          <a:p>
            <a:pPr algn="r"/>
            <a:r>
              <a:rPr lang="en-US" sz="3200" b="1" dirty="0"/>
              <a:t>The Role of Subsidence during the Development of North American Polar/Subtropical Jet Superpositions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546117" y="1859774"/>
            <a:ext cx="4459843" cy="18404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948375" y="1976496"/>
            <a:ext cx="7057587" cy="1104329"/>
          </a:xfrm>
        </p:spPr>
        <p:txBody>
          <a:bodyPr>
            <a:noAutofit/>
          </a:bodyPr>
          <a:lstStyle/>
          <a:p>
            <a:pPr algn="r"/>
            <a:r>
              <a:rPr lang="en-US" sz="2800" dirty="0">
                <a:solidFill>
                  <a:schemeClr val="tx1"/>
                </a:solidFill>
              </a:rPr>
              <a:t>Daniel Keyser</a:t>
            </a:r>
          </a:p>
          <a:p>
            <a:pPr algn="r"/>
            <a:r>
              <a:rPr lang="en-US" sz="2000" i="1" dirty="0">
                <a:solidFill>
                  <a:schemeClr val="tx1"/>
                </a:solidFill>
              </a:rPr>
              <a:t>University at Albany, SUNY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pPr algn="r"/>
            <a:endParaRPr lang="en-US" sz="1200" dirty="0">
              <a:solidFill>
                <a:schemeClr val="tx1"/>
              </a:solidFill>
            </a:endParaRPr>
          </a:p>
          <a:p>
            <a:pPr algn="r"/>
            <a:r>
              <a:rPr lang="en-US" sz="2800" dirty="0">
                <a:solidFill>
                  <a:schemeClr val="tx1"/>
                </a:solidFill>
              </a:rPr>
              <a:t>Andrew C. Winters</a:t>
            </a:r>
          </a:p>
          <a:p>
            <a:pPr algn="r"/>
            <a:r>
              <a:rPr lang="en-US" sz="2000" i="1" dirty="0">
                <a:solidFill>
                  <a:schemeClr val="tx1"/>
                </a:solidFill>
              </a:rPr>
              <a:t>University of Colorado Boulder</a:t>
            </a:r>
          </a:p>
          <a:p>
            <a:pPr algn="r"/>
            <a:endParaRPr lang="en-US" sz="1200" dirty="0">
              <a:solidFill>
                <a:schemeClr val="tx1"/>
              </a:solidFill>
            </a:endParaRPr>
          </a:p>
          <a:p>
            <a:pPr algn="r"/>
            <a:r>
              <a:rPr lang="en-US" sz="2800" dirty="0">
                <a:solidFill>
                  <a:schemeClr val="tx1"/>
                </a:solidFill>
              </a:rPr>
              <a:t>Lance F. </a:t>
            </a:r>
            <a:r>
              <a:rPr lang="en-US" sz="2800" dirty="0" err="1">
                <a:solidFill>
                  <a:schemeClr val="tx1"/>
                </a:solidFill>
              </a:rPr>
              <a:t>Bosart</a:t>
            </a:r>
            <a:endParaRPr lang="en-US" sz="2800" dirty="0">
              <a:solidFill>
                <a:schemeClr val="tx1"/>
              </a:solidFill>
            </a:endParaRPr>
          </a:p>
          <a:p>
            <a:pPr algn="r"/>
            <a:r>
              <a:rPr lang="en-US" sz="2000" i="1" dirty="0">
                <a:solidFill>
                  <a:schemeClr val="tx1"/>
                </a:solidFill>
              </a:rPr>
              <a:t>University at Albany, SUNY</a:t>
            </a:r>
          </a:p>
          <a:p>
            <a:pPr algn="r"/>
            <a:endParaRPr lang="en-US" sz="1200" dirty="0">
              <a:solidFill>
                <a:schemeClr val="tx1"/>
              </a:solidFill>
            </a:endParaRPr>
          </a:p>
          <a:p>
            <a:pPr algn="r"/>
            <a:r>
              <a:rPr lang="en-US" sz="2000" b="1" dirty="0">
                <a:solidFill>
                  <a:schemeClr val="tx1"/>
                </a:solidFill>
              </a:rPr>
              <a:t>Department of Meteorology and </a:t>
            </a:r>
          </a:p>
          <a:p>
            <a:pPr algn="r"/>
            <a:r>
              <a:rPr lang="en-US" sz="2000" b="1" dirty="0">
                <a:solidFill>
                  <a:schemeClr val="tx1"/>
                </a:solidFill>
              </a:rPr>
              <a:t>Atmospheric Science</a:t>
            </a:r>
          </a:p>
          <a:p>
            <a:pPr algn="r"/>
            <a:r>
              <a:rPr lang="en-US" sz="2000" b="1" dirty="0">
                <a:solidFill>
                  <a:schemeClr val="tx1"/>
                </a:solidFill>
              </a:rPr>
              <a:t>The Pennsylvania State University</a:t>
            </a:r>
          </a:p>
          <a:p>
            <a:pPr algn="r"/>
            <a:r>
              <a:rPr lang="en-US" sz="2000" b="1" dirty="0">
                <a:solidFill>
                  <a:schemeClr val="tx1"/>
                </a:solidFill>
              </a:rPr>
              <a:t>29 January 2020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275" y="6431955"/>
            <a:ext cx="5735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This work was funded by an NSF-PRF (AGS-1624316)</a:t>
            </a:r>
          </a:p>
        </p:txBody>
      </p:sp>
      <p:sp>
        <p:nvSpPr>
          <p:cNvPr id="9" name="Rectangle 8"/>
          <p:cNvSpPr/>
          <p:nvPr/>
        </p:nvSpPr>
        <p:spPr>
          <a:xfrm>
            <a:off x="155223" y="5175409"/>
            <a:ext cx="3340599" cy="125313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nsf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3" y="5185179"/>
            <a:ext cx="1222207" cy="1229570"/>
          </a:xfrm>
          <a:prstGeom prst="rect">
            <a:avLst/>
          </a:prstGeom>
        </p:spPr>
      </p:pic>
      <p:pic>
        <p:nvPicPr>
          <p:cNvPr id="8" name="Picture 7" descr="albany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760" y="5205920"/>
            <a:ext cx="732062" cy="1184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589FCC-EE41-EE44-B078-018AD1C10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769" y="5276785"/>
            <a:ext cx="1857211" cy="104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76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3" name="Rectangle 2"/>
          <p:cNvSpPr/>
          <p:nvPr/>
        </p:nvSpPr>
        <p:spPr>
          <a:xfrm>
            <a:off x="905279" y="4377232"/>
            <a:ext cx="2472630" cy="5133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18644" y="5133790"/>
            <a:ext cx="1864614" cy="12141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38297" y="2771443"/>
            <a:ext cx="3781353" cy="2523768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Polar cyclonic PV anomalies:</a:t>
            </a:r>
          </a:p>
          <a:p>
            <a:pPr algn="ctr"/>
            <a:endParaRPr lang="en-US" sz="1200" dirty="0"/>
          </a:p>
          <a:p>
            <a:pPr marL="342900" indent="-342900">
              <a:buAutoNum type="arabicParenR"/>
            </a:pPr>
            <a:r>
              <a:rPr lang="en-US" dirty="0"/>
              <a:t>Often referred to as coherent tropopause disturbances (Pyle et al. 2004) or tropopause polar vortices (</a:t>
            </a:r>
            <a:r>
              <a:rPr lang="en-US" dirty="0" err="1"/>
              <a:t>Cavallo</a:t>
            </a:r>
            <a:r>
              <a:rPr lang="en-US" dirty="0"/>
              <a:t> and Hakim 2010).</a:t>
            </a:r>
          </a:p>
          <a:p>
            <a:pPr marL="342900" indent="-342900">
              <a:buFontTx/>
              <a:buAutoNum type="arabicParenR"/>
            </a:pPr>
            <a:r>
              <a:rPr lang="en-US" dirty="0"/>
              <a:t>Characterize a dynamical environment conducive to midlatitude cyclogenesis.</a:t>
            </a:r>
          </a:p>
        </p:txBody>
      </p:sp>
    </p:spTree>
    <p:extLst>
      <p:ext uri="{BB962C8B-B14F-4D97-AF65-F5344CB8AC3E}">
        <p14:creationId xmlns:p14="http://schemas.microsoft.com/office/powerpoint/2010/main" val="1105888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160849-D4BE-624C-BA7A-8915EEB485A2}"/>
              </a:ext>
            </a:extLst>
          </p:cNvPr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552202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90511" y="2839525"/>
            <a:ext cx="4029037" cy="2523768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Tropical </a:t>
            </a:r>
            <a:r>
              <a:rPr lang="en-US" sz="2000" b="1" dirty="0" err="1">
                <a:solidFill>
                  <a:srgbClr val="FF0000"/>
                </a:solidFill>
              </a:rPr>
              <a:t>anticyclonic</a:t>
            </a:r>
            <a:r>
              <a:rPr lang="en-US" sz="2000" b="1" dirty="0">
                <a:solidFill>
                  <a:srgbClr val="FF0000"/>
                </a:solidFill>
              </a:rPr>
              <a:t> PV anomalies:</a:t>
            </a:r>
          </a:p>
          <a:p>
            <a:pPr algn="ctr"/>
            <a:endParaRPr lang="en-US" sz="1200" dirty="0"/>
          </a:p>
          <a:p>
            <a:pPr marL="342900" indent="-342900">
              <a:buAutoNum type="arabicParenR"/>
            </a:pPr>
            <a:r>
              <a:rPr lang="en-US" dirty="0"/>
              <a:t>Feature a thermodynamic environment characterized by weak upper-tropospheric static stability.</a:t>
            </a:r>
          </a:p>
          <a:p>
            <a:pPr marL="342900" indent="-342900">
              <a:buFontTx/>
              <a:buAutoNum type="arabicParenR"/>
            </a:pPr>
            <a:r>
              <a:rPr lang="en-US" dirty="0"/>
              <a:t>An atmospheric river often forms within the poleward-directed branch of the low-level circulation induced by an anticyclonic PV anomaly.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E7005F-79C9-3E45-8F94-09F8AA3DBEFD}"/>
              </a:ext>
            </a:extLst>
          </p:cNvPr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2417308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E7005F-79C9-3E45-8F94-09F8AA3DBEFD}"/>
              </a:ext>
            </a:extLst>
          </p:cNvPr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D60CF87-0679-9842-AFC6-640C943AFB6A}"/>
              </a:ext>
            </a:extLst>
          </p:cNvPr>
          <p:cNvCxnSpPr>
            <a:cxnSpLocks/>
          </p:cNvCxnSpPr>
          <p:nvPr/>
        </p:nvCxnSpPr>
        <p:spPr>
          <a:xfrm>
            <a:off x="3110272" y="2169763"/>
            <a:ext cx="0" cy="3748711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4398392-B721-734F-B92C-5A3961DBA795}"/>
              </a:ext>
            </a:extLst>
          </p:cNvPr>
          <p:cNvSpPr txBox="1"/>
          <p:nvPr/>
        </p:nvSpPr>
        <p:spPr>
          <a:xfrm>
            <a:off x="2893296" y="1665483"/>
            <a:ext cx="1095750" cy="584775"/>
          </a:xfrm>
          <a:prstGeom prst="rect">
            <a:avLst/>
          </a:prstGeom>
          <a:noFill/>
          <a:effectLst>
            <a:glow rad="1016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4BD630-4CC3-C64A-8194-4BB89CBEF09A}"/>
              </a:ext>
            </a:extLst>
          </p:cNvPr>
          <p:cNvSpPr txBox="1"/>
          <p:nvPr/>
        </p:nvSpPr>
        <p:spPr>
          <a:xfrm>
            <a:off x="2893296" y="5918474"/>
            <a:ext cx="109575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A’</a:t>
            </a:r>
          </a:p>
        </p:txBody>
      </p:sp>
    </p:spTree>
    <p:extLst>
      <p:ext uri="{BB962C8B-B14F-4D97-AF65-F5344CB8AC3E}">
        <p14:creationId xmlns:p14="http://schemas.microsoft.com/office/powerpoint/2010/main" val="1342081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E7005F-79C9-3E45-8F94-09F8AA3DBEFD}"/>
              </a:ext>
            </a:extLst>
          </p:cNvPr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D60CF87-0679-9842-AFC6-640C943AFB6A}"/>
              </a:ext>
            </a:extLst>
          </p:cNvPr>
          <p:cNvCxnSpPr>
            <a:cxnSpLocks/>
          </p:cNvCxnSpPr>
          <p:nvPr/>
        </p:nvCxnSpPr>
        <p:spPr>
          <a:xfrm>
            <a:off x="3110272" y="2169763"/>
            <a:ext cx="0" cy="3748711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4398392-B721-734F-B92C-5A3961DBA795}"/>
              </a:ext>
            </a:extLst>
          </p:cNvPr>
          <p:cNvSpPr txBox="1"/>
          <p:nvPr/>
        </p:nvSpPr>
        <p:spPr>
          <a:xfrm>
            <a:off x="2893296" y="1665483"/>
            <a:ext cx="1095750" cy="584775"/>
          </a:xfrm>
          <a:prstGeom prst="rect">
            <a:avLst/>
          </a:prstGeom>
          <a:noFill/>
          <a:effectLst>
            <a:glow rad="1016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4BD630-4CC3-C64A-8194-4BB89CBEF09A}"/>
              </a:ext>
            </a:extLst>
          </p:cNvPr>
          <p:cNvSpPr txBox="1"/>
          <p:nvPr/>
        </p:nvSpPr>
        <p:spPr>
          <a:xfrm>
            <a:off x="2893296" y="5918474"/>
            <a:ext cx="109575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A’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25E3ED-30E5-1C49-85B2-391BC8A2E8E2}"/>
              </a:ext>
            </a:extLst>
          </p:cNvPr>
          <p:cNvSpPr/>
          <p:nvPr/>
        </p:nvSpPr>
        <p:spPr>
          <a:xfrm>
            <a:off x="5564098" y="1153910"/>
            <a:ext cx="3502410" cy="261716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D9DF88-2694-5649-B532-086801B69090}"/>
              </a:ext>
            </a:extLst>
          </p:cNvPr>
          <p:cNvSpPr txBox="1"/>
          <p:nvPr/>
        </p:nvSpPr>
        <p:spPr>
          <a:xfrm>
            <a:off x="7299932" y="3771070"/>
            <a:ext cx="1766576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2-PVU Contour</a:t>
            </a:r>
          </a:p>
          <a:p>
            <a:pPr algn="r"/>
            <a:r>
              <a:rPr lang="en-US" b="1" dirty="0">
                <a:solidFill>
                  <a:srgbClr val="FF0000"/>
                </a:solidFill>
              </a:rPr>
              <a:t>Potential Temp.</a:t>
            </a:r>
          </a:p>
          <a:p>
            <a:pPr algn="r"/>
            <a:r>
              <a:rPr lang="en-US" b="1" dirty="0"/>
              <a:t>Wind Speed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DF3F40-012C-A74B-975A-69C8190510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4" r="49259"/>
          <a:stretch/>
        </p:blipFill>
        <p:spPr>
          <a:xfrm>
            <a:off x="5629862" y="1192295"/>
            <a:ext cx="3401878" cy="25787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890A2D-E28F-7D4A-8D48-A9B0F208B6EB}"/>
              </a:ext>
            </a:extLst>
          </p:cNvPr>
          <p:cNvSpPr/>
          <p:nvPr/>
        </p:nvSpPr>
        <p:spPr>
          <a:xfrm>
            <a:off x="5629862" y="1957870"/>
            <a:ext cx="45719" cy="8395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172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D5CF16-D9B7-7F48-B7BB-9864AACB2D41}"/>
              </a:ext>
            </a:extLst>
          </p:cNvPr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E16219-8ED9-0C43-B2F6-37C421EFF388}"/>
              </a:ext>
            </a:extLst>
          </p:cNvPr>
          <p:cNvSpPr txBox="1"/>
          <p:nvPr/>
        </p:nvSpPr>
        <p:spPr>
          <a:xfrm>
            <a:off x="4356843" y="1171135"/>
            <a:ext cx="4029037" cy="196977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00" dirty="0"/>
          </a:p>
          <a:p>
            <a:pPr algn="ctr"/>
            <a:r>
              <a:rPr lang="en-US" b="1" dirty="0">
                <a:solidFill>
                  <a:srgbClr val="0E00FF"/>
                </a:solidFill>
              </a:rPr>
              <a:t>Jet Superpositions:</a:t>
            </a:r>
          </a:p>
          <a:p>
            <a:pPr algn="ctr"/>
            <a:endParaRPr lang="en-US" sz="1200" b="1" dirty="0">
              <a:solidFill>
                <a:srgbClr val="0E00FF"/>
              </a:solidFill>
            </a:endParaRPr>
          </a:p>
          <a:p>
            <a:pPr marL="342900" indent="-342900">
              <a:buAutoNum type="arabicParenR"/>
            </a:pPr>
            <a:r>
              <a:rPr lang="en-US" dirty="0"/>
              <a:t>Characterized by a rapid increase in upper-tropospheric wind speed</a:t>
            </a:r>
          </a:p>
          <a:p>
            <a:pPr marL="342900" indent="-342900">
              <a:buFontTx/>
              <a:buAutoNum type="arabicParenR"/>
            </a:pPr>
            <a:r>
              <a:rPr lang="en-US" dirty="0"/>
              <a:t>Represent a dynamical and thermodynamic environment conducive to high-impact weather</a:t>
            </a:r>
          </a:p>
        </p:txBody>
      </p:sp>
    </p:spTree>
    <p:extLst>
      <p:ext uri="{BB962C8B-B14F-4D97-AF65-F5344CB8AC3E}">
        <p14:creationId xmlns:p14="http://schemas.microsoft.com/office/powerpoint/2010/main" val="2780341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20D1A8F-2A69-504E-A106-47FDACC623A0}"/>
              </a:ext>
            </a:extLst>
          </p:cNvPr>
          <p:cNvCxnSpPr>
            <a:cxnSpLocks/>
          </p:cNvCxnSpPr>
          <p:nvPr/>
        </p:nvCxnSpPr>
        <p:spPr>
          <a:xfrm>
            <a:off x="4990336" y="2455528"/>
            <a:ext cx="0" cy="3115993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EA09D43-09AD-B04B-9161-0EB8635F6BAB}"/>
              </a:ext>
            </a:extLst>
          </p:cNvPr>
          <p:cNvSpPr txBox="1"/>
          <p:nvPr/>
        </p:nvSpPr>
        <p:spPr>
          <a:xfrm>
            <a:off x="4832333" y="1958283"/>
            <a:ext cx="1095750" cy="584775"/>
          </a:xfrm>
          <a:prstGeom prst="rect">
            <a:avLst/>
          </a:prstGeom>
          <a:noFill/>
          <a:effectLst>
            <a:glow rad="1016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38C51A-FDA0-B94E-A162-3EACC017AFFA}"/>
              </a:ext>
            </a:extLst>
          </p:cNvPr>
          <p:cNvSpPr txBox="1"/>
          <p:nvPr/>
        </p:nvSpPr>
        <p:spPr>
          <a:xfrm>
            <a:off x="4832333" y="5483991"/>
            <a:ext cx="109575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B’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D5CF16-D9B7-7F48-B7BB-9864AACB2D41}"/>
              </a:ext>
            </a:extLst>
          </p:cNvPr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4258556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2D6FDE-0CBE-E44A-8999-0FCDCCA60A06}"/>
              </a:ext>
            </a:extLst>
          </p:cNvPr>
          <p:cNvSpPr/>
          <p:nvPr/>
        </p:nvSpPr>
        <p:spPr>
          <a:xfrm>
            <a:off x="5564098" y="1153910"/>
            <a:ext cx="3502410" cy="261716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80DA30-2577-3E4E-8B5B-AF50233ED5E7}"/>
              </a:ext>
            </a:extLst>
          </p:cNvPr>
          <p:cNvSpPr txBox="1"/>
          <p:nvPr/>
        </p:nvSpPr>
        <p:spPr>
          <a:xfrm>
            <a:off x="7299932" y="3771070"/>
            <a:ext cx="1766576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2-PVU Contour</a:t>
            </a:r>
          </a:p>
          <a:p>
            <a:pPr algn="r"/>
            <a:r>
              <a:rPr lang="en-US" b="1" dirty="0">
                <a:solidFill>
                  <a:srgbClr val="FF0000"/>
                </a:solidFill>
              </a:rPr>
              <a:t>Potential Temp.</a:t>
            </a:r>
          </a:p>
          <a:p>
            <a:pPr algn="r"/>
            <a:r>
              <a:rPr lang="en-US" b="1" dirty="0"/>
              <a:t>Wind Speed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F1264F-32C2-B642-9EAC-0487E268861C}"/>
              </a:ext>
            </a:extLst>
          </p:cNvPr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E4C8D81-CBD7-804F-884C-73F75F846D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54"/>
          <a:stretch/>
        </p:blipFill>
        <p:spPr>
          <a:xfrm>
            <a:off x="5607876" y="1203206"/>
            <a:ext cx="3410667" cy="257877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247C55-884F-C544-9553-D2084E69FA83}"/>
              </a:ext>
            </a:extLst>
          </p:cNvPr>
          <p:cNvCxnSpPr>
            <a:cxnSpLocks/>
          </p:cNvCxnSpPr>
          <p:nvPr/>
        </p:nvCxnSpPr>
        <p:spPr>
          <a:xfrm>
            <a:off x="4990336" y="2455528"/>
            <a:ext cx="0" cy="3115993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A9B6EB7-D98E-9C45-87B9-4EF2627A6FFD}"/>
              </a:ext>
            </a:extLst>
          </p:cNvPr>
          <p:cNvSpPr txBox="1"/>
          <p:nvPr/>
        </p:nvSpPr>
        <p:spPr>
          <a:xfrm>
            <a:off x="4832333" y="1958283"/>
            <a:ext cx="1095750" cy="584775"/>
          </a:xfrm>
          <a:prstGeom prst="rect">
            <a:avLst/>
          </a:prstGeom>
          <a:noFill/>
          <a:effectLst>
            <a:glow rad="1016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EC1EFA-A78B-1548-99E0-017EECA76EB5}"/>
              </a:ext>
            </a:extLst>
          </p:cNvPr>
          <p:cNvSpPr txBox="1"/>
          <p:nvPr/>
        </p:nvSpPr>
        <p:spPr>
          <a:xfrm>
            <a:off x="4832333" y="5483991"/>
            <a:ext cx="109575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B’</a:t>
            </a:r>
          </a:p>
        </p:txBody>
      </p:sp>
    </p:spTree>
    <p:extLst>
      <p:ext uri="{BB962C8B-B14F-4D97-AF65-F5344CB8AC3E}">
        <p14:creationId xmlns:p14="http://schemas.microsoft.com/office/powerpoint/2010/main" val="1265293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E24792-3BCD-2648-8C43-FCFA7F677436}"/>
              </a:ext>
            </a:extLst>
          </p:cNvPr>
          <p:cNvSpPr/>
          <p:nvPr/>
        </p:nvSpPr>
        <p:spPr>
          <a:xfrm>
            <a:off x="1885428" y="1401063"/>
            <a:ext cx="2172894" cy="4898294"/>
          </a:xfrm>
          <a:prstGeom prst="rect">
            <a:avLst/>
          </a:prstGeom>
          <a:noFill/>
          <a:ln w="5715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C1BB3C-1808-2F45-B1EC-9348E5C6C8A7}"/>
              </a:ext>
            </a:extLst>
          </p:cNvPr>
          <p:cNvSpPr txBox="1"/>
          <p:nvPr/>
        </p:nvSpPr>
        <p:spPr>
          <a:xfrm>
            <a:off x="4345895" y="1399624"/>
            <a:ext cx="3798108" cy="1200329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The relative importance of the antecedent PV anomalies is highly variable between jet superposition events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E04A95-8F70-E945-BDC9-C88F21E5F1C3}"/>
              </a:ext>
            </a:extLst>
          </p:cNvPr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575796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E24792-3BCD-2648-8C43-FCFA7F677436}"/>
              </a:ext>
            </a:extLst>
          </p:cNvPr>
          <p:cNvSpPr/>
          <p:nvPr/>
        </p:nvSpPr>
        <p:spPr>
          <a:xfrm>
            <a:off x="1885428" y="1401063"/>
            <a:ext cx="2172894" cy="4898294"/>
          </a:xfrm>
          <a:prstGeom prst="rect">
            <a:avLst/>
          </a:prstGeom>
          <a:noFill/>
          <a:ln w="5715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F67BB9-63F8-7942-BED4-FEB2E65E68F4}"/>
              </a:ext>
            </a:extLst>
          </p:cNvPr>
          <p:cNvSpPr txBox="1"/>
          <p:nvPr/>
        </p:nvSpPr>
        <p:spPr>
          <a:xfrm>
            <a:off x="4229120" y="1399624"/>
            <a:ext cx="4045815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What role do the antecedent PV anomalies play during the process of jet superposition?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D1845A-EBFC-F34E-A2E3-0ACDB058A9B2}"/>
              </a:ext>
            </a:extLst>
          </p:cNvPr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3732326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Outline</a:t>
            </a:r>
          </a:p>
        </p:txBody>
      </p:sp>
      <p:sp>
        <p:nvSpPr>
          <p:cNvPr id="3" name="Rectangle 2"/>
          <p:cNvSpPr/>
          <p:nvPr/>
        </p:nvSpPr>
        <p:spPr>
          <a:xfrm>
            <a:off x="905279" y="4377232"/>
            <a:ext cx="2472630" cy="5133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7FC597-E89D-F54B-BA34-E258B0F01A1D}"/>
              </a:ext>
            </a:extLst>
          </p:cNvPr>
          <p:cNvSpPr txBox="1"/>
          <p:nvPr/>
        </p:nvSpPr>
        <p:spPr>
          <a:xfrm>
            <a:off x="378325" y="1085374"/>
            <a:ext cx="843126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Background</a:t>
            </a:r>
          </a:p>
          <a:p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Jet Superposition Event Identification and Classification</a:t>
            </a:r>
          </a:p>
          <a:p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Jet Superposition Event Composites</a:t>
            </a:r>
          </a:p>
          <a:p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Piecewise QGPV Inversion</a:t>
            </a:r>
          </a:p>
          <a:p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Along- and Across-Front Vertical Motion</a:t>
            </a:r>
          </a:p>
          <a:p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Summary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5669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67895" y="2691928"/>
            <a:ext cx="82349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Jet Superposition Event Identification and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066608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78325" y="1085374"/>
            <a:ext cx="843126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Isolated NCEP CFSR (</a:t>
            </a:r>
            <a:r>
              <a:rPr lang="en-US" sz="2400" dirty="0" err="1"/>
              <a:t>Saha</a:t>
            </a:r>
            <a:r>
              <a:rPr lang="en-US" sz="2400" dirty="0"/>
              <a:t> et al. 2014) grid points over North America characterized by a jet superposition during Nov.–Mar. 1979–2010 using the Christenson et al. (2017) scheme.</a:t>
            </a:r>
          </a:p>
          <a:p>
            <a:pPr marL="222250" indent="-222250">
              <a:buFont typeface="+mj-lt"/>
              <a:buAutoNum type="arabicPeriod"/>
            </a:pPr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Retained analysis times that rank in the top 10% in terms of the number of grid points characterized by a jet superposition.</a:t>
            </a:r>
          </a:p>
          <a:p>
            <a:pPr marL="222250" indent="-222250">
              <a:buFont typeface="+mj-lt"/>
              <a:buAutoNum type="arabicPeriod"/>
            </a:pPr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Filtered retained analysis times to group together jet superpositions that are &lt; 30 h and &lt; 1500 km apart.</a:t>
            </a:r>
          </a:p>
          <a:p>
            <a:endParaRPr lang="en-US" sz="2000" dirty="0"/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326 jet superposition events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1297362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78325" y="1085374"/>
            <a:ext cx="8431261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Isolated NCEP CFSR (</a:t>
            </a:r>
            <a:r>
              <a:rPr lang="en-US" sz="2400" dirty="0" err="1"/>
              <a:t>Saha</a:t>
            </a:r>
            <a:r>
              <a:rPr lang="en-US" sz="2400" dirty="0"/>
              <a:t> et al. 2014) grid points over North America characterized by a jet superposition during Nov.–Mar. 1979–2010 using the Christenson et al. (2017) scheme.</a:t>
            </a:r>
          </a:p>
          <a:p>
            <a:pPr marL="222250" indent="-222250">
              <a:buFont typeface="+mj-lt"/>
              <a:buAutoNum type="arabicPeriod"/>
            </a:pPr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Retained analysis times that rank in the top 10% in terms of the number of grid points characterized by a jet superposition.</a:t>
            </a:r>
          </a:p>
          <a:p>
            <a:pPr marL="222250" indent="-222250">
              <a:buFont typeface="+mj-lt"/>
              <a:buAutoNum type="arabicPeriod"/>
            </a:pPr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Filtered retained analysis times to group together jet superpositions that are &lt; 30 h and &lt; 1500 km apart.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Classified jet superposition events based on the deviations of the polar and subtropical jets from their respective climatological latitude bands at the time of jet superposition.</a:t>
            </a:r>
          </a:p>
          <a:p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995958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6" y="1024520"/>
            <a:ext cx="29883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Determined the mean position of the 2-PVU contour on the 320-K and 350-K surfaces at each analysis time in the CFSR. </a:t>
            </a:r>
          </a:p>
          <a:p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203792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0000 UTC 1 January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7D8F91-CD1B-2D42-9D43-E47EA8ABE20A}"/>
              </a:ext>
            </a:extLst>
          </p:cNvPr>
          <p:cNvSpPr txBox="1"/>
          <p:nvPr/>
        </p:nvSpPr>
        <p:spPr>
          <a:xfrm>
            <a:off x="5521569" y="5711459"/>
            <a:ext cx="3477181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et al. (2020, </a:t>
            </a:r>
            <a:r>
              <a:rPr lang="en-US" b="1" i="1" dirty="0"/>
              <a:t>in revision</a:t>
            </a:r>
            <a:r>
              <a:rPr lang="en-U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30098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6" y="1024520"/>
            <a:ext cx="29883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Determined the mean position of the 2-PVU contour on the 320-K and 350-K surfaces at each analysis time in the CFSR. </a:t>
            </a:r>
          </a:p>
          <a:p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445466" y="3058171"/>
            <a:ext cx="1580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rgbClr val="0000FF"/>
                  </a:solidFill>
                </a:ln>
                <a:solidFill>
                  <a:srgbClr val="FFFFFF"/>
                </a:solidFill>
              </a:rPr>
              <a:t>Polar Jet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04935" y="4642628"/>
            <a:ext cx="2172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rgbClr val="FF0000"/>
                  </a:solidFill>
                </a:ln>
                <a:solidFill>
                  <a:srgbClr val="FFFFFF"/>
                </a:solidFill>
              </a:rPr>
              <a:t>Subtropical Jet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C34723-2BF8-A44F-96EE-A71E1C23FC4C}"/>
              </a:ext>
            </a:extLst>
          </p:cNvPr>
          <p:cNvSpPr txBox="1"/>
          <p:nvPr/>
        </p:nvSpPr>
        <p:spPr>
          <a:xfrm>
            <a:off x="3203792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0000 UTC 1 January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9A8E6E-7D64-0543-83B2-65A4AFB01C41}"/>
              </a:ext>
            </a:extLst>
          </p:cNvPr>
          <p:cNvSpPr txBox="1"/>
          <p:nvPr/>
        </p:nvSpPr>
        <p:spPr>
          <a:xfrm>
            <a:off x="5521569" y="5711459"/>
            <a:ext cx="3477181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et al. (2020, </a:t>
            </a:r>
            <a:r>
              <a:rPr lang="en-US" b="1" i="1" dirty="0"/>
              <a:t>in revision</a:t>
            </a:r>
            <a:r>
              <a:rPr lang="en-U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67864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6" y="1024520"/>
            <a:ext cx="2988323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Determined the mean position of the 2-PVU contour on the 320-K and 350-K surfaces at each analysis time in the CFSR.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/>
              <a:t>Compared the position of the jet superposition centroid at the start of each event against the climatological position of the 2-PVU contour. </a:t>
            </a:r>
          </a:p>
          <a:p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9FD7D7-25AB-C34F-9F66-F97587C3D606}"/>
              </a:ext>
            </a:extLst>
          </p:cNvPr>
          <p:cNvSpPr txBox="1"/>
          <p:nvPr/>
        </p:nvSpPr>
        <p:spPr>
          <a:xfrm>
            <a:off x="3203792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0000 UTC 1 January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256E3E-2CF1-A347-892D-712A44B38063}"/>
              </a:ext>
            </a:extLst>
          </p:cNvPr>
          <p:cNvSpPr txBox="1"/>
          <p:nvPr/>
        </p:nvSpPr>
        <p:spPr>
          <a:xfrm>
            <a:off x="5521569" y="5711459"/>
            <a:ext cx="3477181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et al. (2020, </a:t>
            </a:r>
            <a:r>
              <a:rPr lang="en-US" b="1" i="1" dirty="0"/>
              <a:t>in revision</a:t>
            </a:r>
            <a:r>
              <a:rPr lang="en-U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65338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6" y="1024520"/>
            <a:ext cx="29883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Determined the mean position of the 2-PVU contour on the 320-K and 350-K surfaces at each analysis time in the CFSR.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/>
              <a:t>Compared the position of the jet superposition centroid at the start of each event against the climatological position of the 2-PVU contour.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31775" indent="-122238">
              <a:buFont typeface="Arial"/>
              <a:buChar char="•"/>
            </a:pPr>
            <a:r>
              <a:rPr lang="en-US" sz="2200" b="1" dirty="0">
                <a:solidFill>
                  <a:srgbClr val="0000FF"/>
                </a:solidFill>
              </a:rPr>
              <a:t>Polar Dominant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530930" y="1776666"/>
            <a:ext cx="2467820" cy="63785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6746720" y="1936895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270544" y="1811282"/>
            <a:ext cx="20225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Jet Superposition Centroid</a:t>
            </a:r>
          </a:p>
        </p:txBody>
      </p:sp>
      <p:sp>
        <p:nvSpPr>
          <p:cNvPr id="11" name="Freeform 10"/>
          <p:cNvSpPr/>
          <p:nvPr/>
        </p:nvSpPr>
        <p:spPr>
          <a:xfrm>
            <a:off x="4607468" y="3437883"/>
            <a:ext cx="2256443" cy="1235946"/>
          </a:xfrm>
          <a:custGeom>
            <a:avLst/>
            <a:gdLst>
              <a:gd name="connsiteX0" fmla="*/ 0 w 2256443"/>
              <a:gd name="connsiteY0" fmla="*/ 0 h 1235946"/>
              <a:gd name="connsiteX1" fmla="*/ 351303 w 2256443"/>
              <a:gd name="connsiteY1" fmla="*/ 202650 h 1235946"/>
              <a:gd name="connsiteX2" fmla="*/ 662070 w 2256443"/>
              <a:gd name="connsiteY2" fmla="*/ 675499 h 1235946"/>
              <a:gd name="connsiteX3" fmla="*/ 905280 w 2256443"/>
              <a:gd name="connsiteY3" fmla="*/ 1080798 h 1235946"/>
              <a:gd name="connsiteX4" fmla="*/ 1324140 w 2256443"/>
              <a:gd name="connsiteY4" fmla="*/ 1229408 h 1235946"/>
              <a:gd name="connsiteX5" fmla="*/ 1675443 w 2256443"/>
              <a:gd name="connsiteY5" fmla="*/ 891658 h 1235946"/>
              <a:gd name="connsiteX6" fmla="*/ 1918652 w 2256443"/>
              <a:gd name="connsiteY6" fmla="*/ 513379 h 1235946"/>
              <a:gd name="connsiteX7" fmla="*/ 2256443 w 2256443"/>
              <a:gd name="connsiteY7" fmla="*/ 270200 h 123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6443" h="1235946">
                <a:moveTo>
                  <a:pt x="0" y="0"/>
                </a:moveTo>
                <a:cubicBezTo>
                  <a:pt x="120479" y="45033"/>
                  <a:pt x="240958" y="90067"/>
                  <a:pt x="351303" y="202650"/>
                </a:cubicBezTo>
                <a:cubicBezTo>
                  <a:pt x="461648" y="315233"/>
                  <a:pt x="569741" y="529141"/>
                  <a:pt x="662070" y="675499"/>
                </a:cubicBezTo>
                <a:cubicBezTo>
                  <a:pt x="754399" y="821857"/>
                  <a:pt x="794935" y="988480"/>
                  <a:pt x="905280" y="1080798"/>
                </a:cubicBezTo>
                <a:cubicBezTo>
                  <a:pt x="1015625" y="1173116"/>
                  <a:pt x="1195780" y="1260931"/>
                  <a:pt x="1324140" y="1229408"/>
                </a:cubicBezTo>
                <a:cubicBezTo>
                  <a:pt x="1452500" y="1197885"/>
                  <a:pt x="1576358" y="1010996"/>
                  <a:pt x="1675443" y="891658"/>
                </a:cubicBezTo>
                <a:cubicBezTo>
                  <a:pt x="1774528" y="772320"/>
                  <a:pt x="1821819" y="616955"/>
                  <a:pt x="1918652" y="513379"/>
                </a:cubicBezTo>
                <a:cubicBezTo>
                  <a:pt x="2015485" y="409803"/>
                  <a:pt x="2135964" y="340001"/>
                  <a:pt x="2256443" y="270200"/>
                </a:cubicBezTo>
              </a:path>
            </a:pathLst>
          </a:custGeom>
          <a:noFill/>
          <a:ln w="76200" cap="rnd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5693920" y="4485108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BAC555-ECBC-D644-B0EE-3442514A8850}"/>
              </a:ext>
            </a:extLst>
          </p:cNvPr>
          <p:cNvSpPr txBox="1"/>
          <p:nvPr/>
        </p:nvSpPr>
        <p:spPr>
          <a:xfrm>
            <a:off x="3203792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0000 UTC 1 January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26F90D-2716-2D44-8EDD-45DC79FAAA2A}"/>
              </a:ext>
            </a:extLst>
          </p:cNvPr>
          <p:cNvSpPr txBox="1"/>
          <p:nvPr/>
        </p:nvSpPr>
        <p:spPr>
          <a:xfrm>
            <a:off x="5521569" y="5711459"/>
            <a:ext cx="3477181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et al. (2020, </a:t>
            </a:r>
            <a:r>
              <a:rPr lang="en-US" b="1" i="1" dirty="0"/>
              <a:t>in revision</a:t>
            </a:r>
            <a:r>
              <a:rPr lang="en-U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716121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6" y="1024520"/>
            <a:ext cx="2988323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Determined the mean position of the 2-PVU contour on the 320-K and 350-K surfaces at each analysis time in the CFSR.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/>
              <a:t>Compared the position of the jet superposition centroid at the start of each event against the climatological position of the 2-PVU contour. </a:t>
            </a:r>
          </a:p>
          <a:p>
            <a:endParaRPr lang="en-US" sz="1200" dirty="0"/>
          </a:p>
          <a:p>
            <a:pPr marL="231775" lvl="0" indent="-122238">
              <a:buFont typeface="Arial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Polar Dominant</a:t>
            </a:r>
          </a:p>
          <a:p>
            <a:pPr marL="231775" lvl="0" indent="-122238">
              <a:buFont typeface="Arial"/>
              <a:buChar char="•"/>
            </a:pPr>
            <a:r>
              <a:rPr lang="en-US" sz="2200" b="1" dirty="0">
                <a:solidFill>
                  <a:srgbClr val="FF0000"/>
                </a:solidFill>
              </a:rPr>
              <a:t>Subtropical Dominant</a:t>
            </a:r>
          </a:p>
          <a:p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3" name="Freeform 2"/>
          <p:cNvSpPr/>
          <p:nvPr/>
        </p:nvSpPr>
        <p:spPr>
          <a:xfrm>
            <a:off x="5353328" y="3735220"/>
            <a:ext cx="2742922" cy="1044071"/>
          </a:xfrm>
          <a:custGeom>
            <a:avLst/>
            <a:gdLst>
              <a:gd name="connsiteX0" fmla="*/ 0 w 2296978"/>
              <a:gd name="connsiteY0" fmla="*/ 1044071 h 1044071"/>
              <a:gd name="connsiteX1" fmla="*/ 351303 w 2296978"/>
              <a:gd name="connsiteY1" fmla="*/ 800891 h 1044071"/>
              <a:gd name="connsiteX2" fmla="*/ 635047 w 2296978"/>
              <a:gd name="connsiteY2" fmla="*/ 409102 h 1044071"/>
              <a:gd name="connsiteX3" fmla="*/ 864745 w 2296978"/>
              <a:gd name="connsiteY3" fmla="*/ 138902 h 1044071"/>
              <a:gd name="connsiteX4" fmla="*/ 1107954 w 2296978"/>
              <a:gd name="connsiteY4" fmla="*/ 3803 h 1044071"/>
              <a:gd name="connsiteX5" fmla="*/ 1526815 w 2296978"/>
              <a:gd name="connsiteY5" fmla="*/ 71352 h 1044071"/>
              <a:gd name="connsiteX6" fmla="*/ 1945676 w 2296978"/>
              <a:gd name="connsiteY6" fmla="*/ 409102 h 1044071"/>
              <a:gd name="connsiteX7" fmla="*/ 2296978 w 2296978"/>
              <a:gd name="connsiteY7" fmla="*/ 746851 h 1044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96978" h="1044071">
                <a:moveTo>
                  <a:pt x="0" y="1044071"/>
                </a:moveTo>
                <a:cubicBezTo>
                  <a:pt x="122731" y="975395"/>
                  <a:pt x="245462" y="906719"/>
                  <a:pt x="351303" y="800891"/>
                </a:cubicBezTo>
                <a:cubicBezTo>
                  <a:pt x="457144" y="695063"/>
                  <a:pt x="549473" y="519433"/>
                  <a:pt x="635047" y="409102"/>
                </a:cubicBezTo>
                <a:cubicBezTo>
                  <a:pt x="720621" y="298770"/>
                  <a:pt x="785927" y="206452"/>
                  <a:pt x="864745" y="138902"/>
                </a:cubicBezTo>
                <a:cubicBezTo>
                  <a:pt x="943563" y="71352"/>
                  <a:pt x="997609" y="15061"/>
                  <a:pt x="1107954" y="3803"/>
                </a:cubicBezTo>
                <a:cubicBezTo>
                  <a:pt x="1218299" y="-7455"/>
                  <a:pt x="1387195" y="3802"/>
                  <a:pt x="1526815" y="71352"/>
                </a:cubicBezTo>
                <a:cubicBezTo>
                  <a:pt x="1666435" y="138902"/>
                  <a:pt x="1817316" y="296519"/>
                  <a:pt x="1945676" y="409102"/>
                </a:cubicBezTo>
                <a:cubicBezTo>
                  <a:pt x="2074036" y="521685"/>
                  <a:pt x="2296978" y="746851"/>
                  <a:pt x="2296978" y="746851"/>
                </a:cubicBezTo>
              </a:path>
            </a:pathLst>
          </a:custGeom>
          <a:ln w="76200" cap="rnd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6466615" y="3546644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6746720" y="1936895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270544" y="1811282"/>
            <a:ext cx="20225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Jet Superposition Centroid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75F447-85C7-8542-8086-0D864368DF1F}"/>
              </a:ext>
            </a:extLst>
          </p:cNvPr>
          <p:cNvSpPr txBox="1"/>
          <p:nvPr/>
        </p:nvSpPr>
        <p:spPr>
          <a:xfrm>
            <a:off x="3203792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0000 UTC 1 January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3588A9-D550-D946-9037-8B7539E9A866}"/>
              </a:ext>
            </a:extLst>
          </p:cNvPr>
          <p:cNvSpPr txBox="1"/>
          <p:nvPr/>
        </p:nvSpPr>
        <p:spPr>
          <a:xfrm>
            <a:off x="5521569" y="5711459"/>
            <a:ext cx="3477181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et al. (2020, </a:t>
            </a:r>
            <a:r>
              <a:rPr lang="en-US" b="1" i="1" dirty="0"/>
              <a:t>in revision</a:t>
            </a:r>
            <a:r>
              <a:rPr lang="en-U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711942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7" y="1024520"/>
            <a:ext cx="298832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Determined the mean position of the 2-PVU contour on the 320-K and 350-K surfaces at each analysis time in the CFSR.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/>
              <a:t>Compared the position of the jet superposition centroid at the start of each event against the climatological position of the 2-PVU contour.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31775" indent="-122238">
              <a:buFont typeface="Arial"/>
              <a:buChar char="•"/>
            </a:pPr>
            <a:r>
              <a:rPr lang="en-US" sz="2200" dirty="0"/>
              <a:t>Polar Dominant</a:t>
            </a:r>
          </a:p>
          <a:p>
            <a:pPr marL="231775" indent="-122238">
              <a:buFont typeface="Arial"/>
              <a:buChar char="•"/>
            </a:pPr>
            <a:r>
              <a:rPr lang="en-US" sz="2200" dirty="0"/>
              <a:t>Subtropical Dominant</a:t>
            </a:r>
          </a:p>
          <a:p>
            <a:pPr marL="231775" indent="-122238">
              <a:buFont typeface="Arial"/>
              <a:buChar char="•"/>
            </a:pPr>
            <a:r>
              <a:rPr lang="en-US" sz="2200" b="1" dirty="0">
                <a:solidFill>
                  <a:srgbClr val="0B8A0A"/>
                </a:solidFill>
              </a:rPr>
              <a:t>Hybrid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3" name="Freeform 2"/>
          <p:cNvSpPr/>
          <p:nvPr/>
        </p:nvSpPr>
        <p:spPr>
          <a:xfrm>
            <a:off x="4828423" y="3461275"/>
            <a:ext cx="2531227" cy="742615"/>
          </a:xfrm>
          <a:custGeom>
            <a:avLst/>
            <a:gdLst>
              <a:gd name="connsiteX0" fmla="*/ 0 w 2442121"/>
              <a:gd name="connsiteY0" fmla="*/ 0 h 742615"/>
              <a:gd name="connsiteX1" fmla="*/ 376784 w 2442121"/>
              <a:gd name="connsiteY1" fmla="*/ 293092 h 742615"/>
              <a:gd name="connsiteX2" fmla="*/ 711704 w 2442121"/>
              <a:gd name="connsiteY2" fmla="*/ 600140 h 742615"/>
              <a:gd name="connsiteX3" fmla="*/ 1102443 w 2442121"/>
              <a:gd name="connsiteY3" fmla="*/ 739708 h 742615"/>
              <a:gd name="connsiteX4" fmla="*/ 1688552 w 2442121"/>
              <a:gd name="connsiteY4" fmla="*/ 669924 h 742615"/>
              <a:gd name="connsiteX5" fmla="*/ 2190931 w 2442121"/>
              <a:gd name="connsiteY5" fmla="*/ 390789 h 742615"/>
              <a:gd name="connsiteX6" fmla="*/ 2442121 w 2442121"/>
              <a:gd name="connsiteY6" fmla="*/ 209351 h 74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42121" h="742615">
                <a:moveTo>
                  <a:pt x="0" y="0"/>
                </a:moveTo>
                <a:cubicBezTo>
                  <a:pt x="129083" y="96534"/>
                  <a:pt x="258167" y="193069"/>
                  <a:pt x="376784" y="293092"/>
                </a:cubicBezTo>
                <a:cubicBezTo>
                  <a:pt x="495401" y="393115"/>
                  <a:pt x="590761" y="525704"/>
                  <a:pt x="711704" y="600140"/>
                </a:cubicBezTo>
                <a:cubicBezTo>
                  <a:pt x="832647" y="674576"/>
                  <a:pt x="939635" y="728077"/>
                  <a:pt x="1102443" y="739708"/>
                </a:cubicBezTo>
                <a:cubicBezTo>
                  <a:pt x="1265251" y="751339"/>
                  <a:pt x="1507137" y="728077"/>
                  <a:pt x="1688552" y="669924"/>
                </a:cubicBezTo>
                <a:cubicBezTo>
                  <a:pt x="1869967" y="611771"/>
                  <a:pt x="2065336" y="467551"/>
                  <a:pt x="2190931" y="390789"/>
                </a:cubicBezTo>
                <a:cubicBezTo>
                  <a:pt x="2316526" y="314027"/>
                  <a:pt x="2442121" y="209351"/>
                  <a:pt x="2442121" y="209351"/>
                </a:cubicBezTo>
              </a:path>
            </a:pathLst>
          </a:custGeom>
          <a:ln w="76200" cap="rnd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5283200" y="4194541"/>
            <a:ext cx="1987344" cy="587009"/>
          </a:xfrm>
          <a:custGeom>
            <a:avLst/>
            <a:gdLst>
              <a:gd name="connsiteX0" fmla="*/ 0 w 2302572"/>
              <a:gd name="connsiteY0" fmla="*/ 642103 h 642103"/>
              <a:gd name="connsiteX1" fmla="*/ 418650 w 2302572"/>
              <a:gd name="connsiteY1" fmla="*/ 349011 h 642103"/>
              <a:gd name="connsiteX2" fmla="*/ 823344 w 2302572"/>
              <a:gd name="connsiteY2" fmla="*/ 97789 h 642103"/>
              <a:gd name="connsiteX3" fmla="*/ 1116399 w 2302572"/>
              <a:gd name="connsiteY3" fmla="*/ 92 h 642103"/>
              <a:gd name="connsiteX4" fmla="*/ 1925787 w 2302572"/>
              <a:gd name="connsiteY4" fmla="*/ 111746 h 642103"/>
              <a:gd name="connsiteX5" fmla="*/ 2302572 w 2302572"/>
              <a:gd name="connsiteY5" fmla="*/ 279227 h 64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2572" h="642103">
                <a:moveTo>
                  <a:pt x="0" y="642103"/>
                </a:moveTo>
                <a:cubicBezTo>
                  <a:pt x="140713" y="540916"/>
                  <a:pt x="281426" y="439730"/>
                  <a:pt x="418650" y="349011"/>
                </a:cubicBezTo>
                <a:cubicBezTo>
                  <a:pt x="555874" y="258292"/>
                  <a:pt x="707053" y="155942"/>
                  <a:pt x="823344" y="97789"/>
                </a:cubicBezTo>
                <a:cubicBezTo>
                  <a:pt x="939635" y="39636"/>
                  <a:pt x="932659" y="-2234"/>
                  <a:pt x="1116399" y="92"/>
                </a:cubicBezTo>
                <a:cubicBezTo>
                  <a:pt x="1300139" y="2418"/>
                  <a:pt x="1728092" y="65224"/>
                  <a:pt x="1925787" y="111746"/>
                </a:cubicBezTo>
                <a:cubicBezTo>
                  <a:pt x="2123482" y="158268"/>
                  <a:pt x="2302572" y="279227"/>
                  <a:pt x="2302572" y="279227"/>
                </a:cubicBezTo>
              </a:path>
            </a:pathLst>
          </a:custGeom>
          <a:ln w="76200" cap="rnd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6028491" y="4002697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6746720" y="1936895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270544" y="1811282"/>
            <a:ext cx="20225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Jet Superposition Centroid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D0BDBD-AE60-B64E-9983-005AE792B3F5}"/>
              </a:ext>
            </a:extLst>
          </p:cNvPr>
          <p:cNvSpPr txBox="1"/>
          <p:nvPr/>
        </p:nvSpPr>
        <p:spPr>
          <a:xfrm>
            <a:off x="3203792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0000 UTC 1 January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EBB759-E270-0544-B704-FA47996D9BE0}"/>
              </a:ext>
            </a:extLst>
          </p:cNvPr>
          <p:cNvSpPr txBox="1"/>
          <p:nvPr/>
        </p:nvSpPr>
        <p:spPr>
          <a:xfrm>
            <a:off x="5521569" y="5711459"/>
            <a:ext cx="3477181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et al. (2020, </a:t>
            </a:r>
            <a:r>
              <a:rPr lang="en-US" b="1" i="1" dirty="0"/>
              <a:t>in revision</a:t>
            </a:r>
            <a:r>
              <a:rPr lang="en-U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271312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19" y="1127082"/>
            <a:ext cx="6458531" cy="5022392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21000"/>
            <a:ext cx="5820191" cy="423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421" y="1113714"/>
            <a:ext cx="2259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Frequency of </a:t>
            </a:r>
            <a:r>
              <a:rPr lang="en-US" sz="2400" b="1" dirty="0">
                <a:solidFill>
                  <a:srgbClr val="0000FF"/>
                </a:solidFill>
              </a:rPr>
              <a:t>Polar Dominant </a:t>
            </a:r>
            <a:r>
              <a:rPr lang="en-US" sz="2400" b="1" dirty="0"/>
              <a:t>Jet Superposition Events</a:t>
            </a:r>
          </a:p>
        </p:txBody>
      </p:sp>
      <p:sp>
        <p:nvSpPr>
          <p:cNvPr id="6" name="Oval 5"/>
          <p:cNvSpPr/>
          <p:nvPr/>
        </p:nvSpPr>
        <p:spPr>
          <a:xfrm>
            <a:off x="5187553" y="4640959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532470" y="1119333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 = 80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09565" y="6474399"/>
            <a:ext cx="228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Number of events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7C016D-FA70-A54E-A3FA-87CBFDA77D42}"/>
              </a:ext>
            </a:extLst>
          </p:cNvPr>
          <p:cNvSpPr/>
          <p:nvPr/>
        </p:nvSpPr>
        <p:spPr>
          <a:xfrm>
            <a:off x="133685" y="4117760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B6CE023-81CD-DD48-8A77-4294FEB18AC3}"/>
              </a:ext>
            </a:extLst>
          </p:cNvPr>
          <p:cNvSpPr/>
          <p:nvPr/>
        </p:nvSpPr>
        <p:spPr>
          <a:xfrm>
            <a:off x="374313" y="475363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55919C-3452-7340-B85E-986F3A02F95C}"/>
              </a:ext>
            </a:extLst>
          </p:cNvPr>
          <p:cNvSpPr txBox="1"/>
          <p:nvPr/>
        </p:nvSpPr>
        <p:spPr>
          <a:xfrm>
            <a:off x="699585" y="4555425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 Location of Superposition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418CD8A-B810-8940-A5B8-692BEF25A9BB}"/>
              </a:ext>
            </a:extLst>
          </p:cNvPr>
          <p:cNvSpPr/>
          <p:nvPr/>
        </p:nvSpPr>
        <p:spPr>
          <a:xfrm>
            <a:off x="133685" y="4117760"/>
            <a:ext cx="2259482" cy="113652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F20002-BB31-2D47-A371-D54B5E5385B6}"/>
              </a:ext>
            </a:extLst>
          </p:cNvPr>
          <p:cNvSpPr txBox="1"/>
          <p:nvPr/>
        </p:nvSpPr>
        <p:spPr>
          <a:xfrm>
            <a:off x="360945" y="4139906"/>
            <a:ext cx="17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2C99F2-3343-9A4F-B7BE-5114A1FED4F5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09B73A-97F8-0449-B730-0F749933B6A8}"/>
              </a:ext>
            </a:extLst>
          </p:cNvPr>
          <p:cNvSpPr txBox="1"/>
          <p:nvPr/>
        </p:nvSpPr>
        <p:spPr>
          <a:xfrm>
            <a:off x="2574385" y="5759040"/>
            <a:ext cx="3284807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Winters et al. (2020, </a:t>
            </a:r>
            <a:r>
              <a:rPr lang="en-US" b="1" i="1" dirty="0"/>
              <a:t>in revision</a:t>
            </a:r>
            <a:r>
              <a:rPr lang="en-U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33562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328013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39445799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19" y="1133616"/>
            <a:ext cx="6458531" cy="5009323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60421" y="1113714"/>
            <a:ext cx="2259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Frequency of </a:t>
            </a:r>
            <a:r>
              <a:rPr lang="en-US" sz="2400" b="1" dirty="0">
                <a:solidFill>
                  <a:srgbClr val="0B8A0A"/>
                </a:solidFill>
              </a:rPr>
              <a:t>Hybrid</a:t>
            </a:r>
            <a:r>
              <a:rPr lang="en-US" sz="2400" b="1" dirty="0"/>
              <a:t>             Jet Superposition Events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32470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 = 117</a:t>
            </a:r>
          </a:p>
        </p:txBody>
      </p:sp>
      <p:sp>
        <p:nvSpPr>
          <p:cNvPr id="6" name="Oval 5"/>
          <p:cNvSpPr/>
          <p:nvPr/>
        </p:nvSpPr>
        <p:spPr>
          <a:xfrm>
            <a:off x="5741340" y="4387697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21000"/>
            <a:ext cx="5820191" cy="42352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509565" y="6474399"/>
            <a:ext cx="228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Number of events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89CB07-DAD9-1D4F-8801-30EF4E8FBE98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5131BA-649A-1E4C-B759-F851F32ABB90}"/>
              </a:ext>
            </a:extLst>
          </p:cNvPr>
          <p:cNvSpPr/>
          <p:nvPr/>
        </p:nvSpPr>
        <p:spPr>
          <a:xfrm>
            <a:off x="133685" y="4117760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EBF5B1A-E50E-5B42-8547-66F56CA85C9C}"/>
              </a:ext>
            </a:extLst>
          </p:cNvPr>
          <p:cNvSpPr/>
          <p:nvPr/>
        </p:nvSpPr>
        <p:spPr>
          <a:xfrm>
            <a:off x="374313" y="475363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6EB8CA-1072-3940-8B0E-84AB6F852833}"/>
              </a:ext>
            </a:extLst>
          </p:cNvPr>
          <p:cNvSpPr txBox="1"/>
          <p:nvPr/>
        </p:nvSpPr>
        <p:spPr>
          <a:xfrm>
            <a:off x="699585" y="4555425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 Location of Superposition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7DE91E-8D27-1B4E-8139-36B1CE70D540}"/>
              </a:ext>
            </a:extLst>
          </p:cNvPr>
          <p:cNvSpPr/>
          <p:nvPr/>
        </p:nvSpPr>
        <p:spPr>
          <a:xfrm>
            <a:off x="133685" y="4117760"/>
            <a:ext cx="2259482" cy="113652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EA01F1-739F-DD49-AB24-42E166C7A45B}"/>
              </a:ext>
            </a:extLst>
          </p:cNvPr>
          <p:cNvSpPr txBox="1"/>
          <p:nvPr/>
        </p:nvSpPr>
        <p:spPr>
          <a:xfrm>
            <a:off x="360945" y="4139906"/>
            <a:ext cx="17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C979CC-8EA3-5A41-AB25-E628828AD5B2}"/>
              </a:ext>
            </a:extLst>
          </p:cNvPr>
          <p:cNvSpPr txBox="1"/>
          <p:nvPr/>
        </p:nvSpPr>
        <p:spPr>
          <a:xfrm>
            <a:off x="2574385" y="5759040"/>
            <a:ext cx="3284807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Winters et al. (2020, </a:t>
            </a:r>
            <a:r>
              <a:rPr lang="en-US" b="1" i="1" dirty="0"/>
              <a:t>in revision</a:t>
            </a:r>
            <a:r>
              <a:rPr lang="en-U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316980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66" y="1133616"/>
            <a:ext cx="6434037" cy="5009323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60421" y="1113714"/>
            <a:ext cx="2259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Frequency of </a:t>
            </a:r>
            <a:r>
              <a:rPr lang="en-US" sz="2400" b="1" dirty="0">
                <a:solidFill>
                  <a:srgbClr val="FF0000"/>
                </a:solidFill>
              </a:rPr>
              <a:t>Subtropical Dominant </a:t>
            </a:r>
            <a:r>
              <a:rPr lang="en-US" sz="2400" b="1" dirty="0"/>
              <a:t>Jet Superposition Events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45123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 = 129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21000"/>
            <a:ext cx="5820191" cy="4235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09565" y="6474399"/>
            <a:ext cx="228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Number of events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9785BE-0205-604B-8A24-2B7FA15C4795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B49889-0DC6-EE45-B3FF-AFBD6610AB6B}"/>
              </a:ext>
            </a:extLst>
          </p:cNvPr>
          <p:cNvSpPr/>
          <p:nvPr/>
        </p:nvSpPr>
        <p:spPr>
          <a:xfrm>
            <a:off x="133685" y="4117760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1D87A76-E5DC-EC4D-A941-C06311E9DC77}"/>
              </a:ext>
            </a:extLst>
          </p:cNvPr>
          <p:cNvSpPr/>
          <p:nvPr/>
        </p:nvSpPr>
        <p:spPr>
          <a:xfrm>
            <a:off x="374313" y="475363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F51760-24A5-FD4F-BEED-43954A2771E1}"/>
              </a:ext>
            </a:extLst>
          </p:cNvPr>
          <p:cNvSpPr txBox="1"/>
          <p:nvPr/>
        </p:nvSpPr>
        <p:spPr>
          <a:xfrm>
            <a:off x="699585" y="4555425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 Location of Superposition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3F82F4-F449-604F-A637-21F4969E3548}"/>
              </a:ext>
            </a:extLst>
          </p:cNvPr>
          <p:cNvSpPr/>
          <p:nvPr/>
        </p:nvSpPr>
        <p:spPr>
          <a:xfrm>
            <a:off x="133685" y="4117760"/>
            <a:ext cx="2259482" cy="113652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5814B0-3EBE-F548-B742-2B152028A7F2}"/>
              </a:ext>
            </a:extLst>
          </p:cNvPr>
          <p:cNvSpPr txBox="1"/>
          <p:nvPr/>
        </p:nvSpPr>
        <p:spPr>
          <a:xfrm>
            <a:off x="360945" y="4139906"/>
            <a:ext cx="17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82B721-5486-654F-8C38-9C5B5A2A4B08}"/>
              </a:ext>
            </a:extLst>
          </p:cNvPr>
          <p:cNvSpPr txBox="1"/>
          <p:nvPr/>
        </p:nvSpPr>
        <p:spPr>
          <a:xfrm>
            <a:off x="2574385" y="5759040"/>
            <a:ext cx="3284807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Winters et al. (2020, </a:t>
            </a:r>
            <a:r>
              <a:rPr lang="en-US" b="1" i="1" dirty="0"/>
              <a:t>in revision</a:t>
            </a:r>
            <a:r>
              <a:rPr lang="en-U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5630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66" y="1133616"/>
            <a:ext cx="6434037" cy="5009323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60421" y="1113714"/>
            <a:ext cx="2259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Frequency of </a:t>
            </a:r>
            <a:r>
              <a:rPr lang="en-US" sz="2400" b="1" dirty="0">
                <a:solidFill>
                  <a:srgbClr val="FF0000"/>
                </a:solidFill>
              </a:rPr>
              <a:t>Subtropical Dominant </a:t>
            </a:r>
            <a:r>
              <a:rPr lang="en-US" sz="2400" b="1" dirty="0">
                <a:solidFill>
                  <a:srgbClr val="000000"/>
                </a:solidFill>
              </a:rPr>
              <a:t>Jet Superposition Events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45123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 = 129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801895" y="2072105"/>
            <a:ext cx="3196855" cy="335547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578304" y="2072105"/>
            <a:ext cx="3196855" cy="335547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408844" y="335845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730060" y="3610168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605040" y="2098841"/>
            <a:ext cx="1485696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West: N = 53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28631" y="2098841"/>
            <a:ext cx="1485696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East: N = 76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21000"/>
            <a:ext cx="5820191" cy="42352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509565" y="6474399"/>
            <a:ext cx="228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Number of events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646427B-915A-3E4B-B985-3A7CE660E9E9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4E8431-1384-6242-AF6B-7AF5342800FD}"/>
              </a:ext>
            </a:extLst>
          </p:cNvPr>
          <p:cNvSpPr/>
          <p:nvPr/>
        </p:nvSpPr>
        <p:spPr>
          <a:xfrm>
            <a:off x="133685" y="4117760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52BEF45-19AD-A140-888D-98843C56A231}"/>
              </a:ext>
            </a:extLst>
          </p:cNvPr>
          <p:cNvSpPr/>
          <p:nvPr/>
        </p:nvSpPr>
        <p:spPr>
          <a:xfrm>
            <a:off x="374313" y="475363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35CA96-DF41-A845-8448-96E5E4B48A2C}"/>
              </a:ext>
            </a:extLst>
          </p:cNvPr>
          <p:cNvSpPr txBox="1"/>
          <p:nvPr/>
        </p:nvSpPr>
        <p:spPr>
          <a:xfrm>
            <a:off x="699585" y="4555425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 Location of Superposition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530AF16-E9DE-814E-BE42-3E4D74CDD187}"/>
              </a:ext>
            </a:extLst>
          </p:cNvPr>
          <p:cNvSpPr/>
          <p:nvPr/>
        </p:nvSpPr>
        <p:spPr>
          <a:xfrm>
            <a:off x="133685" y="4117760"/>
            <a:ext cx="2259482" cy="113652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B8AD6C9-EDA4-2140-811C-3CE3691BDAA7}"/>
              </a:ext>
            </a:extLst>
          </p:cNvPr>
          <p:cNvSpPr txBox="1"/>
          <p:nvPr/>
        </p:nvSpPr>
        <p:spPr>
          <a:xfrm>
            <a:off x="360945" y="4139906"/>
            <a:ext cx="17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CA9168-89BA-A349-B35C-CB046B652B44}"/>
              </a:ext>
            </a:extLst>
          </p:cNvPr>
          <p:cNvSpPr txBox="1"/>
          <p:nvPr/>
        </p:nvSpPr>
        <p:spPr>
          <a:xfrm>
            <a:off x="2574385" y="5759040"/>
            <a:ext cx="3284807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Winters et al. (2020, </a:t>
            </a:r>
            <a:r>
              <a:rPr lang="en-US" b="1" i="1" dirty="0"/>
              <a:t>in revision</a:t>
            </a:r>
            <a:r>
              <a:rPr lang="en-U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001922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0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400" b="1" dirty="0">
              <a:solidFill>
                <a:srgbClr val="FF0000"/>
              </a:solidFill>
            </a:endParaRPr>
          </a:p>
          <a:p>
            <a:pPr algn="ctr"/>
            <a:endParaRPr lang="en-US" sz="4400" b="1" dirty="0">
              <a:solidFill>
                <a:srgbClr val="FF0000"/>
              </a:solidFill>
            </a:endParaRPr>
          </a:p>
          <a:p>
            <a:pPr algn="ctr"/>
            <a:endParaRPr lang="en-US" sz="4400" b="1" dirty="0">
              <a:solidFill>
                <a:srgbClr val="FF0000"/>
              </a:solidFill>
            </a:endParaRPr>
          </a:p>
          <a:p>
            <a:pPr algn="ctr"/>
            <a:endParaRPr lang="en-US" sz="4400" b="1" dirty="0">
              <a:solidFill>
                <a:srgbClr val="FF0000"/>
              </a:solidFill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Jet Superposition Event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Composites</a:t>
            </a:r>
          </a:p>
        </p:txBody>
      </p:sp>
    </p:spTree>
    <p:extLst>
      <p:ext uri="{BB962C8B-B14F-4D97-AF65-F5344CB8AC3E}">
        <p14:creationId xmlns:p14="http://schemas.microsoft.com/office/powerpoint/2010/main" val="24400202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Composites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0AA02F-33C9-6844-AFC7-38DED3772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58" y="1053080"/>
            <a:ext cx="6668424" cy="56712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7C2414-06F1-CB44-B484-7E8F0777620B}"/>
              </a:ext>
            </a:extLst>
          </p:cNvPr>
          <p:cNvSpPr txBox="1"/>
          <p:nvPr/>
        </p:nvSpPr>
        <p:spPr>
          <a:xfrm>
            <a:off x="6921305" y="2122542"/>
            <a:ext cx="2077445" cy="6463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Winters et al. (2020, </a:t>
            </a:r>
            <a:r>
              <a:rPr lang="en-US" b="1" i="1" dirty="0"/>
              <a:t>in revision</a:t>
            </a:r>
            <a:r>
              <a:rPr lang="en-U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289331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/>
          </p:cNvCxnSpPr>
          <p:nvPr/>
        </p:nvCxnSpPr>
        <p:spPr>
          <a:xfrm>
            <a:off x="3525864" y="1380557"/>
            <a:ext cx="5511805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69491" y="97297"/>
            <a:ext cx="5568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Jet Superposition Event Composites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92F8499-9FCA-4E46-861A-0D47B4058830}"/>
              </a:ext>
            </a:extLst>
          </p:cNvPr>
          <p:cNvSpPr txBox="1"/>
          <p:nvPr/>
        </p:nvSpPr>
        <p:spPr>
          <a:xfrm>
            <a:off x="4264279" y="5282596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250-hPa Geo. Height Anomalies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BBC8D2E-226D-A84B-A76A-697F31A98EA2}"/>
              </a:ext>
            </a:extLst>
          </p:cNvPr>
          <p:cNvCxnSpPr>
            <a:cxnSpLocks/>
          </p:cNvCxnSpPr>
          <p:nvPr/>
        </p:nvCxnSpPr>
        <p:spPr>
          <a:xfrm flipV="1">
            <a:off x="3722215" y="5443350"/>
            <a:ext cx="436813" cy="1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A4EB622-304D-2147-B6DA-F1415B3F8AFB}"/>
              </a:ext>
            </a:extLst>
          </p:cNvPr>
          <p:cNvCxnSpPr>
            <a:cxnSpLocks/>
          </p:cNvCxnSpPr>
          <p:nvPr/>
        </p:nvCxnSpPr>
        <p:spPr>
          <a:xfrm flipV="1">
            <a:off x="3722216" y="5104383"/>
            <a:ext cx="436813" cy="1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CFD2A023-F2F4-0E4D-957D-98C597288073}"/>
              </a:ext>
            </a:extLst>
          </p:cNvPr>
          <p:cNvSpPr txBox="1"/>
          <p:nvPr/>
        </p:nvSpPr>
        <p:spPr>
          <a:xfrm>
            <a:off x="4264279" y="4919716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250-hPa Geo. Height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4DEBDAC-17F6-2843-A3DA-D8D7409D827D}"/>
              </a:ext>
            </a:extLst>
          </p:cNvPr>
          <p:cNvSpPr txBox="1"/>
          <p:nvPr/>
        </p:nvSpPr>
        <p:spPr>
          <a:xfrm>
            <a:off x="4264279" y="5633289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500-hPa Descent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E32FFB78-F9F3-0B4F-BE9E-857A13187433}"/>
              </a:ext>
            </a:extLst>
          </p:cNvPr>
          <p:cNvCxnSpPr>
            <a:cxnSpLocks/>
          </p:cNvCxnSpPr>
          <p:nvPr/>
        </p:nvCxnSpPr>
        <p:spPr>
          <a:xfrm flipV="1">
            <a:off x="3722215" y="5817955"/>
            <a:ext cx="431216" cy="1"/>
          </a:xfrm>
          <a:prstGeom prst="line">
            <a:avLst/>
          </a:prstGeom>
          <a:ln w="76200" cmpd="sng">
            <a:solidFill>
              <a:srgbClr val="0E00FF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Oval 74">
            <a:extLst>
              <a:ext uri="{FF2B5EF4-FFF2-40B4-BE49-F238E27FC236}">
                <a16:creationId xmlns:a16="http://schemas.microsoft.com/office/drawing/2014/main" id="{AD5D4913-C73D-6D4E-8881-2258C7BE626F}"/>
              </a:ext>
            </a:extLst>
          </p:cNvPr>
          <p:cNvSpPr/>
          <p:nvPr/>
        </p:nvSpPr>
        <p:spPr>
          <a:xfrm flipH="1" flipV="1">
            <a:off x="3853582" y="6081947"/>
            <a:ext cx="168482" cy="161689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8C05C52-6B0F-5F48-918B-ACF34402C4DF}"/>
              </a:ext>
            </a:extLst>
          </p:cNvPr>
          <p:cNvSpPr txBox="1"/>
          <p:nvPr/>
        </p:nvSpPr>
        <p:spPr>
          <a:xfrm>
            <a:off x="4264279" y="5978125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 Location of Superposition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5153FD8-195E-5043-9DCC-7EE107687752}"/>
              </a:ext>
            </a:extLst>
          </p:cNvPr>
          <p:cNvSpPr/>
          <p:nvPr/>
        </p:nvSpPr>
        <p:spPr>
          <a:xfrm>
            <a:off x="3494868" y="4919715"/>
            <a:ext cx="3975315" cy="188404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DCD82E4B-D4CD-1440-A1C6-CB9301673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924" y="6362748"/>
            <a:ext cx="2698806" cy="345196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AB9E279B-1441-2345-8AB5-3F4AF410E117}"/>
              </a:ext>
            </a:extLst>
          </p:cNvPr>
          <p:cNvSpPr txBox="1"/>
          <p:nvPr/>
        </p:nvSpPr>
        <p:spPr>
          <a:xfrm>
            <a:off x="6147776" y="6352177"/>
            <a:ext cx="2143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Speed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AC097265-EBEC-C84D-AB24-027CF6C51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78" y="97297"/>
            <a:ext cx="3290119" cy="665634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FB206E8-96A3-0145-9548-CCDEC2A8CC4C}"/>
              </a:ext>
            </a:extLst>
          </p:cNvPr>
          <p:cNvSpPr/>
          <p:nvPr/>
        </p:nvSpPr>
        <p:spPr>
          <a:xfrm>
            <a:off x="139477" y="112797"/>
            <a:ext cx="1325114" cy="22041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BEDF32-857F-E549-B38C-912BB767956C}"/>
              </a:ext>
            </a:extLst>
          </p:cNvPr>
          <p:cNvSpPr txBox="1"/>
          <p:nvPr/>
        </p:nvSpPr>
        <p:spPr>
          <a:xfrm>
            <a:off x="123978" y="69337"/>
            <a:ext cx="2154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Polar Dominant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2825062-9C07-264C-B1C6-623FB3D87B07}"/>
              </a:ext>
            </a:extLst>
          </p:cNvPr>
          <p:cNvSpPr/>
          <p:nvPr/>
        </p:nvSpPr>
        <p:spPr>
          <a:xfrm>
            <a:off x="139476" y="2341970"/>
            <a:ext cx="2138767" cy="222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92053B5-053D-4B4E-A921-C2E461B6DCDA}"/>
              </a:ext>
            </a:extLst>
          </p:cNvPr>
          <p:cNvSpPr txBox="1"/>
          <p:nvPr/>
        </p:nvSpPr>
        <p:spPr>
          <a:xfrm>
            <a:off x="123978" y="2298510"/>
            <a:ext cx="2758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East Subtropical Dominant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C41B2458-8E69-274E-B69F-F96576AEA102}"/>
              </a:ext>
            </a:extLst>
          </p:cNvPr>
          <p:cNvSpPr/>
          <p:nvPr/>
        </p:nvSpPr>
        <p:spPr>
          <a:xfrm>
            <a:off x="139476" y="4569535"/>
            <a:ext cx="2138767" cy="222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D7E1AAD-77EC-C94E-A146-26F257C045FA}"/>
              </a:ext>
            </a:extLst>
          </p:cNvPr>
          <p:cNvSpPr txBox="1"/>
          <p:nvPr/>
        </p:nvSpPr>
        <p:spPr>
          <a:xfrm>
            <a:off x="123978" y="4526075"/>
            <a:ext cx="2758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West Subtropical Dominant</a:t>
            </a:r>
          </a:p>
        </p:txBody>
      </p:sp>
    </p:spTree>
    <p:extLst>
      <p:ext uri="{BB962C8B-B14F-4D97-AF65-F5344CB8AC3E}">
        <p14:creationId xmlns:p14="http://schemas.microsoft.com/office/powerpoint/2010/main" val="17944287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D9AC6F-70AE-1145-A61F-B2066F796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78" y="97297"/>
            <a:ext cx="3290119" cy="6656343"/>
          </a:xfrm>
          <a:prstGeom prst="rect">
            <a:avLst/>
          </a:prstGeom>
        </p:spPr>
      </p:pic>
      <p:cxnSp>
        <p:nvCxnSpPr>
          <p:cNvPr id="7" name="Straight Connector 6"/>
          <p:cNvCxnSpPr>
            <a:cxnSpLocks/>
          </p:cNvCxnSpPr>
          <p:nvPr/>
        </p:nvCxnSpPr>
        <p:spPr>
          <a:xfrm>
            <a:off x="3525864" y="1380557"/>
            <a:ext cx="5511805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69491" y="97297"/>
            <a:ext cx="5568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Jet Superposition Event Composites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1DC3DB-F0FE-E943-B2E7-57EC89FF76C0}"/>
              </a:ext>
            </a:extLst>
          </p:cNvPr>
          <p:cNvSpPr txBox="1"/>
          <p:nvPr/>
        </p:nvSpPr>
        <p:spPr>
          <a:xfrm>
            <a:off x="3525864" y="1555980"/>
            <a:ext cx="5511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Descent beneath the jet-entrance region is a common element among the jet superposition event composites.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5E9F632-E60F-9540-B1BA-2D6117C00246}"/>
              </a:ext>
            </a:extLst>
          </p:cNvPr>
          <p:cNvSpPr/>
          <p:nvPr/>
        </p:nvSpPr>
        <p:spPr>
          <a:xfrm>
            <a:off x="648346" y="975177"/>
            <a:ext cx="1061634" cy="1008606"/>
          </a:xfrm>
          <a:prstGeom prst="ellipse">
            <a:avLst/>
          </a:prstGeom>
          <a:noFill/>
          <a:ln w="57150">
            <a:solidFill>
              <a:schemeClr val="tx1"/>
            </a:solidFill>
          </a:ln>
          <a:effectLst>
            <a:glow rad="635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B2134BC3-6236-B346-84D1-0D9AF35D29B0}"/>
              </a:ext>
            </a:extLst>
          </p:cNvPr>
          <p:cNvSpPr/>
          <p:nvPr/>
        </p:nvSpPr>
        <p:spPr>
          <a:xfrm>
            <a:off x="769749" y="2530173"/>
            <a:ext cx="1061634" cy="1008606"/>
          </a:xfrm>
          <a:prstGeom prst="ellipse">
            <a:avLst/>
          </a:prstGeom>
          <a:noFill/>
          <a:ln w="57150">
            <a:solidFill>
              <a:schemeClr val="tx1"/>
            </a:solidFill>
          </a:ln>
          <a:effectLst>
            <a:glow rad="635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4CA8E7A-441F-8645-9717-6CA57CAA215C}"/>
              </a:ext>
            </a:extLst>
          </p:cNvPr>
          <p:cNvSpPr/>
          <p:nvPr/>
        </p:nvSpPr>
        <p:spPr>
          <a:xfrm>
            <a:off x="648346" y="4975078"/>
            <a:ext cx="1061634" cy="1008606"/>
          </a:xfrm>
          <a:prstGeom prst="ellipse">
            <a:avLst/>
          </a:prstGeom>
          <a:noFill/>
          <a:ln w="57150">
            <a:solidFill>
              <a:schemeClr val="tx1"/>
            </a:solidFill>
          </a:ln>
          <a:effectLst>
            <a:glow rad="635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1F61D2-4419-DA42-9EA3-0F053EF5445B}"/>
              </a:ext>
            </a:extLst>
          </p:cNvPr>
          <p:cNvSpPr txBox="1"/>
          <p:nvPr/>
        </p:nvSpPr>
        <p:spPr>
          <a:xfrm>
            <a:off x="4264279" y="5282596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250-hPa Geo. Height Anomalies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EAE6704-53E0-634C-A094-2CAB4E90610B}"/>
              </a:ext>
            </a:extLst>
          </p:cNvPr>
          <p:cNvCxnSpPr>
            <a:cxnSpLocks/>
          </p:cNvCxnSpPr>
          <p:nvPr/>
        </p:nvCxnSpPr>
        <p:spPr>
          <a:xfrm flipV="1">
            <a:off x="3722215" y="5443350"/>
            <a:ext cx="436813" cy="1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DE10710-A2DF-0A44-8A28-A81DB4DE4A2D}"/>
              </a:ext>
            </a:extLst>
          </p:cNvPr>
          <p:cNvCxnSpPr>
            <a:cxnSpLocks/>
          </p:cNvCxnSpPr>
          <p:nvPr/>
        </p:nvCxnSpPr>
        <p:spPr>
          <a:xfrm flipV="1">
            <a:off x="3722216" y="5104383"/>
            <a:ext cx="436813" cy="1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A75D871-D0D9-2C49-B906-F61B7357C3DD}"/>
              </a:ext>
            </a:extLst>
          </p:cNvPr>
          <p:cNvSpPr txBox="1"/>
          <p:nvPr/>
        </p:nvSpPr>
        <p:spPr>
          <a:xfrm>
            <a:off x="4264279" y="4919716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250-hPa Geo. Height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9D0E41-AAB5-8747-9DC3-396F07F1C699}"/>
              </a:ext>
            </a:extLst>
          </p:cNvPr>
          <p:cNvSpPr txBox="1"/>
          <p:nvPr/>
        </p:nvSpPr>
        <p:spPr>
          <a:xfrm>
            <a:off x="4264279" y="5633289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500-hPa Descent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A50B7AD-1DAF-A045-9684-B4B85F17C5FF}"/>
              </a:ext>
            </a:extLst>
          </p:cNvPr>
          <p:cNvCxnSpPr>
            <a:cxnSpLocks/>
          </p:cNvCxnSpPr>
          <p:nvPr/>
        </p:nvCxnSpPr>
        <p:spPr>
          <a:xfrm flipV="1">
            <a:off x="3722215" y="5817955"/>
            <a:ext cx="431216" cy="1"/>
          </a:xfrm>
          <a:prstGeom prst="line">
            <a:avLst/>
          </a:prstGeom>
          <a:ln w="76200" cmpd="sng">
            <a:solidFill>
              <a:srgbClr val="0E00FF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BC59172-F642-8443-94D3-EB59CD735E7F}"/>
              </a:ext>
            </a:extLst>
          </p:cNvPr>
          <p:cNvSpPr txBox="1"/>
          <p:nvPr/>
        </p:nvSpPr>
        <p:spPr>
          <a:xfrm>
            <a:off x="4264279" y="5978125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 Location of Superposition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80CF0CA-E668-3643-A86A-2B0E041D2D73}"/>
              </a:ext>
            </a:extLst>
          </p:cNvPr>
          <p:cNvSpPr/>
          <p:nvPr/>
        </p:nvSpPr>
        <p:spPr>
          <a:xfrm>
            <a:off x="3494868" y="4919715"/>
            <a:ext cx="3975315" cy="188404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6DD6D23-D84D-D14C-B877-B377957C7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924" y="6362748"/>
            <a:ext cx="2698806" cy="34519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1A2DD43-9B85-EC4F-970E-E924070D0E74}"/>
              </a:ext>
            </a:extLst>
          </p:cNvPr>
          <p:cNvSpPr txBox="1"/>
          <p:nvPr/>
        </p:nvSpPr>
        <p:spPr>
          <a:xfrm>
            <a:off x="6147776" y="6352177"/>
            <a:ext cx="2143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Speed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9AEA25-0DD2-C144-864B-A877D8D3ABBC}"/>
              </a:ext>
            </a:extLst>
          </p:cNvPr>
          <p:cNvSpPr/>
          <p:nvPr/>
        </p:nvSpPr>
        <p:spPr>
          <a:xfrm>
            <a:off x="139477" y="112797"/>
            <a:ext cx="1325114" cy="22041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0DBA99C-3ECA-524F-9322-8D7AB710E630}"/>
              </a:ext>
            </a:extLst>
          </p:cNvPr>
          <p:cNvSpPr txBox="1"/>
          <p:nvPr/>
        </p:nvSpPr>
        <p:spPr>
          <a:xfrm>
            <a:off x="123978" y="69337"/>
            <a:ext cx="2154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Polar Dominant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E5579F2-5FC0-784B-AE1A-FB2F2E5D9209}"/>
              </a:ext>
            </a:extLst>
          </p:cNvPr>
          <p:cNvSpPr/>
          <p:nvPr/>
        </p:nvSpPr>
        <p:spPr>
          <a:xfrm>
            <a:off x="139476" y="2341970"/>
            <a:ext cx="2138767" cy="222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D478E6B-6199-7349-93B3-EBA43277AD24}"/>
              </a:ext>
            </a:extLst>
          </p:cNvPr>
          <p:cNvSpPr txBox="1"/>
          <p:nvPr/>
        </p:nvSpPr>
        <p:spPr>
          <a:xfrm>
            <a:off x="123978" y="2298510"/>
            <a:ext cx="2758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East Subtropical Dominant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0DB58EC-55CC-4F4D-BA9B-92A2615CC5A6}"/>
              </a:ext>
            </a:extLst>
          </p:cNvPr>
          <p:cNvSpPr/>
          <p:nvPr/>
        </p:nvSpPr>
        <p:spPr>
          <a:xfrm>
            <a:off x="139476" y="4569535"/>
            <a:ext cx="2138767" cy="222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DFBCEFA-4421-B440-B5D8-7E11C27155DB}"/>
              </a:ext>
            </a:extLst>
          </p:cNvPr>
          <p:cNvSpPr txBox="1"/>
          <p:nvPr/>
        </p:nvSpPr>
        <p:spPr>
          <a:xfrm>
            <a:off x="123978" y="4526075"/>
            <a:ext cx="2758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West Subtropical Dominant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8CB4C49-1581-4B4E-A494-BA1DCFDA4FF4}"/>
              </a:ext>
            </a:extLst>
          </p:cNvPr>
          <p:cNvSpPr/>
          <p:nvPr/>
        </p:nvSpPr>
        <p:spPr>
          <a:xfrm flipH="1" flipV="1">
            <a:off x="3853582" y="6081947"/>
            <a:ext cx="168482" cy="161689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1525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D9AC6F-70AE-1145-A61F-B2066F796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78" y="97297"/>
            <a:ext cx="3290119" cy="6656343"/>
          </a:xfrm>
          <a:prstGeom prst="rect">
            <a:avLst/>
          </a:prstGeom>
        </p:spPr>
      </p:pic>
      <p:cxnSp>
        <p:nvCxnSpPr>
          <p:cNvPr id="7" name="Straight Connector 6"/>
          <p:cNvCxnSpPr>
            <a:cxnSpLocks/>
          </p:cNvCxnSpPr>
          <p:nvPr/>
        </p:nvCxnSpPr>
        <p:spPr>
          <a:xfrm>
            <a:off x="3525864" y="1380557"/>
            <a:ext cx="5511805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69491" y="97297"/>
            <a:ext cx="5568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Jet Superposition Event Composites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1DC3DB-F0FE-E943-B2E7-57EC89FF76C0}"/>
              </a:ext>
            </a:extLst>
          </p:cNvPr>
          <p:cNvSpPr txBox="1"/>
          <p:nvPr/>
        </p:nvSpPr>
        <p:spPr>
          <a:xfrm>
            <a:off x="3525864" y="1555980"/>
            <a:ext cx="5511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Descent beneath the jet-entrance region is a common element among the jet superposition event composites.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3783D41-5B07-B649-9D2E-769040696370}"/>
              </a:ext>
            </a:extLst>
          </p:cNvPr>
          <p:cNvSpPr txBox="1"/>
          <p:nvPr/>
        </p:nvSpPr>
        <p:spPr>
          <a:xfrm>
            <a:off x="4264279" y="5282596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250-hPa Geo. Height Anomalies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07FE80C-A777-4C48-ABEC-C4C4666D7922}"/>
              </a:ext>
            </a:extLst>
          </p:cNvPr>
          <p:cNvCxnSpPr>
            <a:cxnSpLocks/>
          </p:cNvCxnSpPr>
          <p:nvPr/>
        </p:nvCxnSpPr>
        <p:spPr>
          <a:xfrm flipV="1">
            <a:off x="3722215" y="5443350"/>
            <a:ext cx="436813" cy="1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0607E89-3979-274C-B6E1-4647304BAA81}"/>
              </a:ext>
            </a:extLst>
          </p:cNvPr>
          <p:cNvCxnSpPr>
            <a:cxnSpLocks/>
          </p:cNvCxnSpPr>
          <p:nvPr/>
        </p:nvCxnSpPr>
        <p:spPr>
          <a:xfrm flipV="1">
            <a:off x="3722216" y="5104383"/>
            <a:ext cx="436813" cy="1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B2EF04BC-CECE-BF45-BA72-1070F5FB0028}"/>
              </a:ext>
            </a:extLst>
          </p:cNvPr>
          <p:cNvSpPr txBox="1"/>
          <p:nvPr/>
        </p:nvSpPr>
        <p:spPr>
          <a:xfrm>
            <a:off x="4264279" y="4919716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250-hPa Geo. Height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50FF644-6B23-9449-9DCB-C579363BF50A}"/>
              </a:ext>
            </a:extLst>
          </p:cNvPr>
          <p:cNvSpPr txBox="1"/>
          <p:nvPr/>
        </p:nvSpPr>
        <p:spPr>
          <a:xfrm>
            <a:off x="4264279" y="5633289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500-hPa Descent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F9B357E-4B55-534C-919F-47DBE63F186D}"/>
              </a:ext>
            </a:extLst>
          </p:cNvPr>
          <p:cNvCxnSpPr>
            <a:cxnSpLocks/>
          </p:cNvCxnSpPr>
          <p:nvPr/>
        </p:nvCxnSpPr>
        <p:spPr>
          <a:xfrm flipV="1">
            <a:off x="3722215" y="5817955"/>
            <a:ext cx="431216" cy="1"/>
          </a:xfrm>
          <a:prstGeom prst="line">
            <a:avLst/>
          </a:prstGeom>
          <a:ln w="76200" cmpd="sng">
            <a:solidFill>
              <a:srgbClr val="0E00FF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15277ED1-7570-7949-B018-4F9B8BC6486E}"/>
              </a:ext>
            </a:extLst>
          </p:cNvPr>
          <p:cNvSpPr txBox="1"/>
          <p:nvPr/>
        </p:nvSpPr>
        <p:spPr>
          <a:xfrm>
            <a:off x="4264279" y="5978125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 Location of Superposition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292EB66-8E6A-4644-AA40-8A36F5D2B595}"/>
              </a:ext>
            </a:extLst>
          </p:cNvPr>
          <p:cNvSpPr/>
          <p:nvPr/>
        </p:nvSpPr>
        <p:spPr>
          <a:xfrm>
            <a:off x="3494868" y="4919715"/>
            <a:ext cx="3975315" cy="188404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8318FEC-9DB3-0246-B965-A15EB7AFB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924" y="6362748"/>
            <a:ext cx="2698806" cy="34519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A8BD44CB-A5AF-6846-9117-F5DDCEC1CB6A}"/>
              </a:ext>
            </a:extLst>
          </p:cNvPr>
          <p:cNvSpPr txBox="1"/>
          <p:nvPr/>
        </p:nvSpPr>
        <p:spPr>
          <a:xfrm>
            <a:off x="6147776" y="6352177"/>
            <a:ext cx="2143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Speed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7A92ECB-1691-5F4F-B6B8-3CAE41776851}"/>
              </a:ext>
            </a:extLst>
          </p:cNvPr>
          <p:cNvSpPr/>
          <p:nvPr/>
        </p:nvSpPr>
        <p:spPr>
          <a:xfrm>
            <a:off x="139477" y="112797"/>
            <a:ext cx="1325114" cy="22041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93BC79A-EF26-9E48-802D-0814D70ECDE4}"/>
              </a:ext>
            </a:extLst>
          </p:cNvPr>
          <p:cNvSpPr txBox="1"/>
          <p:nvPr/>
        </p:nvSpPr>
        <p:spPr>
          <a:xfrm>
            <a:off x="123978" y="69337"/>
            <a:ext cx="2154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Polar Dominant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BFA09C2-A46E-5740-ABBE-187EBDEE7136}"/>
              </a:ext>
            </a:extLst>
          </p:cNvPr>
          <p:cNvSpPr/>
          <p:nvPr/>
        </p:nvSpPr>
        <p:spPr>
          <a:xfrm>
            <a:off x="139476" y="2341970"/>
            <a:ext cx="2138767" cy="222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30DA9FF-5B38-714C-90B4-798921B96CF1}"/>
              </a:ext>
            </a:extLst>
          </p:cNvPr>
          <p:cNvSpPr txBox="1"/>
          <p:nvPr/>
        </p:nvSpPr>
        <p:spPr>
          <a:xfrm>
            <a:off x="123978" y="2298510"/>
            <a:ext cx="2758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East Subtropical Dominant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527E089-9279-864C-9CCE-19A194B4E11A}"/>
              </a:ext>
            </a:extLst>
          </p:cNvPr>
          <p:cNvSpPr/>
          <p:nvPr/>
        </p:nvSpPr>
        <p:spPr>
          <a:xfrm>
            <a:off x="139476" y="4569535"/>
            <a:ext cx="2138767" cy="222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D536101-1451-4E4A-B648-CD838497ECE4}"/>
              </a:ext>
            </a:extLst>
          </p:cNvPr>
          <p:cNvSpPr txBox="1"/>
          <p:nvPr/>
        </p:nvSpPr>
        <p:spPr>
          <a:xfrm>
            <a:off x="123978" y="4526075"/>
            <a:ext cx="2758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West Subtropical Dominant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7B288E5-1964-0541-93E8-7EC0864B5919}"/>
              </a:ext>
            </a:extLst>
          </p:cNvPr>
          <p:cNvSpPr/>
          <p:nvPr/>
        </p:nvSpPr>
        <p:spPr>
          <a:xfrm flipH="1" flipV="1">
            <a:off x="3853582" y="6081947"/>
            <a:ext cx="168482" cy="161689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2F90DC-2CB3-CC43-B7E0-1A0318FCD7D0}"/>
              </a:ext>
            </a:extLst>
          </p:cNvPr>
          <p:cNvSpPr/>
          <p:nvPr/>
        </p:nvSpPr>
        <p:spPr>
          <a:xfrm>
            <a:off x="1627322" y="427990"/>
            <a:ext cx="133966" cy="1754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46BA42-64A9-AE4B-90F6-5F6ADF0B97C8}"/>
              </a:ext>
            </a:extLst>
          </p:cNvPr>
          <p:cNvSpPr txBox="1"/>
          <p:nvPr/>
        </p:nvSpPr>
        <p:spPr>
          <a:xfrm>
            <a:off x="1527734" y="305100"/>
            <a:ext cx="416209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/>
              <a:t>C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9F05055-D43A-DF46-A258-A0C25DFE0732}"/>
              </a:ext>
            </a:extLst>
          </p:cNvPr>
          <p:cNvSpPr/>
          <p:nvPr/>
        </p:nvSpPr>
        <p:spPr>
          <a:xfrm>
            <a:off x="1443422" y="2010133"/>
            <a:ext cx="223761" cy="2525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3C0F91-3934-544C-9409-42F555A9303B}"/>
              </a:ext>
            </a:extLst>
          </p:cNvPr>
          <p:cNvSpPr txBox="1"/>
          <p:nvPr/>
        </p:nvSpPr>
        <p:spPr>
          <a:xfrm>
            <a:off x="1346712" y="1936350"/>
            <a:ext cx="695186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/>
              <a:t>C’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F7EBBA2-CD2E-804F-89C8-D39B2C70B4B6}"/>
              </a:ext>
            </a:extLst>
          </p:cNvPr>
          <p:cNvSpPr/>
          <p:nvPr/>
        </p:nvSpPr>
        <p:spPr>
          <a:xfrm>
            <a:off x="1147970" y="2594889"/>
            <a:ext cx="133966" cy="1754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925DAC3-35B5-3347-9D92-7BBD387C7B3A}"/>
              </a:ext>
            </a:extLst>
          </p:cNvPr>
          <p:cNvSpPr txBox="1"/>
          <p:nvPr/>
        </p:nvSpPr>
        <p:spPr>
          <a:xfrm>
            <a:off x="1048382" y="2471999"/>
            <a:ext cx="416209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/>
              <a:t>D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C88A28D-BBFF-FB42-843D-84147150CF73}"/>
              </a:ext>
            </a:extLst>
          </p:cNvPr>
          <p:cNvSpPr/>
          <p:nvPr/>
        </p:nvSpPr>
        <p:spPr>
          <a:xfrm>
            <a:off x="1101679" y="4843275"/>
            <a:ext cx="133966" cy="1754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88006B-CCC9-4A4A-A087-74C532AFBCEA}"/>
              </a:ext>
            </a:extLst>
          </p:cNvPr>
          <p:cNvSpPr txBox="1"/>
          <p:nvPr/>
        </p:nvSpPr>
        <p:spPr>
          <a:xfrm>
            <a:off x="1000754" y="4734850"/>
            <a:ext cx="416209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/>
              <a:t>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7765324-69CA-1541-A58B-60F46B11061C}"/>
              </a:ext>
            </a:extLst>
          </p:cNvPr>
          <p:cNvSpPr/>
          <p:nvPr/>
        </p:nvSpPr>
        <p:spPr>
          <a:xfrm>
            <a:off x="1933381" y="4270585"/>
            <a:ext cx="133966" cy="1754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A66C293-9E9C-DD42-A9CF-E3016C41F344}"/>
              </a:ext>
            </a:extLst>
          </p:cNvPr>
          <p:cNvSpPr txBox="1"/>
          <p:nvPr/>
        </p:nvSpPr>
        <p:spPr>
          <a:xfrm>
            <a:off x="1810546" y="4155444"/>
            <a:ext cx="416209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/>
              <a:t>D’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91F298C-F5C4-6D42-8E4B-5FC11AE2899B}"/>
              </a:ext>
            </a:extLst>
          </p:cNvPr>
          <p:cNvSpPr/>
          <p:nvPr/>
        </p:nvSpPr>
        <p:spPr>
          <a:xfrm>
            <a:off x="1564179" y="6530289"/>
            <a:ext cx="133966" cy="1754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97DE0CF-E285-E44B-9560-C3DEE77926AD}"/>
              </a:ext>
            </a:extLst>
          </p:cNvPr>
          <p:cNvSpPr txBox="1"/>
          <p:nvPr/>
        </p:nvSpPr>
        <p:spPr>
          <a:xfrm>
            <a:off x="1464591" y="6407399"/>
            <a:ext cx="416209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1362620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D9AC6F-70AE-1145-A61F-B2066F796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70" y="97297"/>
            <a:ext cx="3144548" cy="6656344"/>
          </a:xfrm>
          <a:prstGeom prst="rect">
            <a:avLst/>
          </a:prstGeom>
        </p:spPr>
      </p:pic>
      <p:cxnSp>
        <p:nvCxnSpPr>
          <p:cNvPr id="7" name="Straight Connector 6"/>
          <p:cNvCxnSpPr>
            <a:cxnSpLocks/>
          </p:cNvCxnSpPr>
          <p:nvPr/>
        </p:nvCxnSpPr>
        <p:spPr>
          <a:xfrm>
            <a:off x="3525864" y="1380557"/>
            <a:ext cx="5511805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69491" y="97297"/>
            <a:ext cx="5568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Jet Superposition Event Composites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1DC3DB-F0FE-E943-B2E7-57EC89FF76C0}"/>
              </a:ext>
            </a:extLst>
          </p:cNvPr>
          <p:cNvSpPr txBox="1"/>
          <p:nvPr/>
        </p:nvSpPr>
        <p:spPr>
          <a:xfrm>
            <a:off x="3525864" y="1555980"/>
            <a:ext cx="551180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Descent beneath the jet-entrance region is a common element among the jet superposition event composites.</a:t>
            </a:r>
          </a:p>
          <a:p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Descent results in downward PV advection within the developing tropopause fold, which steepens the tropopause.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1346146-056C-0343-9E83-CADB37D8C506}"/>
              </a:ext>
            </a:extLst>
          </p:cNvPr>
          <p:cNvSpPr/>
          <p:nvPr/>
        </p:nvSpPr>
        <p:spPr>
          <a:xfrm>
            <a:off x="3510996" y="5200389"/>
            <a:ext cx="5526673" cy="1553252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134AB0-E7B0-5248-A32E-481B3435B2A4}"/>
              </a:ext>
            </a:extLst>
          </p:cNvPr>
          <p:cNvSpPr txBox="1"/>
          <p:nvPr/>
        </p:nvSpPr>
        <p:spPr>
          <a:xfrm>
            <a:off x="4230967" y="5566549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Potential Temperature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6AA7A4F-76B0-A349-81CF-33DD5ECEB5BC}"/>
              </a:ext>
            </a:extLst>
          </p:cNvPr>
          <p:cNvCxnSpPr>
            <a:cxnSpLocks/>
          </p:cNvCxnSpPr>
          <p:nvPr/>
        </p:nvCxnSpPr>
        <p:spPr>
          <a:xfrm flipV="1">
            <a:off x="3719466" y="5751026"/>
            <a:ext cx="436813" cy="1"/>
          </a:xfrm>
          <a:prstGeom prst="line">
            <a:avLst/>
          </a:prstGeom>
          <a:ln w="76200" cmpd="sng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A875B0-7ECC-7646-B79D-BF144673D3AC}"/>
              </a:ext>
            </a:extLst>
          </p:cNvPr>
          <p:cNvCxnSpPr>
            <a:cxnSpLocks/>
          </p:cNvCxnSpPr>
          <p:nvPr/>
        </p:nvCxnSpPr>
        <p:spPr>
          <a:xfrm flipV="1">
            <a:off x="3713869" y="5398291"/>
            <a:ext cx="436813" cy="1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C78CFBB-C3D0-F742-9110-6270BDCB7344}"/>
              </a:ext>
            </a:extLst>
          </p:cNvPr>
          <p:cNvSpPr txBox="1"/>
          <p:nvPr/>
        </p:nvSpPr>
        <p:spPr>
          <a:xfrm>
            <a:off x="4230967" y="5203669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1.5-, 2-, 3-PVU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ECE34A-7EF9-FC4F-8104-717211AF97EA}"/>
              </a:ext>
            </a:extLst>
          </p:cNvPr>
          <p:cNvSpPr txBox="1"/>
          <p:nvPr/>
        </p:nvSpPr>
        <p:spPr>
          <a:xfrm>
            <a:off x="7214391" y="5573001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 PV Advection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0519E23-E06C-B24B-A1C5-EA8C660F8B3C}"/>
              </a:ext>
            </a:extLst>
          </p:cNvPr>
          <p:cNvCxnSpPr>
            <a:cxnSpLocks/>
          </p:cNvCxnSpPr>
          <p:nvPr/>
        </p:nvCxnSpPr>
        <p:spPr>
          <a:xfrm flipV="1">
            <a:off x="6702890" y="5757479"/>
            <a:ext cx="431216" cy="1"/>
          </a:xfrm>
          <a:prstGeom prst="line">
            <a:avLst/>
          </a:prstGeom>
          <a:ln w="762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45069D3-2A00-6047-A2D4-A75B96CD0C92}"/>
              </a:ext>
            </a:extLst>
          </p:cNvPr>
          <p:cNvSpPr txBox="1"/>
          <p:nvPr/>
        </p:nvSpPr>
        <p:spPr>
          <a:xfrm>
            <a:off x="7211390" y="5200389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PV Advection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7554143-8140-B845-9CC7-806222BE3F82}"/>
              </a:ext>
            </a:extLst>
          </p:cNvPr>
          <p:cNvCxnSpPr>
            <a:cxnSpLocks/>
          </p:cNvCxnSpPr>
          <p:nvPr/>
        </p:nvCxnSpPr>
        <p:spPr>
          <a:xfrm flipV="1">
            <a:off x="6702890" y="5402583"/>
            <a:ext cx="431216" cy="1"/>
          </a:xfrm>
          <a:prstGeom prst="line">
            <a:avLst/>
          </a:prstGeom>
          <a:ln w="76200" cmpd="sng">
            <a:solidFill>
              <a:srgbClr val="FF0000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6BA0738-00EA-7D49-B694-284BFDE71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637" y="5938304"/>
            <a:ext cx="2840073" cy="353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A38B18-D9FF-3247-9F36-58590EE5A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8307" y="6309836"/>
            <a:ext cx="2971442" cy="4129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F93C70-D3F0-8340-9AD7-E47792F20991}"/>
              </a:ext>
            </a:extLst>
          </p:cNvPr>
          <p:cNvSpPr txBox="1"/>
          <p:nvPr/>
        </p:nvSpPr>
        <p:spPr>
          <a:xfrm>
            <a:off x="6569006" y="5932601"/>
            <a:ext cx="192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Speed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B91F9B7-1940-484B-AD88-463EEC3A656A}"/>
              </a:ext>
            </a:extLst>
          </p:cNvPr>
          <p:cNvSpPr txBox="1"/>
          <p:nvPr/>
        </p:nvSpPr>
        <p:spPr>
          <a:xfrm>
            <a:off x="6569006" y="6334043"/>
            <a:ext cx="192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Descent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D55C6F-8F9A-204F-85FB-7E2930ADFD34}"/>
              </a:ext>
            </a:extLst>
          </p:cNvPr>
          <p:cNvSpPr/>
          <p:nvPr/>
        </p:nvSpPr>
        <p:spPr>
          <a:xfrm>
            <a:off x="209227" y="6680128"/>
            <a:ext cx="2820692" cy="154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F8F7BF4-1646-AF4A-8CEE-80BE00094AA8}"/>
              </a:ext>
            </a:extLst>
          </p:cNvPr>
          <p:cNvSpPr/>
          <p:nvPr/>
        </p:nvSpPr>
        <p:spPr>
          <a:xfrm>
            <a:off x="479723" y="148506"/>
            <a:ext cx="1325114" cy="22041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5D2C584-0427-C04A-878E-CAE77F7104B3}"/>
              </a:ext>
            </a:extLst>
          </p:cNvPr>
          <p:cNvSpPr txBox="1"/>
          <p:nvPr/>
        </p:nvSpPr>
        <p:spPr>
          <a:xfrm>
            <a:off x="471973" y="97297"/>
            <a:ext cx="2154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Polar Dominant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8B4F913-B07F-0743-80F7-6900B73FBBB3}"/>
              </a:ext>
            </a:extLst>
          </p:cNvPr>
          <p:cNvSpPr/>
          <p:nvPr/>
        </p:nvSpPr>
        <p:spPr>
          <a:xfrm>
            <a:off x="479723" y="2323454"/>
            <a:ext cx="2138767" cy="222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8902D3B-06A0-E74A-8BAF-4F22CD210C88}"/>
              </a:ext>
            </a:extLst>
          </p:cNvPr>
          <p:cNvSpPr txBox="1"/>
          <p:nvPr/>
        </p:nvSpPr>
        <p:spPr>
          <a:xfrm>
            <a:off x="461690" y="2282014"/>
            <a:ext cx="2758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East Subtropical Dominant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36CE894-0985-7042-818B-6A6778C58216}"/>
              </a:ext>
            </a:extLst>
          </p:cNvPr>
          <p:cNvSpPr/>
          <p:nvPr/>
        </p:nvSpPr>
        <p:spPr>
          <a:xfrm>
            <a:off x="471973" y="4519688"/>
            <a:ext cx="2138767" cy="222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2DFC612-9F07-F247-A0EA-D67D7EA151C5}"/>
              </a:ext>
            </a:extLst>
          </p:cNvPr>
          <p:cNvSpPr txBox="1"/>
          <p:nvPr/>
        </p:nvSpPr>
        <p:spPr>
          <a:xfrm>
            <a:off x="425483" y="4481071"/>
            <a:ext cx="2758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West Subtropical Dominant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885C1CC-08A8-2741-A1D3-1E69DA98DC13}"/>
              </a:ext>
            </a:extLst>
          </p:cNvPr>
          <p:cNvSpPr/>
          <p:nvPr/>
        </p:nvSpPr>
        <p:spPr>
          <a:xfrm>
            <a:off x="495221" y="2086976"/>
            <a:ext cx="225450" cy="172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844AD9-0FE0-A744-AF31-40A6A0798B8E}"/>
              </a:ext>
            </a:extLst>
          </p:cNvPr>
          <p:cNvSpPr txBox="1"/>
          <p:nvPr/>
        </p:nvSpPr>
        <p:spPr>
          <a:xfrm>
            <a:off x="423550" y="1988443"/>
            <a:ext cx="416209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b="1" dirty="0"/>
              <a:t>C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44DBA1A-3C22-4741-9B5E-8231A5B00C65}"/>
              </a:ext>
            </a:extLst>
          </p:cNvPr>
          <p:cNvSpPr/>
          <p:nvPr/>
        </p:nvSpPr>
        <p:spPr>
          <a:xfrm>
            <a:off x="3112305" y="2086976"/>
            <a:ext cx="225450" cy="172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32B625C-DD7A-D54A-BEBC-7C0B8928970E}"/>
              </a:ext>
            </a:extLst>
          </p:cNvPr>
          <p:cNvSpPr txBox="1"/>
          <p:nvPr/>
        </p:nvSpPr>
        <p:spPr>
          <a:xfrm>
            <a:off x="3040634" y="1988443"/>
            <a:ext cx="416209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b="1" dirty="0"/>
              <a:t>C’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F3589A5-595B-EA4C-9B37-395123914AEE}"/>
              </a:ext>
            </a:extLst>
          </p:cNvPr>
          <p:cNvSpPr/>
          <p:nvPr/>
        </p:nvSpPr>
        <p:spPr>
          <a:xfrm>
            <a:off x="495621" y="4277246"/>
            <a:ext cx="225450" cy="172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4D8C96C-39C1-9347-B116-09D22292772E}"/>
              </a:ext>
            </a:extLst>
          </p:cNvPr>
          <p:cNvSpPr txBox="1"/>
          <p:nvPr/>
        </p:nvSpPr>
        <p:spPr>
          <a:xfrm>
            <a:off x="423950" y="4178713"/>
            <a:ext cx="416209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b="1" dirty="0"/>
              <a:t>D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8260823-9089-454D-ACA0-8DF170182B59}"/>
              </a:ext>
            </a:extLst>
          </p:cNvPr>
          <p:cNvSpPr/>
          <p:nvPr/>
        </p:nvSpPr>
        <p:spPr>
          <a:xfrm>
            <a:off x="3117619" y="4269723"/>
            <a:ext cx="225450" cy="172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7189C7E-36FC-D64D-83D7-8510FB944D4A}"/>
              </a:ext>
            </a:extLst>
          </p:cNvPr>
          <p:cNvSpPr txBox="1"/>
          <p:nvPr/>
        </p:nvSpPr>
        <p:spPr>
          <a:xfrm>
            <a:off x="3045948" y="4171190"/>
            <a:ext cx="416209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b="1" dirty="0"/>
              <a:t>D’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82626C0-11C7-E741-9AB7-711A74C21F7C}"/>
              </a:ext>
            </a:extLst>
          </p:cNvPr>
          <p:cNvSpPr/>
          <p:nvPr/>
        </p:nvSpPr>
        <p:spPr>
          <a:xfrm>
            <a:off x="495221" y="6451332"/>
            <a:ext cx="225450" cy="172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EF041E8-67AB-9649-9874-B765445EBBE2}"/>
              </a:ext>
            </a:extLst>
          </p:cNvPr>
          <p:cNvSpPr txBox="1"/>
          <p:nvPr/>
        </p:nvSpPr>
        <p:spPr>
          <a:xfrm>
            <a:off x="423550" y="6352799"/>
            <a:ext cx="416209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b="1" dirty="0"/>
              <a:t>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E405722-1DDF-CC4D-BE23-0F6F4C764863}"/>
              </a:ext>
            </a:extLst>
          </p:cNvPr>
          <p:cNvSpPr/>
          <p:nvPr/>
        </p:nvSpPr>
        <p:spPr>
          <a:xfrm>
            <a:off x="3117619" y="6451332"/>
            <a:ext cx="225450" cy="172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48B1497-D811-8948-87D8-FF1C0DD385D0}"/>
              </a:ext>
            </a:extLst>
          </p:cNvPr>
          <p:cNvSpPr txBox="1"/>
          <p:nvPr/>
        </p:nvSpPr>
        <p:spPr>
          <a:xfrm>
            <a:off x="3045948" y="6352799"/>
            <a:ext cx="416209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b="1" dirty="0"/>
              <a:t>E’</a:t>
            </a:r>
          </a:p>
        </p:txBody>
      </p:sp>
    </p:spTree>
    <p:extLst>
      <p:ext uri="{BB962C8B-B14F-4D97-AF65-F5344CB8AC3E}">
        <p14:creationId xmlns:p14="http://schemas.microsoft.com/office/powerpoint/2010/main" val="21234202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ACDC3D7D-F610-0445-9C23-65835F273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70" y="97297"/>
            <a:ext cx="3144548" cy="6656344"/>
          </a:xfrm>
          <a:prstGeom prst="rect">
            <a:avLst/>
          </a:prstGeom>
        </p:spPr>
      </p:pic>
      <p:cxnSp>
        <p:nvCxnSpPr>
          <p:cNvPr id="7" name="Straight Connector 6"/>
          <p:cNvCxnSpPr>
            <a:cxnSpLocks/>
          </p:cNvCxnSpPr>
          <p:nvPr/>
        </p:nvCxnSpPr>
        <p:spPr>
          <a:xfrm>
            <a:off x="3525864" y="1380557"/>
            <a:ext cx="5511805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69491" y="97297"/>
            <a:ext cx="5568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Jet Superposition Event Composites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1DC3DB-F0FE-E943-B2E7-57EC89FF76C0}"/>
              </a:ext>
            </a:extLst>
          </p:cNvPr>
          <p:cNvSpPr txBox="1"/>
          <p:nvPr/>
        </p:nvSpPr>
        <p:spPr>
          <a:xfrm>
            <a:off x="3525864" y="1555980"/>
            <a:ext cx="551180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Descent beneath the jet-entrance region is a common element among the jet superposition event composites.</a:t>
            </a:r>
          </a:p>
          <a:p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Descent results in downward PV advection within the developing tropopause fold, which steepens the tropopause.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consistent role of descent motivates further investigation of the dynamical mechanisms responsible for the descent.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E53C1AD-8DE2-EA4F-89C4-ABF1520F8561}"/>
              </a:ext>
            </a:extLst>
          </p:cNvPr>
          <p:cNvSpPr/>
          <p:nvPr/>
        </p:nvSpPr>
        <p:spPr>
          <a:xfrm>
            <a:off x="3510996" y="5200389"/>
            <a:ext cx="5526673" cy="1553252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6216877-E976-BC42-954F-9FEE83D386B4}"/>
              </a:ext>
            </a:extLst>
          </p:cNvPr>
          <p:cNvSpPr txBox="1"/>
          <p:nvPr/>
        </p:nvSpPr>
        <p:spPr>
          <a:xfrm>
            <a:off x="4230967" y="5566549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Potential Temperature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AE8821E-E98D-4940-AE48-653D79342D61}"/>
              </a:ext>
            </a:extLst>
          </p:cNvPr>
          <p:cNvCxnSpPr>
            <a:cxnSpLocks/>
          </p:cNvCxnSpPr>
          <p:nvPr/>
        </p:nvCxnSpPr>
        <p:spPr>
          <a:xfrm flipV="1">
            <a:off x="3719466" y="5751026"/>
            <a:ext cx="436813" cy="1"/>
          </a:xfrm>
          <a:prstGeom prst="line">
            <a:avLst/>
          </a:prstGeom>
          <a:ln w="76200" cmpd="sng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0424067-8FC2-1C43-8C64-1FA1E1A18036}"/>
              </a:ext>
            </a:extLst>
          </p:cNvPr>
          <p:cNvCxnSpPr>
            <a:cxnSpLocks/>
          </p:cNvCxnSpPr>
          <p:nvPr/>
        </p:nvCxnSpPr>
        <p:spPr>
          <a:xfrm flipV="1">
            <a:off x="3713869" y="5398291"/>
            <a:ext cx="436813" cy="1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06F875B-F2C6-DD48-AF37-4C19F813DFDE}"/>
              </a:ext>
            </a:extLst>
          </p:cNvPr>
          <p:cNvSpPr txBox="1"/>
          <p:nvPr/>
        </p:nvSpPr>
        <p:spPr>
          <a:xfrm>
            <a:off x="4230967" y="5203669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1.5-, 2-, 3-PVU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DEF5717-896B-F74B-B0CB-222313E900D1}"/>
              </a:ext>
            </a:extLst>
          </p:cNvPr>
          <p:cNvCxnSpPr>
            <a:cxnSpLocks/>
          </p:cNvCxnSpPr>
          <p:nvPr/>
        </p:nvCxnSpPr>
        <p:spPr>
          <a:xfrm flipV="1">
            <a:off x="6702890" y="5757479"/>
            <a:ext cx="431216" cy="1"/>
          </a:xfrm>
          <a:prstGeom prst="line">
            <a:avLst/>
          </a:prstGeom>
          <a:ln w="762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F99EDC0-E4F4-444F-971B-67A55420EB2E}"/>
              </a:ext>
            </a:extLst>
          </p:cNvPr>
          <p:cNvCxnSpPr>
            <a:cxnSpLocks/>
          </p:cNvCxnSpPr>
          <p:nvPr/>
        </p:nvCxnSpPr>
        <p:spPr>
          <a:xfrm flipV="1">
            <a:off x="6702890" y="5402583"/>
            <a:ext cx="431216" cy="1"/>
          </a:xfrm>
          <a:prstGeom prst="line">
            <a:avLst/>
          </a:prstGeom>
          <a:ln w="76200" cmpd="sng">
            <a:solidFill>
              <a:srgbClr val="FF0000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509B6B8D-B0E1-4F4F-9ADC-D0D9BABBC7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637" y="5938304"/>
            <a:ext cx="2840073" cy="35387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87BA66B-FDDB-A443-8CFC-B8BDC07A0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8307" y="6309836"/>
            <a:ext cx="2971442" cy="41299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C210D9F-3E48-E346-9815-52253510C34C}"/>
              </a:ext>
            </a:extLst>
          </p:cNvPr>
          <p:cNvSpPr txBox="1"/>
          <p:nvPr/>
        </p:nvSpPr>
        <p:spPr>
          <a:xfrm>
            <a:off x="6569006" y="5932601"/>
            <a:ext cx="192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Speed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75965FF-4B95-D54E-9D2A-84D27B104CF7}"/>
              </a:ext>
            </a:extLst>
          </p:cNvPr>
          <p:cNvSpPr txBox="1"/>
          <p:nvPr/>
        </p:nvSpPr>
        <p:spPr>
          <a:xfrm>
            <a:off x="6569006" y="6334043"/>
            <a:ext cx="192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Descent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E957208-1B63-684A-A411-3BF6E26DFD50}"/>
              </a:ext>
            </a:extLst>
          </p:cNvPr>
          <p:cNvSpPr txBox="1"/>
          <p:nvPr/>
        </p:nvSpPr>
        <p:spPr>
          <a:xfrm>
            <a:off x="7214391" y="5573001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 PV Advection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8B30AE2-53A8-FF44-8EBD-78F385297AF0}"/>
              </a:ext>
            </a:extLst>
          </p:cNvPr>
          <p:cNvSpPr txBox="1"/>
          <p:nvPr/>
        </p:nvSpPr>
        <p:spPr>
          <a:xfrm>
            <a:off x="7211390" y="5200389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PV Advection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BC78D43-142F-9146-A0A4-E857CEA5C65F}"/>
              </a:ext>
            </a:extLst>
          </p:cNvPr>
          <p:cNvSpPr/>
          <p:nvPr/>
        </p:nvSpPr>
        <p:spPr>
          <a:xfrm>
            <a:off x="479723" y="148506"/>
            <a:ext cx="1325114" cy="22041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F5DF391-6F22-164B-BB90-D73185689C9D}"/>
              </a:ext>
            </a:extLst>
          </p:cNvPr>
          <p:cNvSpPr txBox="1"/>
          <p:nvPr/>
        </p:nvSpPr>
        <p:spPr>
          <a:xfrm>
            <a:off x="471973" y="97297"/>
            <a:ext cx="2154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Polar Dominant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A94B8CB-6366-FC48-933A-AFF3A4C45E9A}"/>
              </a:ext>
            </a:extLst>
          </p:cNvPr>
          <p:cNvSpPr/>
          <p:nvPr/>
        </p:nvSpPr>
        <p:spPr>
          <a:xfrm>
            <a:off x="479723" y="2323454"/>
            <a:ext cx="2138767" cy="222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385497E-7F17-9E41-BB5C-B538BDA43B26}"/>
              </a:ext>
            </a:extLst>
          </p:cNvPr>
          <p:cNvSpPr txBox="1"/>
          <p:nvPr/>
        </p:nvSpPr>
        <p:spPr>
          <a:xfrm>
            <a:off x="461690" y="2282014"/>
            <a:ext cx="2758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East Subtropical Dominant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F9B99E0-9F24-B544-AE18-6008493B16FF}"/>
              </a:ext>
            </a:extLst>
          </p:cNvPr>
          <p:cNvSpPr/>
          <p:nvPr/>
        </p:nvSpPr>
        <p:spPr>
          <a:xfrm>
            <a:off x="471973" y="4519688"/>
            <a:ext cx="2138767" cy="222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A8103E0-249E-A743-AA54-85367182B430}"/>
              </a:ext>
            </a:extLst>
          </p:cNvPr>
          <p:cNvSpPr txBox="1"/>
          <p:nvPr/>
        </p:nvSpPr>
        <p:spPr>
          <a:xfrm>
            <a:off x="425483" y="4481071"/>
            <a:ext cx="2758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West Subtropical Dominant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9A46252-8B87-9746-B31D-81107CE47D41}"/>
              </a:ext>
            </a:extLst>
          </p:cNvPr>
          <p:cNvSpPr/>
          <p:nvPr/>
        </p:nvSpPr>
        <p:spPr>
          <a:xfrm>
            <a:off x="209227" y="6680128"/>
            <a:ext cx="2820692" cy="154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D6443B-E007-6547-AD5A-570675B045C4}"/>
              </a:ext>
            </a:extLst>
          </p:cNvPr>
          <p:cNvSpPr txBox="1"/>
          <p:nvPr/>
        </p:nvSpPr>
        <p:spPr>
          <a:xfrm>
            <a:off x="461690" y="2282014"/>
            <a:ext cx="2758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East Subtropical Dominant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9DB8CD9-1CA1-3442-A89E-84B7AFD83537}"/>
              </a:ext>
            </a:extLst>
          </p:cNvPr>
          <p:cNvSpPr/>
          <p:nvPr/>
        </p:nvSpPr>
        <p:spPr>
          <a:xfrm>
            <a:off x="495221" y="2086976"/>
            <a:ext cx="225450" cy="172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E8A5FE-D8A2-2C4E-B02A-71236D1976D6}"/>
              </a:ext>
            </a:extLst>
          </p:cNvPr>
          <p:cNvSpPr txBox="1"/>
          <p:nvPr/>
        </p:nvSpPr>
        <p:spPr>
          <a:xfrm>
            <a:off x="423550" y="1988443"/>
            <a:ext cx="416209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b="1" dirty="0"/>
              <a:t>C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8E029B0-B0C4-6543-8272-B6C4F517E162}"/>
              </a:ext>
            </a:extLst>
          </p:cNvPr>
          <p:cNvSpPr/>
          <p:nvPr/>
        </p:nvSpPr>
        <p:spPr>
          <a:xfrm>
            <a:off x="3112305" y="2086976"/>
            <a:ext cx="225450" cy="172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0B400B-A70D-004E-A6B9-2F4438031131}"/>
              </a:ext>
            </a:extLst>
          </p:cNvPr>
          <p:cNvSpPr txBox="1"/>
          <p:nvPr/>
        </p:nvSpPr>
        <p:spPr>
          <a:xfrm>
            <a:off x="3040634" y="1988443"/>
            <a:ext cx="416209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b="1" dirty="0"/>
              <a:t>C’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FC41A57-BFFB-F749-B3A5-F94A973747E8}"/>
              </a:ext>
            </a:extLst>
          </p:cNvPr>
          <p:cNvSpPr/>
          <p:nvPr/>
        </p:nvSpPr>
        <p:spPr>
          <a:xfrm>
            <a:off x="495621" y="4277246"/>
            <a:ext cx="225450" cy="172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7A288D-7B68-5E4C-A61C-3E9E253FBCF6}"/>
              </a:ext>
            </a:extLst>
          </p:cNvPr>
          <p:cNvSpPr txBox="1"/>
          <p:nvPr/>
        </p:nvSpPr>
        <p:spPr>
          <a:xfrm>
            <a:off x="423950" y="4178713"/>
            <a:ext cx="416209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b="1" dirty="0"/>
              <a:t>D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AE55656-1AA9-2F4B-90D7-647D699B8723}"/>
              </a:ext>
            </a:extLst>
          </p:cNvPr>
          <p:cNvSpPr/>
          <p:nvPr/>
        </p:nvSpPr>
        <p:spPr>
          <a:xfrm>
            <a:off x="3117619" y="4269723"/>
            <a:ext cx="225450" cy="172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DFD631D-D4BC-414C-8601-D922B4545881}"/>
              </a:ext>
            </a:extLst>
          </p:cNvPr>
          <p:cNvSpPr txBox="1"/>
          <p:nvPr/>
        </p:nvSpPr>
        <p:spPr>
          <a:xfrm>
            <a:off x="3045948" y="4171190"/>
            <a:ext cx="416209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b="1" dirty="0"/>
              <a:t>D’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3DA18DF-3823-D940-8443-2AE7D85601FC}"/>
              </a:ext>
            </a:extLst>
          </p:cNvPr>
          <p:cNvSpPr/>
          <p:nvPr/>
        </p:nvSpPr>
        <p:spPr>
          <a:xfrm>
            <a:off x="495221" y="6451332"/>
            <a:ext cx="225450" cy="172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6485699-D3DB-AB44-92AC-0263498E43DC}"/>
              </a:ext>
            </a:extLst>
          </p:cNvPr>
          <p:cNvSpPr txBox="1"/>
          <p:nvPr/>
        </p:nvSpPr>
        <p:spPr>
          <a:xfrm>
            <a:off x="423550" y="6352799"/>
            <a:ext cx="416209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b="1" dirty="0"/>
              <a:t>E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DD95F17-BD89-9C49-A90A-10667D4B4E1C}"/>
              </a:ext>
            </a:extLst>
          </p:cNvPr>
          <p:cNvSpPr/>
          <p:nvPr/>
        </p:nvSpPr>
        <p:spPr>
          <a:xfrm>
            <a:off x="3117619" y="6451332"/>
            <a:ext cx="225450" cy="172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352130B-1083-F64F-BEE2-9FC973176A1D}"/>
              </a:ext>
            </a:extLst>
          </p:cNvPr>
          <p:cNvSpPr txBox="1"/>
          <p:nvPr/>
        </p:nvSpPr>
        <p:spPr>
          <a:xfrm>
            <a:off x="3045948" y="6352799"/>
            <a:ext cx="416209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b="1" dirty="0"/>
              <a:t>E’</a:t>
            </a:r>
          </a:p>
        </p:txBody>
      </p:sp>
    </p:spTree>
    <p:extLst>
      <p:ext uri="{BB962C8B-B14F-4D97-AF65-F5344CB8AC3E}">
        <p14:creationId xmlns:p14="http://schemas.microsoft.com/office/powerpoint/2010/main" val="3181133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ure2_ne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08" y="1021730"/>
            <a:ext cx="8035473" cy="56780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6038" y="1050961"/>
            <a:ext cx="4140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Modified from </a:t>
            </a:r>
            <a:r>
              <a:rPr lang="en-US" b="1" dirty="0" err="1"/>
              <a:t>Defant</a:t>
            </a:r>
            <a:r>
              <a:rPr lang="en-US" b="1" dirty="0"/>
              <a:t> and </a:t>
            </a:r>
            <a:r>
              <a:rPr lang="en-US" b="1" dirty="0" err="1"/>
              <a:t>Taba</a:t>
            </a:r>
            <a:r>
              <a:rPr lang="en-US" b="1" dirty="0"/>
              <a:t> (1957)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5778D2-B7E6-6643-8FB8-87F2F121F632}"/>
              </a:ext>
            </a:extLst>
          </p:cNvPr>
          <p:cNvSpPr/>
          <p:nvPr/>
        </p:nvSpPr>
        <p:spPr>
          <a:xfrm>
            <a:off x="3995225" y="3355145"/>
            <a:ext cx="358726" cy="41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5BF8CC-BD4C-7648-9C30-2C31FEB31062}"/>
              </a:ext>
            </a:extLst>
          </p:cNvPr>
          <p:cNvSpPr txBox="1"/>
          <p:nvPr/>
        </p:nvSpPr>
        <p:spPr>
          <a:xfrm>
            <a:off x="3787537" y="3177824"/>
            <a:ext cx="8790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D23FF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D94CFA-EEA9-6C4A-B3F0-372C6DB87EB9}"/>
              </a:ext>
            </a:extLst>
          </p:cNvPr>
          <p:cNvSpPr/>
          <p:nvPr/>
        </p:nvSpPr>
        <p:spPr>
          <a:xfrm>
            <a:off x="5617699" y="2879801"/>
            <a:ext cx="358726" cy="41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3C0113-83FB-2F4D-9D82-CD1B36F493B1}"/>
              </a:ext>
            </a:extLst>
          </p:cNvPr>
          <p:cNvSpPr txBox="1"/>
          <p:nvPr/>
        </p:nvSpPr>
        <p:spPr>
          <a:xfrm>
            <a:off x="5196122" y="2702480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E0309A-54A2-314A-B32C-3DCCB943C779}"/>
              </a:ext>
            </a:extLst>
          </p:cNvPr>
          <p:cNvSpPr txBox="1"/>
          <p:nvPr/>
        </p:nvSpPr>
        <p:spPr>
          <a:xfrm>
            <a:off x="5332823" y="1021730"/>
            <a:ext cx="189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3102BB-402C-1146-B68F-A546C899B35F}"/>
              </a:ext>
            </a:extLst>
          </p:cNvPr>
          <p:cNvSpPr txBox="1"/>
          <p:nvPr/>
        </p:nvSpPr>
        <p:spPr>
          <a:xfrm>
            <a:off x="5873256" y="1037119"/>
            <a:ext cx="2518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Subtropical Jet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6744A4-E42D-EC4B-8CAF-357B61370305}"/>
              </a:ext>
            </a:extLst>
          </p:cNvPr>
          <p:cNvSpPr txBox="1"/>
          <p:nvPr/>
        </p:nvSpPr>
        <p:spPr>
          <a:xfrm>
            <a:off x="5332823" y="1268914"/>
            <a:ext cx="87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D23FF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A2788A-FEEC-9C4F-A016-5944D243F5D2}"/>
              </a:ext>
            </a:extLst>
          </p:cNvPr>
          <p:cNvSpPr txBox="1"/>
          <p:nvPr/>
        </p:nvSpPr>
        <p:spPr>
          <a:xfrm>
            <a:off x="5873256" y="1284303"/>
            <a:ext cx="2518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Polar Jet</a:t>
            </a:r>
          </a:p>
        </p:txBody>
      </p:sp>
    </p:spTree>
    <p:extLst>
      <p:ext uri="{BB962C8B-B14F-4D97-AF65-F5344CB8AC3E}">
        <p14:creationId xmlns:p14="http://schemas.microsoft.com/office/powerpoint/2010/main" val="10068227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0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400" b="1" dirty="0">
              <a:solidFill>
                <a:srgbClr val="FF0000"/>
              </a:solidFill>
            </a:endParaRPr>
          </a:p>
          <a:p>
            <a:pPr algn="ctr"/>
            <a:endParaRPr lang="en-US" sz="4400" b="1" dirty="0">
              <a:solidFill>
                <a:srgbClr val="FF0000"/>
              </a:solidFill>
            </a:endParaRPr>
          </a:p>
          <a:p>
            <a:pPr algn="ctr"/>
            <a:endParaRPr lang="en-US" sz="4400" b="1" dirty="0">
              <a:solidFill>
                <a:srgbClr val="FF0000"/>
              </a:solidFill>
            </a:endParaRPr>
          </a:p>
          <a:p>
            <a:pPr algn="ctr"/>
            <a:endParaRPr lang="en-US" sz="4400" b="1" dirty="0">
              <a:solidFill>
                <a:srgbClr val="FF0000"/>
              </a:solidFill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Piecewise QGPV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Inversion</a:t>
            </a:r>
          </a:p>
        </p:txBody>
      </p:sp>
    </p:spTree>
    <p:extLst>
      <p:ext uri="{BB962C8B-B14F-4D97-AF65-F5344CB8AC3E}">
        <p14:creationId xmlns:p14="http://schemas.microsoft.com/office/powerpoint/2010/main" val="14625652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94967D-3E05-0E43-9E25-8D37F92D2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48" y="1067893"/>
            <a:ext cx="6741741" cy="4503376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ABD1591-73E8-C64D-B7B4-A8B69E356ADD}"/>
              </a:ext>
            </a:extLst>
          </p:cNvPr>
          <p:cNvSpPr/>
          <p:nvPr/>
        </p:nvSpPr>
        <p:spPr>
          <a:xfrm>
            <a:off x="191392" y="1075641"/>
            <a:ext cx="2434421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59E6B7B-8C13-C64A-A64F-30B54912BEF4}"/>
              </a:ext>
            </a:extLst>
          </p:cNvPr>
          <p:cNvSpPr/>
          <p:nvPr/>
        </p:nvSpPr>
        <p:spPr>
          <a:xfrm>
            <a:off x="280737" y="5666245"/>
            <a:ext cx="86559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The descent characterizing each jet superposition event composite is examined further by isolating quasi-geostrophic (QG) PV anomalies in the vicinity of the jet superposition.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Piecewise QGPV Inversion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34099E-F3F2-5A4B-9311-634BA70BA32D}"/>
              </a:ext>
            </a:extLst>
          </p:cNvPr>
          <p:cNvSpPr txBox="1"/>
          <p:nvPr/>
        </p:nvSpPr>
        <p:spPr>
          <a:xfrm>
            <a:off x="184248" y="1077486"/>
            <a:ext cx="243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Polar Dominant Events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E7E32A2-7BC9-5847-B28D-7BACE8EC8B69}"/>
              </a:ext>
            </a:extLst>
          </p:cNvPr>
          <p:cNvSpPr/>
          <p:nvPr/>
        </p:nvSpPr>
        <p:spPr>
          <a:xfrm>
            <a:off x="5873311" y="1075642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2BD995-922E-9048-84EE-6FA2A63B4CCA}"/>
              </a:ext>
            </a:extLst>
          </p:cNvPr>
          <p:cNvSpPr txBox="1"/>
          <p:nvPr/>
        </p:nvSpPr>
        <p:spPr>
          <a:xfrm>
            <a:off x="5952947" y="1064342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E3EEFB-EFD6-D144-85DF-67D8B853E588}"/>
              </a:ext>
            </a:extLst>
          </p:cNvPr>
          <p:cNvSpPr/>
          <p:nvPr/>
        </p:nvSpPr>
        <p:spPr>
          <a:xfrm flipH="1" flipV="1">
            <a:off x="2929195" y="4008073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0D3CAAC-89FF-8746-A94F-F652065E696C}"/>
              </a:ext>
            </a:extLst>
          </p:cNvPr>
          <p:cNvSpPr txBox="1"/>
          <p:nvPr/>
        </p:nvSpPr>
        <p:spPr>
          <a:xfrm>
            <a:off x="7826351" y="1715428"/>
            <a:ext cx="148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 QGPV Anomalies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A3ADAF7-1A37-C343-B895-418681CAE092}"/>
              </a:ext>
            </a:extLst>
          </p:cNvPr>
          <p:cNvCxnSpPr>
            <a:cxnSpLocks/>
          </p:cNvCxnSpPr>
          <p:nvPr/>
        </p:nvCxnSpPr>
        <p:spPr>
          <a:xfrm>
            <a:off x="7209340" y="2041746"/>
            <a:ext cx="511501" cy="186"/>
          </a:xfrm>
          <a:prstGeom prst="line">
            <a:avLst/>
          </a:prstGeom>
          <a:ln w="762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A29AF46-CEC0-8A4B-8F0A-8DF6AFBC77C1}"/>
              </a:ext>
            </a:extLst>
          </p:cNvPr>
          <p:cNvSpPr txBox="1"/>
          <p:nvPr/>
        </p:nvSpPr>
        <p:spPr>
          <a:xfrm>
            <a:off x="7826351" y="1069097"/>
            <a:ext cx="1543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QGPV Anomalies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2DBE239-E277-1D4C-8949-92F0C024AC20}"/>
              </a:ext>
            </a:extLst>
          </p:cNvPr>
          <p:cNvCxnSpPr>
            <a:cxnSpLocks/>
          </p:cNvCxnSpPr>
          <p:nvPr/>
        </p:nvCxnSpPr>
        <p:spPr>
          <a:xfrm flipV="1">
            <a:off x="7240209" y="1392263"/>
            <a:ext cx="431216" cy="1"/>
          </a:xfrm>
          <a:prstGeom prst="line">
            <a:avLst/>
          </a:prstGeom>
          <a:ln w="76200" cmpd="sng">
            <a:solidFill>
              <a:schemeClr val="tx1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07A7D873-B33D-5F4E-8EFD-EFA4881B7F47}"/>
              </a:ext>
            </a:extLst>
          </p:cNvPr>
          <p:cNvSpPr/>
          <p:nvPr/>
        </p:nvSpPr>
        <p:spPr>
          <a:xfrm flipH="1" flipV="1">
            <a:off x="7164750" y="2607231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0183420-9022-2C41-B0A7-365E03206B68}"/>
              </a:ext>
            </a:extLst>
          </p:cNvPr>
          <p:cNvSpPr txBox="1"/>
          <p:nvPr/>
        </p:nvSpPr>
        <p:spPr>
          <a:xfrm>
            <a:off x="7377320" y="2364909"/>
            <a:ext cx="1859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</a:t>
            </a:r>
          </a:p>
          <a:p>
            <a:r>
              <a:rPr lang="en-US" sz="1800" dirty="0"/>
              <a:t>of Superposition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EA091D-046C-3647-AFAC-3FAA370796D0}"/>
              </a:ext>
            </a:extLst>
          </p:cNvPr>
          <p:cNvSpPr/>
          <p:nvPr/>
        </p:nvSpPr>
        <p:spPr>
          <a:xfrm>
            <a:off x="7059414" y="1053978"/>
            <a:ext cx="1979077" cy="2139387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0737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6672D9B-9834-914A-BFAF-5F49A7C21DC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86146" y="1067894"/>
            <a:ext cx="6739128" cy="450799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ABD1591-73E8-C64D-B7B4-A8B69E356ADD}"/>
              </a:ext>
            </a:extLst>
          </p:cNvPr>
          <p:cNvSpPr/>
          <p:nvPr/>
        </p:nvSpPr>
        <p:spPr>
          <a:xfrm>
            <a:off x="198426" y="1075641"/>
            <a:ext cx="2434421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Piecewise QGPV Inversion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E7E32A2-7BC9-5847-B28D-7BACE8EC8B69}"/>
              </a:ext>
            </a:extLst>
          </p:cNvPr>
          <p:cNvSpPr/>
          <p:nvPr/>
        </p:nvSpPr>
        <p:spPr>
          <a:xfrm>
            <a:off x="5880345" y="1075642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2BD995-922E-9048-84EE-6FA2A63B4CCA}"/>
              </a:ext>
            </a:extLst>
          </p:cNvPr>
          <p:cNvSpPr txBox="1"/>
          <p:nvPr/>
        </p:nvSpPr>
        <p:spPr>
          <a:xfrm>
            <a:off x="5945913" y="1064342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E3EEFB-EFD6-D144-85DF-67D8B853E588}"/>
              </a:ext>
            </a:extLst>
          </p:cNvPr>
          <p:cNvSpPr/>
          <p:nvPr/>
        </p:nvSpPr>
        <p:spPr>
          <a:xfrm flipH="1" flipV="1">
            <a:off x="2936229" y="4008073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44A7BB9-AE43-544B-87CC-178A5E9639E8}"/>
              </a:ext>
            </a:extLst>
          </p:cNvPr>
          <p:cNvSpPr/>
          <p:nvPr/>
        </p:nvSpPr>
        <p:spPr>
          <a:xfrm>
            <a:off x="303936" y="5741843"/>
            <a:ext cx="218647" cy="215207"/>
          </a:xfrm>
          <a:prstGeom prst="rect">
            <a:avLst/>
          </a:prstGeom>
          <a:solidFill>
            <a:srgbClr val="0011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2EAD9F3-871E-514E-A6BC-BB3E2C7D9925}"/>
              </a:ext>
            </a:extLst>
          </p:cNvPr>
          <p:cNvSpPr txBox="1"/>
          <p:nvPr/>
        </p:nvSpPr>
        <p:spPr>
          <a:xfrm>
            <a:off x="522583" y="5664780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Polar Cyclonic QGPV Anomalies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32EC51-7111-694A-8E8B-C798742215C0}"/>
              </a:ext>
            </a:extLst>
          </p:cNvPr>
          <p:cNvSpPr txBox="1"/>
          <p:nvPr/>
        </p:nvSpPr>
        <p:spPr>
          <a:xfrm>
            <a:off x="7826351" y="1715428"/>
            <a:ext cx="148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 QGPV Anomalies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C377EAF-09B9-B14D-AB83-0577F3977C93}"/>
              </a:ext>
            </a:extLst>
          </p:cNvPr>
          <p:cNvCxnSpPr>
            <a:cxnSpLocks/>
          </p:cNvCxnSpPr>
          <p:nvPr/>
        </p:nvCxnSpPr>
        <p:spPr>
          <a:xfrm>
            <a:off x="7209340" y="2041746"/>
            <a:ext cx="511501" cy="186"/>
          </a:xfrm>
          <a:prstGeom prst="line">
            <a:avLst/>
          </a:prstGeom>
          <a:ln w="762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C2E5CFE-974A-0C45-A437-379491E9415A}"/>
              </a:ext>
            </a:extLst>
          </p:cNvPr>
          <p:cNvSpPr txBox="1"/>
          <p:nvPr/>
        </p:nvSpPr>
        <p:spPr>
          <a:xfrm>
            <a:off x="7826351" y="1069097"/>
            <a:ext cx="1543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QGPV Anomalies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A01BD16-59FB-6447-8902-1006776C0F77}"/>
              </a:ext>
            </a:extLst>
          </p:cNvPr>
          <p:cNvCxnSpPr>
            <a:cxnSpLocks/>
          </p:cNvCxnSpPr>
          <p:nvPr/>
        </p:nvCxnSpPr>
        <p:spPr>
          <a:xfrm flipV="1">
            <a:off x="7240209" y="1392263"/>
            <a:ext cx="431216" cy="1"/>
          </a:xfrm>
          <a:prstGeom prst="line">
            <a:avLst/>
          </a:prstGeom>
          <a:ln w="76200" cmpd="sng">
            <a:solidFill>
              <a:schemeClr val="tx1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FC571CA3-8A02-8B4B-A799-1978F878DE5A}"/>
              </a:ext>
            </a:extLst>
          </p:cNvPr>
          <p:cNvSpPr/>
          <p:nvPr/>
        </p:nvSpPr>
        <p:spPr>
          <a:xfrm flipH="1" flipV="1">
            <a:off x="7164750" y="2607231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293248-3487-CB41-A9C2-812B6D724F2E}"/>
              </a:ext>
            </a:extLst>
          </p:cNvPr>
          <p:cNvSpPr txBox="1"/>
          <p:nvPr/>
        </p:nvSpPr>
        <p:spPr>
          <a:xfrm>
            <a:off x="7377320" y="2364909"/>
            <a:ext cx="1859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</a:t>
            </a:r>
          </a:p>
          <a:p>
            <a:r>
              <a:rPr lang="en-US" sz="1800" dirty="0"/>
              <a:t>of Superposition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A87F787-E565-524D-A2F5-1D60C9B221FD}"/>
              </a:ext>
            </a:extLst>
          </p:cNvPr>
          <p:cNvSpPr/>
          <p:nvPr/>
        </p:nvSpPr>
        <p:spPr>
          <a:xfrm>
            <a:off x="7059414" y="1053978"/>
            <a:ext cx="1979077" cy="2139387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B84295-25BA-5A48-A06D-B6A2E5774960}"/>
              </a:ext>
            </a:extLst>
          </p:cNvPr>
          <p:cNvSpPr txBox="1"/>
          <p:nvPr/>
        </p:nvSpPr>
        <p:spPr>
          <a:xfrm>
            <a:off x="184248" y="1077486"/>
            <a:ext cx="243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Polar Dominant Events</a:t>
            </a:r>
          </a:p>
        </p:txBody>
      </p:sp>
    </p:spTree>
    <p:extLst>
      <p:ext uri="{BB962C8B-B14F-4D97-AF65-F5344CB8AC3E}">
        <p14:creationId xmlns:p14="http://schemas.microsoft.com/office/powerpoint/2010/main" val="4021534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24E757E-1C4B-F04E-B7AD-8B739A3DDA5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90677" y="1072091"/>
            <a:ext cx="6739128" cy="450799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ABD1591-73E8-C64D-B7B4-A8B69E356ADD}"/>
              </a:ext>
            </a:extLst>
          </p:cNvPr>
          <p:cNvSpPr/>
          <p:nvPr/>
        </p:nvSpPr>
        <p:spPr>
          <a:xfrm>
            <a:off x="198426" y="1075641"/>
            <a:ext cx="2434421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Piecewise QGPV Inversion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E7E32A2-7BC9-5847-B28D-7BACE8EC8B69}"/>
              </a:ext>
            </a:extLst>
          </p:cNvPr>
          <p:cNvSpPr/>
          <p:nvPr/>
        </p:nvSpPr>
        <p:spPr>
          <a:xfrm>
            <a:off x="5880345" y="1075642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2BD995-922E-9048-84EE-6FA2A63B4CCA}"/>
              </a:ext>
            </a:extLst>
          </p:cNvPr>
          <p:cNvSpPr txBox="1"/>
          <p:nvPr/>
        </p:nvSpPr>
        <p:spPr>
          <a:xfrm>
            <a:off x="5952947" y="1064342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E3EEFB-EFD6-D144-85DF-67D8B853E588}"/>
              </a:ext>
            </a:extLst>
          </p:cNvPr>
          <p:cNvSpPr/>
          <p:nvPr/>
        </p:nvSpPr>
        <p:spPr>
          <a:xfrm flipH="1" flipV="1">
            <a:off x="2936229" y="4008073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44A7BB9-AE43-544B-87CC-178A5E9639E8}"/>
              </a:ext>
            </a:extLst>
          </p:cNvPr>
          <p:cNvSpPr/>
          <p:nvPr/>
        </p:nvSpPr>
        <p:spPr>
          <a:xfrm>
            <a:off x="303936" y="5741843"/>
            <a:ext cx="218647" cy="215207"/>
          </a:xfrm>
          <a:prstGeom prst="rect">
            <a:avLst/>
          </a:prstGeom>
          <a:solidFill>
            <a:srgbClr val="0011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2EAD9F3-871E-514E-A6BC-BB3E2C7D9925}"/>
              </a:ext>
            </a:extLst>
          </p:cNvPr>
          <p:cNvSpPr txBox="1"/>
          <p:nvPr/>
        </p:nvSpPr>
        <p:spPr>
          <a:xfrm>
            <a:off x="522583" y="5664780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Polar Cyclonic QGPV Anomalies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4FFE89-19C4-B84E-9A71-CEC92C030738}"/>
              </a:ext>
            </a:extLst>
          </p:cNvPr>
          <p:cNvSpPr/>
          <p:nvPr/>
        </p:nvSpPr>
        <p:spPr>
          <a:xfrm>
            <a:off x="303936" y="6048284"/>
            <a:ext cx="218647" cy="2152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4EA43A-945D-D640-B2C9-6CCABA2A755A}"/>
              </a:ext>
            </a:extLst>
          </p:cNvPr>
          <p:cNvSpPr txBox="1"/>
          <p:nvPr/>
        </p:nvSpPr>
        <p:spPr>
          <a:xfrm>
            <a:off x="538042" y="5964799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Tropical Anticyclonic QGPV Anomalies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A2DE49-9E62-3F41-9335-B0DE0E43B666}"/>
              </a:ext>
            </a:extLst>
          </p:cNvPr>
          <p:cNvSpPr txBox="1"/>
          <p:nvPr/>
        </p:nvSpPr>
        <p:spPr>
          <a:xfrm>
            <a:off x="7826351" y="1715428"/>
            <a:ext cx="148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 QGPV Anomalies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8CA125E-81C8-494C-B0BE-33FDAA7A7BDD}"/>
              </a:ext>
            </a:extLst>
          </p:cNvPr>
          <p:cNvCxnSpPr>
            <a:cxnSpLocks/>
          </p:cNvCxnSpPr>
          <p:nvPr/>
        </p:nvCxnSpPr>
        <p:spPr>
          <a:xfrm>
            <a:off x="7209340" y="2041746"/>
            <a:ext cx="511501" cy="186"/>
          </a:xfrm>
          <a:prstGeom prst="line">
            <a:avLst/>
          </a:prstGeom>
          <a:ln w="762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08542FB-0EBA-0142-830B-42977FB47003}"/>
              </a:ext>
            </a:extLst>
          </p:cNvPr>
          <p:cNvSpPr txBox="1"/>
          <p:nvPr/>
        </p:nvSpPr>
        <p:spPr>
          <a:xfrm>
            <a:off x="7826351" y="1069097"/>
            <a:ext cx="1543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QGPV Anomalies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6BFCF4B-F64D-1443-891D-070D33BB1BF2}"/>
              </a:ext>
            </a:extLst>
          </p:cNvPr>
          <p:cNvCxnSpPr>
            <a:cxnSpLocks/>
          </p:cNvCxnSpPr>
          <p:nvPr/>
        </p:nvCxnSpPr>
        <p:spPr>
          <a:xfrm flipV="1">
            <a:off x="7240209" y="1392263"/>
            <a:ext cx="431216" cy="1"/>
          </a:xfrm>
          <a:prstGeom prst="line">
            <a:avLst/>
          </a:prstGeom>
          <a:ln w="76200" cmpd="sng">
            <a:solidFill>
              <a:schemeClr val="tx1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7E56098D-F983-CF40-BF4A-7F932D111C0C}"/>
              </a:ext>
            </a:extLst>
          </p:cNvPr>
          <p:cNvSpPr/>
          <p:nvPr/>
        </p:nvSpPr>
        <p:spPr>
          <a:xfrm flipH="1" flipV="1">
            <a:off x="7164750" y="2607231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65715B-1DC1-1746-8D27-45279653AB2D}"/>
              </a:ext>
            </a:extLst>
          </p:cNvPr>
          <p:cNvSpPr txBox="1"/>
          <p:nvPr/>
        </p:nvSpPr>
        <p:spPr>
          <a:xfrm>
            <a:off x="7377320" y="2364909"/>
            <a:ext cx="1859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</a:t>
            </a:r>
          </a:p>
          <a:p>
            <a:r>
              <a:rPr lang="en-US" sz="1800" dirty="0"/>
              <a:t>of Superposition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AF18BAB-BE4B-B041-9507-4B9059F8F6C7}"/>
              </a:ext>
            </a:extLst>
          </p:cNvPr>
          <p:cNvSpPr/>
          <p:nvPr/>
        </p:nvSpPr>
        <p:spPr>
          <a:xfrm>
            <a:off x="7059414" y="1053978"/>
            <a:ext cx="1979077" cy="2139387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5DA358-1195-DE40-883D-390DD079440A}"/>
              </a:ext>
            </a:extLst>
          </p:cNvPr>
          <p:cNvSpPr txBox="1"/>
          <p:nvPr/>
        </p:nvSpPr>
        <p:spPr>
          <a:xfrm>
            <a:off x="184248" y="1077486"/>
            <a:ext cx="243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Polar Dominant Events</a:t>
            </a:r>
          </a:p>
        </p:txBody>
      </p:sp>
    </p:spTree>
    <p:extLst>
      <p:ext uri="{BB962C8B-B14F-4D97-AF65-F5344CB8AC3E}">
        <p14:creationId xmlns:p14="http://schemas.microsoft.com/office/powerpoint/2010/main" val="309377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24E757E-1C4B-F04E-B7AD-8B739A3DDA5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90677" y="1072091"/>
            <a:ext cx="6739128" cy="450799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ABD1591-73E8-C64D-B7B4-A8B69E356ADD}"/>
              </a:ext>
            </a:extLst>
          </p:cNvPr>
          <p:cNvSpPr/>
          <p:nvPr/>
        </p:nvSpPr>
        <p:spPr>
          <a:xfrm>
            <a:off x="198426" y="1075641"/>
            <a:ext cx="2434421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Piecewise QGPV Inversion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E7E32A2-7BC9-5847-B28D-7BACE8EC8B69}"/>
              </a:ext>
            </a:extLst>
          </p:cNvPr>
          <p:cNvSpPr/>
          <p:nvPr/>
        </p:nvSpPr>
        <p:spPr>
          <a:xfrm>
            <a:off x="5880345" y="1075642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2BD995-922E-9048-84EE-6FA2A63B4CCA}"/>
              </a:ext>
            </a:extLst>
          </p:cNvPr>
          <p:cNvSpPr txBox="1"/>
          <p:nvPr/>
        </p:nvSpPr>
        <p:spPr>
          <a:xfrm>
            <a:off x="5959981" y="1064342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E3EEFB-EFD6-D144-85DF-67D8B853E588}"/>
              </a:ext>
            </a:extLst>
          </p:cNvPr>
          <p:cNvSpPr/>
          <p:nvPr/>
        </p:nvSpPr>
        <p:spPr>
          <a:xfrm flipH="1" flipV="1">
            <a:off x="2936229" y="4008073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44A7BB9-AE43-544B-87CC-178A5E9639E8}"/>
              </a:ext>
            </a:extLst>
          </p:cNvPr>
          <p:cNvSpPr/>
          <p:nvPr/>
        </p:nvSpPr>
        <p:spPr>
          <a:xfrm>
            <a:off x="303936" y="5741843"/>
            <a:ext cx="218647" cy="215207"/>
          </a:xfrm>
          <a:prstGeom prst="rect">
            <a:avLst/>
          </a:prstGeom>
          <a:solidFill>
            <a:srgbClr val="0011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2EAD9F3-871E-514E-A6BC-BB3E2C7D9925}"/>
              </a:ext>
            </a:extLst>
          </p:cNvPr>
          <p:cNvSpPr txBox="1"/>
          <p:nvPr/>
        </p:nvSpPr>
        <p:spPr>
          <a:xfrm>
            <a:off x="522583" y="5664780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Polar Cyclonic QGPV Anomalies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4FFE89-19C4-B84E-9A71-CEC92C030738}"/>
              </a:ext>
            </a:extLst>
          </p:cNvPr>
          <p:cNvSpPr/>
          <p:nvPr/>
        </p:nvSpPr>
        <p:spPr>
          <a:xfrm>
            <a:off x="303936" y="6048284"/>
            <a:ext cx="218647" cy="2152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4EA43A-945D-D640-B2C9-6CCABA2A755A}"/>
              </a:ext>
            </a:extLst>
          </p:cNvPr>
          <p:cNvSpPr txBox="1"/>
          <p:nvPr/>
        </p:nvSpPr>
        <p:spPr>
          <a:xfrm>
            <a:off x="538042" y="5964799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Tropical Anticyclonic QGPV Anomalies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A2DE49-9E62-3F41-9335-B0DE0E43B666}"/>
              </a:ext>
            </a:extLst>
          </p:cNvPr>
          <p:cNvSpPr txBox="1"/>
          <p:nvPr/>
        </p:nvSpPr>
        <p:spPr>
          <a:xfrm>
            <a:off x="7826351" y="1715428"/>
            <a:ext cx="148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 QGPV Anomalies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8CA125E-81C8-494C-B0BE-33FDAA7A7BDD}"/>
              </a:ext>
            </a:extLst>
          </p:cNvPr>
          <p:cNvCxnSpPr>
            <a:cxnSpLocks/>
          </p:cNvCxnSpPr>
          <p:nvPr/>
        </p:nvCxnSpPr>
        <p:spPr>
          <a:xfrm>
            <a:off x="7209340" y="2041746"/>
            <a:ext cx="511501" cy="186"/>
          </a:xfrm>
          <a:prstGeom prst="line">
            <a:avLst/>
          </a:prstGeom>
          <a:ln w="762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08542FB-0EBA-0142-830B-42977FB47003}"/>
              </a:ext>
            </a:extLst>
          </p:cNvPr>
          <p:cNvSpPr txBox="1"/>
          <p:nvPr/>
        </p:nvSpPr>
        <p:spPr>
          <a:xfrm>
            <a:off x="7826351" y="1069097"/>
            <a:ext cx="1543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QGPV Anomalies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6BFCF4B-F64D-1443-891D-070D33BB1BF2}"/>
              </a:ext>
            </a:extLst>
          </p:cNvPr>
          <p:cNvCxnSpPr>
            <a:cxnSpLocks/>
          </p:cNvCxnSpPr>
          <p:nvPr/>
        </p:nvCxnSpPr>
        <p:spPr>
          <a:xfrm flipV="1">
            <a:off x="7240209" y="1392263"/>
            <a:ext cx="431216" cy="1"/>
          </a:xfrm>
          <a:prstGeom prst="line">
            <a:avLst/>
          </a:prstGeom>
          <a:ln w="76200" cmpd="sng">
            <a:solidFill>
              <a:schemeClr val="tx1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7E56098D-F983-CF40-BF4A-7F932D111C0C}"/>
              </a:ext>
            </a:extLst>
          </p:cNvPr>
          <p:cNvSpPr/>
          <p:nvPr/>
        </p:nvSpPr>
        <p:spPr>
          <a:xfrm flipH="1" flipV="1">
            <a:off x="7171784" y="2607231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65715B-1DC1-1746-8D27-45279653AB2D}"/>
              </a:ext>
            </a:extLst>
          </p:cNvPr>
          <p:cNvSpPr txBox="1"/>
          <p:nvPr/>
        </p:nvSpPr>
        <p:spPr>
          <a:xfrm>
            <a:off x="7377320" y="2364909"/>
            <a:ext cx="1859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</a:t>
            </a:r>
          </a:p>
          <a:p>
            <a:r>
              <a:rPr lang="en-US" sz="1800" dirty="0"/>
              <a:t>of Superposition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AF18BAB-BE4B-B041-9507-4B9059F8F6C7}"/>
              </a:ext>
            </a:extLst>
          </p:cNvPr>
          <p:cNvSpPr/>
          <p:nvPr/>
        </p:nvSpPr>
        <p:spPr>
          <a:xfrm>
            <a:off x="7059414" y="1053978"/>
            <a:ext cx="1979077" cy="2139387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1E863CD-A340-964C-9A99-F88EE71193D5}"/>
              </a:ext>
            </a:extLst>
          </p:cNvPr>
          <p:cNvSpPr/>
          <p:nvPr/>
        </p:nvSpPr>
        <p:spPr>
          <a:xfrm>
            <a:off x="5439905" y="4308529"/>
            <a:ext cx="3401878" cy="24451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3867AFA-2778-734C-861F-314FFEDE9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23" y="4308528"/>
            <a:ext cx="3415270" cy="242600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3DF9DEE-A770-E843-8F37-91855F603831}"/>
              </a:ext>
            </a:extLst>
          </p:cNvPr>
          <p:cNvSpPr/>
          <p:nvPr/>
        </p:nvSpPr>
        <p:spPr>
          <a:xfrm>
            <a:off x="171659" y="5637720"/>
            <a:ext cx="4222111" cy="755331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159B2C-AC82-E145-B6CA-1036BD8C239C}"/>
              </a:ext>
            </a:extLst>
          </p:cNvPr>
          <p:cNvSpPr/>
          <p:nvPr/>
        </p:nvSpPr>
        <p:spPr>
          <a:xfrm>
            <a:off x="7012983" y="5169514"/>
            <a:ext cx="619630" cy="900105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B12F333-46DF-3744-8BFB-A0F8AB51C338}"/>
              </a:ext>
            </a:extLst>
          </p:cNvPr>
          <p:cNvSpPr/>
          <p:nvPr/>
        </p:nvSpPr>
        <p:spPr>
          <a:xfrm>
            <a:off x="1966585" y="2977117"/>
            <a:ext cx="2107769" cy="2008676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239C38-048A-9B42-BF5D-78FE8F06E7F3}"/>
              </a:ext>
            </a:extLst>
          </p:cNvPr>
          <p:cNvSpPr txBox="1"/>
          <p:nvPr/>
        </p:nvSpPr>
        <p:spPr>
          <a:xfrm>
            <a:off x="184248" y="1077486"/>
            <a:ext cx="243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Polar Dominant Events</a:t>
            </a:r>
          </a:p>
        </p:txBody>
      </p:sp>
    </p:spTree>
    <p:extLst>
      <p:ext uri="{BB962C8B-B14F-4D97-AF65-F5344CB8AC3E}">
        <p14:creationId xmlns:p14="http://schemas.microsoft.com/office/powerpoint/2010/main" val="42821974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4127A52F-E2CD-6C48-945F-D5F5E41672F5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90677" y="1072091"/>
            <a:ext cx="6739128" cy="450799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ABD1591-73E8-C64D-B7B4-A8B69E356ADD}"/>
              </a:ext>
            </a:extLst>
          </p:cNvPr>
          <p:cNvSpPr/>
          <p:nvPr/>
        </p:nvSpPr>
        <p:spPr>
          <a:xfrm>
            <a:off x="198426" y="1075641"/>
            <a:ext cx="2434421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Piecewise QGPV Inversion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E7E32A2-7BC9-5847-B28D-7BACE8EC8B69}"/>
              </a:ext>
            </a:extLst>
          </p:cNvPr>
          <p:cNvSpPr/>
          <p:nvPr/>
        </p:nvSpPr>
        <p:spPr>
          <a:xfrm>
            <a:off x="5880345" y="1075642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2BD995-922E-9048-84EE-6FA2A63B4CCA}"/>
              </a:ext>
            </a:extLst>
          </p:cNvPr>
          <p:cNvSpPr txBox="1"/>
          <p:nvPr/>
        </p:nvSpPr>
        <p:spPr>
          <a:xfrm>
            <a:off x="5945913" y="1064342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E3EEFB-EFD6-D144-85DF-67D8B853E588}"/>
              </a:ext>
            </a:extLst>
          </p:cNvPr>
          <p:cNvSpPr/>
          <p:nvPr/>
        </p:nvSpPr>
        <p:spPr>
          <a:xfrm flipH="1" flipV="1">
            <a:off x="2936229" y="4008073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44A7BB9-AE43-544B-87CC-178A5E9639E8}"/>
              </a:ext>
            </a:extLst>
          </p:cNvPr>
          <p:cNvSpPr/>
          <p:nvPr/>
        </p:nvSpPr>
        <p:spPr>
          <a:xfrm>
            <a:off x="303936" y="5741843"/>
            <a:ext cx="218647" cy="215207"/>
          </a:xfrm>
          <a:prstGeom prst="rect">
            <a:avLst/>
          </a:prstGeom>
          <a:solidFill>
            <a:srgbClr val="0011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2EAD9F3-871E-514E-A6BC-BB3E2C7D9925}"/>
              </a:ext>
            </a:extLst>
          </p:cNvPr>
          <p:cNvSpPr txBox="1"/>
          <p:nvPr/>
        </p:nvSpPr>
        <p:spPr>
          <a:xfrm>
            <a:off x="522583" y="5664780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Polar Cyclonic QGPV Anomalies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4FFE89-19C4-B84E-9A71-CEC92C030738}"/>
              </a:ext>
            </a:extLst>
          </p:cNvPr>
          <p:cNvSpPr/>
          <p:nvPr/>
        </p:nvSpPr>
        <p:spPr>
          <a:xfrm>
            <a:off x="303936" y="6048284"/>
            <a:ext cx="218647" cy="2152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4EA43A-945D-D640-B2C9-6CCABA2A755A}"/>
              </a:ext>
            </a:extLst>
          </p:cNvPr>
          <p:cNvSpPr txBox="1"/>
          <p:nvPr/>
        </p:nvSpPr>
        <p:spPr>
          <a:xfrm>
            <a:off x="538042" y="5964799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Tropical Anticyclonic QGPV Anomalies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2421311-9EA3-794F-B069-677DE75C43E0}"/>
              </a:ext>
            </a:extLst>
          </p:cNvPr>
          <p:cNvSpPr/>
          <p:nvPr/>
        </p:nvSpPr>
        <p:spPr>
          <a:xfrm>
            <a:off x="4260700" y="5720490"/>
            <a:ext cx="218647" cy="215207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F55664-0335-5E46-878D-958B0497411D}"/>
              </a:ext>
            </a:extLst>
          </p:cNvPr>
          <p:cNvSpPr txBox="1"/>
          <p:nvPr/>
        </p:nvSpPr>
        <p:spPr>
          <a:xfrm>
            <a:off x="4497923" y="5635259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Residual Upper-Tropospheric QGPV Anomalies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722031-C3E7-004C-860B-0258F30403EF}"/>
              </a:ext>
            </a:extLst>
          </p:cNvPr>
          <p:cNvSpPr txBox="1"/>
          <p:nvPr/>
        </p:nvSpPr>
        <p:spPr>
          <a:xfrm>
            <a:off x="7826351" y="1715428"/>
            <a:ext cx="148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 QGPV Anomalies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0E03F35-BE27-0F42-B39C-9ABA08CD5C94}"/>
              </a:ext>
            </a:extLst>
          </p:cNvPr>
          <p:cNvCxnSpPr>
            <a:cxnSpLocks/>
          </p:cNvCxnSpPr>
          <p:nvPr/>
        </p:nvCxnSpPr>
        <p:spPr>
          <a:xfrm>
            <a:off x="7209340" y="2041746"/>
            <a:ext cx="511501" cy="186"/>
          </a:xfrm>
          <a:prstGeom prst="line">
            <a:avLst/>
          </a:prstGeom>
          <a:ln w="762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2BD74D1-48FF-0749-831F-F5CFDD1C5D38}"/>
              </a:ext>
            </a:extLst>
          </p:cNvPr>
          <p:cNvSpPr txBox="1"/>
          <p:nvPr/>
        </p:nvSpPr>
        <p:spPr>
          <a:xfrm>
            <a:off x="7826351" y="1069097"/>
            <a:ext cx="1543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QGPV Anomalies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3887D99-4648-6847-9B56-89AAD9154CE0}"/>
              </a:ext>
            </a:extLst>
          </p:cNvPr>
          <p:cNvCxnSpPr>
            <a:cxnSpLocks/>
          </p:cNvCxnSpPr>
          <p:nvPr/>
        </p:nvCxnSpPr>
        <p:spPr>
          <a:xfrm flipV="1">
            <a:off x="7240209" y="1392263"/>
            <a:ext cx="431216" cy="1"/>
          </a:xfrm>
          <a:prstGeom prst="line">
            <a:avLst/>
          </a:prstGeom>
          <a:ln w="76200" cmpd="sng">
            <a:solidFill>
              <a:schemeClr val="tx1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88C9BB41-8DF9-8545-AE82-DE793F275818}"/>
              </a:ext>
            </a:extLst>
          </p:cNvPr>
          <p:cNvSpPr/>
          <p:nvPr/>
        </p:nvSpPr>
        <p:spPr>
          <a:xfrm flipH="1" flipV="1">
            <a:off x="7164750" y="2607231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A9ADFFD-90EF-0948-9B9F-51DD978B5CD0}"/>
              </a:ext>
            </a:extLst>
          </p:cNvPr>
          <p:cNvSpPr txBox="1"/>
          <p:nvPr/>
        </p:nvSpPr>
        <p:spPr>
          <a:xfrm>
            <a:off x="7377320" y="2364909"/>
            <a:ext cx="1859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</a:t>
            </a:r>
          </a:p>
          <a:p>
            <a:r>
              <a:rPr lang="en-US" sz="1800" dirty="0"/>
              <a:t>of Superposition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9C51F23-BA20-4F45-89BA-EE70DC44A10A}"/>
              </a:ext>
            </a:extLst>
          </p:cNvPr>
          <p:cNvSpPr/>
          <p:nvPr/>
        </p:nvSpPr>
        <p:spPr>
          <a:xfrm>
            <a:off x="7059414" y="1053978"/>
            <a:ext cx="1979077" cy="2139387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215533-9392-E64B-A6A4-E11D29A5A5C8}"/>
              </a:ext>
            </a:extLst>
          </p:cNvPr>
          <p:cNvSpPr txBox="1"/>
          <p:nvPr/>
        </p:nvSpPr>
        <p:spPr>
          <a:xfrm>
            <a:off x="184248" y="1077486"/>
            <a:ext cx="243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Polar Dominant Events</a:t>
            </a:r>
          </a:p>
        </p:txBody>
      </p:sp>
    </p:spTree>
    <p:extLst>
      <p:ext uri="{BB962C8B-B14F-4D97-AF65-F5344CB8AC3E}">
        <p14:creationId xmlns:p14="http://schemas.microsoft.com/office/powerpoint/2010/main" val="39763746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4127A52F-E2CD-6C48-945F-D5F5E41672F5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90677" y="1072091"/>
            <a:ext cx="6739128" cy="450799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ABD1591-73E8-C64D-B7B4-A8B69E356ADD}"/>
              </a:ext>
            </a:extLst>
          </p:cNvPr>
          <p:cNvSpPr/>
          <p:nvPr/>
        </p:nvSpPr>
        <p:spPr>
          <a:xfrm>
            <a:off x="198426" y="1075641"/>
            <a:ext cx="2434421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Piecewise QGPV Inversion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E7E32A2-7BC9-5847-B28D-7BACE8EC8B69}"/>
              </a:ext>
            </a:extLst>
          </p:cNvPr>
          <p:cNvSpPr/>
          <p:nvPr/>
        </p:nvSpPr>
        <p:spPr>
          <a:xfrm>
            <a:off x="5880345" y="1075642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2BD995-922E-9048-84EE-6FA2A63B4CCA}"/>
              </a:ext>
            </a:extLst>
          </p:cNvPr>
          <p:cNvSpPr txBox="1"/>
          <p:nvPr/>
        </p:nvSpPr>
        <p:spPr>
          <a:xfrm>
            <a:off x="5945913" y="1064342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E3EEFB-EFD6-D144-85DF-67D8B853E588}"/>
              </a:ext>
            </a:extLst>
          </p:cNvPr>
          <p:cNvSpPr/>
          <p:nvPr/>
        </p:nvSpPr>
        <p:spPr>
          <a:xfrm flipH="1" flipV="1">
            <a:off x="2936229" y="4008073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44A7BB9-AE43-544B-87CC-178A5E9639E8}"/>
              </a:ext>
            </a:extLst>
          </p:cNvPr>
          <p:cNvSpPr/>
          <p:nvPr/>
        </p:nvSpPr>
        <p:spPr>
          <a:xfrm>
            <a:off x="303936" y="5741843"/>
            <a:ext cx="218647" cy="215207"/>
          </a:xfrm>
          <a:prstGeom prst="rect">
            <a:avLst/>
          </a:prstGeom>
          <a:solidFill>
            <a:srgbClr val="0011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2EAD9F3-871E-514E-A6BC-BB3E2C7D9925}"/>
              </a:ext>
            </a:extLst>
          </p:cNvPr>
          <p:cNvSpPr txBox="1"/>
          <p:nvPr/>
        </p:nvSpPr>
        <p:spPr>
          <a:xfrm>
            <a:off x="522583" y="5664780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Polar Cyclonic QGPV Anomalies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4FFE89-19C4-B84E-9A71-CEC92C030738}"/>
              </a:ext>
            </a:extLst>
          </p:cNvPr>
          <p:cNvSpPr/>
          <p:nvPr/>
        </p:nvSpPr>
        <p:spPr>
          <a:xfrm>
            <a:off x="303936" y="6048284"/>
            <a:ext cx="218647" cy="2152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4EA43A-945D-D640-B2C9-6CCABA2A755A}"/>
              </a:ext>
            </a:extLst>
          </p:cNvPr>
          <p:cNvSpPr txBox="1"/>
          <p:nvPr/>
        </p:nvSpPr>
        <p:spPr>
          <a:xfrm>
            <a:off x="538042" y="5964799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Tropical Anticyclonic QGPV Anomalies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2421311-9EA3-794F-B069-677DE75C43E0}"/>
              </a:ext>
            </a:extLst>
          </p:cNvPr>
          <p:cNvSpPr/>
          <p:nvPr/>
        </p:nvSpPr>
        <p:spPr>
          <a:xfrm>
            <a:off x="4260700" y="5720490"/>
            <a:ext cx="218647" cy="215207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F55664-0335-5E46-878D-958B0497411D}"/>
              </a:ext>
            </a:extLst>
          </p:cNvPr>
          <p:cNvSpPr txBox="1"/>
          <p:nvPr/>
        </p:nvSpPr>
        <p:spPr>
          <a:xfrm>
            <a:off x="4497923" y="5635259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Residual Upper-Tropospheric QGPV Anomalies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722031-C3E7-004C-860B-0258F30403EF}"/>
              </a:ext>
            </a:extLst>
          </p:cNvPr>
          <p:cNvSpPr txBox="1"/>
          <p:nvPr/>
        </p:nvSpPr>
        <p:spPr>
          <a:xfrm>
            <a:off x="7826351" y="1715428"/>
            <a:ext cx="148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 QGPV Anomalies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0E03F35-BE27-0F42-B39C-9ABA08CD5C94}"/>
              </a:ext>
            </a:extLst>
          </p:cNvPr>
          <p:cNvCxnSpPr>
            <a:cxnSpLocks/>
          </p:cNvCxnSpPr>
          <p:nvPr/>
        </p:nvCxnSpPr>
        <p:spPr>
          <a:xfrm>
            <a:off x="7209340" y="2041746"/>
            <a:ext cx="511501" cy="186"/>
          </a:xfrm>
          <a:prstGeom prst="line">
            <a:avLst/>
          </a:prstGeom>
          <a:ln w="762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2BD74D1-48FF-0749-831F-F5CFDD1C5D38}"/>
              </a:ext>
            </a:extLst>
          </p:cNvPr>
          <p:cNvSpPr txBox="1"/>
          <p:nvPr/>
        </p:nvSpPr>
        <p:spPr>
          <a:xfrm>
            <a:off x="7826351" y="1069097"/>
            <a:ext cx="1543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QGPV Anomalies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3887D99-4648-6847-9B56-89AAD9154CE0}"/>
              </a:ext>
            </a:extLst>
          </p:cNvPr>
          <p:cNvCxnSpPr>
            <a:cxnSpLocks/>
          </p:cNvCxnSpPr>
          <p:nvPr/>
        </p:nvCxnSpPr>
        <p:spPr>
          <a:xfrm flipV="1">
            <a:off x="7240209" y="1392263"/>
            <a:ext cx="431216" cy="1"/>
          </a:xfrm>
          <a:prstGeom prst="line">
            <a:avLst/>
          </a:prstGeom>
          <a:ln w="76200" cmpd="sng">
            <a:solidFill>
              <a:schemeClr val="tx1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88C9BB41-8DF9-8545-AE82-DE793F275818}"/>
              </a:ext>
            </a:extLst>
          </p:cNvPr>
          <p:cNvSpPr/>
          <p:nvPr/>
        </p:nvSpPr>
        <p:spPr>
          <a:xfrm flipH="1" flipV="1">
            <a:off x="7164750" y="2607231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A9ADFFD-90EF-0948-9B9F-51DD978B5CD0}"/>
              </a:ext>
            </a:extLst>
          </p:cNvPr>
          <p:cNvSpPr txBox="1"/>
          <p:nvPr/>
        </p:nvSpPr>
        <p:spPr>
          <a:xfrm>
            <a:off x="7377320" y="2364909"/>
            <a:ext cx="1859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</a:t>
            </a:r>
          </a:p>
          <a:p>
            <a:r>
              <a:rPr lang="en-US" sz="1800" dirty="0"/>
              <a:t>of Superposition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9C51F23-BA20-4F45-89BA-EE70DC44A10A}"/>
              </a:ext>
            </a:extLst>
          </p:cNvPr>
          <p:cNvSpPr/>
          <p:nvPr/>
        </p:nvSpPr>
        <p:spPr>
          <a:xfrm>
            <a:off x="7059414" y="1053978"/>
            <a:ext cx="1979077" cy="2139387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19EFE78-6B67-8F46-A7BC-3D77AAE7EC3F}"/>
              </a:ext>
            </a:extLst>
          </p:cNvPr>
          <p:cNvSpPr/>
          <p:nvPr/>
        </p:nvSpPr>
        <p:spPr>
          <a:xfrm>
            <a:off x="4265453" y="6020289"/>
            <a:ext cx="218647" cy="215207"/>
          </a:xfrm>
          <a:prstGeom prst="rect">
            <a:avLst/>
          </a:prstGeom>
          <a:solidFill>
            <a:srgbClr val="FF00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1357CAF-E790-B943-95D1-0393CD306B0C}"/>
              </a:ext>
            </a:extLst>
          </p:cNvPr>
          <p:cNvSpPr txBox="1"/>
          <p:nvPr/>
        </p:nvSpPr>
        <p:spPr>
          <a:xfrm>
            <a:off x="4497923" y="5935697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Lower-Tropospheric QGPV Anomalies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3C0F123-B423-4341-AB79-FA74C6420FD8}"/>
              </a:ext>
            </a:extLst>
          </p:cNvPr>
          <p:cNvSpPr txBox="1"/>
          <p:nvPr/>
        </p:nvSpPr>
        <p:spPr>
          <a:xfrm>
            <a:off x="184248" y="1077486"/>
            <a:ext cx="243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Polar Dominant Events</a:t>
            </a:r>
          </a:p>
        </p:txBody>
      </p:sp>
    </p:spTree>
    <p:extLst>
      <p:ext uri="{BB962C8B-B14F-4D97-AF65-F5344CB8AC3E}">
        <p14:creationId xmlns:p14="http://schemas.microsoft.com/office/powerpoint/2010/main" val="25487679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Piecewise QGPV Inversion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0D3CAAC-89FF-8746-A94F-F652065E696C}"/>
              </a:ext>
            </a:extLst>
          </p:cNvPr>
          <p:cNvSpPr txBox="1"/>
          <p:nvPr/>
        </p:nvSpPr>
        <p:spPr>
          <a:xfrm>
            <a:off x="5179231" y="4549706"/>
            <a:ext cx="3329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 QGPV Anomalies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A3ADAF7-1A37-C343-B895-418681CAE092}"/>
              </a:ext>
            </a:extLst>
          </p:cNvPr>
          <p:cNvCxnSpPr>
            <a:cxnSpLocks/>
          </p:cNvCxnSpPr>
          <p:nvPr/>
        </p:nvCxnSpPr>
        <p:spPr>
          <a:xfrm>
            <a:off x="4587600" y="4740378"/>
            <a:ext cx="511501" cy="186"/>
          </a:xfrm>
          <a:prstGeom prst="line">
            <a:avLst/>
          </a:prstGeom>
          <a:ln w="762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A29AF46-CEC0-8A4B-8F0A-8DF6AFBC77C1}"/>
              </a:ext>
            </a:extLst>
          </p:cNvPr>
          <p:cNvSpPr txBox="1"/>
          <p:nvPr/>
        </p:nvSpPr>
        <p:spPr>
          <a:xfrm>
            <a:off x="5179231" y="4251537"/>
            <a:ext cx="257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QGPV Anomalies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2DBE239-E277-1D4C-8949-92F0C024AC20}"/>
              </a:ext>
            </a:extLst>
          </p:cNvPr>
          <p:cNvCxnSpPr>
            <a:cxnSpLocks/>
          </p:cNvCxnSpPr>
          <p:nvPr/>
        </p:nvCxnSpPr>
        <p:spPr>
          <a:xfrm flipV="1">
            <a:off x="4587600" y="4449694"/>
            <a:ext cx="431216" cy="1"/>
          </a:xfrm>
          <a:prstGeom prst="line">
            <a:avLst/>
          </a:prstGeom>
          <a:ln w="76200" cmpd="sng">
            <a:solidFill>
              <a:schemeClr val="tx1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07A7D873-B33D-5F4E-8EFD-EFA4881B7F47}"/>
              </a:ext>
            </a:extLst>
          </p:cNvPr>
          <p:cNvSpPr/>
          <p:nvPr/>
        </p:nvSpPr>
        <p:spPr>
          <a:xfrm flipH="1" flipV="1">
            <a:off x="4587600" y="4935328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0183420-9022-2C41-B0A7-365E03206B68}"/>
              </a:ext>
            </a:extLst>
          </p:cNvPr>
          <p:cNvSpPr txBox="1"/>
          <p:nvPr/>
        </p:nvSpPr>
        <p:spPr>
          <a:xfrm>
            <a:off x="4816279" y="4820445"/>
            <a:ext cx="3708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of Superposition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44A7BB9-AE43-544B-87CC-178A5E9639E8}"/>
              </a:ext>
            </a:extLst>
          </p:cNvPr>
          <p:cNvSpPr/>
          <p:nvPr/>
        </p:nvSpPr>
        <p:spPr>
          <a:xfrm>
            <a:off x="4562518" y="5188643"/>
            <a:ext cx="218647" cy="215207"/>
          </a:xfrm>
          <a:prstGeom prst="rect">
            <a:avLst/>
          </a:prstGeom>
          <a:solidFill>
            <a:srgbClr val="0011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2EAD9F3-871E-514E-A6BC-BB3E2C7D9925}"/>
              </a:ext>
            </a:extLst>
          </p:cNvPr>
          <p:cNvSpPr txBox="1"/>
          <p:nvPr/>
        </p:nvSpPr>
        <p:spPr>
          <a:xfrm>
            <a:off x="4781165" y="5111580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Polar Cyclonic QGPV </a:t>
            </a:r>
            <a:r>
              <a:rPr lang="en-US" sz="1800" dirty="0" err="1"/>
              <a:t>Anom</a:t>
            </a:r>
            <a:r>
              <a:rPr lang="en-US" sz="1800" dirty="0"/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4FFE89-19C4-B84E-9A71-CEC92C030738}"/>
              </a:ext>
            </a:extLst>
          </p:cNvPr>
          <p:cNvSpPr/>
          <p:nvPr/>
        </p:nvSpPr>
        <p:spPr>
          <a:xfrm>
            <a:off x="4562518" y="5495084"/>
            <a:ext cx="218647" cy="2152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4EA43A-945D-D640-B2C9-6CCABA2A755A}"/>
              </a:ext>
            </a:extLst>
          </p:cNvPr>
          <p:cNvSpPr txBox="1"/>
          <p:nvPr/>
        </p:nvSpPr>
        <p:spPr>
          <a:xfrm>
            <a:off x="4796624" y="5411599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Tropical Anticyclonic QGPV </a:t>
            </a:r>
            <a:r>
              <a:rPr lang="en-US" sz="1800" dirty="0" err="1"/>
              <a:t>Anom</a:t>
            </a:r>
            <a:r>
              <a:rPr lang="en-US" sz="1800" dirty="0"/>
              <a:t>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2421311-9EA3-794F-B069-677DE75C43E0}"/>
              </a:ext>
            </a:extLst>
          </p:cNvPr>
          <p:cNvSpPr/>
          <p:nvPr/>
        </p:nvSpPr>
        <p:spPr>
          <a:xfrm>
            <a:off x="4562518" y="5780931"/>
            <a:ext cx="218647" cy="215207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F55664-0335-5E46-878D-958B0497411D}"/>
              </a:ext>
            </a:extLst>
          </p:cNvPr>
          <p:cNvSpPr txBox="1"/>
          <p:nvPr/>
        </p:nvSpPr>
        <p:spPr>
          <a:xfrm>
            <a:off x="4792707" y="5695700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Residual Upper-Tropospheric QGPV </a:t>
            </a:r>
            <a:r>
              <a:rPr lang="en-US" sz="1800" dirty="0" err="1"/>
              <a:t>Anom</a:t>
            </a:r>
            <a:r>
              <a:rPr lang="en-US" sz="1800" dirty="0"/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01B0FA-A14A-0947-8E83-27ACB5D260F3}"/>
              </a:ext>
            </a:extLst>
          </p:cNvPr>
          <p:cNvSpPr/>
          <p:nvPr/>
        </p:nvSpPr>
        <p:spPr>
          <a:xfrm>
            <a:off x="4567271" y="6080730"/>
            <a:ext cx="218647" cy="215207"/>
          </a:xfrm>
          <a:prstGeom prst="rect">
            <a:avLst/>
          </a:prstGeom>
          <a:solidFill>
            <a:srgbClr val="FF00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2FF89B-74A4-4F4F-9D71-1F0C4F2BCE8C}"/>
              </a:ext>
            </a:extLst>
          </p:cNvPr>
          <p:cNvSpPr txBox="1"/>
          <p:nvPr/>
        </p:nvSpPr>
        <p:spPr>
          <a:xfrm>
            <a:off x="4799741" y="5996138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Lower-Tropospheric QGPV </a:t>
            </a:r>
            <a:r>
              <a:rPr lang="en-US" sz="1800" dirty="0" err="1"/>
              <a:t>Anom</a:t>
            </a:r>
            <a:r>
              <a:rPr lang="en-US" sz="18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F8378B-DA98-2A42-8FE4-D959A21DA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87" y="1097354"/>
            <a:ext cx="4108478" cy="27534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3FF134-D9D4-964E-A531-D06FAD91B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18" y="1103453"/>
            <a:ext cx="4107702" cy="2745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636B51-3864-984C-9B9D-9B027CD36F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87" y="4017040"/>
            <a:ext cx="4108478" cy="27461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E2A3737-8F5D-CB48-810D-FCD5633E7D23}"/>
              </a:ext>
            </a:extLst>
          </p:cNvPr>
          <p:cNvSpPr/>
          <p:nvPr/>
        </p:nvSpPr>
        <p:spPr>
          <a:xfrm>
            <a:off x="4434948" y="4258571"/>
            <a:ext cx="4577870" cy="2139387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1101570-77ED-7049-BC55-92D81A945347}"/>
              </a:ext>
            </a:extLst>
          </p:cNvPr>
          <p:cNvSpPr/>
          <p:nvPr/>
        </p:nvSpPr>
        <p:spPr>
          <a:xfrm>
            <a:off x="3441968" y="1103523"/>
            <a:ext cx="812147" cy="2836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3F0D01-D7DA-2C4D-9348-1E76B47A2B83}"/>
              </a:ext>
            </a:extLst>
          </p:cNvPr>
          <p:cNvSpPr txBox="1"/>
          <p:nvPr/>
        </p:nvSpPr>
        <p:spPr>
          <a:xfrm>
            <a:off x="3465215" y="1095774"/>
            <a:ext cx="837028" cy="307777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250 </a:t>
            </a:r>
            <a:r>
              <a:rPr lang="en-US" sz="1400" dirty="0" err="1"/>
              <a:t>hPa</a:t>
            </a:r>
            <a:endParaRPr lang="en-US" sz="1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48301C-79CB-B944-86F8-3A53E917AB3B}"/>
              </a:ext>
            </a:extLst>
          </p:cNvPr>
          <p:cNvSpPr/>
          <p:nvPr/>
        </p:nvSpPr>
        <p:spPr>
          <a:xfrm>
            <a:off x="8138475" y="1110254"/>
            <a:ext cx="812147" cy="2836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D02CAA-1FE4-BF40-A75E-26058814AF7A}"/>
              </a:ext>
            </a:extLst>
          </p:cNvPr>
          <p:cNvSpPr txBox="1"/>
          <p:nvPr/>
        </p:nvSpPr>
        <p:spPr>
          <a:xfrm>
            <a:off x="8161722" y="1102505"/>
            <a:ext cx="837028" cy="307777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300 </a:t>
            </a:r>
            <a:r>
              <a:rPr lang="en-US" sz="1400" dirty="0" err="1"/>
              <a:t>hPa</a:t>
            </a:r>
            <a:endParaRPr lang="en-US" sz="14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BAF97EE-D682-4E44-B4C4-A14150A6FC55}"/>
              </a:ext>
            </a:extLst>
          </p:cNvPr>
          <p:cNvSpPr/>
          <p:nvPr/>
        </p:nvSpPr>
        <p:spPr>
          <a:xfrm>
            <a:off x="3441968" y="4024789"/>
            <a:ext cx="812147" cy="2836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BF98C6-2D92-8746-B24E-C37BF434BEFC}"/>
              </a:ext>
            </a:extLst>
          </p:cNvPr>
          <p:cNvSpPr txBox="1"/>
          <p:nvPr/>
        </p:nvSpPr>
        <p:spPr>
          <a:xfrm>
            <a:off x="3465215" y="4017040"/>
            <a:ext cx="837028" cy="307777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300 </a:t>
            </a:r>
            <a:r>
              <a:rPr lang="en-US" sz="1400" dirty="0" err="1"/>
              <a:t>hPa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450194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Piecewise QGPV Inversion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A22BCF-AC97-1643-A640-1AFE127B94DF}"/>
              </a:ext>
            </a:extLst>
          </p:cNvPr>
          <p:cNvSpPr/>
          <p:nvPr/>
        </p:nvSpPr>
        <p:spPr>
          <a:xfrm>
            <a:off x="199856" y="2298947"/>
            <a:ext cx="8798894" cy="9567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C9A13AD-5DC8-5D45-AD4F-F6C51E5EFEE9}"/>
                  </a:ext>
                </a:extLst>
              </p:cNvPr>
              <p:cNvSpPr txBox="1"/>
              <p:nvPr/>
            </p:nvSpPr>
            <p:spPr>
              <a:xfrm>
                <a:off x="187156" y="1144217"/>
                <a:ext cx="8811593" cy="831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Each category of QGPV anomalies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/>
                  <a:t>) is inverted to determine its associated perturbation geopotential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/>
                  <a:t>) field: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C9A13AD-5DC8-5D45-AD4F-F6C51E5EF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56" y="1144217"/>
                <a:ext cx="8811593" cy="831510"/>
              </a:xfrm>
              <a:prstGeom prst="rect">
                <a:avLst/>
              </a:prstGeom>
              <a:blipFill>
                <a:blip r:embed="rId3"/>
                <a:stretch>
                  <a:fillRect t="-2985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8B6A5DDB-B304-7A49-B663-24F97C23E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5729" y="2433562"/>
            <a:ext cx="11280531" cy="7578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F60E7B-DC6A-074C-AF14-96802D84B541}"/>
              </a:ext>
            </a:extLst>
          </p:cNvPr>
          <p:cNvSpPr txBox="1"/>
          <p:nvPr/>
        </p:nvSpPr>
        <p:spPr>
          <a:xfrm>
            <a:off x="358726" y="2761876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9C3C26-FD9C-5540-9B32-9F175254E44F}"/>
              </a:ext>
            </a:extLst>
          </p:cNvPr>
          <p:cNvSpPr txBox="1"/>
          <p:nvPr/>
        </p:nvSpPr>
        <p:spPr>
          <a:xfrm>
            <a:off x="1439593" y="2738804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52D0D7-6741-8C4C-A466-7C52E9E4B147}"/>
              </a:ext>
            </a:extLst>
          </p:cNvPr>
          <p:cNvSpPr txBox="1"/>
          <p:nvPr/>
        </p:nvSpPr>
        <p:spPr>
          <a:xfrm>
            <a:off x="3141784" y="2504702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5118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Piecewise QGPV Inversion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91B471-AB3F-A544-B046-22CC02943B0E}"/>
                  </a:ext>
                </a:extLst>
              </p:cNvPr>
              <p:cNvSpPr txBox="1"/>
              <p:nvPr/>
            </p:nvSpPr>
            <p:spPr>
              <a:xfrm>
                <a:off x="199856" y="3632712"/>
                <a:ext cx="8798893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The perturbation geopotential fields and the composite </a:t>
                </a:r>
              </a:p>
              <a:p>
                <a:pPr algn="ctr"/>
                <a:r>
                  <a:rPr lang="en-US" sz="2400" dirty="0"/>
                  <a:t>temperature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) field are used to determine the QG vertical </a:t>
                </a:r>
              </a:p>
              <a:p>
                <a:pPr algn="ctr"/>
                <a:r>
                  <a:rPr lang="en-US" sz="2400" dirty="0"/>
                  <a:t>motion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) associated with each category of QGPV: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91B471-AB3F-A544-B046-22CC02943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856" y="3632712"/>
                <a:ext cx="8798893" cy="1200329"/>
              </a:xfrm>
              <a:prstGeom prst="rect">
                <a:avLst/>
              </a:prstGeom>
              <a:blipFill>
                <a:blip r:embed="rId3"/>
                <a:stretch>
                  <a:fillRect t="-3125" b="-93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A6A22BCF-AC97-1643-A640-1AFE127B94DF}"/>
              </a:ext>
            </a:extLst>
          </p:cNvPr>
          <p:cNvSpPr/>
          <p:nvPr/>
        </p:nvSpPr>
        <p:spPr>
          <a:xfrm>
            <a:off x="199856" y="2298947"/>
            <a:ext cx="8798894" cy="9567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20CDA1-97FE-3F44-A272-9594C5B44D82}"/>
              </a:ext>
            </a:extLst>
          </p:cNvPr>
          <p:cNvSpPr/>
          <p:nvPr/>
        </p:nvSpPr>
        <p:spPr>
          <a:xfrm>
            <a:off x="199856" y="5150734"/>
            <a:ext cx="8798894" cy="14821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C9A13AD-5DC8-5D45-AD4F-F6C51E5EFEE9}"/>
                  </a:ext>
                </a:extLst>
              </p:cNvPr>
              <p:cNvSpPr txBox="1"/>
              <p:nvPr/>
            </p:nvSpPr>
            <p:spPr>
              <a:xfrm>
                <a:off x="187156" y="1144217"/>
                <a:ext cx="881159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Each category of QGPV anomalies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/>
                  <a:t>) is inverted to determine its associated perturbation geopotential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/>
                  <a:t>) field: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C9A13AD-5DC8-5D45-AD4F-F6C51E5EF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56" y="1144217"/>
                <a:ext cx="8811593" cy="830997"/>
              </a:xfrm>
              <a:prstGeom prst="rect">
                <a:avLst/>
              </a:prstGeom>
              <a:blipFill>
                <a:blip r:embed="rId4"/>
                <a:stretch>
                  <a:fillRect t="-2985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A7FDF67B-BDE4-D74E-BD9D-6373CBB82B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5729" y="2433562"/>
            <a:ext cx="11280531" cy="7578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F16F68-CF40-9A49-97FF-6596607D07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30330" y="5275756"/>
            <a:ext cx="12958208" cy="12321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9708FC-CA5E-4F45-9166-552483BF3007}"/>
              </a:ext>
            </a:extLst>
          </p:cNvPr>
          <p:cNvSpPr txBox="1"/>
          <p:nvPr/>
        </p:nvSpPr>
        <p:spPr>
          <a:xfrm>
            <a:off x="358726" y="2761876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1649EF-9799-5140-8D09-F9CBE032E672}"/>
              </a:ext>
            </a:extLst>
          </p:cNvPr>
          <p:cNvSpPr txBox="1"/>
          <p:nvPr/>
        </p:nvSpPr>
        <p:spPr>
          <a:xfrm>
            <a:off x="1439593" y="2738804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9D5C7F-9D03-4840-A44C-4A6927AAA016}"/>
              </a:ext>
            </a:extLst>
          </p:cNvPr>
          <p:cNvSpPr txBox="1"/>
          <p:nvPr/>
        </p:nvSpPr>
        <p:spPr>
          <a:xfrm>
            <a:off x="3141784" y="2504702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32271A-CC6F-194E-BC95-A028287DD564}"/>
              </a:ext>
            </a:extLst>
          </p:cNvPr>
          <p:cNvSpPr txBox="1"/>
          <p:nvPr/>
        </p:nvSpPr>
        <p:spPr>
          <a:xfrm>
            <a:off x="7451187" y="5472626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CBEB96-25BA-BA4B-B9ED-9B08750B859C}"/>
              </a:ext>
            </a:extLst>
          </p:cNvPr>
          <p:cNvSpPr txBox="1"/>
          <p:nvPr/>
        </p:nvSpPr>
        <p:spPr>
          <a:xfrm>
            <a:off x="5587217" y="5486694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2E4581-E842-EB42-814E-1B0972F57D3D}"/>
              </a:ext>
            </a:extLst>
          </p:cNvPr>
          <p:cNvSpPr txBox="1"/>
          <p:nvPr/>
        </p:nvSpPr>
        <p:spPr>
          <a:xfrm>
            <a:off x="6775937" y="5847651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F7EC96-9FCF-8349-A0A3-A75E682FEE18}"/>
              </a:ext>
            </a:extLst>
          </p:cNvPr>
          <p:cNvSpPr txBox="1"/>
          <p:nvPr/>
        </p:nvSpPr>
        <p:spPr>
          <a:xfrm>
            <a:off x="7978725" y="5854685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5A5EB8-EF2C-F041-A26E-CCB90ABD3711}"/>
              </a:ext>
            </a:extLst>
          </p:cNvPr>
          <p:cNvSpPr txBox="1"/>
          <p:nvPr/>
        </p:nvSpPr>
        <p:spPr>
          <a:xfrm>
            <a:off x="5548774" y="6022641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F6E879-9F2E-6240-8E39-3903E43D2820}"/>
              </a:ext>
            </a:extLst>
          </p:cNvPr>
          <p:cNvSpPr txBox="1"/>
          <p:nvPr/>
        </p:nvSpPr>
        <p:spPr>
          <a:xfrm>
            <a:off x="3556895" y="5829641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7FBFFB-C89E-B34F-AD69-CD1172494B88}"/>
              </a:ext>
            </a:extLst>
          </p:cNvPr>
          <p:cNvSpPr txBox="1"/>
          <p:nvPr/>
        </p:nvSpPr>
        <p:spPr>
          <a:xfrm>
            <a:off x="2268132" y="5610476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528300-3BDE-B747-B9A0-750441F8F3DD}"/>
              </a:ext>
            </a:extLst>
          </p:cNvPr>
          <p:cNvSpPr txBox="1"/>
          <p:nvPr/>
        </p:nvSpPr>
        <p:spPr>
          <a:xfrm>
            <a:off x="1089849" y="5829640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662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857951" y="6087544"/>
            <a:ext cx="323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Modified from </a:t>
            </a:r>
            <a:r>
              <a:rPr lang="en-US" b="1" dirty="0" err="1"/>
              <a:t>Defant</a:t>
            </a:r>
            <a:r>
              <a:rPr lang="en-US" b="1" dirty="0"/>
              <a:t> and </a:t>
            </a:r>
            <a:r>
              <a:rPr lang="en-US" b="1" dirty="0" err="1"/>
              <a:t>Taba</a:t>
            </a:r>
            <a:r>
              <a:rPr lang="en-US" b="1" dirty="0"/>
              <a:t> (1957)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997597" y="6044012"/>
            <a:ext cx="3016306" cy="95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57951" y="1424607"/>
            <a:ext cx="323234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Maps of tropopause pressure help to identify the location of the jets.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While each jet occupies its own climatological latitude band, substantial meanders are common.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Occasionally, the latitudinal separation between the jets can vanish resulting in a vertical </a:t>
            </a:r>
            <a:r>
              <a:rPr lang="en-US" sz="2000" b="1" dirty="0"/>
              <a:t>jet superposition</a:t>
            </a:r>
            <a:r>
              <a:rPr lang="en-US" sz="2000" dirty="0"/>
              <a:t>.</a:t>
            </a:r>
            <a:endParaRPr lang="en-US" dirty="0"/>
          </a:p>
        </p:txBody>
      </p:sp>
      <p:pic>
        <p:nvPicPr>
          <p:cNvPr id="15" name="Content Placeholder 5" descr="Defant_Taba2.jpg"/>
          <p:cNvPicPr>
            <a:picLocks noGrp="1" noChangeAspect="1"/>
          </p:cNvPicPr>
          <p:nvPr>
            <p:ph idx="1"/>
          </p:nvPr>
        </p:nvPicPr>
        <p:blipFill>
          <a:blip r:embed="rId3"/>
          <a:srcRect l="-41797" r="-41797"/>
          <a:stretch>
            <a:fillRect/>
          </a:stretch>
        </p:blipFill>
        <p:spPr>
          <a:xfrm>
            <a:off x="-2070728" y="1052667"/>
            <a:ext cx="10330193" cy="5681208"/>
          </a:xfrm>
        </p:spPr>
      </p:pic>
      <p:sp>
        <p:nvSpPr>
          <p:cNvPr id="18" name="Oval 17"/>
          <p:cNvSpPr/>
          <p:nvPr/>
        </p:nvSpPr>
        <p:spPr>
          <a:xfrm>
            <a:off x="2754923" y="4572001"/>
            <a:ext cx="869461" cy="918307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sp>
        <p:nvSpPr>
          <p:cNvPr id="22" name="TextBox 21"/>
          <p:cNvSpPr txBox="1"/>
          <p:nvPr/>
        </p:nvSpPr>
        <p:spPr>
          <a:xfrm rot="19490759">
            <a:off x="1082249" y="1998390"/>
            <a:ext cx="81740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STJ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F9A8FF-E1D0-874F-937F-B91FCB3DAD5E}"/>
              </a:ext>
            </a:extLst>
          </p:cNvPr>
          <p:cNvSpPr txBox="1"/>
          <p:nvPr/>
        </p:nvSpPr>
        <p:spPr>
          <a:xfrm>
            <a:off x="2884394" y="3708605"/>
            <a:ext cx="62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NP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2580535-8A9F-6845-8C4F-E46BAD25BD2C}"/>
              </a:ext>
            </a:extLst>
          </p:cNvPr>
          <p:cNvSpPr txBox="1"/>
          <p:nvPr/>
        </p:nvSpPr>
        <p:spPr>
          <a:xfrm rot="19450374">
            <a:off x="1319993" y="2160842"/>
            <a:ext cx="131149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PJ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44EDAD5-7F57-E64F-A8E8-2B2218F17D48}"/>
              </a:ext>
            </a:extLst>
          </p:cNvPr>
          <p:cNvSpPr/>
          <p:nvPr/>
        </p:nvSpPr>
        <p:spPr>
          <a:xfrm>
            <a:off x="804304" y="3729947"/>
            <a:ext cx="131952" cy="14019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55BEEA1-2F09-2E42-8308-67ECACB9AE76}"/>
              </a:ext>
            </a:extLst>
          </p:cNvPr>
          <p:cNvSpPr/>
          <p:nvPr/>
        </p:nvSpPr>
        <p:spPr>
          <a:xfrm>
            <a:off x="296226" y="5790589"/>
            <a:ext cx="5561725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63FA3F-73D5-AE49-A010-8846E081AC0E}"/>
              </a:ext>
            </a:extLst>
          </p:cNvPr>
          <p:cNvSpPr txBox="1"/>
          <p:nvPr/>
        </p:nvSpPr>
        <p:spPr>
          <a:xfrm>
            <a:off x="2947171" y="5790589"/>
            <a:ext cx="2854960" cy="9233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indent="457200"/>
            <a:r>
              <a:rPr lang="en-US" dirty="0"/>
              <a:t>Tropical Tropopause</a:t>
            </a:r>
          </a:p>
          <a:p>
            <a:pPr indent="457200"/>
            <a:r>
              <a:rPr lang="en-US" dirty="0"/>
              <a:t>Subtropical Tropopause</a:t>
            </a:r>
          </a:p>
          <a:p>
            <a:pPr indent="457200"/>
            <a:r>
              <a:rPr lang="en-US" dirty="0"/>
              <a:t>Polar Tropopause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7A2A756-52C9-0146-A2F1-BCEA577F6C21}"/>
              </a:ext>
            </a:extLst>
          </p:cNvPr>
          <p:cNvSpPr/>
          <p:nvPr/>
        </p:nvSpPr>
        <p:spPr>
          <a:xfrm>
            <a:off x="3144580" y="5886002"/>
            <a:ext cx="213360" cy="198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ECD9704-CE31-D146-A05E-D7AC990638FB}"/>
              </a:ext>
            </a:extLst>
          </p:cNvPr>
          <p:cNvSpPr/>
          <p:nvPr/>
        </p:nvSpPr>
        <p:spPr>
          <a:xfrm>
            <a:off x="3144580" y="6157777"/>
            <a:ext cx="213360" cy="1981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80BD9F9-2FAE-AD46-8652-0C10EB1BDA70}"/>
              </a:ext>
            </a:extLst>
          </p:cNvPr>
          <p:cNvSpPr/>
          <p:nvPr/>
        </p:nvSpPr>
        <p:spPr>
          <a:xfrm>
            <a:off x="3144580" y="6441789"/>
            <a:ext cx="213360" cy="1981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C09006-1183-E24A-9143-94655F0E7137}"/>
              </a:ext>
            </a:extLst>
          </p:cNvPr>
          <p:cNvSpPr txBox="1"/>
          <p:nvPr/>
        </p:nvSpPr>
        <p:spPr>
          <a:xfrm>
            <a:off x="296226" y="1090583"/>
            <a:ext cx="3250249" cy="40011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Tropopause</a:t>
            </a:r>
            <a:r>
              <a:rPr lang="en-US" sz="2000" b="1" dirty="0"/>
              <a:t> Pressure (</a:t>
            </a:r>
            <a:r>
              <a:rPr lang="en-US" sz="2000" b="1" dirty="0" err="1"/>
              <a:t>hPa</a:t>
            </a:r>
            <a:r>
              <a:rPr lang="en-US" sz="2000" b="1" dirty="0"/>
              <a:t>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74EE0E5-FA43-CE46-93AB-03E9888E7C9A}"/>
              </a:ext>
            </a:extLst>
          </p:cNvPr>
          <p:cNvSpPr/>
          <p:nvPr/>
        </p:nvSpPr>
        <p:spPr>
          <a:xfrm>
            <a:off x="4402169" y="1084157"/>
            <a:ext cx="1432112" cy="65628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EBEF92E-7E67-6741-A86D-5F75F21EE992}"/>
              </a:ext>
            </a:extLst>
          </p:cNvPr>
          <p:cNvSpPr/>
          <p:nvPr/>
        </p:nvSpPr>
        <p:spPr>
          <a:xfrm>
            <a:off x="4550588" y="1214382"/>
            <a:ext cx="131952" cy="14019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EC34F33-6734-CF43-929C-586898AEC111}"/>
              </a:ext>
            </a:extLst>
          </p:cNvPr>
          <p:cNvSpPr txBox="1"/>
          <p:nvPr/>
        </p:nvSpPr>
        <p:spPr>
          <a:xfrm>
            <a:off x="4771210" y="1104329"/>
            <a:ext cx="1291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Phoenix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6C80B7-43D7-C34E-8027-134BBCF06CAB}"/>
              </a:ext>
            </a:extLst>
          </p:cNvPr>
          <p:cNvSpPr txBox="1"/>
          <p:nvPr/>
        </p:nvSpPr>
        <p:spPr>
          <a:xfrm>
            <a:off x="4409768" y="1372578"/>
            <a:ext cx="62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NP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F61D15-A586-AC40-9027-6D7A73CAE912}"/>
              </a:ext>
            </a:extLst>
          </p:cNvPr>
          <p:cNvSpPr txBox="1"/>
          <p:nvPr/>
        </p:nvSpPr>
        <p:spPr>
          <a:xfrm>
            <a:off x="4771210" y="1387967"/>
            <a:ext cx="1638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North Pole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DE51BF9-5C47-404A-AB90-D6033662DA63}"/>
              </a:ext>
            </a:extLst>
          </p:cNvPr>
          <p:cNvSpPr txBox="1"/>
          <p:nvPr/>
        </p:nvSpPr>
        <p:spPr>
          <a:xfrm>
            <a:off x="482088" y="5805907"/>
            <a:ext cx="131149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PJ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CF8EF11-C33A-4148-84E4-47649BE4F8B1}"/>
              </a:ext>
            </a:extLst>
          </p:cNvPr>
          <p:cNvSpPr txBox="1"/>
          <p:nvPr/>
        </p:nvSpPr>
        <p:spPr>
          <a:xfrm>
            <a:off x="403349" y="6214209"/>
            <a:ext cx="81740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STJ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A912598-8690-D04C-8906-4318A3C8D593}"/>
              </a:ext>
            </a:extLst>
          </p:cNvPr>
          <p:cNvSpPr txBox="1"/>
          <p:nvPr/>
        </p:nvSpPr>
        <p:spPr>
          <a:xfrm>
            <a:off x="950630" y="5880443"/>
            <a:ext cx="1224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Polar Jet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164AD85-9572-C346-937D-2B9EDE1078F7}"/>
              </a:ext>
            </a:extLst>
          </p:cNvPr>
          <p:cNvSpPr txBox="1"/>
          <p:nvPr/>
        </p:nvSpPr>
        <p:spPr>
          <a:xfrm>
            <a:off x="958379" y="6288745"/>
            <a:ext cx="1709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Subtropical Jet</a:t>
            </a:r>
          </a:p>
        </p:txBody>
      </p:sp>
    </p:spTree>
    <p:extLst>
      <p:ext uri="{BB962C8B-B14F-4D97-AF65-F5344CB8AC3E}">
        <p14:creationId xmlns:p14="http://schemas.microsoft.com/office/powerpoint/2010/main" val="15042545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415D52D4-9522-B245-A6DC-2D223167B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24" y="3513371"/>
            <a:ext cx="4073921" cy="3257014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F2B65B4-0C6A-3C44-882D-ECBBAC954CCC}"/>
              </a:ext>
            </a:extLst>
          </p:cNvPr>
          <p:cNvSpPr/>
          <p:nvPr/>
        </p:nvSpPr>
        <p:spPr>
          <a:xfrm>
            <a:off x="4301822" y="5272440"/>
            <a:ext cx="4764687" cy="148244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AE5F07-1ACC-4248-A518-CA1B72221B7C}"/>
              </a:ext>
            </a:extLst>
          </p:cNvPr>
          <p:cNvSpPr/>
          <p:nvPr/>
        </p:nvSpPr>
        <p:spPr>
          <a:xfrm>
            <a:off x="4377330" y="5351934"/>
            <a:ext cx="218647" cy="215207"/>
          </a:xfrm>
          <a:prstGeom prst="rect">
            <a:avLst/>
          </a:prstGeom>
          <a:solidFill>
            <a:srgbClr val="0011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572A04-B01C-4249-9CC8-E624247A11E4}"/>
              </a:ext>
            </a:extLst>
          </p:cNvPr>
          <p:cNvSpPr/>
          <p:nvPr/>
        </p:nvSpPr>
        <p:spPr>
          <a:xfrm>
            <a:off x="4377330" y="5629846"/>
            <a:ext cx="218647" cy="2152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F15BD9C-928E-184A-8D0F-F092639C2ED1}"/>
              </a:ext>
            </a:extLst>
          </p:cNvPr>
          <p:cNvSpPr/>
          <p:nvPr/>
        </p:nvSpPr>
        <p:spPr>
          <a:xfrm>
            <a:off x="4377329" y="5901637"/>
            <a:ext cx="218647" cy="215207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C1879-450B-2B4F-BBFE-4EACE349B7B8}"/>
              </a:ext>
            </a:extLst>
          </p:cNvPr>
          <p:cNvSpPr/>
          <p:nvPr/>
        </p:nvSpPr>
        <p:spPr>
          <a:xfrm>
            <a:off x="4376827" y="6179478"/>
            <a:ext cx="218647" cy="215207"/>
          </a:xfrm>
          <a:prstGeom prst="rect">
            <a:avLst/>
          </a:prstGeom>
          <a:solidFill>
            <a:srgbClr val="FF00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826392-559D-314D-8A8F-6ECDD19AAD1E}"/>
              </a:ext>
            </a:extLst>
          </p:cNvPr>
          <p:cNvSpPr txBox="1"/>
          <p:nvPr/>
        </p:nvSpPr>
        <p:spPr>
          <a:xfrm>
            <a:off x="4618061" y="5265489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Polar Cyclonic QGPV Anomalies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18B04F-FD40-204E-BDF4-C97F46BB14B2}"/>
              </a:ext>
            </a:extLst>
          </p:cNvPr>
          <p:cNvSpPr txBox="1"/>
          <p:nvPr/>
        </p:nvSpPr>
        <p:spPr>
          <a:xfrm>
            <a:off x="4619185" y="5538612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Tropical Anticyclonic QGPV Anomalies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56BD35-580B-2C41-98BF-CB2C5339FAD3}"/>
              </a:ext>
            </a:extLst>
          </p:cNvPr>
          <p:cNvSpPr txBox="1"/>
          <p:nvPr/>
        </p:nvSpPr>
        <p:spPr>
          <a:xfrm>
            <a:off x="4614552" y="5816406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Residual Upper-Tropospheric QGPV Anomalies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DD9954-7524-1746-8559-7BEF378323D2}"/>
              </a:ext>
            </a:extLst>
          </p:cNvPr>
          <p:cNvSpPr txBox="1"/>
          <p:nvPr/>
        </p:nvSpPr>
        <p:spPr>
          <a:xfrm>
            <a:off x="4609297" y="6094886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Lower-Tropospheric QGPV Anomalies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FC5BFB-3AA2-BB4F-A03C-331C82A819E5}"/>
              </a:ext>
            </a:extLst>
          </p:cNvPr>
          <p:cNvSpPr txBox="1"/>
          <p:nvPr/>
        </p:nvSpPr>
        <p:spPr>
          <a:xfrm>
            <a:off x="4608614" y="6381870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of Jet Superposition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4712C3D-BAD2-2140-AAEE-3EAD02EFDC1F}"/>
              </a:ext>
            </a:extLst>
          </p:cNvPr>
          <p:cNvSpPr/>
          <p:nvPr/>
        </p:nvSpPr>
        <p:spPr>
          <a:xfrm flipH="1" flipV="1">
            <a:off x="4398900" y="6480806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3621F8E-2888-0D48-870E-686F8644A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24" y="129924"/>
            <a:ext cx="4073921" cy="3257014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81DD0B1E-FBBF-434F-BA36-3490FD1AB590}"/>
              </a:ext>
            </a:extLst>
          </p:cNvPr>
          <p:cNvSpPr/>
          <p:nvPr/>
        </p:nvSpPr>
        <p:spPr>
          <a:xfrm flipH="1" flipV="1">
            <a:off x="2323351" y="2470936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DFADF6D-2A3C-7945-90BD-BC4BE051BF6F}"/>
              </a:ext>
            </a:extLst>
          </p:cNvPr>
          <p:cNvSpPr/>
          <p:nvPr/>
        </p:nvSpPr>
        <p:spPr>
          <a:xfrm flipH="1" flipV="1">
            <a:off x="2235716" y="5141074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E489051-881C-FA44-9290-EF9917DEE1F3}"/>
              </a:ext>
            </a:extLst>
          </p:cNvPr>
          <p:cNvSpPr/>
          <p:nvPr/>
        </p:nvSpPr>
        <p:spPr>
          <a:xfrm>
            <a:off x="140174" y="3026383"/>
            <a:ext cx="2095542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919575C-E4A1-B041-AE97-36D32D404FF1}"/>
              </a:ext>
            </a:extLst>
          </p:cNvPr>
          <p:cNvSpPr txBox="1"/>
          <p:nvPr/>
        </p:nvSpPr>
        <p:spPr>
          <a:xfrm>
            <a:off x="147924" y="3014732"/>
            <a:ext cx="2175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hPa</a:t>
            </a:r>
            <a:r>
              <a:rPr lang="en-US" dirty="0"/>
              <a:t> QG Descent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4EAE8C5-88A3-EA4C-811D-8C30D57D350C}"/>
              </a:ext>
            </a:extLst>
          </p:cNvPr>
          <p:cNvSpPr/>
          <p:nvPr/>
        </p:nvSpPr>
        <p:spPr>
          <a:xfrm>
            <a:off x="132426" y="114848"/>
            <a:ext cx="164213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9528EF-666F-ED41-8789-E29739590F18}"/>
              </a:ext>
            </a:extLst>
          </p:cNvPr>
          <p:cNvSpPr txBox="1"/>
          <p:nvPr/>
        </p:nvSpPr>
        <p:spPr>
          <a:xfrm>
            <a:off x="140175" y="122866"/>
            <a:ext cx="1689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Polar Dominant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2A5487D-DEBF-1443-9A7C-1E573BCB9333}"/>
              </a:ext>
            </a:extLst>
          </p:cNvPr>
          <p:cNvSpPr/>
          <p:nvPr/>
        </p:nvSpPr>
        <p:spPr>
          <a:xfrm>
            <a:off x="132426" y="3498525"/>
            <a:ext cx="2820001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71AF4FC-95F5-F14E-8E23-78B94325D2A9}"/>
              </a:ext>
            </a:extLst>
          </p:cNvPr>
          <p:cNvSpPr txBox="1"/>
          <p:nvPr/>
        </p:nvSpPr>
        <p:spPr>
          <a:xfrm>
            <a:off x="140174" y="3496806"/>
            <a:ext cx="2812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West Subtropical Dominant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AB2111A4-A2EC-894A-8AC9-04E9F303A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9437" y="129924"/>
            <a:ext cx="4073921" cy="3257015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9E28DAD9-F9AF-504B-A303-9563529BC1F0}"/>
              </a:ext>
            </a:extLst>
          </p:cNvPr>
          <p:cNvSpPr/>
          <p:nvPr/>
        </p:nvSpPr>
        <p:spPr>
          <a:xfrm flipH="1" flipV="1">
            <a:off x="7195707" y="2156606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8183085-72B7-1349-9488-82BAB9E7D783}"/>
              </a:ext>
            </a:extLst>
          </p:cNvPr>
          <p:cNvSpPr/>
          <p:nvPr/>
        </p:nvSpPr>
        <p:spPr>
          <a:xfrm>
            <a:off x="4893939" y="115078"/>
            <a:ext cx="2662563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AF25A44-A2BB-4840-8ACD-2EF4754DD35D}"/>
              </a:ext>
            </a:extLst>
          </p:cNvPr>
          <p:cNvSpPr txBox="1"/>
          <p:nvPr/>
        </p:nvSpPr>
        <p:spPr>
          <a:xfrm>
            <a:off x="4901687" y="113359"/>
            <a:ext cx="2812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East Subtropical Dominant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485D734-40B7-C943-B965-667858638953}"/>
              </a:ext>
            </a:extLst>
          </p:cNvPr>
          <p:cNvSpPr/>
          <p:nvPr/>
        </p:nvSpPr>
        <p:spPr>
          <a:xfrm>
            <a:off x="140207" y="6421711"/>
            <a:ext cx="2095542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B82534-D959-5342-B80F-73D3A78B4A1E}"/>
              </a:ext>
            </a:extLst>
          </p:cNvPr>
          <p:cNvSpPr txBox="1"/>
          <p:nvPr/>
        </p:nvSpPr>
        <p:spPr>
          <a:xfrm>
            <a:off x="140923" y="6410060"/>
            <a:ext cx="2175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hPa</a:t>
            </a:r>
            <a:r>
              <a:rPr lang="en-US" dirty="0"/>
              <a:t> QG Descent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527FE02-87B3-994E-8211-A610CDD60615}"/>
              </a:ext>
            </a:extLst>
          </p:cNvPr>
          <p:cNvSpPr/>
          <p:nvPr/>
        </p:nvSpPr>
        <p:spPr>
          <a:xfrm>
            <a:off x="4894653" y="3034506"/>
            <a:ext cx="2095542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4C0300D-72E6-F748-8C4B-A306462943CC}"/>
              </a:ext>
            </a:extLst>
          </p:cNvPr>
          <p:cNvSpPr txBox="1"/>
          <p:nvPr/>
        </p:nvSpPr>
        <p:spPr>
          <a:xfrm>
            <a:off x="4902403" y="3022855"/>
            <a:ext cx="2175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hPa</a:t>
            </a:r>
            <a:r>
              <a:rPr lang="en-US" dirty="0"/>
              <a:t> QG Descent</a:t>
            </a:r>
          </a:p>
        </p:txBody>
      </p:sp>
    </p:spTree>
    <p:extLst>
      <p:ext uri="{BB962C8B-B14F-4D97-AF65-F5344CB8AC3E}">
        <p14:creationId xmlns:p14="http://schemas.microsoft.com/office/powerpoint/2010/main" val="34782200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415D52D4-9522-B245-A6DC-2D223167B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24" y="3513371"/>
            <a:ext cx="4073921" cy="3257014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F2B65B4-0C6A-3C44-882D-ECBBAC954CCC}"/>
              </a:ext>
            </a:extLst>
          </p:cNvPr>
          <p:cNvSpPr/>
          <p:nvPr/>
        </p:nvSpPr>
        <p:spPr>
          <a:xfrm>
            <a:off x="4301822" y="5272440"/>
            <a:ext cx="4764687" cy="148244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AE5F07-1ACC-4248-A518-CA1B72221B7C}"/>
              </a:ext>
            </a:extLst>
          </p:cNvPr>
          <p:cNvSpPr/>
          <p:nvPr/>
        </p:nvSpPr>
        <p:spPr>
          <a:xfrm>
            <a:off x="4377330" y="5351934"/>
            <a:ext cx="218647" cy="215207"/>
          </a:xfrm>
          <a:prstGeom prst="rect">
            <a:avLst/>
          </a:prstGeom>
          <a:solidFill>
            <a:srgbClr val="0011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572A04-B01C-4249-9CC8-E624247A11E4}"/>
              </a:ext>
            </a:extLst>
          </p:cNvPr>
          <p:cNvSpPr/>
          <p:nvPr/>
        </p:nvSpPr>
        <p:spPr>
          <a:xfrm>
            <a:off x="4377330" y="5629846"/>
            <a:ext cx="218647" cy="2152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F15BD9C-928E-184A-8D0F-F092639C2ED1}"/>
              </a:ext>
            </a:extLst>
          </p:cNvPr>
          <p:cNvSpPr/>
          <p:nvPr/>
        </p:nvSpPr>
        <p:spPr>
          <a:xfrm>
            <a:off x="4377329" y="5901637"/>
            <a:ext cx="218647" cy="215207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C1879-450B-2B4F-BBFE-4EACE349B7B8}"/>
              </a:ext>
            </a:extLst>
          </p:cNvPr>
          <p:cNvSpPr/>
          <p:nvPr/>
        </p:nvSpPr>
        <p:spPr>
          <a:xfrm>
            <a:off x="4376827" y="6179478"/>
            <a:ext cx="218647" cy="215207"/>
          </a:xfrm>
          <a:prstGeom prst="rect">
            <a:avLst/>
          </a:prstGeom>
          <a:solidFill>
            <a:srgbClr val="FF00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826392-559D-314D-8A8F-6ECDD19AAD1E}"/>
              </a:ext>
            </a:extLst>
          </p:cNvPr>
          <p:cNvSpPr txBox="1"/>
          <p:nvPr/>
        </p:nvSpPr>
        <p:spPr>
          <a:xfrm>
            <a:off x="4618061" y="5265489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Polar Cyclonic QGPV Anomalies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18B04F-FD40-204E-BDF4-C97F46BB14B2}"/>
              </a:ext>
            </a:extLst>
          </p:cNvPr>
          <p:cNvSpPr txBox="1"/>
          <p:nvPr/>
        </p:nvSpPr>
        <p:spPr>
          <a:xfrm>
            <a:off x="4619185" y="5538612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Tropical Anticyclonic QGPV Anomalies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56BD35-580B-2C41-98BF-CB2C5339FAD3}"/>
              </a:ext>
            </a:extLst>
          </p:cNvPr>
          <p:cNvSpPr txBox="1"/>
          <p:nvPr/>
        </p:nvSpPr>
        <p:spPr>
          <a:xfrm>
            <a:off x="4614552" y="5816406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Residual Upper-Tropospheric QGPV Anomalies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DD9954-7524-1746-8559-7BEF378323D2}"/>
              </a:ext>
            </a:extLst>
          </p:cNvPr>
          <p:cNvSpPr txBox="1"/>
          <p:nvPr/>
        </p:nvSpPr>
        <p:spPr>
          <a:xfrm>
            <a:off x="4609297" y="6094886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Lower-Tropospheric QGPV Anomalies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FC5BFB-3AA2-BB4F-A03C-331C82A819E5}"/>
              </a:ext>
            </a:extLst>
          </p:cNvPr>
          <p:cNvSpPr txBox="1"/>
          <p:nvPr/>
        </p:nvSpPr>
        <p:spPr>
          <a:xfrm>
            <a:off x="4608614" y="6381870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of Jet Superposition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4712C3D-BAD2-2140-AAEE-3EAD02EFDC1F}"/>
              </a:ext>
            </a:extLst>
          </p:cNvPr>
          <p:cNvSpPr/>
          <p:nvPr/>
        </p:nvSpPr>
        <p:spPr>
          <a:xfrm flipH="1" flipV="1">
            <a:off x="4398900" y="6480806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3621F8E-2888-0D48-870E-686F8644A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24" y="129924"/>
            <a:ext cx="4073921" cy="3257014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64EAE8C5-88A3-EA4C-811D-8C30D57D350C}"/>
              </a:ext>
            </a:extLst>
          </p:cNvPr>
          <p:cNvSpPr/>
          <p:nvPr/>
        </p:nvSpPr>
        <p:spPr>
          <a:xfrm>
            <a:off x="132426" y="114848"/>
            <a:ext cx="164213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9528EF-666F-ED41-8789-E29739590F18}"/>
              </a:ext>
            </a:extLst>
          </p:cNvPr>
          <p:cNvSpPr txBox="1"/>
          <p:nvPr/>
        </p:nvSpPr>
        <p:spPr>
          <a:xfrm>
            <a:off x="140175" y="122866"/>
            <a:ext cx="1689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Polar Dominant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2A5487D-DEBF-1443-9A7C-1E573BCB9333}"/>
              </a:ext>
            </a:extLst>
          </p:cNvPr>
          <p:cNvSpPr/>
          <p:nvPr/>
        </p:nvSpPr>
        <p:spPr>
          <a:xfrm>
            <a:off x="132426" y="3498525"/>
            <a:ext cx="2820001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71AF4FC-95F5-F14E-8E23-78B94325D2A9}"/>
              </a:ext>
            </a:extLst>
          </p:cNvPr>
          <p:cNvSpPr txBox="1"/>
          <p:nvPr/>
        </p:nvSpPr>
        <p:spPr>
          <a:xfrm>
            <a:off x="140174" y="3496806"/>
            <a:ext cx="2812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West Subtropical Dominant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AB2111A4-A2EC-894A-8AC9-04E9F303A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9437" y="129924"/>
            <a:ext cx="4073921" cy="3257015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9E28DAD9-F9AF-504B-A303-9563529BC1F0}"/>
              </a:ext>
            </a:extLst>
          </p:cNvPr>
          <p:cNvSpPr/>
          <p:nvPr/>
        </p:nvSpPr>
        <p:spPr>
          <a:xfrm flipH="1" flipV="1">
            <a:off x="7195707" y="2156606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8183085-72B7-1349-9488-82BAB9E7D783}"/>
              </a:ext>
            </a:extLst>
          </p:cNvPr>
          <p:cNvSpPr/>
          <p:nvPr/>
        </p:nvSpPr>
        <p:spPr>
          <a:xfrm>
            <a:off x="4893939" y="115078"/>
            <a:ext cx="2662563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AF25A44-A2BB-4840-8ACD-2EF4754DD35D}"/>
              </a:ext>
            </a:extLst>
          </p:cNvPr>
          <p:cNvSpPr txBox="1"/>
          <p:nvPr/>
        </p:nvSpPr>
        <p:spPr>
          <a:xfrm>
            <a:off x="4901687" y="113359"/>
            <a:ext cx="2812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East Subtropical Dominant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6D8F4B2-74C4-994B-976D-32CEC64DC1A7}"/>
              </a:ext>
            </a:extLst>
          </p:cNvPr>
          <p:cNvSpPr txBox="1"/>
          <p:nvPr/>
        </p:nvSpPr>
        <p:spPr>
          <a:xfrm>
            <a:off x="4542730" y="3762440"/>
            <a:ext cx="437654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Descent is primarily associated with polar cyclonic QGPV anomalies.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E6FD526-5C4A-994A-8B6F-1A3ACF5848E0}"/>
              </a:ext>
            </a:extLst>
          </p:cNvPr>
          <p:cNvSpPr/>
          <p:nvPr/>
        </p:nvSpPr>
        <p:spPr>
          <a:xfrm>
            <a:off x="4301822" y="5286300"/>
            <a:ext cx="4761513" cy="327709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4B98C48-00AE-8848-8EDE-43CA90107754}"/>
              </a:ext>
            </a:extLst>
          </p:cNvPr>
          <p:cNvSpPr/>
          <p:nvPr/>
        </p:nvSpPr>
        <p:spPr>
          <a:xfrm flipH="1" flipV="1">
            <a:off x="2235716" y="5141074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07666CF-D015-D446-9C98-B3840122D777}"/>
              </a:ext>
            </a:extLst>
          </p:cNvPr>
          <p:cNvSpPr/>
          <p:nvPr/>
        </p:nvSpPr>
        <p:spPr>
          <a:xfrm flipH="1" flipV="1">
            <a:off x="2323351" y="2470936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45C8DF0-53D5-594C-A130-77AAD8732BAD}"/>
              </a:ext>
            </a:extLst>
          </p:cNvPr>
          <p:cNvSpPr/>
          <p:nvPr/>
        </p:nvSpPr>
        <p:spPr>
          <a:xfrm>
            <a:off x="140174" y="3026383"/>
            <a:ext cx="2095542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9409C55-8416-2C4F-970E-FB4AC45C77CF}"/>
              </a:ext>
            </a:extLst>
          </p:cNvPr>
          <p:cNvSpPr txBox="1"/>
          <p:nvPr/>
        </p:nvSpPr>
        <p:spPr>
          <a:xfrm>
            <a:off x="147924" y="3014732"/>
            <a:ext cx="2175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hPa</a:t>
            </a:r>
            <a:r>
              <a:rPr lang="en-US" dirty="0"/>
              <a:t> QG Descent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0711EE3-BFF1-064F-BDA5-4B58190B22A4}"/>
              </a:ext>
            </a:extLst>
          </p:cNvPr>
          <p:cNvSpPr/>
          <p:nvPr/>
        </p:nvSpPr>
        <p:spPr>
          <a:xfrm>
            <a:off x="140207" y="6421711"/>
            <a:ext cx="2095542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C62D3F2-F24E-3548-B2FF-5C6469072495}"/>
              </a:ext>
            </a:extLst>
          </p:cNvPr>
          <p:cNvSpPr txBox="1"/>
          <p:nvPr/>
        </p:nvSpPr>
        <p:spPr>
          <a:xfrm>
            <a:off x="140923" y="6410060"/>
            <a:ext cx="2175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hPa</a:t>
            </a:r>
            <a:r>
              <a:rPr lang="en-US" dirty="0"/>
              <a:t> QG Descent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2F4B603-0C7A-1649-AE0D-206808E6C456}"/>
              </a:ext>
            </a:extLst>
          </p:cNvPr>
          <p:cNvSpPr/>
          <p:nvPr/>
        </p:nvSpPr>
        <p:spPr>
          <a:xfrm>
            <a:off x="4894653" y="3034506"/>
            <a:ext cx="2095542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642E96E-396D-6A40-9028-43B8019D1595}"/>
              </a:ext>
            </a:extLst>
          </p:cNvPr>
          <p:cNvSpPr txBox="1"/>
          <p:nvPr/>
        </p:nvSpPr>
        <p:spPr>
          <a:xfrm>
            <a:off x="4902403" y="3022855"/>
            <a:ext cx="2175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hPa</a:t>
            </a:r>
            <a:r>
              <a:rPr lang="en-US" dirty="0"/>
              <a:t> QG Descent</a:t>
            </a:r>
          </a:p>
        </p:txBody>
      </p:sp>
    </p:spTree>
    <p:extLst>
      <p:ext uri="{BB962C8B-B14F-4D97-AF65-F5344CB8AC3E}">
        <p14:creationId xmlns:p14="http://schemas.microsoft.com/office/powerpoint/2010/main" val="20958389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Piecewise QGPV Inversion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20CDA1-97FE-3F44-A272-9594C5B44D82}"/>
              </a:ext>
            </a:extLst>
          </p:cNvPr>
          <p:cNvSpPr/>
          <p:nvPr/>
        </p:nvSpPr>
        <p:spPr>
          <a:xfrm>
            <a:off x="199856" y="1122515"/>
            <a:ext cx="8798894" cy="14821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9F16F68-CF40-9A49-97FF-6596607D0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30330" y="1247538"/>
            <a:ext cx="12958208" cy="12321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C74382A-E8B7-154D-B523-83BED1F698D7}"/>
              </a:ext>
            </a:extLst>
          </p:cNvPr>
          <p:cNvSpPr/>
          <p:nvPr/>
        </p:nvSpPr>
        <p:spPr>
          <a:xfrm>
            <a:off x="6470541" y="1696283"/>
            <a:ext cx="991892" cy="67495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D208BD-FE5C-C14B-A201-A66CFFE25869}"/>
              </a:ext>
            </a:extLst>
          </p:cNvPr>
          <p:cNvSpPr/>
          <p:nvPr/>
        </p:nvSpPr>
        <p:spPr>
          <a:xfrm>
            <a:off x="7669076" y="1696283"/>
            <a:ext cx="991892" cy="67495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58F1AC2-CCE4-154C-83E5-B291BBA9EE8D}"/>
                  </a:ext>
                </a:extLst>
              </p:cNvPr>
              <p:cNvSpPr txBox="1"/>
              <p:nvPr/>
            </p:nvSpPr>
            <p:spPr>
              <a:xfrm>
                <a:off x="0" y="2987000"/>
                <a:ext cx="9144000" cy="9630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The prior analyses only consider the interaction of each perturbation geostrophic wind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Sup>
                          <m:sSub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𝑔𝑖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acc>
                  </m:oMath>
                </a14:m>
                <a:r>
                  <a:rPr lang="en-US" sz="2400" dirty="0"/>
                  <a:t>) field with the composite temperature field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).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58F1AC2-CCE4-154C-83E5-B291BBA9EE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87000"/>
                <a:ext cx="9144000" cy="963021"/>
              </a:xfrm>
              <a:prstGeom prst="rect">
                <a:avLst/>
              </a:prstGeom>
              <a:blipFill>
                <a:blip r:embed="rId4"/>
                <a:stretch>
                  <a:fillRect t="-3896" b="-77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7AF5EB2-F4B9-A841-ACE0-35EB148BF482}"/>
              </a:ext>
            </a:extLst>
          </p:cNvPr>
          <p:cNvSpPr txBox="1"/>
          <p:nvPr/>
        </p:nvSpPr>
        <p:spPr>
          <a:xfrm>
            <a:off x="7451187" y="1448499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B1753B-BF9C-6247-B313-6F73F7EFA9D3}"/>
              </a:ext>
            </a:extLst>
          </p:cNvPr>
          <p:cNvSpPr txBox="1"/>
          <p:nvPr/>
        </p:nvSpPr>
        <p:spPr>
          <a:xfrm>
            <a:off x="5587217" y="1462567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A4D369-768B-564A-8D8A-A8E91BD6CFA0}"/>
              </a:ext>
            </a:extLst>
          </p:cNvPr>
          <p:cNvSpPr txBox="1"/>
          <p:nvPr/>
        </p:nvSpPr>
        <p:spPr>
          <a:xfrm>
            <a:off x="6775937" y="1823524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DA1AF9-724E-544D-8FD8-3CCB7A608399}"/>
              </a:ext>
            </a:extLst>
          </p:cNvPr>
          <p:cNvSpPr txBox="1"/>
          <p:nvPr/>
        </p:nvSpPr>
        <p:spPr>
          <a:xfrm>
            <a:off x="7978725" y="1830558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E57687-B4D8-4548-B5E7-AAD4D198826D}"/>
              </a:ext>
            </a:extLst>
          </p:cNvPr>
          <p:cNvSpPr txBox="1"/>
          <p:nvPr/>
        </p:nvSpPr>
        <p:spPr>
          <a:xfrm>
            <a:off x="5548774" y="1998514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2D3E77-8F0F-944E-B7CA-493F015C9F22}"/>
              </a:ext>
            </a:extLst>
          </p:cNvPr>
          <p:cNvSpPr txBox="1"/>
          <p:nvPr/>
        </p:nvSpPr>
        <p:spPr>
          <a:xfrm>
            <a:off x="3556895" y="1805514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67C2E9-404B-4341-BF41-3B8236CC21E0}"/>
              </a:ext>
            </a:extLst>
          </p:cNvPr>
          <p:cNvSpPr txBox="1"/>
          <p:nvPr/>
        </p:nvSpPr>
        <p:spPr>
          <a:xfrm>
            <a:off x="2268132" y="1586349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D5543B-261D-F841-AE23-C707C4EDE049}"/>
              </a:ext>
            </a:extLst>
          </p:cNvPr>
          <p:cNvSpPr txBox="1"/>
          <p:nvPr/>
        </p:nvSpPr>
        <p:spPr>
          <a:xfrm>
            <a:off x="1089849" y="1805513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203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Piecewise QGPV Inversion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20CDA1-97FE-3F44-A272-9594C5B44D82}"/>
              </a:ext>
            </a:extLst>
          </p:cNvPr>
          <p:cNvSpPr/>
          <p:nvPr/>
        </p:nvSpPr>
        <p:spPr>
          <a:xfrm>
            <a:off x="199856" y="1122515"/>
            <a:ext cx="8798894" cy="14821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9F16F68-CF40-9A49-97FF-6596607D0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30330" y="1247538"/>
            <a:ext cx="12958208" cy="12321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454B8AA-F9EF-F54F-97FE-645911A19E58}"/>
                  </a:ext>
                </a:extLst>
              </p:cNvPr>
              <p:cNvSpPr txBox="1"/>
              <p:nvPr/>
            </p:nvSpPr>
            <p:spPr>
              <a:xfrm>
                <a:off x="0" y="2987000"/>
                <a:ext cx="9144000" cy="9630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The prior analyses only consider the interaction of each perturbation geostrophic wind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𝑔𝑖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acc>
                  </m:oMath>
                </a14:m>
                <a:r>
                  <a:rPr lang="en-US" sz="2400" dirty="0"/>
                  <a:t>) field with the composite temperature field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).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454B8AA-F9EF-F54F-97FE-645911A19E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87000"/>
                <a:ext cx="9144000" cy="963021"/>
              </a:xfrm>
              <a:prstGeom prst="rect">
                <a:avLst/>
              </a:prstGeom>
              <a:blipFill>
                <a:blip r:embed="rId4"/>
                <a:stretch>
                  <a:fillRect t="-3896" b="-77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454E2CC-3ECA-9E44-9E8F-9D1510BA58EF}"/>
                  </a:ext>
                </a:extLst>
              </p:cNvPr>
              <p:cNvSpPr txBox="1"/>
              <p:nvPr/>
            </p:nvSpPr>
            <p:spPr>
              <a:xfrm>
                <a:off x="199856" y="4160650"/>
                <a:ext cx="8706720" cy="8315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Each perturbation geopotential field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/>
                  <a:t>) is also accompanied by a perturbation temperature field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/>
                  <a:t>) .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454E2CC-3ECA-9E44-9E8F-9D1510BA5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856" y="4160650"/>
                <a:ext cx="8706720" cy="831510"/>
              </a:xfrm>
              <a:prstGeom prst="rect">
                <a:avLst/>
              </a:prstGeom>
              <a:blipFill>
                <a:blip r:embed="rId5"/>
                <a:stretch>
                  <a:fillRect t="-4545" b="-13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2FE42405-F30A-F746-8617-00F3AA9065DE}"/>
              </a:ext>
            </a:extLst>
          </p:cNvPr>
          <p:cNvSpPr/>
          <p:nvPr/>
        </p:nvSpPr>
        <p:spPr>
          <a:xfrm>
            <a:off x="6470541" y="1696283"/>
            <a:ext cx="991892" cy="67495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DACC2D-69D6-2F43-9EF7-703B9EE453DD}"/>
              </a:ext>
            </a:extLst>
          </p:cNvPr>
          <p:cNvSpPr/>
          <p:nvPr/>
        </p:nvSpPr>
        <p:spPr>
          <a:xfrm>
            <a:off x="7669076" y="1696283"/>
            <a:ext cx="991892" cy="67495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F46851-B841-D643-83D7-16A62E231BFE}"/>
              </a:ext>
            </a:extLst>
          </p:cNvPr>
          <p:cNvSpPr txBox="1"/>
          <p:nvPr/>
        </p:nvSpPr>
        <p:spPr>
          <a:xfrm>
            <a:off x="7451187" y="1448499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37C1BE-D36D-E249-8ECF-DBF497CF7111}"/>
              </a:ext>
            </a:extLst>
          </p:cNvPr>
          <p:cNvSpPr txBox="1"/>
          <p:nvPr/>
        </p:nvSpPr>
        <p:spPr>
          <a:xfrm>
            <a:off x="5587217" y="1462567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5B19FD-8F3D-4C4F-BBED-05725058A371}"/>
              </a:ext>
            </a:extLst>
          </p:cNvPr>
          <p:cNvSpPr txBox="1"/>
          <p:nvPr/>
        </p:nvSpPr>
        <p:spPr>
          <a:xfrm>
            <a:off x="6775937" y="1823524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7A75AF-C8DA-394E-9D65-886379A41962}"/>
              </a:ext>
            </a:extLst>
          </p:cNvPr>
          <p:cNvSpPr txBox="1"/>
          <p:nvPr/>
        </p:nvSpPr>
        <p:spPr>
          <a:xfrm>
            <a:off x="7978725" y="1830558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76E4B5-E4BA-D642-83FC-3280CEB63CEB}"/>
              </a:ext>
            </a:extLst>
          </p:cNvPr>
          <p:cNvSpPr txBox="1"/>
          <p:nvPr/>
        </p:nvSpPr>
        <p:spPr>
          <a:xfrm>
            <a:off x="5548774" y="1998514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CD5B0F-A73A-6E40-9DA3-ECAD50F4EA63}"/>
              </a:ext>
            </a:extLst>
          </p:cNvPr>
          <p:cNvSpPr txBox="1"/>
          <p:nvPr/>
        </p:nvSpPr>
        <p:spPr>
          <a:xfrm>
            <a:off x="3556895" y="1805514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A13561-E86C-804D-9615-D0F4D9AB074A}"/>
              </a:ext>
            </a:extLst>
          </p:cNvPr>
          <p:cNvSpPr txBox="1"/>
          <p:nvPr/>
        </p:nvSpPr>
        <p:spPr>
          <a:xfrm>
            <a:off x="2268132" y="1586349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B11654-295E-D841-8731-9B093B63C8B5}"/>
              </a:ext>
            </a:extLst>
          </p:cNvPr>
          <p:cNvSpPr txBox="1"/>
          <p:nvPr/>
        </p:nvSpPr>
        <p:spPr>
          <a:xfrm>
            <a:off x="1089849" y="1805513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089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Piecewise QGPV Inversion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20CDA1-97FE-3F44-A272-9594C5B44D82}"/>
              </a:ext>
            </a:extLst>
          </p:cNvPr>
          <p:cNvSpPr/>
          <p:nvPr/>
        </p:nvSpPr>
        <p:spPr>
          <a:xfrm>
            <a:off x="199856" y="1122515"/>
            <a:ext cx="8798894" cy="14821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9F16F68-CF40-9A49-97FF-6596607D0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30330" y="1247538"/>
            <a:ext cx="12958208" cy="12321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19E8F5-1395-CC44-966D-0A8784F4B1EC}"/>
              </a:ext>
            </a:extLst>
          </p:cNvPr>
          <p:cNvSpPr txBox="1"/>
          <p:nvPr/>
        </p:nvSpPr>
        <p:spPr>
          <a:xfrm rot="10800000">
            <a:off x="6896744" y="1767339"/>
            <a:ext cx="619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‘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C1B819-CAD9-7E43-A4AA-4174E87DF25B}"/>
              </a:ext>
            </a:extLst>
          </p:cNvPr>
          <p:cNvSpPr txBox="1"/>
          <p:nvPr/>
        </p:nvSpPr>
        <p:spPr>
          <a:xfrm rot="10800000">
            <a:off x="8101342" y="1767339"/>
            <a:ext cx="619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‘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05A523-DB1F-8143-9AFA-4F9848DC4CD1}"/>
              </a:ext>
            </a:extLst>
          </p:cNvPr>
          <p:cNvSpPr/>
          <p:nvPr/>
        </p:nvSpPr>
        <p:spPr>
          <a:xfrm>
            <a:off x="7020730" y="1859016"/>
            <a:ext cx="495945" cy="40823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9EDF05-6A85-5741-911E-31F7E04F233A}"/>
              </a:ext>
            </a:extLst>
          </p:cNvPr>
          <p:cNvSpPr/>
          <p:nvPr/>
        </p:nvSpPr>
        <p:spPr>
          <a:xfrm>
            <a:off x="8220658" y="1859016"/>
            <a:ext cx="500616" cy="40823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E2F9128-94F7-6642-B0AB-10D6C34F591C}"/>
                  </a:ext>
                </a:extLst>
              </p:cNvPr>
              <p:cNvSpPr txBox="1"/>
              <p:nvPr/>
            </p:nvSpPr>
            <p:spPr>
              <a:xfrm>
                <a:off x="245943" y="5334300"/>
                <a:ext cx="8706720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Substituting the perturbation temperature fields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/>
                  <a:t>) into the QG-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2400" dirty="0"/>
                  <a:t> equation permits diagnosis of the QG vertical motion that results from interactions between each category of QGPV anomalies.</a:t>
                </a: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E2F9128-94F7-6642-B0AB-10D6C34F59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943" y="5334300"/>
                <a:ext cx="8706720" cy="1200329"/>
              </a:xfrm>
              <a:prstGeom prst="rect">
                <a:avLst/>
              </a:prstGeom>
              <a:blipFill>
                <a:blip r:embed="rId4"/>
                <a:stretch>
                  <a:fillRect t="-3158" b="-94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87ACC8D-C539-9F4E-92AF-EF1B6B9601BB}"/>
                  </a:ext>
                </a:extLst>
              </p:cNvPr>
              <p:cNvSpPr txBox="1"/>
              <p:nvPr/>
            </p:nvSpPr>
            <p:spPr>
              <a:xfrm>
                <a:off x="0" y="2987000"/>
                <a:ext cx="9144000" cy="9630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The prior analyses only consider the interaction of each perturbation geostrophic wind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𝑔𝑖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acc>
                  </m:oMath>
                </a14:m>
                <a:r>
                  <a:rPr lang="en-US" sz="2400" dirty="0"/>
                  <a:t>) field with the composite temperature field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).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87ACC8D-C539-9F4E-92AF-EF1B6B9601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87000"/>
                <a:ext cx="9144000" cy="963021"/>
              </a:xfrm>
              <a:prstGeom prst="rect">
                <a:avLst/>
              </a:prstGeom>
              <a:blipFill>
                <a:blip r:embed="rId5"/>
                <a:stretch>
                  <a:fillRect t="-3896" b="-77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068BE85-1EBC-5741-8EEB-54C057894795}"/>
                  </a:ext>
                </a:extLst>
              </p:cNvPr>
              <p:cNvSpPr txBox="1"/>
              <p:nvPr/>
            </p:nvSpPr>
            <p:spPr>
              <a:xfrm>
                <a:off x="199856" y="4160650"/>
                <a:ext cx="8706720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Each perturbation geopotential field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/>
                  <a:t>) is also accompanied by a perturbation temperature field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/>
                  <a:t>) .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068BE85-1EBC-5741-8EEB-54C0578947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856" y="4160650"/>
                <a:ext cx="8706720" cy="830997"/>
              </a:xfrm>
              <a:prstGeom prst="rect">
                <a:avLst/>
              </a:prstGeom>
              <a:blipFill>
                <a:blip r:embed="rId6"/>
                <a:stretch>
                  <a:fillRect t="-4545" b="-13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82A89F35-5EF7-CF40-AC53-96440F13DB89}"/>
              </a:ext>
            </a:extLst>
          </p:cNvPr>
          <p:cNvSpPr txBox="1"/>
          <p:nvPr/>
        </p:nvSpPr>
        <p:spPr>
          <a:xfrm>
            <a:off x="7451187" y="1448499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1DAD00-FBBE-454A-9AB7-E58BE87E04A8}"/>
              </a:ext>
            </a:extLst>
          </p:cNvPr>
          <p:cNvSpPr txBox="1"/>
          <p:nvPr/>
        </p:nvSpPr>
        <p:spPr>
          <a:xfrm>
            <a:off x="5587217" y="1462567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0F3B24-2788-3941-B050-B7924B8BA9E8}"/>
              </a:ext>
            </a:extLst>
          </p:cNvPr>
          <p:cNvSpPr txBox="1"/>
          <p:nvPr/>
        </p:nvSpPr>
        <p:spPr>
          <a:xfrm>
            <a:off x="6775937" y="1823524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E32A48-753B-6747-80C2-62305B563326}"/>
              </a:ext>
            </a:extLst>
          </p:cNvPr>
          <p:cNvSpPr txBox="1"/>
          <p:nvPr/>
        </p:nvSpPr>
        <p:spPr>
          <a:xfrm>
            <a:off x="7978725" y="1830558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B5D00F-7B9A-CC44-A176-3A09C1E13F37}"/>
              </a:ext>
            </a:extLst>
          </p:cNvPr>
          <p:cNvSpPr txBox="1"/>
          <p:nvPr/>
        </p:nvSpPr>
        <p:spPr>
          <a:xfrm>
            <a:off x="5548774" y="1998514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55E2A4-E264-3C46-8F64-F0CC209FBCA0}"/>
              </a:ext>
            </a:extLst>
          </p:cNvPr>
          <p:cNvSpPr txBox="1"/>
          <p:nvPr/>
        </p:nvSpPr>
        <p:spPr>
          <a:xfrm>
            <a:off x="3556895" y="1805514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1DFA60-1A47-F541-91AD-487E5BE21289}"/>
              </a:ext>
            </a:extLst>
          </p:cNvPr>
          <p:cNvSpPr txBox="1"/>
          <p:nvPr/>
        </p:nvSpPr>
        <p:spPr>
          <a:xfrm>
            <a:off x="2268132" y="1586349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E89443-0E77-B743-A0E7-1B91EB9446AF}"/>
              </a:ext>
            </a:extLst>
          </p:cNvPr>
          <p:cNvSpPr txBox="1"/>
          <p:nvPr/>
        </p:nvSpPr>
        <p:spPr>
          <a:xfrm>
            <a:off x="1089849" y="1805513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38A0B5-7428-7C45-BA29-58AC8B7B774F}"/>
              </a:ext>
            </a:extLst>
          </p:cNvPr>
          <p:cNvSpPr txBox="1"/>
          <p:nvPr/>
        </p:nvSpPr>
        <p:spPr>
          <a:xfrm>
            <a:off x="7198625" y="1973474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EE72F3-DC4D-5643-AFBA-7488785DDCFB}"/>
              </a:ext>
            </a:extLst>
          </p:cNvPr>
          <p:cNvSpPr txBox="1"/>
          <p:nvPr/>
        </p:nvSpPr>
        <p:spPr>
          <a:xfrm>
            <a:off x="8411308" y="1973473"/>
            <a:ext cx="33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3787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415D52D4-9522-B245-A6DC-2D223167B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01" y="3460189"/>
            <a:ext cx="3829619" cy="3291013"/>
          </a:xfrm>
          <a:prstGeom prst="rect">
            <a:avLst/>
          </a:prstGeom>
          <a:ln w="25400">
            <a:noFill/>
          </a:ln>
          <a:effectLst/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1FC5BFB-3AA2-BB4F-A03C-331C82A819E5}"/>
              </a:ext>
            </a:extLst>
          </p:cNvPr>
          <p:cNvSpPr txBox="1"/>
          <p:nvPr/>
        </p:nvSpPr>
        <p:spPr>
          <a:xfrm>
            <a:off x="4854569" y="6053065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of Jet Superposition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4712C3D-BAD2-2140-AAEE-3EAD02EFDC1F}"/>
              </a:ext>
            </a:extLst>
          </p:cNvPr>
          <p:cNvSpPr/>
          <p:nvPr/>
        </p:nvSpPr>
        <p:spPr>
          <a:xfrm flipH="1" flipV="1">
            <a:off x="4608614" y="6156887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3621F8E-2888-0D48-870E-686F8644A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01" y="129924"/>
            <a:ext cx="3811894" cy="3287284"/>
          </a:xfrm>
          <a:prstGeom prst="rect">
            <a:avLst/>
          </a:prstGeom>
          <a:ln w="25400">
            <a:noFill/>
          </a:ln>
          <a:effectLst/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E6EDEDD3-3457-894F-BEB4-F47FC9B3E33F}"/>
              </a:ext>
            </a:extLst>
          </p:cNvPr>
          <p:cNvSpPr/>
          <p:nvPr/>
        </p:nvSpPr>
        <p:spPr>
          <a:xfrm>
            <a:off x="457449" y="505637"/>
            <a:ext cx="1216606" cy="3676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98AAB92-D394-E64C-A836-3A1A976FE024}"/>
                  </a:ext>
                </a:extLst>
              </p:cNvPr>
              <p:cNvSpPr txBox="1"/>
              <p:nvPr/>
            </p:nvSpPr>
            <p:spPr>
              <a:xfrm>
                <a:off x="457448" y="514502"/>
                <a:ext cx="12166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500-hPa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98AAB92-D394-E64C-A836-3A1A976FE0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448" y="514502"/>
                <a:ext cx="1216607" cy="369332"/>
              </a:xfrm>
              <a:prstGeom prst="rect">
                <a:avLst/>
              </a:prstGeom>
              <a:blipFill>
                <a:blip r:embed="rId5"/>
                <a:stretch>
                  <a:fillRect l="-4167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ctangle 45">
            <a:extLst>
              <a:ext uri="{FF2B5EF4-FFF2-40B4-BE49-F238E27FC236}">
                <a16:creationId xmlns:a16="http://schemas.microsoft.com/office/drawing/2014/main" id="{64EAE8C5-88A3-EA4C-811D-8C30D57D350C}"/>
              </a:ext>
            </a:extLst>
          </p:cNvPr>
          <p:cNvSpPr/>
          <p:nvPr/>
        </p:nvSpPr>
        <p:spPr>
          <a:xfrm>
            <a:off x="457450" y="138024"/>
            <a:ext cx="1642130" cy="367613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9528EF-666F-ED41-8789-E29739590F18}"/>
              </a:ext>
            </a:extLst>
          </p:cNvPr>
          <p:cNvSpPr txBox="1"/>
          <p:nvPr/>
        </p:nvSpPr>
        <p:spPr>
          <a:xfrm>
            <a:off x="457451" y="136305"/>
            <a:ext cx="1642130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Polar Dominant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2A5487D-DEBF-1443-9A7C-1E573BCB9333}"/>
              </a:ext>
            </a:extLst>
          </p:cNvPr>
          <p:cNvSpPr/>
          <p:nvPr/>
        </p:nvSpPr>
        <p:spPr>
          <a:xfrm>
            <a:off x="458595" y="3466345"/>
            <a:ext cx="2820001" cy="3676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71AF4FC-95F5-F14E-8E23-78B94325D2A9}"/>
              </a:ext>
            </a:extLst>
          </p:cNvPr>
          <p:cNvSpPr txBox="1"/>
          <p:nvPr/>
        </p:nvSpPr>
        <p:spPr>
          <a:xfrm>
            <a:off x="457450" y="3465485"/>
            <a:ext cx="2812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West Subtropical Dominant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AB2111A4-A2EC-894A-8AC9-04E9F303AB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3939" y="145058"/>
            <a:ext cx="3831782" cy="3257015"/>
          </a:xfrm>
          <a:prstGeom prst="rect">
            <a:avLst/>
          </a:prstGeom>
          <a:ln w="25400">
            <a:noFill/>
          </a:ln>
          <a:effectLst/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C8183085-72B7-1349-9488-82BAB9E7D783}"/>
              </a:ext>
            </a:extLst>
          </p:cNvPr>
          <p:cNvSpPr/>
          <p:nvPr/>
        </p:nvSpPr>
        <p:spPr>
          <a:xfrm>
            <a:off x="4905047" y="152657"/>
            <a:ext cx="2662563" cy="3676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AF25A44-A2BB-4840-8ACD-2EF4754DD35D}"/>
              </a:ext>
            </a:extLst>
          </p:cNvPr>
          <p:cNvSpPr txBox="1"/>
          <p:nvPr/>
        </p:nvSpPr>
        <p:spPr>
          <a:xfrm>
            <a:off x="4912795" y="150938"/>
            <a:ext cx="2812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East Subtropical Dominant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0EF5015-4570-C84D-BECD-3941BF30D562}"/>
              </a:ext>
            </a:extLst>
          </p:cNvPr>
          <p:cNvSpPr txBox="1"/>
          <p:nvPr/>
        </p:nvSpPr>
        <p:spPr>
          <a:xfrm>
            <a:off x="5054013" y="5710959"/>
            <a:ext cx="330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PVU on the 345-K surface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295C2C3-DF27-0446-BEBB-B9C329201D0F}"/>
              </a:ext>
            </a:extLst>
          </p:cNvPr>
          <p:cNvCxnSpPr>
            <a:cxnSpLocks/>
          </p:cNvCxnSpPr>
          <p:nvPr/>
        </p:nvCxnSpPr>
        <p:spPr>
          <a:xfrm flipV="1">
            <a:off x="4545324" y="5895625"/>
            <a:ext cx="431216" cy="1"/>
          </a:xfrm>
          <a:prstGeom prst="line">
            <a:avLst/>
          </a:prstGeom>
          <a:ln w="76200" cmpd="sng">
            <a:solidFill>
              <a:srgbClr val="FF0000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24B60FD1-B171-8B47-BE31-64ECD90CE986}"/>
              </a:ext>
            </a:extLst>
          </p:cNvPr>
          <p:cNvSpPr/>
          <p:nvPr/>
        </p:nvSpPr>
        <p:spPr>
          <a:xfrm>
            <a:off x="4434948" y="5040351"/>
            <a:ext cx="4461347" cy="1435665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3888521-D233-8849-96BF-76B1E673268A}"/>
              </a:ext>
            </a:extLst>
          </p:cNvPr>
          <p:cNvCxnSpPr>
            <a:cxnSpLocks/>
          </p:cNvCxnSpPr>
          <p:nvPr/>
        </p:nvCxnSpPr>
        <p:spPr>
          <a:xfrm flipV="1">
            <a:off x="4545324" y="5611617"/>
            <a:ext cx="431216" cy="1"/>
          </a:xfrm>
          <a:prstGeom prst="line">
            <a:avLst/>
          </a:prstGeom>
          <a:ln w="76200" cmpd="sng">
            <a:solidFill>
              <a:srgbClr val="0E00FF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FEF63CAB-F54F-8546-B4DA-E64A5F13C76A}"/>
              </a:ext>
            </a:extLst>
          </p:cNvPr>
          <p:cNvSpPr txBox="1"/>
          <p:nvPr/>
        </p:nvSpPr>
        <p:spPr>
          <a:xfrm>
            <a:off x="5054013" y="5402306"/>
            <a:ext cx="330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PVU on the 320-K surface</a:t>
            </a:r>
          </a:p>
        </p:txBody>
      </p:sp>
      <p:sp>
        <p:nvSpPr>
          <p:cNvPr id="2" name="Multiply 1">
            <a:extLst>
              <a:ext uri="{FF2B5EF4-FFF2-40B4-BE49-F238E27FC236}">
                <a16:creationId xmlns:a16="http://schemas.microsoft.com/office/drawing/2014/main" id="{D3C0DB46-275C-EA41-9A9C-D70BEF25CA7E}"/>
              </a:ext>
            </a:extLst>
          </p:cNvPr>
          <p:cNvSpPr/>
          <p:nvPr/>
        </p:nvSpPr>
        <p:spPr>
          <a:xfrm flipH="1">
            <a:off x="4565286" y="5077004"/>
            <a:ext cx="410563" cy="395724"/>
          </a:xfrm>
          <a:prstGeom prst="mathMultiply">
            <a:avLst/>
          </a:prstGeom>
          <a:solidFill>
            <a:srgbClr val="FF0000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D48D871-CF67-B540-88D2-1FE67A59488B}"/>
              </a:ext>
            </a:extLst>
          </p:cNvPr>
          <p:cNvSpPr txBox="1"/>
          <p:nvPr/>
        </p:nvSpPr>
        <p:spPr>
          <a:xfrm>
            <a:off x="5053322" y="5090200"/>
            <a:ext cx="330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of Maximum Descent</a:t>
            </a:r>
          </a:p>
        </p:txBody>
      </p:sp>
      <p:sp>
        <p:nvSpPr>
          <p:cNvPr id="62" name="Multiply 61">
            <a:extLst>
              <a:ext uri="{FF2B5EF4-FFF2-40B4-BE49-F238E27FC236}">
                <a16:creationId xmlns:a16="http://schemas.microsoft.com/office/drawing/2014/main" id="{F98972EE-2A63-0F40-A5A5-28D25ADE81D2}"/>
              </a:ext>
            </a:extLst>
          </p:cNvPr>
          <p:cNvSpPr/>
          <p:nvPr/>
        </p:nvSpPr>
        <p:spPr>
          <a:xfrm flipH="1">
            <a:off x="1770151" y="2163336"/>
            <a:ext cx="294332" cy="283694"/>
          </a:xfrm>
          <a:prstGeom prst="mathMultiply">
            <a:avLst/>
          </a:prstGeom>
          <a:solidFill>
            <a:srgbClr val="FF0000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Multiply 62">
            <a:extLst>
              <a:ext uri="{FF2B5EF4-FFF2-40B4-BE49-F238E27FC236}">
                <a16:creationId xmlns:a16="http://schemas.microsoft.com/office/drawing/2014/main" id="{3591703F-35C0-7C40-8008-64C7C258A922}"/>
              </a:ext>
            </a:extLst>
          </p:cNvPr>
          <p:cNvSpPr/>
          <p:nvPr/>
        </p:nvSpPr>
        <p:spPr>
          <a:xfrm flipH="1">
            <a:off x="2216644" y="4867039"/>
            <a:ext cx="294332" cy="283694"/>
          </a:xfrm>
          <a:prstGeom prst="mathMultiply">
            <a:avLst/>
          </a:prstGeom>
          <a:solidFill>
            <a:srgbClr val="FF0000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Multiply 63">
            <a:extLst>
              <a:ext uri="{FF2B5EF4-FFF2-40B4-BE49-F238E27FC236}">
                <a16:creationId xmlns:a16="http://schemas.microsoft.com/office/drawing/2014/main" id="{602C5F67-4DDF-8B49-9828-099A92686291}"/>
              </a:ext>
            </a:extLst>
          </p:cNvPr>
          <p:cNvSpPr/>
          <p:nvPr/>
        </p:nvSpPr>
        <p:spPr>
          <a:xfrm flipH="1">
            <a:off x="6362103" y="1550921"/>
            <a:ext cx="294332" cy="283694"/>
          </a:xfrm>
          <a:prstGeom prst="mathMultiply">
            <a:avLst/>
          </a:prstGeom>
          <a:solidFill>
            <a:srgbClr val="FF0000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3BE7F813-2CFA-FF42-BC22-07D330C88D57}"/>
                  </a:ext>
                </a:extLst>
              </p:cNvPr>
              <p:cNvSpPr txBox="1"/>
              <p:nvPr/>
            </p:nvSpPr>
            <p:spPr>
              <a:xfrm>
                <a:off x="4519750" y="3619959"/>
                <a:ext cx="4376545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Consider the QG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2400" dirty="0"/>
                  <a:t> associated with each interaction term at the location of maximum descent.</a:t>
                </a: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3BE7F813-2CFA-FF42-BC22-07D330C88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9750" y="3619959"/>
                <a:ext cx="4376545" cy="1200329"/>
              </a:xfrm>
              <a:prstGeom prst="rect">
                <a:avLst/>
              </a:prstGeom>
              <a:blipFill>
                <a:blip r:embed="rId7"/>
                <a:stretch>
                  <a:fillRect l="-870" t="-2083" r="-2319" b="-93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9E9CDEA3-A1A8-AA48-A7F3-538F7EC486C5}"/>
              </a:ext>
            </a:extLst>
          </p:cNvPr>
          <p:cNvSpPr/>
          <p:nvPr/>
        </p:nvSpPr>
        <p:spPr>
          <a:xfrm>
            <a:off x="4905762" y="520835"/>
            <a:ext cx="1216606" cy="3676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80E40C2-86C0-E042-A71D-2651A5D0DB1D}"/>
                  </a:ext>
                </a:extLst>
              </p:cNvPr>
              <p:cNvSpPr txBox="1"/>
              <p:nvPr/>
            </p:nvSpPr>
            <p:spPr>
              <a:xfrm>
                <a:off x="4905761" y="529700"/>
                <a:ext cx="12166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500-hPa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80E40C2-86C0-E042-A71D-2651A5D0DB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761" y="529700"/>
                <a:ext cx="1216607" cy="369332"/>
              </a:xfrm>
              <a:prstGeom prst="rect">
                <a:avLst/>
              </a:prstGeom>
              <a:blipFill>
                <a:blip r:embed="rId8"/>
                <a:stretch>
                  <a:fillRect l="-3093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1E0E4CD2-75CC-5A41-B1EF-331B53CE4EC5}"/>
              </a:ext>
            </a:extLst>
          </p:cNvPr>
          <p:cNvSpPr/>
          <p:nvPr/>
        </p:nvSpPr>
        <p:spPr>
          <a:xfrm>
            <a:off x="457449" y="3831248"/>
            <a:ext cx="1216606" cy="3676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B25BD34-0145-F248-88CA-DE9564E68BC8}"/>
                  </a:ext>
                </a:extLst>
              </p:cNvPr>
              <p:cNvSpPr txBox="1"/>
              <p:nvPr/>
            </p:nvSpPr>
            <p:spPr>
              <a:xfrm>
                <a:off x="457448" y="3840113"/>
                <a:ext cx="12166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500-hPa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B25BD34-0145-F248-88CA-DE9564E68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448" y="3840113"/>
                <a:ext cx="1216607" cy="369332"/>
              </a:xfrm>
              <a:prstGeom prst="rect">
                <a:avLst/>
              </a:prstGeom>
              <a:blipFill>
                <a:blip r:embed="rId5"/>
                <a:stretch>
                  <a:fillRect l="-4167" t="-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38370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Piecewise QGPV Inversion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54790F-EB8C-4F43-9283-19EF7E5FD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20" y="1149040"/>
            <a:ext cx="8411066" cy="48401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0E7D2E-C337-444B-9883-89E4FFA78369}"/>
              </a:ext>
            </a:extLst>
          </p:cNvPr>
          <p:cNvSpPr txBox="1"/>
          <p:nvPr/>
        </p:nvSpPr>
        <p:spPr>
          <a:xfrm>
            <a:off x="187157" y="5745479"/>
            <a:ext cx="3949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 = Polar Dominant </a:t>
            </a:r>
          </a:p>
          <a:p>
            <a:r>
              <a:rPr lang="en-US" b="1" dirty="0"/>
              <a:t>E = East Subtropical Dominant</a:t>
            </a:r>
          </a:p>
          <a:p>
            <a:r>
              <a:rPr lang="en-US" b="1" dirty="0"/>
              <a:t>W = West Subtropical Dominant</a:t>
            </a:r>
          </a:p>
        </p:txBody>
      </p:sp>
    </p:spTree>
    <p:extLst>
      <p:ext uri="{BB962C8B-B14F-4D97-AF65-F5344CB8AC3E}">
        <p14:creationId xmlns:p14="http://schemas.microsoft.com/office/powerpoint/2010/main" val="29548634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9D80CD20-DA59-294D-A0DA-DFB05910D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20" y="1149040"/>
            <a:ext cx="8411066" cy="484017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Piecewise QGPV Inversion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0E7D2E-C337-444B-9883-89E4FFA78369}"/>
              </a:ext>
            </a:extLst>
          </p:cNvPr>
          <p:cNvSpPr txBox="1"/>
          <p:nvPr/>
        </p:nvSpPr>
        <p:spPr>
          <a:xfrm>
            <a:off x="187157" y="5745479"/>
            <a:ext cx="3949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 = Polar Dominant </a:t>
            </a:r>
          </a:p>
          <a:p>
            <a:r>
              <a:rPr lang="en-US" b="1" dirty="0"/>
              <a:t>E = East Subtropical Dominant</a:t>
            </a:r>
          </a:p>
          <a:p>
            <a:r>
              <a:rPr lang="en-US" b="1" dirty="0"/>
              <a:t>W = West Subtropical Dominant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5D96A1D-9F0B-BB4D-BC9B-D6BE9B8A4A61}"/>
              </a:ext>
            </a:extLst>
          </p:cNvPr>
          <p:cNvCxnSpPr/>
          <p:nvPr/>
        </p:nvCxnSpPr>
        <p:spPr>
          <a:xfrm>
            <a:off x="2410894" y="2118046"/>
            <a:ext cx="0" cy="2676293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glow rad="63500">
              <a:schemeClr val="tx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293FE6-5597-C04D-9011-05F85D003397}"/>
              </a:ext>
            </a:extLst>
          </p:cNvPr>
          <p:cNvCxnSpPr/>
          <p:nvPr/>
        </p:nvCxnSpPr>
        <p:spPr>
          <a:xfrm>
            <a:off x="3751842" y="2118046"/>
            <a:ext cx="0" cy="2676293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glow rad="63500">
              <a:schemeClr val="tx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205BABA-55D5-B644-8527-E71A6C36C749}"/>
              </a:ext>
            </a:extLst>
          </p:cNvPr>
          <p:cNvCxnSpPr/>
          <p:nvPr/>
        </p:nvCxnSpPr>
        <p:spPr>
          <a:xfrm>
            <a:off x="5074206" y="2118046"/>
            <a:ext cx="0" cy="2676293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glow rad="63500">
              <a:schemeClr val="tx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03D55C-32D0-1649-81F0-2291C889EC1F}"/>
              </a:ext>
            </a:extLst>
          </p:cNvPr>
          <p:cNvCxnSpPr/>
          <p:nvPr/>
        </p:nvCxnSpPr>
        <p:spPr>
          <a:xfrm>
            <a:off x="6372550" y="2118046"/>
            <a:ext cx="0" cy="2676293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glow rad="63500">
              <a:schemeClr val="tx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F0C280-4E75-6249-AA85-2667FBCDF347}"/>
              </a:ext>
            </a:extLst>
          </p:cNvPr>
          <p:cNvCxnSpPr/>
          <p:nvPr/>
        </p:nvCxnSpPr>
        <p:spPr>
          <a:xfrm>
            <a:off x="7690796" y="2118046"/>
            <a:ext cx="0" cy="2676293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glow rad="63500">
              <a:schemeClr val="tx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14508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6A02ED3-1930-8F49-B182-8C7138898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20" y="1149040"/>
            <a:ext cx="8411066" cy="484017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Piecewise QGPV Inversion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0E7D2E-C337-444B-9883-89E4FFA78369}"/>
              </a:ext>
            </a:extLst>
          </p:cNvPr>
          <p:cNvSpPr txBox="1"/>
          <p:nvPr/>
        </p:nvSpPr>
        <p:spPr>
          <a:xfrm>
            <a:off x="187157" y="5745479"/>
            <a:ext cx="3949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 = Polar Dominant </a:t>
            </a:r>
          </a:p>
          <a:p>
            <a:r>
              <a:rPr lang="en-US" b="1" dirty="0">
                <a:solidFill>
                  <a:srgbClr val="FF0000"/>
                </a:solidFill>
              </a:rPr>
              <a:t>E = East Subtropical Dominant</a:t>
            </a:r>
          </a:p>
          <a:p>
            <a:r>
              <a:rPr lang="en-US" b="1" dirty="0"/>
              <a:t>W = West Subtropical Dominant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5D96A1D-9F0B-BB4D-BC9B-D6BE9B8A4A61}"/>
              </a:ext>
            </a:extLst>
          </p:cNvPr>
          <p:cNvCxnSpPr/>
          <p:nvPr/>
        </p:nvCxnSpPr>
        <p:spPr>
          <a:xfrm>
            <a:off x="2872210" y="2125080"/>
            <a:ext cx="0" cy="2676293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glow rad="63500">
              <a:schemeClr val="tx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293FE6-5597-C04D-9011-05F85D003397}"/>
              </a:ext>
            </a:extLst>
          </p:cNvPr>
          <p:cNvCxnSpPr/>
          <p:nvPr/>
        </p:nvCxnSpPr>
        <p:spPr>
          <a:xfrm>
            <a:off x="4192057" y="2125080"/>
            <a:ext cx="0" cy="2676293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glow rad="63500">
              <a:schemeClr val="tx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205BABA-55D5-B644-8527-E71A6C36C749}"/>
              </a:ext>
            </a:extLst>
          </p:cNvPr>
          <p:cNvCxnSpPr/>
          <p:nvPr/>
        </p:nvCxnSpPr>
        <p:spPr>
          <a:xfrm>
            <a:off x="5493319" y="2125080"/>
            <a:ext cx="0" cy="2676293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glow rad="63500">
              <a:schemeClr val="tx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03D55C-32D0-1649-81F0-2291C889EC1F}"/>
              </a:ext>
            </a:extLst>
          </p:cNvPr>
          <p:cNvCxnSpPr/>
          <p:nvPr/>
        </p:nvCxnSpPr>
        <p:spPr>
          <a:xfrm>
            <a:off x="6805731" y="2125080"/>
            <a:ext cx="0" cy="2676293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glow rad="63500">
              <a:schemeClr val="tx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F0C280-4E75-6249-AA85-2667FBCDF347}"/>
              </a:ext>
            </a:extLst>
          </p:cNvPr>
          <p:cNvCxnSpPr/>
          <p:nvPr/>
        </p:nvCxnSpPr>
        <p:spPr>
          <a:xfrm>
            <a:off x="8123977" y="2125080"/>
            <a:ext cx="0" cy="2676293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glow rad="63500">
              <a:schemeClr val="tx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05885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D28583B4-4EE9-304D-A57C-ECAE025F9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20" y="1149040"/>
            <a:ext cx="8411066" cy="484017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Piecewise QGPV Inversion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0E7D2E-C337-444B-9883-89E4FFA78369}"/>
              </a:ext>
            </a:extLst>
          </p:cNvPr>
          <p:cNvSpPr txBox="1"/>
          <p:nvPr/>
        </p:nvSpPr>
        <p:spPr>
          <a:xfrm>
            <a:off x="187157" y="5745479"/>
            <a:ext cx="3949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 = Polar Dominant </a:t>
            </a:r>
          </a:p>
          <a:p>
            <a:r>
              <a:rPr lang="en-US" b="1" dirty="0"/>
              <a:t>E = East Subtropical Dominant</a:t>
            </a:r>
          </a:p>
          <a:p>
            <a:r>
              <a:rPr lang="en-US" b="1" dirty="0">
                <a:solidFill>
                  <a:srgbClr val="FF0000"/>
                </a:solidFill>
              </a:rPr>
              <a:t>W = West Subtropical Dominant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5D96A1D-9F0B-BB4D-BC9B-D6BE9B8A4A61}"/>
              </a:ext>
            </a:extLst>
          </p:cNvPr>
          <p:cNvCxnSpPr/>
          <p:nvPr/>
        </p:nvCxnSpPr>
        <p:spPr>
          <a:xfrm>
            <a:off x="3283086" y="2139148"/>
            <a:ext cx="0" cy="2676293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glow rad="63500">
              <a:schemeClr val="tx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293FE6-5597-C04D-9011-05F85D003397}"/>
              </a:ext>
            </a:extLst>
          </p:cNvPr>
          <p:cNvCxnSpPr/>
          <p:nvPr/>
        </p:nvCxnSpPr>
        <p:spPr>
          <a:xfrm>
            <a:off x="4609966" y="2139148"/>
            <a:ext cx="0" cy="2676293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glow rad="63500">
              <a:schemeClr val="tx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205BABA-55D5-B644-8527-E71A6C36C749}"/>
              </a:ext>
            </a:extLst>
          </p:cNvPr>
          <p:cNvCxnSpPr/>
          <p:nvPr/>
        </p:nvCxnSpPr>
        <p:spPr>
          <a:xfrm>
            <a:off x="5918263" y="2139148"/>
            <a:ext cx="0" cy="2676293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glow rad="63500">
              <a:schemeClr val="tx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03D55C-32D0-1649-81F0-2291C889EC1F}"/>
              </a:ext>
            </a:extLst>
          </p:cNvPr>
          <p:cNvCxnSpPr/>
          <p:nvPr/>
        </p:nvCxnSpPr>
        <p:spPr>
          <a:xfrm>
            <a:off x="7237708" y="2139148"/>
            <a:ext cx="0" cy="2676293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glow rad="63500">
              <a:schemeClr val="tx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F0C280-4E75-6249-AA85-2667FBCDF347}"/>
              </a:ext>
            </a:extLst>
          </p:cNvPr>
          <p:cNvCxnSpPr/>
          <p:nvPr/>
        </p:nvCxnSpPr>
        <p:spPr>
          <a:xfrm>
            <a:off x="8555954" y="2139148"/>
            <a:ext cx="0" cy="2676293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glow rad="63500">
              <a:schemeClr val="tx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630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57951" y="6087544"/>
            <a:ext cx="323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Modified from </a:t>
            </a:r>
            <a:r>
              <a:rPr lang="en-US" b="1" dirty="0" err="1"/>
              <a:t>Defant</a:t>
            </a:r>
            <a:r>
              <a:rPr lang="en-US" b="1" dirty="0"/>
              <a:t> and </a:t>
            </a:r>
            <a:r>
              <a:rPr lang="en-US" b="1" dirty="0" err="1"/>
              <a:t>Taba</a:t>
            </a:r>
            <a:r>
              <a:rPr lang="en-US" b="1" dirty="0"/>
              <a:t> (1957)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5997597" y="6044012"/>
            <a:ext cx="3016306" cy="95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997597" y="1510221"/>
            <a:ext cx="311137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pole-to-equator </a:t>
            </a:r>
            <a:r>
              <a:rPr lang="en-US" sz="2000" dirty="0">
                <a:solidFill>
                  <a:srgbClr val="000000"/>
                </a:solidFill>
              </a:rPr>
              <a:t>baroclinicity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dirty="0"/>
              <a:t>is combined into a much narrower zone of contrast in the vicinity of a jet superposition.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Intensified frontal structure is often accompanied by a strengthening of the transverse circulation associated with the superposed jet.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" name="Content Placeholder 5" descr="Defant_Taba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649" y="1052667"/>
            <a:ext cx="5720936" cy="5681208"/>
          </a:xfrm>
        </p:spPr>
      </p:pic>
      <p:sp>
        <p:nvSpPr>
          <p:cNvPr id="21" name="Oval 20"/>
          <p:cNvSpPr/>
          <p:nvPr/>
        </p:nvSpPr>
        <p:spPr>
          <a:xfrm>
            <a:off x="2754923" y="4572001"/>
            <a:ext cx="869461" cy="918307"/>
          </a:xfrm>
          <a:prstGeom prst="ellipse">
            <a:avLst/>
          </a:prstGeom>
          <a:noFill/>
          <a:ln w="50800">
            <a:solidFill>
              <a:srgbClr val="FFFF00"/>
            </a:solidFill>
          </a:ln>
          <a:effectLst>
            <a:glow rad="1016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sp>
        <p:nvSpPr>
          <p:cNvPr id="17" name="TextBox 16"/>
          <p:cNvSpPr txBox="1"/>
          <p:nvPr/>
        </p:nvSpPr>
        <p:spPr>
          <a:xfrm rot="19490759">
            <a:off x="1082249" y="1998390"/>
            <a:ext cx="81740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STJ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2001" y="1165939"/>
            <a:ext cx="3501438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Tropopause</a:t>
            </a:r>
            <a:r>
              <a:rPr lang="en-US" sz="2000" b="1" dirty="0"/>
              <a:t> Temperature (</a:t>
            </a:r>
            <a:r>
              <a:rPr lang="en-US" sz="2000" b="1" baseline="30000" dirty="0" err="1"/>
              <a:t>o</a:t>
            </a:r>
            <a:r>
              <a:rPr lang="en-US" sz="2000" b="1" dirty="0" err="1"/>
              <a:t>C</a:t>
            </a:r>
            <a:r>
              <a:rPr lang="en-US" sz="2000" b="1" dirty="0"/>
              <a:t>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48C36C-9614-5C41-A328-75B338129E38}"/>
              </a:ext>
            </a:extLst>
          </p:cNvPr>
          <p:cNvSpPr/>
          <p:nvPr/>
        </p:nvSpPr>
        <p:spPr>
          <a:xfrm>
            <a:off x="4374033" y="1154497"/>
            <a:ext cx="1432112" cy="6562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63B101A-AFE3-9E49-A054-2DB3C4589DCC}"/>
              </a:ext>
            </a:extLst>
          </p:cNvPr>
          <p:cNvSpPr/>
          <p:nvPr/>
        </p:nvSpPr>
        <p:spPr>
          <a:xfrm>
            <a:off x="4522452" y="1284722"/>
            <a:ext cx="131952" cy="14019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FD1D90-E508-6B48-A0C4-B32E9F43FE48}"/>
              </a:ext>
            </a:extLst>
          </p:cNvPr>
          <p:cNvSpPr txBox="1"/>
          <p:nvPr/>
        </p:nvSpPr>
        <p:spPr>
          <a:xfrm>
            <a:off x="4381632" y="1442918"/>
            <a:ext cx="62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NP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5EBC3C-583B-4E49-9141-E31FA8D7FD49}"/>
              </a:ext>
            </a:extLst>
          </p:cNvPr>
          <p:cNvSpPr txBox="1"/>
          <p:nvPr/>
        </p:nvSpPr>
        <p:spPr>
          <a:xfrm>
            <a:off x="4743074" y="1458307"/>
            <a:ext cx="1638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North Pole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F9A8FF-E1D0-874F-937F-B91FCB3DAD5E}"/>
              </a:ext>
            </a:extLst>
          </p:cNvPr>
          <p:cNvSpPr txBox="1"/>
          <p:nvPr/>
        </p:nvSpPr>
        <p:spPr>
          <a:xfrm>
            <a:off x="2884394" y="3708605"/>
            <a:ext cx="62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NP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DFFFFA-2494-1443-AA27-0D584E6F938F}"/>
              </a:ext>
            </a:extLst>
          </p:cNvPr>
          <p:cNvSpPr txBox="1"/>
          <p:nvPr/>
        </p:nvSpPr>
        <p:spPr>
          <a:xfrm rot="19450374">
            <a:off x="1319993" y="2160842"/>
            <a:ext cx="131149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PJ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2D82EE3-5D96-6749-BF88-7785E2B7CD06}"/>
              </a:ext>
            </a:extLst>
          </p:cNvPr>
          <p:cNvSpPr txBox="1"/>
          <p:nvPr/>
        </p:nvSpPr>
        <p:spPr>
          <a:xfrm>
            <a:off x="4743074" y="1174669"/>
            <a:ext cx="1291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Phoenix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E8FE2E7-1CBB-D244-8E04-3768DCE6B774}"/>
              </a:ext>
            </a:extLst>
          </p:cNvPr>
          <p:cNvSpPr/>
          <p:nvPr/>
        </p:nvSpPr>
        <p:spPr>
          <a:xfrm>
            <a:off x="804304" y="3729947"/>
            <a:ext cx="131952" cy="14019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1831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Piecewise QGPV Inversion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0E7D2E-C337-444B-9883-89E4FFA78369}"/>
              </a:ext>
            </a:extLst>
          </p:cNvPr>
          <p:cNvSpPr txBox="1"/>
          <p:nvPr/>
        </p:nvSpPr>
        <p:spPr>
          <a:xfrm>
            <a:off x="187157" y="5745479"/>
            <a:ext cx="3949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 = Polar Dominant </a:t>
            </a:r>
          </a:p>
          <a:p>
            <a:r>
              <a:rPr lang="en-US" b="1" dirty="0"/>
              <a:t>E = East Subtropical Dominant</a:t>
            </a:r>
          </a:p>
          <a:p>
            <a:r>
              <a:rPr lang="en-US" b="1" dirty="0"/>
              <a:t>W = West Subtropical Dominant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BA9160A-D2A0-1849-9495-1950CDE56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20" y="1149040"/>
            <a:ext cx="8411066" cy="484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982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2DA65FB-ADC3-E347-92E0-A266FA19C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20" y="1149040"/>
            <a:ext cx="8411066" cy="484017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Piecewise QGPV Inversion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0E7D2E-C337-444B-9883-89E4FFA78369}"/>
              </a:ext>
            </a:extLst>
          </p:cNvPr>
          <p:cNvSpPr txBox="1"/>
          <p:nvPr/>
        </p:nvSpPr>
        <p:spPr>
          <a:xfrm>
            <a:off x="187157" y="5745479"/>
            <a:ext cx="3949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 = Polar Dominant </a:t>
            </a:r>
          </a:p>
          <a:p>
            <a:r>
              <a:rPr lang="en-US" b="1" dirty="0"/>
              <a:t>E = East Subtropical Dominant</a:t>
            </a:r>
          </a:p>
          <a:p>
            <a:r>
              <a:rPr lang="en-US" b="1" dirty="0"/>
              <a:t>W = West Subtropical Dominant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C9E12D-78A9-FC48-8C3D-C6604F23F545}"/>
              </a:ext>
            </a:extLst>
          </p:cNvPr>
          <p:cNvSpPr/>
          <p:nvPr/>
        </p:nvSpPr>
        <p:spPr>
          <a:xfrm>
            <a:off x="2162129" y="2511083"/>
            <a:ext cx="3985453" cy="635415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247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5790EBD-D5F2-0145-815A-EBA4D2C2D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20" y="1149040"/>
            <a:ext cx="8411066" cy="484017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Piecewise QGPV Inversion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0E7D2E-C337-444B-9883-89E4FFA78369}"/>
              </a:ext>
            </a:extLst>
          </p:cNvPr>
          <p:cNvSpPr txBox="1"/>
          <p:nvPr/>
        </p:nvSpPr>
        <p:spPr>
          <a:xfrm>
            <a:off x="187157" y="5745479"/>
            <a:ext cx="3949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 = Polar Dominant </a:t>
            </a:r>
          </a:p>
          <a:p>
            <a:r>
              <a:rPr lang="en-US" b="1" dirty="0"/>
              <a:t>E = East Subtropical Dominant</a:t>
            </a:r>
          </a:p>
          <a:p>
            <a:r>
              <a:rPr lang="en-US" b="1" dirty="0"/>
              <a:t>W = West Subtropical Dominant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C9E12D-78A9-FC48-8C3D-C6604F23F545}"/>
              </a:ext>
            </a:extLst>
          </p:cNvPr>
          <p:cNvSpPr/>
          <p:nvPr/>
        </p:nvSpPr>
        <p:spPr>
          <a:xfrm>
            <a:off x="2194560" y="3749040"/>
            <a:ext cx="1340376" cy="614313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587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0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400" b="1" dirty="0">
              <a:solidFill>
                <a:srgbClr val="FF0000"/>
              </a:solidFill>
            </a:endParaRPr>
          </a:p>
          <a:p>
            <a:pPr algn="ctr"/>
            <a:endParaRPr lang="en-US" sz="4400" b="1" dirty="0">
              <a:solidFill>
                <a:srgbClr val="FF0000"/>
              </a:solidFill>
            </a:endParaRPr>
          </a:p>
          <a:p>
            <a:pPr algn="ctr"/>
            <a:endParaRPr lang="en-US" sz="4400" b="1" dirty="0">
              <a:solidFill>
                <a:srgbClr val="FF0000"/>
              </a:solidFill>
            </a:endParaRPr>
          </a:p>
          <a:p>
            <a:pPr algn="ctr"/>
            <a:endParaRPr lang="en-US" sz="4400" b="1" dirty="0">
              <a:solidFill>
                <a:srgbClr val="FF0000"/>
              </a:solidFill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Along- and Across-Front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Vertical Motion</a:t>
            </a:r>
          </a:p>
        </p:txBody>
      </p:sp>
    </p:spTree>
    <p:extLst>
      <p:ext uri="{BB962C8B-B14F-4D97-AF65-F5344CB8AC3E}">
        <p14:creationId xmlns:p14="http://schemas.microsoft.com/office/powerpoint/2010/main" val="14908103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Along- and Across-Front Vertical Motion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20CDA1-97FE-3F44-A272-9594C5B44D82}"/>
              </a:ext>
            </a:extLst>
          </p:cNvPr>
          <p:cNvSpPr/>
          <p:nvPr/>
        </p:nvSpPr>
        <p:spPr>
          <a:xfrm>
            <a:off x="199856" y="1122515"/>
            <a:ext cx="3930442" cy="14821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9F16F68-CF40-9A49-97FF-6596607D07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382"/>
          <a:stretch/>
        </p:blipFill>
        <p:spPr>
          <a:xfrm>
            <a:off x="-868335" y="1247537"/>
            <a:ext cx="4874649" cy="1232138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ACEB2869-7FAE-A44B-8D81-2F3A035B6A54}"/>
              </a:ext>
            </a:extLst>
          </p:cNvPr>
          <p:cNvGrpSpPr/>
          <p:nvPr/>
        </p:nvGrpSpPr>
        <p:grpSpPr>
          <a:xfrm rot="20419693">
            <a:off x="1917907" y="4074083"/>
            <a:ext cx="5757621" cy="1369017"/>
            <a:chOff x="1596325" y="3812583"/>
            <a:chExt cx="5757621" cy="136901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1E0FB4-064C-FE4D-BEB7-134C5DB75AA4}"/>
                </a:ext>
              </a:extLst>
            </p:cNvPr>
            <p:cNvCxnSpPr/>
            <p:nvPr/>
          </p:nvCxnSpPr>
          <p:spPr>
            <a:xfrm>
              <a:off x="1596325" y="3812583"/>
              <a:ext cx="5757621" cy="0"/>
            </a:xfrm>
            <a:prstGeom prst="line">
              <a:avLst/>
            </a:prstGeom>
            <a:ln w="34925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89BBD8F-34F1-FA42-AFDC-2ED180E0FD86}"/>
                </a:ext>
              </a:extLst>
            </p:cNvPr>
            <p:cNvCxnSpPr/>
            <p:nvPr/>
          </p:nvCxnSpPr>
          <p:spPr>
            <a:xfrm>
              <a:off x="1596325" y="4251702"/>
              <a:ext cx="5757621" cy="0"/>
            </a:xfrm>
            <a:prstGeom prst="line">
              <a:avLst/>
            </a:prstGeom>
            <a:ln w="34925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CBAE8CB-8693-A64A-9C21-554201CABCA0}"/>
                </a:ext>
              </a:extLst>
            </p:cNvPr>
            <p:cNvCxnSpPr/>
            <p:nvPr/>
          </p:nvCxnSpPr>
          <p:spPr>
            <a:xfrm>
              <a:off x="1596325" y="4716651"/>
              <a:ext cx="5757621" cy="0"/>
            </a:xfrm>
            <a:prstGeom prst="line">
              <a:avLst/>
            </a:prstGeom>
            <a:ln w="34925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0905C1A-02B1-C44A-9B4C-4C419C212229}"/>
                </a:ext>
              </a:extLst>
            </p:cNvPr>
            <p:cNvCxnSpPr/>
            <p:nvPr/>
          </p:nvCxnSpPr>
          <p:spPr>
            <a:xfrm>
              <a:off x="1596325" y="5181600"/>
              <a:ext cx="5757621" cy="0"/>
            </a:xfrm>
            <a:prstGeom prst="line">
              <a:avLst/>
            </a:prstGeom>
            <a:ln w="34925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0B900B4-EFFC-894A-A27F-8B44B1DF37B6}"/>
                  </a:ext>
                </a:extLst>
              </p:cNvPr>
              <p:cNvSpPr txBox="1"/>
              <p:nvPr/>
            </p:nvSpPr>
            <p:spPr>
              <a:xfrm>
                <a:off x="1480382" y="4931419"/>
                <a:ext cx="3254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0B900B4-EFFC-894A-A27F-8B44B1DF37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0382" y="4931419"/>
                <a:ext cx="325465" cy="369332"/>
              </a:xfrm>
              <a:prstGeom prst="rect">
                <a:avLst/>
              </a:prstGeom>
              <a:blipFill>
                <a:blip r:embed="rId4"/>
                <a:stretch>
                  <a:fillRect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85B9FF8-CAED-E34B-B9BA-320DA9855770}"/>
                  </a:ext>
                </a:extLst>
              </p:cNvPr>
              <p:cNvSpPr txBox="1"/>
              <p:nvPr/>
            </p:nvSpPr>
            <p:spPr>
              <a:xfrm>
                <a:off x="1657376" y="5337978"/>
                <a:ext cx="3254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85B9FF8-CAED-E34B-B9BA-320DA98557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376" y="5337978"/>
                <a:ext cx="325465" cy="369332"/>
              </a:xfrm>
              <a:prstGeom prst="rect">
                <a:avLst/>
              </a:prstGeom>
              <a:blipFill>
                <a:blip r:embed="rId5"/>
                <a:stretch>
                  <a:fillRect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D686576-6627-964B-948F-35D75A66CEB5}"/>
                  </a:ext>
                </a:extLst>
              </p:cNvPr>
              <p:cNvSpPr txBox="1"/>
              <p:nvPr/>
            </p:nvSpPr>
            <p:spPr>
              <a:xfrm>
                <a:off x="1805847" y="5777252"/>
                <a:ext cx="3254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D686576-6627-964B-948F-35D75A66CE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5847" y="5777252"/>
                <a:ext cx="325465" cy="369332"/>
              </a:xfrm>
              <a:prstGeom prst="rect">
                <a:avLst/>
              </a:prstGeom>
              <a:blipFill>
                <a:blip r:embed="rId6"/>
                <a:stretch>
                  <a:fillRect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3A72A0E-6638-E74F-9BB7-E8EF4CDD5E2E}"/>
                  </a:ext>
                </a:extLst>
              </p:cNvPr>
              <p:cNvSpPr txBox="1"/>
              <p:nvPr/>
            </p:nvSpPr>
            <p:spPr>
              <a:xfrm>
                <a:off x="1990886" y="6187583"/>
                <a:ext cx="3254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3A72A0E-6638-E74F-9BB7-E8EF4CDD5E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0886" y="6187583"/>
                <a:ext cx="325465" cy="369332"/>
              </a:xfrm>
              <a:prstGeom prst="rect">
                <a:avLst/>
              </a:prstGeom>
              <a:blipFill>
                <a:blip r:embed="rId7"/>
                <a:stretch>
                  <a:fillRect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76F560D-2412-704C-A2DB-C1C3B300C9F7}"/>
              </a:ext>
            </a:extLst>
          </p:cNvPr>
          <p:cNvCxnSpPr>
            <a:cxnSpLocks/>
          </p:cNvCxnSpPr>
          <p:nvPr/>
        </p:nvCxnSpPr>
        <p:spPr>
          <a:xfrm flipV="1">
            <a:off x="4639743" y="3289960"/>
            <a:ext cx="1371579" cy="153266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08DFB58-64E3-0F41-B8EE-6460D982EBD3}"/>
                  </a:ext>
                </a:extLst>
              </p:cNvPr>
              <p:cNvSpPr txBox="1"/>
              <p:nvPr/>
            </p:nvSpPr>
            <p:spPr>
              <a:xfrm>
                <a:off x="6043265" y="2977327"/>
                <a:ext cx="215122" cy="3124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08DFB58-64E3-0F41-B8EE-6460D982E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265" y="2977327"/>
                <a:ext cx="215122" cy="312458"/>
              </a:xfrm>
              <a:prstGeom prst="rect">
                <a:avLst/>
              </a:prstGeom>
              <a:blipFill>
                <a:blip r:embed="rId8"/>
                <a:stretch>
                  <a:fillRect l="-27778" r="-22222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FD13403A-D846-F643-99F5-AEC007F0212A}"/>
              </a:ext>
            </a:extLst>
          </p:cNvPr>
          <p:cNvGrpSpPr/>
          <p:nvPr/>
        </p:nvGrpSpPr>
        <p:grpSpPr>
          <a:xfrm rot="20376943">
            <a:off x="2261106" y="5396265"/>
            <a:ext cx="876231" cy="692840"/>
            <a:chOff x="2744314" y="5777252"/>
            <a:chExt cx="876231" cy="692840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500DF6AF-81BF-0F46-AB61-E49E7BE39ACE}"/>
                </a:ext>
              </a:extLst>
            </p:cNvPr>
            <p:cNvCxnSpPr>
              <a:cxnSpLocks/>
            </p:cNvCxnSpPr>
            <p:nvPr/>
          </p:nvCxnSpPr>
          <p:spPr>
            <a:xfrm rot="1223057">
              <a:off x="2744314" y="5800298"/>
              <a:ext cx="252745" cy="66979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C6352FC5-A4EF-634D-9F4A-7E3715E95375}"/>
                </a:ext>
              </a:extLst>
            </p:cNvPr>
            <p:cNvCxnSpPr>
              <a:cxnSpLocks/>
            </p:cNvCxnSpPr>
            <p:nvPr/>
          </p:nvCxnSpPr>
          <p:spPr>
            <a:xfrm>
              <a:off x="2868877" y="5777252"/>
              <a:ext cx="75166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ABDCD19-F9CC-C349-913E-72311E7FB605}"/>
              </a:ext>
            </a:extLst>
          </p:cNvPr>
          <p:cNvSpPr txBox="1"/>
          <p:nvPr/>
        </p:nvSpPr>
        <p:spPr>
          <a:xfrm>
            <a:off x="2946486" y="5048040"/>
            <a:ext cx="48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6BF7827-BE8D-4D40-8036-9E71E87B4F81}"/>
              </a:ext>
            </a:extLst>
          </p:cNvPr>
          <p:cNvSpPr txBox="1"/>
          <p:nvPr/>
        </p:nvSpPr>
        <p:spPr>
          <a:xfrm>
            <a:off x="2518239" y="5915277"/>
            <a:ext cx="48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484E0E8-FBF6-284A-BD7C-ACC3E181E263}"/>
              </a:ext>
            </a:extLst>
          </p:cNvPr>
          <p:cNvSpPr txBox="1"/>
          <p:nvPr/>
        </p:nvSpPr>
        <p:spPr>
          <a:xfrm>
            <a:off x="4566290" y="5891733"/>
            <a:ext cx="1511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Warm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308B9B-FB36-FE46-A8B1-5B7FE3FDC861}"/>
              </a:ext>
            </a:extLst>
          </p:cNvPr>
          <p:cNvSpPr txBox="1"/>
          <p:nvPr/>
        </p:nvSpPr>
        <p:spPr>
          <a:xfrm>
            <a:off x="2165077" y="3812494"/>
            <a:ext cx="1511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E00FF"/>
                </a:solidFill>
              </a:rPr>
              <a:t>Cold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CF980BB-CBC2-1D46-ADF6-C98907A74609}"/>
                  </a:ext>
                </a:extLst>
              </p:cNvPr>
              <p:cNvSpPr txBox="1"/>
              <p:nvPr/>
            </p:nvSpPr>
            <p:spPr>
              <a:xfrm>
                <a:off x="4409268" y="1263441"/>
                <a:ext cx="4386020" cy="12793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can be partitioned into an along- and an across-front component.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CF980BB-CBC2-1D46-ADF6-C98907A746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9268" y="1263441"/>
                <a:ext cx="4386020" cy="1279389"/>
              </a:xfrm>
              <a:prstGeom prst="rect">
                <a:avLst/>
              </a:prstGeom>
              <a:blipFill>
                <a:blip r:embed="rId9"/>
                <a:stretch>
                  <a:fillRect b="-6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22154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3A20CDA1-97FE-3F44-A272-9594C5B44D82}"/>
              </a:ext>
            </a:extLst>
          </p:cNvPr>
          <p:cNvSpPr/>
          <p:nvPr/>
        </p:nvSpPr>
        <p:spPr>
          <a:xfrm>
            <a:off x="199856" y="1122515"/>
            <a:ext cx="3930442" cy="14821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9F16F68-CF40-9A49-97FF-6596607D07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382"/>
          <a:stretch/>
        </p:blipFill>
        <p:spPr>
          <a:xfrm>
            <a:off x="-868335" y="1247537"/>
            <a:ext cx="4874649" cy="12321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A39F5FE-FE69-4D47-A5D7-9F96D0AB26DD}"/>
                  </a:ext>
                </a:extLst>
              </p:cNvPr>
              <p:cNvSpPr txBox="1"/>
              <p:nvPr/>
            </p:nvSpPr>
            <p:spPr>
              <a:xfrm>
                <a:off x="4409268" y="1263441"/>
                <a:ext cx="4386020" cy="1247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can be partitioned into an along- and an across-front component.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A39F5FE-FE69-4D47-A5D7-9F96D0AB2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9268" y="1263441"/>
                <a:ext cx="4386020" cy="1247521"/>
              </a:xfrm>
              <a:prstGeom prst="rect">
                <a:avLst/>
              </a:prstGeom>
              <a:blipFill>
                <a:blip r:embed="rId4"/>
                <a:stretch>
                  <a:fillRect b="-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ACEB2869-7FAE-A44B-8D81-2F3A035B6A54}"/>
              </a:ext>
            </a:extLst>
          </p:cNvPr>
          <p:cNvGrpSpPr/>
          <p:nvPr/>
        </p:nvGrpSpPr>
        <p:grpSpPr>
          <a:xfrm rot="20419693">
            <a:off x="1917907" y="4074083"/>
            <a:ext cx="5757621" cy="1369017"/>
            <a:chOff x="1596325" y="3812583"/>
            <a:chExt cx="5757621" cy="136901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1E0FB4-064C-FE4D-BEB7-134C5DB75AA4}"/>
                </a:ext>
              </a:extLst>
            </p:cNvPr>
            <p:cNvCxnSpPr/>
            <p:nvPr/>
          </p:nvCxnSpPr>
          <p:spPr>
            <a:xfrm>
              <a:off x="1596325" y="3812583"/>
              <a:ext cx="5757621" cy="0"/>
            </a:xfrm>
            <a:prstGeom prst="line">
              <a:avLst/>
            </a:prstGeom>
            <a:ln w="34925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89BBD8F-34F1-FA42-AFDC-2ED180E0FD86}"/>
                </a:ext>
              </a:extLst>
            </p:cNvPr>
            <p:cNvCxnSpPr/>
            <p:nvPr/>
          </p:nvCxnSpPr>
          <p:spPr>
            <a:xfrm>
              <a:off x="1596325" y="4251702"/>
              <a:ext cx="5757621" cy="0"/>
            </a:xfrm>
            <a:prstGeom prst="line">
              <a:avLst/>
            </a:prstGeom>
            <a:ln w="34925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CBAE8CB-8693-A64A-9C21-554201CABCA0}"/>
                </a:ext>
              </a:extLst>
            </p:cNvPr>
            <p:cNvCxnSpPr/>
            <p:nvPr/>
          </p:nvCxnSpPr>
          <p:spPr>
            <a:xfrm>
              <a:off x="1596325" y="4716651"/>
              <a:ext cx="5757621" cy="0"/>
            </a:xfrm>
            <a:prstGeom prst="line">
              <a:avLst/>
            </a:prstGeom>
            <a:ln w="34925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0905C1A-02B1-C44A-9B4C-4C419C212229}"/>
                </a:ext>
              </a:extLst>
            </p:cNvPr>
            <p:cNvCxnSpPr/>
            <p:nvPr/>
          </p:nvCxnSpPr>
          <p:spPr>
            <a:xfrm>
              <a:off x="1596325" y="5181600"/>
              <a:ext cx="5757621" cy="0"/>
            </a:xfrm>
            <a:prstGeom prst="line">
              <a:avLst/>
            </a:prstGeom>
            <a:ln w="34925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0B900B4-EFFC-894A-A27F-8B44B1DF37B6}"/>
                  </a:ext>
                </a:extLst>
              </p:cNvPr>
              <p:cNvSpPr txBox="1"/>
              <p:nvPr/>
            </p:nvSpPr>
            <p:spPr>
              <a:xfrm>
                <a:off x="1480382" y="4931419"/>
                <a:ext cx="3254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0B900B4-EFFC-894A-A27F-8B44B1DF37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0382" y="4931419"/>
                <a:ext cx="325465" cy="369332"/>
              </a:xfrm>
              <a:prstGeom prst="rect">
                <a:avLst/>
              </a:prstGeom>
              <a:blipFill>
                <a:blip r:embed="rId5"/>
                <a:stretch>
                  <a:fillRect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85B9FF8-CAED-E34B-B9BA-320DA9855770}"/>
                  </a:ext>
                </a:extLst>
              </p:cNvPr>
              <p:cNvSpPr txBox="1"/>
              <p:nvPr/>
            </p:nvSpPr>
            <p:spPr>
              <a:xfrm>
                <a:off x="1657376" y="5337978"/>
                <a:ext cx="3254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85B9FF8-CAED-E34B-B9BA-320DA98557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376" y="5337978"/>
                <a:ext cx="325465" cy="369332"/>
              </a:xfrm>
              <a:prstGeom prst="rect">
                <a:avLst/>
              </a:prstGeom>
              <a:blipFill>
                <a:blip r:embed="rId6"/>
                <a:stretch>
                  <a:fillRect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D686576-6627-964B-948F-35D75A66CEB5}"/>
                  </a:ext>
                </a:extLst>
              </p:cNvPr>
              <p:cNvSpPr txBox="1"/>
              <p:nvPr/>
            </p:nvSpPr>
            <p:spPr>
              <a:xfrm>
                <a:off x="1805847" y="5777252"/>
                <a:ext cx="3254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D686576-6627-964B-948F-35D75A66CE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5847" y="5777252"/>
                <a:ext cx="325465" cy="369332"/>
              </a:xfrm>
              <a:prstGeom prst="rect">
                <a:avLst/>
              </a:prstGeom>
              <a:blipFill>
                <a:blip r:embed="rId7"/>
                <a:stretch>
                  <a:fillRect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3A72A0E-6638-E74F-9BB7-E8EF4CDD5E2E}"/>
                  </a:ext>
                </a:extLst>
              </p:cNvPr>
              <p:cNvSpPr txBox="1"/>
              <p:nvPr/>
            </p:nvSpPr>
            <p:spPr>
              <a:xfrm>
                <a:off x="1990886" y="6187583"/>
                <a:ext cx="3254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3A72A0E-6638-E74F-9BB7-E8EF4CDD5E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0886" y="6187583"/>
                <a:ext cx="325465" cy="369332"/>
              </a:xfrm>
              <a:prstGeom prst="rect">
                <a:avLst/>
              </a:prstGeom>
              <a:blipFill>
                <a:blip r:embed="rId8"/>
                <a:stretch>
                  <a:fillRect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21E08F10-2D42-014A-B56F-2ED8C997B1E6}"/>
              </a:ext>
            </a:extLst>
          </p:cNvPr>
          <p:cNvSpPr txBox="1"/>
          <p:nvPr/>
        </p:nvSpPr>
        <p:spPr>
          <a:xfrm>
            <a:off x="4566290" y="5891733"/>
            <a:ext cx="1511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Warm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46256E-9939-ED43-B923-864B7E9A1B28}"/>
              </a:ext>
            </a:extLst>
          </p:cNvPr>
          <p:cNvSpPr txBox="1"/>
          <p:nvPr/>
        </p:nvSpPr>
        <p:spPr>
          <a:xfrm>
            <a:off x="2165077" y="3812494"/>
            <a:ext cx="1511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E00FF"/>
                </a:solidFill>
              </a:rPr>
              <a:t>Cold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76F560D-2412-704C-A2DB-C1C3B300C9F7}"/>
              </a:ext>
            </a:extLst>
          </p:cNvPr>
          <p:cNvCxnSpPr>
            <a:cxnSpLocks/>
          </p:cNvCxnSpPr>
          <p:nvPr/>
        </p:nvCxnSpPr>
        <p:spPr>
          <a:xfrm flipV="1">
            <a:off x="4639743" y="3289960"/>
            <a:ext cx="1371579" cy="153266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BC09B39-15DB-E743-BEDF-28A85E9BFF57}"/>
              </a:ext>
            </a:extLst>
          </p:cNvPr>
          <p:cNvGrpSpPr/>
          <p:nvPr/>
        </p:nvGrpSpPr>
        <p:grpSpPr>
          <a:xfrm rot="20376943">
            <a:off x="2261106" y="5396265"/>
            <a:ext cx="876231" cy="692840"/>
            <a:chOff x="2744314" y="5777252"/>
            <a:chExt cx="876231" cy="692840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1743269-AAC8-4D40-8C61-FC6A2175E779}"/>
                </a:ext>
              </a:extLst>
            </p:cNvPr>
            <p:cNvCxnSpPr>
              <a:cxnSpLocks/>
            </p:cNvCxnSpPr>
            <p:nvPr/>
          </p:nvCxnSpPr>
          <p:spPr>
            <a:xfrm rot="1223057">
              <a:off x="2744314" y="5800298"/>
              <a:ext cx="252745" cy="66979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7327EE7B-41FA-B945-B4C2-835D42F860CA}"/>
                </a:ext>
              </a:extLst>
            </p:cNvPr>
            <p:cNvCxnSpPr>
              <a:cxnSpLocks/>
            </p:cNvCxnSpPr>
            <p:nvPr/>
          </p:nvCxnSpPr>
          <p:spPr>
            <a:xfrm>
              <a:off x="2868877" y="5777252"/>
              <a:ext cx="75166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8C8FA42C-E80D-5F45-901B-24D23E897979}"/>
              </a:ext>
            </a:extLst>
          </p:cNvPr>
          <p:cNvSpPr txBox="1"/>
          <p:nvPr/>
        </p:nvSpPr>
        <p:spPr>
          <a:xfrm>
            <a:off x="2946486" y="5048040"/>
            <a:ext cx="48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4B295EA-E0C7-0542-82A4-FC46056B4B30}"/>
              </a:ext>
            </a:extLst>
          </p:cNvPr>
          <p:cNvSpPr txBox="1"/>
          <p:nvPr/>
        </p:nvSpPr>
        <p:spPr>
          <a:xfrm>
            <a:off x="2518239" y="5915277"/>
            <a:ext cx="48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08DFB58-64E3-0F41-B8EE-6460D982EBD3}"/>
                  </a:ext>
                </a:extLst>
              </p:cNvPr>
              <p:cNvSpPr txBox="1"/>
              <p:nvPr/>
            </p:nvSpPr>
            <p:spPr>
              <a:xfrm>
                <a:off x="6043265" y="2977327"/>
                <a:ext cx="221214" cy="3124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08DFB58-64E3-0F41-B8EE-6460D982E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265" y="2977327"/>
                <a:ext cx="221214" cy="312458"/>
              </a:xfrm>
              <a:prstGeom prst="rect">
                <a:avLst/>
              </a:prstGeom>
              <a:blipFill>
                <a:blip r:embed="rId9"/>
                <a:stretch>
                  <a:fillRect l="-27778" r="-27778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B27A542-85C6-5D4D-9C26-BBB134856874}"/>
              </a:ext>
            </a:extLst>
          </p:cNvPr>
          <p:cNvCxnSpPr>
            <a:cxnSpLocks/>
          </p:cNvCxnSpPr>
          <p:nvPr/>
        </p:nvCxnSpPr>
        <p:spPr>
          <a:xfrm flipV="1">
            <a:off x="4639743" y="4153422"/>
            <a:ext cx="1712497" cy="662056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C7D9933-D3DA-B544-9EBD-22108E346B7E}"/>
              </a:ext>
            </a:extLst>
          </p:cNvPr>
          <p:cNvCxnSpPr>
            <a:cxnSpLocks/>
          </p:cNvCxnSpPr>
          <p:nvPr/>
        </p:nvCxnSpPr>
        <p:spPr>
          <a:xfrm flipH="1" flipV="1">
            <a:off x="5958414" y="3304237"/>
            <a:ext cx="299974" cy="87496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017A261-476A-1D41-BC88-BA08FE94377F}"/>
                  </a:ext>
                </a:extLst>
              </p:cNvPr>
              <p:cNvSpPr txBox="1"/>
              <p:nvPr/>
            </p:nvSpPr>
            <p:spPr>
              <a:xfrm>
                <a:off x="5469571" y="4056292"/>
                <a:ext cx="295850" cy="3124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017A261-476A-1D41-BC88-BA08FE943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9571" y="4056292"/>
                <a:ext cx="295850" cy="312458"/>
              </a:xfrm>
              <a:prstGeom prst="rect">
                <a:avLst/>
              </a:prstGeom>
              <a:blipFill>
                <a:blip r:embed="rId10"/>
                <a:stretch>
                  <a:fillRect l="-20833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DB9A0B5-5E27-C84D-9011-7F8888A2D3C2}"/>
                  </a:ext>
                </a:extLst>
              </p:cNvPr>
              <p:cNvSpPr txBox="1"/>
              <p:nvPr/>
            </p:nvSpPr>
            <p:spPr>
              <a:xfrm>
                <a:off x="6184438" y="3553143"/>
                <a:ext cx="322524" cy="3124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DB9A0B5-5E27-C84D-9011-7F8888A2D3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4438" y="3553143"/>
                <a:ext cx="322524" cy="312458"/>
              </a:xfrm>
              <a:prstGeom prst="rect">
                <a:avLst/>
              </a:prstGeom>
              <a:blipFill>
                <a:blip r:embed="rId11"/>
                <a:stretch>
                  <a:fillRect l="-19231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A1789F3E-3E74-7249-B25A-0A3D28A174C0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Along- and Across-Front Vertical Motion</a:t>
            </a:r>
          </a:p>
        </p:txBody>
      </p:sp>
    </p:spTree>
    <p:extLst>
      <p:ext uri="{BB962C8B-B14F-4D97-AF65-F5344CB8AC3E}">
        <p14:creationId xmlns:p14="http://schemas.microsoft.com/office/powerpoint/2010/main" val="31858732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3A20CDA1-97FE-3F44-A272-9594C5B44D82}"/>
              </a:ext>
            </a:extLst>
          </p:cNvPr>
          <p:cNvSpPr/>
          <p:nvPr/>
        </p:nvSpPr>
        <p:spPr>
          <a:xfrm>
            <a:off x="199856" y="1122515"/>
            <a:ext cx="3930442" cy="14821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9F16F68-CF40-9A49-97FF-6596607D07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382"/>
          <a:stretch/>
        </p:blipFill>
        <p:spPr>
          <a:xfrm>
            <a:off x="-868335" y="1247537"/>
            <a:ext cx="4874649" cy="12321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6E1EB53-7053-E348-A63A-9B5ABB8C7AA1}"/>
                  </a:ext>
                </a:extLst>
              </p:cNvPr>
              <p:cNvSpPr txBox="1"/>
              <p:nvPr/>
            </p:nvSpPr>
            <p:spPr>
              <a:xfrm>
                <a:off x="5198489" y="1177795"/>
                <a:ext cx="2815586" cy="41652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6E1EB53-7053-E348-A63A-9B5ABB8C7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8489" y="1177795"/>
                <a:ext cx="2815586" cy="416524"/>
              </a:xfrm>
              <a:prstGeom prst="rect">
                <a:avLst/>
              </a:prstGeom>
              <a:blipFill>
                <a:blip r:embed="rId4"/>
                <a:stretch>
                  <a:fillRect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1E306B3D-924B-9F4E-9FD1-E1DDBA8B528B}"/>
              </a:ext>
            </a:extLst>
          </p:cNvPr>
          <p:cNvGrpSpPr/>
          <p:nvPr/>
        </p:nvGrpSpPr>
        <p:grpSpPr>
          <a:xfrm rot="20419693">
            <a:off x="1917907" y="4074083"/>
            <a:ext cx="5757621" cy="1369017"/>
            <a:chOff x="1596325" y="3812583"/>
            <a:chExt cx="5757621" cy="136901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73990DA-52AE-6449-BFE6-6280FB146095}"/>
                </a:ext>
              </a:extLst>
            </p:cNvPr>
            <p:cNvCxnSpPr/>
            <p:nvPr/>
          </p:nvCxnSpPr>
          <p:spPr>
            <a:xfrm>
              <a:off x="1596325" y="3812583"/>
              <a:ext cx="5757621" cy="0"/>
            </a:xfrm>
            <a:prstGeom prst="line">
              <a:avLst/>
            </a:prstGeom>
            <a:ln w="34925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E42D5E1-0268-C24A-8191-A96D8C2D526D}"/>
                </a:ext>
              </a:extLst>
            </p:cNvPr>
            <p:cNvCxnSpPr/>
            <p:nvPr/>
          </p:nvCxnSpPr>
          <p:spPr>
            <a:xfrm>
              <a:off x="1596325" y="4251702"/>
              <a:ext cx="5757621" cy="0"/>
            </a:xfrm>
            <a:prstGeom prst="line">
              <a:avLst/>
            </a:prstGeom>
            <a:ln w="34925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CB3797F-C364-434D-A5AA-24A963BE3797}"/>
                </a:ext>
              </a:extLst>
            </p:cNvPr>
            <p:cNvCxnSpPr/>
            <p:nvPr/>
          </p:nvCxnSpPr>
          <p:spPr>
            <a:xfrm>
              <a:off x="1596325" y="4716651"/>
              <a:ext cx="5757621" cy="0"/>
            </a:xfrm>
            <a:prstGeom prst="line">
              <a:avLst/>
            </a:prstGeom>
            <a:ln w="34925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C48E2FC-AAC2-DA4D-9719-32B73688A92E}"/>
                </a:ext>
              </a:extLst>
            </p:cNvPr>
            <p:cNvCxnSpPr/>
            <p:nvPr/>
          </p:nvCxnSpPr>
          <p:spPr>
            <a:xfrm>
              <a:off x="1596325" y="5181600"/>
              <a:ext cx="5757621" cy="0"/>
            </a:xfrm>
            <a:prstGeom prst="line">
              <a:avLst/>
            </a:prstGeom>
            <a:ln w="34925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2FF9A33-68EF-B84D-A452-F839CFC424F2}"/>
                  </a:ext>
                </a:extLst>
              </p:cNvPr>
              <p:cNvSpPr txBox="1"/>
              <p:nvPr/>
            </p:nvSpPr>
            <p:spPr>
              <a:xfrm>
                <a:off x="1480382" y="4931419"/>
                <a:ext cx="3254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2FF9A33-68EF-B84D-A452-F839CFC424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0382" y="4931419"/>
                <a:ext cx="325465" cy="369332"/>
              </a:xfrm>
              <a:prstGeom prst="rect">
                <a:avLst/>
              </a:prstGeom>
              <a:blipFill>
                <a:blip r:embed="rId5"/>
                <a:stretch>
                  <a:fillRect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A8F41CC-097C-6243-A1E7-168BC4FD7497}"/>
                  </a:ext>
                </a:extLst>
              </p:cNvPr>
              <p:cNvSpPr txBox="1"/>
              <p:nvPr/>
            </p:nvSpPr>
            <p:spPr>
              <a:xfrm>
                <a:off x="1657376" y="5337978"/>
                <a:ext cx="3254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A8F41CC-097C-6243-A1E7-168BC4FD7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376" y="5337978"/>
                <a:ext cx="325465" cy="369332"/>
              </a:xfrm>
              <a:prstGeom prst="rect">
                <a:avLst/>
              </a:prstGeom>
              <a:blipFill>
                <a:blip r:embed="rId6"/>
                <a:stretch>
                  <a:fillRect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8BC2E3B-1A1E-DB42-9EB3-E5A9C3F295BC}"/>
                  </a:ext>
                </a:extLst>
              </p:cNvPr>
              <p:cNvSpPr txBox="1"/>
              <p:nvPr/>
            </p:nvSpPr>
            <p:spPr>
              <a:xfrm>
                <a:off x="1805847" y="5777252"/>
                <a:ext cx="3254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8BC2E3B-1A1E-DB42-9EB3-E5A9C3F295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5847" y="5777252"/>
                <a:ext cx="325465" cy="369332"/>
              </a:xfrm>
              <a:prstGeom prst="rect">
                <a:avLst/>
              </a:prstGeom>
              <a:blipFill>
                <a:blip r:embed="rId7"/>
                <a:stretch>
                  <a:fillRect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48908DB-C527-064D-8EB4-5E5E003D99B0}"/>
                  </a:ext>
                </a:extLst>
              </p:cNvPr>
              <p:cNvSpPr txBox="1"/>
              <p:nvPr/>
            </p:nvSpPr>
            <p:spPr>
              <a:xfrm>
                <a:off x="1990886" y="6187583"/>
                <a:ext cx="3254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48908DB-C527-064D-8EB4-5E5E003D9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0886" y="6187583"/>
                <a:ext cx="325465" cy="369332"/>
              </a:xfrm>
              <a:prstGeom prst="rect">
                <a:avLst/>
              </a:prstGeom>
              <a:blipFill>
                <a:blip r:embed="rId8"/>
                <a:stretch>
                  <a:fillRect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23C56158-8F43-CE49-BF79-194410FCCBA1}"/>
              </a:ext>
            </a:extLst>
          </p:cNvPr>
          <p:cNvSpPr txBox="1"/>
          <p:nvPr/>
        </p:nvSpPr>
        <p:spPr>
          <a:xfrm>
            <a:off x="4566290" y="5891733"/>
            <a:ext cx="1511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Warm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E7A3074-57E3-AD40-A464-012E970BC2DD}"/>
              </a:ext>
            </a:extLst>
          </p:cNvPr>
          <p:cNvSpPr txBox="1"/>
          <p:nvPr/>
        </p:nvSpPr>
        <p:spPr>
          <a:xfrm>
            <a:off x="2165077" y="3812494"/>
            <a:ext cx="1511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E00FF"/>
                </a:solidFill>
              </a:rPr>
              <a:t>Cold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A2E7079-E7C3-5647-8575-11DA1D413C7D}"/>
              </a:ext>
            </a:extLst>
          </p:cNvPr>
          <p:cNvCxnSpPr>
            <a:cxnSpLocks/>
          </p:cNvCxnSpPr>
          <p:nvPr/>
        </p:nvCxnSpPr>
        <p:spPr>
          <a:xfrm flipV="1">
            <a:off x="4639743" y="3289960"/>
            <a:ext cx="1371579" cy="153266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E158C98-1F83-9745-BDDA-11FF7C3A6A34}"/>
              </a:ext>
            </a:extLst>
          </p:cNvPr>
          <p:cNvGrpSpPr/>
          <p:nvPr/>
        </p:nvGrpSpPr>
        <p:grpSpPr>
          <a:xfrm rot="20376943">
            <a:off x="2261106" y="5396265"/>
            <a:ext cx="876231" cy="692840"/>
            <a:chOff x="2744314" y="5777252"/>
            <a:chExt cx="876231" cy="69284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9F4BB170-8835-074D-A4BF-36145B9AA1E9}"/>
                </a:ext>
              </a:extLst>
            </p:cNvPr>
            <p:cNvCxnSpPr>
              <a:cxnSpLocks/>
            </p:cNvCxnSpPr>
            <p:nvPr/>
          </p:nvCxnSpPr>
          <p:spPr>
            <a:xfrm rot="1223057">
              <a:off x="2744314" y="5800298"/>
              <a:ext cx="252745" cy="66979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8CA5AF13-60CD-2241-BEDE-0E968DCE18B7}"/>
                </a:ext>
              </a:extLst>
            </p:cNvPr>
            <p:cNvCxnSpPr>
              <a:cxnSpLocks/>
            </p:cNvCxnSpPr>
            <p:nvPr/>
          </p:nvCxnSpPr>
          <p:spPr>
            <a:xfrm>
              <a:off x="2868877" y="5777252"/>
              <a:ext cx="75166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FD5BCBD2-585F-4945-BD22-B5BE30DF78A9}"/>
              </a:ext>
            </a:extLst>
          </p:cNvPr>
          <p:cNvSpPr txBox="1"/>
          <p:nvPr/>
        </p:nvSpPr>
        <p:spPr>
          <a:xfrm>
            <a:off x="2946486" y="5048040"/>
            <a:ext cx="48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EBC8CD3-EB29-3947-9602-366142A54F89}"/>
              </a:ext>
            </a:extLst>
          </p:cNvPr>
          <p:cNvSpPr txBox="1"/>
          <p:nvPr/>
        </p:nvSpPr>
        <p:spPr>
          <a:xfrm>
            <a:off x="2518239" y="5915277"/>
            <a:ext cx="48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300A305E-3D46-924F-8643-12FF67DCBE1C}"/>
                  </a:ext>
                </a:extLst>
              </p:cNvPr>
              <p:cNvSpPr txBox="1"/>
              <p:nvPr/>
            </p:nvSpPr>
            <p:spPr>
              <a:xfrm>
                <a:off x="6043265" y="2977327"/>
                <a:ext cx="221214" cy="3124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300A305E-3D46-924F-8643-12FF67DCB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265" y="2977327"/>
                <a:ext cx="221214" cy="312458"/>
              </a:xfrm>
              <a:prstGeom prst="rect">
                <a:avLst/>
              </a:prstGeom>
              <a:blipFill>
                <a:blip r:embed="rId4"/>
                <a:stretch>
                  <a:fillRect l="-27778" r="-27778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8ABD8DD7-3AD4-3C4B-B4D8-328E9EC2F675}"/>
              </a:ext>
            </a:extLst>
          </p:cNvPr>
          <p:cNvCxnSpPr>
            <a:cxnSpLocks/>
          </p:cNvCxnSpPr>
          <p:nvPr/>
        </p:nvCxnSpPr>
        <p:spPr>
          <a:xfrm flipV="1">
            <a:off x="4639743" y="4153422"/>
            <a:ext cx="1712497" cy="662056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CDF61ECA-760A-A741-A807-5C00FFADD8A1}"/>
              </a:ext>
            </a:extLst>
          </p:cNvPr>
          <p:cNvCxnSpPr>
            <a:cxnSpLocks/>
          </p:cNvCxnSpPr>
          <p:nvPr/>
        </p:nvCxnSpPr>
        <p:spPr>
          <a:xfrm flipH="1" flipV="1">
            <a:off x="5958414" y="3304237"/>
            <a:ext cx="299974" cy="87496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77EA6DED-6E82-0C40-9FB7-C867AE121112}"/>
                  </a:ext>
                </a:extLst>
              </p:cNvPr>
              <p:cNvSpPr txBox="1"/>
              <p:nvPr/>
            </p:nvSpPr>
            <p:spPr>
              <a:xfrm>
                <a:off x="5469571" y="4056292"/>
                <a:ext cx="295850" cy="3124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77EA6DED-6E82-0C40-9FB7-C867AE1211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9571" y="4056292"/>
                <a:ext cx="295850" cy="312458"/>
              </a:xfrm>
              <a:prstGeom prst="rect">
                <a:avLst/>
              </a:prstGeom>
              <a:blipFill>
                <a:blip r:embed="rId9"/>
                <a:stretch>
                  <a:fillRect l="-20833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6FC94CC-FE55-AC4F-9750-C883B7647D30}"/>
                  </a:ext>
                </a:extLst>
              </p:cNvPr>
              <p:cNvSpPr txBox="1"/>
              <p:nvPr/>
            </p:nvSpPr>
            <p:spPr>
              <a:xfrm>
                <a:off x="6184438" y="3553143"/>
                <a:ext cx="322524" cy="3124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6FC94CC-FE55-AC4F-9750-C883B7647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4438" y="3553143"/>
                <a:ext cx="322524" cy="312458"/>
              </a:xfrm>
              <a:prstGeom prst="rect">
                <a:avLst/>
              </a:prstGeom>
              <a:blipFill>
                <a:blip r:embed="rId10"/>
                <a:stretch>
                  <a:fillRect l="-19231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3783489-115B-8E4D-8FF8-2282D77F608B}"/>
                  </a:ext>
                </a:extLst>
              </p:cNvPr>
              <p:cNvSpPr txBox="1"/>
              <p:nvPr/>
            </p:nvSpPr>
            <p:spPr>
              <a:xfrm>
                <a:off x="4251688" y="1885414"/>
                <a:ext cx="2674002" cy="6612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⃗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acc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m:rPr>
                                  <m:sty m:val="p"/>
                                </m:r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den>
                          </m:f>
                        </m:e>
                      </m:d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3783489-115B-8E4D-8FF8-2282D77F6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1688" y="1885414"/>
                <a:ext cx="2674002" cy="661271"/>
              </a:xfrm>
              <a:prstGeom prst="rect">
                <a:avLst/>
              </a:prstGeom>
              <a:blipFill>
                <a:blip r:embed="rId11"/>
                <a:stretch>
                  <a:fillRect l="-1896" t="-3704" r="-2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5901776-801B-8D42-AB05-1EB5608419A7}"/>
                  </a:ext>
                </a:extLst>
              </p:cNvPr>
              <p:cNvSpPr txBox="1"/>
              <p:nvPr/>
            </p:nvSpPr>
            <p:spPr>
              <a:xfrm>
                <a:off x="7087393" y="1836695"/>
                <a:ext cx="1911357" cy="6612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⃗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acc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den>
                          </m:f>
                        </m:e>
                      </m:d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5901776-801B-8D42-AB05-1EB5608419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7393" y="1836695"/>
                <a:ext cx="1911357" cy="661271"/>
              </a:xfrm>
              <a:prstGeom prst="rect">
                <a:avLst/>
              </a:prstGeom>
              <a:blipFill>
                <a:blip r:embed="rId13"/>
                <a:stretch>
                  <a:fillRect l="-1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TextBox 69">
            <a:extLst>
              <a:ext uri="{FF2B5EF4-FFF2-40B4-BE49-F238E27FC236}">
                <a16:creationId xmlns:a16="http://schemas.microsoft.com/office/drawing/2014/main" id="{12186F37-E791-0141-823D-3AFAD3F8DEE3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Along- and Across-Front Vertical Motion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24BA1B-D34D-4143-B3E8-C37223F611DF}"/>
              </a:ext>
            </a:extLst>
          </p:cNvPr>
          <p:cNvSpPr txBox="1"/>
          <p:nvPr/>
        </p:nvSpPr>
        <p:spPr>
          <a:xfrm>
            <a:off x="6902432" y="2026466"/>
            <a:ext cx="1140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7619610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3A20CDA1-97FE-3F44-A272-9594C5B44D82}"/>
              </a:ext>
            </a:extLst>
          </p:cNvPr>
          <p:cNvSpPr/>
          <p:nvPr/>
        </p:nvSpPr>
        <p:spPr>
          <a:xfrm>
            <a:off x="199856" y="1122515"/>
            <a:ext cx="3930442" cy="14821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9F16F68-CF40-9A49-97FF-6596607D07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382"/>
          <a:stretch/>
        </p:blipFill>
        <p:spPr>
          <a:xfrm>
            <a:off x="-868335" y="1247537"/>
            <a:ext cx="4874649" cy="12321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F1F2BC0-F0E0-D643-A3F5-FC9B19AB6EF0}"/>
                  </a:ext>
                </a:extLst>
              </p:cNvPr>
              <p:cNvSpPr txBox="1"/>
              <p:nvPr/>
            </p:nvSpPr>
            <p:spPr>
              <a:xfrm>
                <a:off x="4311613" y="1248294"/>
                <a:ext cx="2986459" cy="602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=−2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F1F2BC0-F0E0-D643-A3F5-FC9B19AB6E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1613" y="1248294"/>
                <a:ext cx="2986459" cy="602473"/>
              </a:xfrm>
              <a:prstGeom prst="rect">
                <a:avLst/>
              </a:prstGeom>
              <a:blipFill>
                <a:blip r:embed="rId4"/>
                <a:stretch>
                  <a:fillRect b="-1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CF41874-F5A2-1E42-A52B-53A5DC7A41B3}"/>
                  </a:ext>
                </a:extLst>
              </p:cNvPr>
              <p:cNvSpPr txBox="1"/>
              <p:nvPr/>
            </p:nvSpPr>
            <p:spPr>
              <a:xfrm>
                <a:off x="4311613" y="1984003"/>
                <a:ext cx="3117392" cy="602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=−2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CF41874-F5A2-1E42-A52B-53A5DC7A41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1613" y="1984003"/>
                <a:ext cx="3117392" cy="602473"/>
              </a:xfrm>
              <a:prstGeom prst="rect">
                <a:avLst/>
              </a:prstGeom>
              <a:blipFill>
                <a:blip r:embed="rId5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CB7E50D-12C1-654A-AFCF-36DF210BB82B}"/>
                  </a:ext>
                </a:extLst>
              </p:cNvPr>
              <p:cNvSpPr txBox="1"/>
              <p:nvPr/>
            </p:nvSpPr>
            <p:spPr>
              <a:xfrm>
                <a:off x="6802565" y="1778886"/>
                <a:ext cx="289529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CB7E50D-12C1-654A-AFCF-36DF210BB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2565" y="1778886"/>
                <a:ext cx="2895290" cy="276999"/>
              </a:xfrm>
              <a:prstGeom prst="rect">
                <a:avLst/>
              </a:prstGeom>
              <a:blipFill>
                <a:blip r:embed="rId6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A7C93EE-9816-7A4C-8EB3-F896D457A3F5}"/>
                  </a:ext>
                </a:extLst>
              </p:cNvPr>
              <p:cNvSpPr txBox="1"/>
              <p:nvPr/>
            </p:nvSpPr>
            <p:spPr>
              <a:xfrm>
                <a:off x="187157" y="2987000"/>
                <a:ext cx="8811594" cy="34635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The divergence of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400" dirty="0"/>
                  <a:t> can be used to solve for the fraction of the vertical motion in the along- and across-front directions. </a:t>
                </a:r>
              </a:p>
              <a:p>
                <a:pPr algn="ctr"/>
                <a:endParaRPr lang="en-US" sz="2400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corresponds to vertical motion in the along-front direction and describes vertical motion on the scale of baroclinic waves.</a:t>
                </a:r>
              </a:p>
              <a:p>
                <a:pPr algn="ctr"/>
                <a:endParaRPr lang="en-US" sz="2400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corresponds to vertical motion in the across-front direction and describes vertical motion on the scale of frontal zones.</a:t>
                </a:r>
              </a:p>
              <a:p>
                <a:pPr algn="ctr"/>
                <a:endParaRPr lang="en-US" sz="2400" dirty="0"/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A7C93EE-9816-7A4C-8EB3-F896D457A3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57" y="2987000"/>
                <a:ext cx="8811594" cy="3463512"/>
              </a:xfrm>
              <a:prstGeom prst="rect">
                <a:avLst/>
              </a:prstGeom>
              <a:blipFill>
                <a:blip r:embed="rId7"/>
                <a:stretch>
                  <a:fillRect r="-28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1D2ED6B9-87D1-0641-AC71-3DC5F8059873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Along- and Across-Front Vertical Motion</a:t>
            </a:r>
          </a:p>
        </p:txBody>
      </p:sp>
    </p:spTree>
    <p:extLst>
      <p:ext uri="{BB962C8B-B14F-4D97-AF65-F5344CB8AC3E}">
        <p14:creationId xmlns:p14="http://schemas.microsoft.com/office/powerpoint/2010/main" val="32448579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9882E7-8217-414A-8633-D337751574DD}"/>
              </a:ext>
            </a:extLst>
          </p:cNvPr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6E25EDE-430F-884E-9EC0-956F419DBD91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Along- and Across-Front Vertical Motion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6C97E0-3CF8-2541-8451-DD04E25C3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87" y="1455164"/>
            <a:ext cx="8626805" cy="3668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059E12-F3D0-4B44-8CF2-AB821777A407}"/>
              </a:ext>
            </a:extLst>
          </p:cNvPr>
          <p:cNvSpPr txBox="1"/>
          <p:nvPr/>
        </p:nvSpPr>
        <p:spPr>
          <a:xfrm>
            <a:off x="67743" y="985906"/>
            <a:ext cx="8931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E00FF"/>
                </a:solidFill>
              </a:rPr>
              <a:t>Polar Dominant Events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53F8ED2-C35B-974F-A374-7CDC705FD501}"/>
                  </a:ext>
                </a:extLst>
              </p:cNvPr>
              <p:cNvSpPr txBox="1"/>
              <p:nvPr/>
            </p:nvSpPr>
            <p:spPr>
              <a:xfrm>
                <a:off x="4854794" y="5304937"/>
                <a:ext cx="395705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contribute to subsidence, but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is dominant.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53F8ED2-C35B-974F-A374-7CDC705FD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4794" y="5304937"/>
                <a:ext cx="3957050" cy="1200329"/>
              </a:xfrm>
              <a:prstGeom prst="rect">
                <a:avLst/>
              </a:prstGeom>
              <a:blipFill>
                <a:blip r:embed="rId4"/>
                <a:stretch>
                  <a:fillRect l="-639" t="-3158" r="-2236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43234C1-2172-6248-AA75-E314ECF1E210}"/>
              </a:ext>
            </a:extLst>
          </p:cNvPr>
          <p:cNvSpPr txBox="1"/>
          <p:nvPr/>
        </p:nvSpPr>
        <p:spPr>
          <a:xfrm>
            <a:off x="588101" y="6199984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of Jet Superposition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2FB8FD9-397F-C847-A09A-195B3366154C}"/>
              </a:ext>
            </a:extLst>
          </p:cNvPr>
          <p:cNvSpPr/>
          <p:nvPr/>
        </p:nvSpPr>
        <p:spPr>
          <a:xfrm flipH="1" flipV="1">
            <a:off x="342146" y="6303806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8788A9-A4DC-DF40-A997-5156D2596DE6}"/>
              </a:ext>
            </a:extLst>
          </p:cNvPr>
          <p:cNvSpPr txBox="1"/>
          <p:nvPr/>
        </p:nvSpPr>
        <p:spPr>
          <a:xfrm>
            <a:off x="787545" y="5857878"/>
            <a:ext cx="330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PVU on the 345-K surface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532F35-F233-0043-82CD-2A6E4204DC18}"/>
              </a:ext>
            </a:extLst>
          </p:cNvPr>
          <p:cNvCxnSpPr>
            <a:cxnSpLocks/>
          </p:cNvCxnSpPr>
          <p:nvPr/>
        </p:nvCxnSpPr>
        <p:spPr>
          <a:xfrm flipV="1">
            <a:off x="278856" y="6042544"/>
            <a:ext cx="431216" cy="1"/>
          </a:xfrm>
          <a:prstGeom prst="line">
            <a:avLst/>
          </a:prstGeom>
          <a:ln w="76200" cmpd="sng">
            <a:solidFill>
              <a:srgbClr val="FF0000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5E2619D-7D2E-B847-8CC9-CD0AD48A20A5}"/>
              </a:ext>
            </a:extLst>
          </p:cNvPr>
          <p:cNvSpPr/>
          <p:nvPr/>
        </p:nvSpPr>
        <p:spPr>
          <a:xfrm>
            <a:off x="168480" y="5187270"/>
            <a:ext cx="4461347" cy="1435665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D3BEF5-CBC3-7549-9C03-55471FD0E33F}"/>
              </a:ext>
            </a:extLst>
          </p:cNvPr>
          <p:cNvCxnSpPr>
            <a:cxnSpLocks/>
          </p:cNvCxnSpPr>
          <p:nvPr/>
        </p:nvCxnSpPr>
        <p:spPr>
          <a:xfrm flipV="1">
            <a:off x="278856" y="5758536"/>
            <a:ext cx="431216" cy="1"/>
          </a:xfrm>
          <a:prstGeom prst="line">
            <a:avLst/>
          </a:prstGeom>
          <a:ln w="76200" cmpd="sng">
            <a:solidFill>
              <a:srgbClr val="0E00FF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AB6A77B-35D3-E04F-87A2-81DAE230DC42}"/>
              </a:ext>
            </a:extLst>
          </p:cNvPr>
          <p:cNvSpPr txBox="1"/>
          <p:nvPr/>
        </p:nvSpPr>
        <p:spPr>
          <a:xfrm>
            <a:off x="787545" y="5549225"/>
            <a:ext cx="330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PVU on the 320-K surface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A20D425-86E2-5244-AC07-B7CCCE139048}"/>
                  </a:ext>
                </a:extLst>
              </p:cNvPr>
              <p:cNvSpPr txBox="1"/>
              <p:nvPr/>
            </p:nvSpPr>
            <p:spPr>
              <a:xfrm>
                <a:off x="764634" y="5207119"/>
                <a:ext cx="5422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A20D425-86E2-5244-AC07-B7CCCE1390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634" y="5207119"/>
                <a:ext cx="54228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FA8CB3F-E870-0B4D-9095-47BCD1C75949}"/>
              </a:ext>
            </a:extLst>
          </p:cNvPr>
          <p:cNvCxnSpPr>
            <a:cxnSpLocks/>
          </p:cNvCxnSpPr>
          <p:nvPr/>
        </p:nvCxnSpPr>
        <p:spPr>
          <a:xfrm flipV="1">
            <a:off x="278856" y="5421785"/>
            <a:ext cx="431216" cy="1"/>
          </a:xfrm>
          <a:prstGeom prst="line">
            <a:avLst/>
          </a:prstGeom>
          <a:ln w="76200" cmpd="sng">
            <a:solidFill>
              <a:schemeClr val="tx1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6CCB5F3-8E80-8841-86DA-1E1EE244C175}"/>
                  </a:ext>
                </a:extLst>
              </p:cNvPr>
              <p:cNvSpPr txBox="1"/>
              <p:nvPr/>
            </p:nvSpPr>
            <p:spPr>
              <a:xfrm>
                <a:off x="6721151" y="4715644"/>
                <a:ext cx="5422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6CCB5F3-8E80-8841-86DA-1E1EE244C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1151" y="4715644"/>
                <a:ext cx="54228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264068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9882E7-8217-414A-8633-D337751574DD}"/>
              </a:ext>
            </a:extLst>
          </p:cNvPr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6E25EDE-430F-884E-9EC0-956F419DBD91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Along- and Across-Front Vertical Motion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6C97E0-3CF8-2541-8451-DD04E25C3D4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49871" y="1455164"/>
            <a:ext cx="8622792" cy="36667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059E12-F3D0-4B44-8CF2-AB821777A407}"/>
              </a:ext>
            </a:extLst>
          </p:cNvPr>
          <p:cNvSpPr txBox="1"/>
          <p:nvPr/>
        </p:nvSpPr>
        <p:spPr>
          <a:xfrm>
            <a:off x="67743" y="985906"/>
            <a:ext cx="8931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E00FF"/>
                </a:solidFill>
              </a:rPr>
              <a:t>East Subtropical Dominant Events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53F8ED2-C35B-974F-A374-7CDC705FD501}"/>
                  </a:ext>
                </a:extLst>
              </p:cNvPr>
              <p:cNvSpPr txBox="1"/>
              <p:nvPr/>
            </p:nvSpPr>
            <p:spPr>
              <a:xfrm>
                <a:off x="4854794" y="5304937"/>
                <a:ext cx="395705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is closer in magnitude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compared to polar dominant events.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53F8ED2-C35B-974F-A374-7CDC705FD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4794" y="5304937"/>
                <a:ext cx="3957050" cy="1200329"/>
              </a:xfrm>
              <a:prstGeom prst="rect">
                <a:avLst/>
              </a:prstGeom>
              <a:blipFill>
                <a:blip r:embed="rId4"/>
                <a:stretch>
                  <a:fillRect t="-3158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6CCB5F3-8E80-8841-86DA-1E1EE244C175}"/>
                  </a:ext>
                </a:extLst>
              </p:cNvPr>
              <p:cNvSpPr txBox="1"/>
              <p:nvPr/>
            </p:nvSpPr>
            <p:spPr>
              <a:xfrm>
                <a:off x="6721151" y="4715644"/>
                <a:ext cx="5422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6CCB5F3-8E80-8841-86DA-1E1EE244C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1151" y="4715644"/>
                <a:ext cx="54228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ED3F1D43-4E5C-E041-936D-B2979E1F0657}"/>
              </a:ext>
            </a:extLst>
          </p:cNvPr>
          <p:cNvSpPr txBox="1"/>
          <p:nvPr/>
        </p:nvSpPr>
        <p:spPr>
          <a:xfrm>
            <a:off x="588101" y="6199984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of Jet Superposition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DBD11D4-993E-8946-9D26-589CEC1D9272}"/>
              </a:ext>
            </a:extLst>
          </p:cNvPr>
          <p:cNvSpPr/>
          <p:nvPr/>
        </p:nvSpPr>
        <p:spPr>
          <a:xfrm flipH="1" flipV="1">
            <a:off x="342146" y="6303806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CC763A-8FC3-2041-A01D-84E42194535D}"/>
              </a:ext>
            </a:extLst>
          </p:cNvPr>
          <p:cNvSpPr txBox="1"/>
          <p:nvPr/>
        </p:nvSpPr>
        <p:spPr>
          <a:xfrm>
            <a:off x="787545" y="5857878"/>
            <a:ext cx="330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PVU on the 345-K surface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1FF8B71-0737-8F4C-8B0C-24C6941B6DDC}"/>
              </a:ext>
            </a:extLst>
          </p:cNvPr>
          <p:cNvCxnSpPr>
            <a:cxnSpLocks/>
          </p:cNvCxnSpPr>
          <p:nvPr/>
        </p:nvCxnSpPr>
        <p:spPr>
          <a:xfrm flipV="1">
            <a:off x="278856" y="6042544"/>
            <a:ext cx="431216" cy="1"/>
          </a:xfrm>
          <a:prstGeom prst="line">
            <a:avLst/>
          </a:prstGeom>
          <a:ln w="76200" cmpd="sng">
            <a:solidFill>
              <a:srgbClr val="FF0000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1B8FA88-5E65-3645-8DA3-8BACA1B4DB98}"/>
              </a:ext>
            </a:extLst>
          </p:cNvPr>
          <p:cNvSpPr/>
          <p:nvPr/>
        </p:nvSpPr>
        <p:spPr>
          <a:xfrm>
            <a:off x="168480" y="5187270"/>
            <a:ext cx="4461347" cy="1435665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3D7964B-D596-BE41-A803-D39823B812A3}"/>
              </a:ext>
            </a:extLst>
          </p:cNvPr>
          <p:cNvCxnSpPr>
            <a:cxnSpLocks/>
          </p:cNvCxnSpPr>
          <p:nvPr/>
        </p:nvCxnSpPr>
        <p:spPr>
          <a:xfrm flipV="1">
            <a:off x="278856" y="5758536"/>
            <a:ext cx="431216" cy="1"/>
          </a:xfrm>
          <a:prstGeom prst="line">
            <a:avLst/>
          </a:prstGeom>
          <a:ln w="76200" cmpd="sng">
            <a:solidFill>
              <a:srgbClr val="0E00FF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F5A9AAA-016D-2D44-B726-BDDC0D03F7D4}"/>
              </a:ext>
            </a:extLst>
          </p:cNvPr>
          <p:cNvSpPr txBox="1"/>
          <p:nvPr/>
        </p:nvSpPr>
        <p:spPr>
          <a:xfrm>
            <a:off x="787545" y="5549225"/>
            <a:ext cx="330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PVU on the 320-K surface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0CDFFDA-893F-3340-A4A3-D789D8B85B10}"/>
                  </a:ext>
                </a:extLst>
              </p:cNvPr>
              <p:cNvSpPr txBox="1"/>
              <p:nvPr/>
            </p:nvSpPr>
            <p:spPr>
              <a:xfrm>
                <a:off x="764634" y="5207119"/>
                <a:ext cx="5422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0CDFFDA-893F-3340-A4A3-D789D8B85B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634" y="5207119"/>
                <a:ext cx="54228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9E56D00-8C53-EA41-90B9-FCDB0553F037}"/>
              </a:ext>
            </a:extLst>
          </p:cNvPr>
          <p:cNvCxnSpPr>
            <a:cxnSpLocks/>
          </p:cNvCxnSpPr>
          <p:nvPr/>
        </p:nvCxnSpPr>
        <p:spPr>
          <a:xfrm flipV="1">
            <a:off x="278856" y="5421785"/>
            <a:ext cx="431216" cy="1"/>
          </a:xfrm>
          <a:prstGeom prst="line">
            <a:avLst/>
          </a:prstGeom>
          <a:ln w="76200" cmpd="sng">
            <a:solidFill>
              <a:schemeClr val="tx1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496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465837" y="2067025"/>
            <a:ext cx="5424820" cy="4336702"/>
            <a:chOff x="3465837" y="1225884"/>
            <a:chExt cx="5424820" cy="4336702"/>
          </a:xfrm>
        </p:grpSpPr>
        <p:pic>
          <p:nvPicPr>
            <p:cNvPr id="2" name="Picture 1" descr="supjfreqCMH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5837" y="1225884"/>
              <a:ext cx="5424820" cy="433670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891351" y="1225884"/>
              <a:ext cx="716117" cy="5439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 rot="16200000">
            <a:off x="7221970" y="4093521"/>
            <a:ext cx="2877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Number of Events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7157" y="1117803"/>
            <a:ext cx="3699652" cy="4647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Christenson et al. (2017) highlight three locations that experience the  greatest frequency of </a:t>
            </a:r>
          </a:p>
          <a:p>
            <a:r>
              <a:rPr lang="en-US" sz="2400" dirty="0"/>
              <a:t>jet </a:t>
            </a:r>
            <a:r>
              <a:rPr lang="en-US" sz="2400" dirty="0" err="1"/>
              <a:t>superpositions</a:t>
            </a:r>
            <a:r>
              <a:rPr lang="en-US" sz="2400" dirty="0"/>
              <a:t>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b="1" dirty="0"/>
              <a:t>1) Western Pacific</a:t>
            </a:r>
          </a:p>
          <a:p>
            <a:pPr marL="457200" indent="-457200">
              <a:buFont typeface="Arial"/>
              <a:buChar char="•"/>
            </a:pPr>
            <a:endParaRPr lang="en-US" sz="2800" b="1" dirty="0"/>
          </a:p>
          <a:p>
            <a:r>
              <a:rPr lang="en-US" sz="2800" b="1" dirty="0"/>
              <a:t>2) North America</a:t>
            </a:r>
          </a:p>
          <a:p>
            <a:pPr marL="457200" indent="-457200">
              <a:buFont typeface="Arial"/>
              <a:buChar char="•"/>
            </a:pPr>
            <a:endParaRPr lang="en-US" sz="2800" b="1" dirty="0"/>
          </a:p>
          <a:p>
            <a:r>
              <a:rPr lang="en-US" sz="2800" b="1" dirty="0"/>
              <a:t>3) Northern Africa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89056" y="6389458"/>
            <a:ext cx="3121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Christenson et al. (2017)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56235" y="1090784"/>
            <a:ext cx="51047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Climatological frequency of Northern Hemisphere jet superposition events per cold season (Nov–Mar) 1960–2010</a:t>
            </a:r>
          </a:p>
        </p:txBody>
      </p:sp>
    </p:spTree>
    <p:extLst>
      <p:ext uri="{BB962C8B-B14F-4D97-AF65-F5344CB8AC3E}">
        <p14:creationId xmlns:p14="http://schemas.microsoft.com/office/powerpoint/2010/main" val="32378416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9882E7-8217-414A-8633-D337751574DD}"/>
              </a:ext>
            </a:extLst>
          </p:cNvPr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6E25EDE-430F-884E-9EC0-956F419DBD91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Along- and Across-Front Vertical Motion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6C97E0-3CF8-2541-8451-DD04E25C3D4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90019" y="1455164"/>
            <a:ext cx="8622792" cy="36685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059E12-F3D0-4B44-8CF2-AB821777A407}"/>
              </a:ext>
            </a:extLst>
          </p:cNvPr>
          <p:cNvSpPr txBox="1"/>
          <p:nvPr/>
        </p:nvSpPr>
        <p:spPr>
          <a:xfrm>
            <a:off x="67743" y="985906"/>
            <a:ext cx="8931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E00FF"/>
                </a:solidFill>
              </a:rPr>
              <a:t>West Subtropical Dominant Events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53F8ED2-C35B-974F-A374-7CDC705FD501}"/>
                  </a:ext>
                </a:extLst>
              </p:cNvPr>
              <p:cNvSpPr txBox="1"/>
              <p:nvPr/>
            </p:nvSpPr>
            <p:spPr>
              <a:xfrm>
                <a:off x="4839367" y="5465827"/>
                <a:ext cx="395705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is dominant compared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53F8ED2-C35B-974F-A374-7CDC705FD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367" y="5465827"/>
                <a:ext cx="3957050" cy="830997"/>
              </a:xfrm>
              <a:prstGeom prst="rect">
                <a:avLst/>
              </a:prstGeom>
              <a:blipFill>
                <a:blip r:embed="rId4"/>
                <a:stretch>
                  <a:fillRect t="-2985" r="-639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6CCB5F3-8E80-8841-86DA-1E1EE244C175}"/>
                  </a:ext>
                </a:extLst>
              </p:cNvPr>
              <p:cNvSpPr txBox="1"/>
              <p:nvPr/>
            </p:nvSpPr>
            <p:spPr>
              <a:xfrm>
                <a:off x="6721151" y="4715644"/>
                <a:ext cx="5422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6CCB5F3-8E80-8841-86DA-1E1EE244C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1151" y="4715644"/>
                <a:ext cx="54228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ED3F1D43-4E5C-E041-936D-B2979E1F0657}"/>
              </a:ext>
            </a:extLst>
          </p:cNvPr>
          <p:cNvSpPr txBox="1"/>
          <p:nvPr/>
        </p:nvSpPr>
        <p:spPr>
          <a:xfrm>
            <a:off x="588101" y="6199984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of Jet Superposition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DBD11D4-993E-8946-9D26-589CEC1D9272}"/>
              </a:ext>
            </a:extLst>
          </p:cNvPr>
          <p:cNvSpPr/>
          <p:nvPr/>
        </p:nvSpPr>
        <p:spPr>
          <a:xfrm flipH="1" flipV="1">
            <a:off x="342146" y="6303806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CC763A-8FC3-2041-A01D-84E42194535D}"/>
              </a:ext>
            </a:extLst>
          </p:cNvPr>
          <p:cNvSpPr txBox="1"/>
          <p:nvPr/>
        </p:nvSpPr>
        <p:spPr>
          <a:xfrm>
            <a:off x="787545" y="5857878"/>
            <a:ext cx="330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PVU on the 345-K surface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1FF8B71-0737-8F4C-8B0C-24C6941B6DDC}"/>
              </a:ext>
            </a:extLst>
          </p:cNvPr>
          <p:cNvCxnSpPr>
            <a:cxnSpLocks/>
          </p:cNvCxnSpPr>
          <p:nvPr/>
        </p:nvCxnSpPr>
        <p:spPr>
          <a:xfrm flipV="1">
            <a:off x="278856" y="6042544"/>
            <a:ext cx="431216" cy="1"/>
          </a:xfrm>
          <a:prstGeom prst="line">
            <a:avLst/>
          </a:prstGeom>
          <a:ln w="76200" cmpd="sng">
            <a:solidFill>
              <a:srgbClr val="FF0000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1B8FA88-5E65-3645-8DA3-8BACA1B4DB98}"/>
              </a:ext>
            </a:extLst>
          </p:cNvPr>
          <p:cNvSpPr/>
          <p:nvPr/>
        </p:nvSpPr>
        <p:spPr>
          <a:xfrm>
            <a:off x="168480" y="5187270"/>
            <a:ext cx="4461347" cy="1435665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3D7964B-D596-BE41-A803-D39823B812A3}"/>
              </a:ext>
            </a:extLst>
          </p:cNvPr>
          <p:cNvCxnSpPr>
            <a:cxnSpLocks/>
          </p:cNvCxnSpPr>
          <p:nvPr/>
        </p:nvCxnSpPr>
        <p:spPr>
          <a:xfrm flipV="1">
            <a:off x="278856" y="5758536"/>
            <a:ext cx="431216" cy="1"/>
          </a:xfrm>
          <a:prstGeom prst="line">
            <a:avLst/>
          </a:prstGeom>
          <a:ln w="76200" cmpd="sng">
            <a:solidFill>
              <a:srgbClr val="0E00FF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F5A9AAA-016D-2D44-B726-BDDC0D03F7D4}"/>
              </a:ext>
            </a:extLst>
          </p:cNvPr>
          <p:cNvSpPr txBox="1"/>
          <p:nvPr/>
        </p:nvSpPr>
        <p:spPr>
          <a:xfrm>
            <a:off x="787545" y="5549225"/>
            <a:ext cx="330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PVU on the 320-K surface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0CDFFDA-893F-3340-A4A3-D789D8B85B10}"/>
                  </a:ext>
                </a:extLst>
              </p:cNvPr>
              <p:cNvSpPr txBox="1"/>
              <p:nvPr/>
            </p:nvSpPr>
            <p:spPr>
              <a:xfrm>
                <a:off x="764634" y="5207119"/>
                <a:ext cx="5422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0CDFFDA-893F-3340-A4A3-D789D8B85B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634" y="5207119"/>
                <a:ext cx="54228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9E56D00-8C53-EA41-90B9-FCDB0553F037}"/>
              </a:ext>
            </a:extLst>
          </p:cNvPr>
          <p:cNvCxnSpPr>
            <a:cxnSpLocks/>
          </p:cNvCxnSpPr>
          <p:nvPr/>
        </p:nvCxnSpPr>
        <p:spPr>
          <a:xfrm flipV="1">
            <a:off x="278856" y="5421785"/>
            <a:ext cx="431216" cy="1"/>
          </a:xfrm>
          <a:prstGeom prst="line">
            <a:avLst/>
          </a:prstGeom>
          <a:ln w="76200" cmpd="sng">
            <a:solidFill>
              <a:schemeClr val="tx1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70296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456B0C-FE8D-7D4F-BD25-702BFCF9A717}"/>
                  </a:ext>
                </a:extLst>
              </p:cNvPr>
              <p:cNvSpPr txBox="1"/>
              <p:nvPr/>
            </p:nvSpPr>
            <p:spPr>
              <a:xfrm>
                <a:off x="187157" y="1064342"/>
                <a:ext cx="8811593" cy="53860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92100" indent="-292100">
                  <a:buFont typeface="Arial" charset="0"/>
                  <a:buChar char="•"/>
                </a:pPr>
                <a:r>
                  <a:rPr lang="en-US" sz="2400" dirty="0"/>
                  <a:t>Jet superpositions establish a dynamical and thermodynamic environment that is particularly conducive to high-impact weather.</a:t>
                </a:r>
              </a:p>
              <a:p>
                <a:pPr marL="457200" indent="-457200">
                  <a:buFont typeface="Arial" charset="0"/>
                  <a:buChar char="•"/>
                </a:pPr>
                <a:endParaRPr lang="en-US" sz="1400" dirty="0"/>
              </a:p>
              <a:p>
                <a:pPr marL="292100" indent="-292100">
                  <a:buFont typeface="Arial" charset="0"/>
                  <a:buChar char="•"/>
                </a:pPr>
                <a:r>
                  <a:rPr lang="en-US" sz="2400" dirty="0"/>
                  <a:t>Descent within the jet-entrance region is a common element among jet superpositions, regardless of the event type.</a:t>
                </a:r>
              </a:p>
              <a:p>
                <a:pPr marL="457200" indent="-457200">
                  <a:buFont typeface="Arial" charset="0"/>
                  <a:buChar char="•"/>
                </a:pPr>
                <a:endParaRPr lang="en-US" sz="1400" dirty="0"/>
              </a:p>
              <a:p>
                <a:pPr marL="292100" indent="-292100">
                  <a:buFont typeface="Arial" charset="0"/>
                  <a:buChar char="•"/>
                </a:pPr>
                <a:r>
                  <a:rPr lang="en-US" sz="2400" dirty="0"/>
                  <a:t>Descent is primarily associated with the geostrophic flow attributed to polar cyclonic QGPV anomalies, and the interaction of that geostrophic flow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𝐶𝑌𝐶</m:t>
                        </m:r>
                      </m:sub>
                    </m:sSub>
                  </m:oMath>
                </a14:m>
                <a:r>
                  <a:rPr lang="en-US" sz="2400" dirty="0"/>
                  <a:t>.</a:t>
                </a:r>
              </a:p>
              <a:p>
                <a:pPr marL="457200" indent="-457200">
                  <a:buFont typeface="Arial" charset="0"/>
                  <a:buChar char="•"/>
                </a:pPr>
                <a:endParaRPr lang="en-US" sz="1400" dirty="0"/>
              </a:p>
              <a:p>
                <a:pPr marL="292100" indent="-292100">
                  <a:buFont typeface="Arial" charset="0"/>
                  <a:buChar char="•"/>
                </a:pPr>
                <a:r>
                  <a:rPr lang="en-US" sz="2400" dirty="0"/>
                  <a:t>The latter result underscores the critical role that polar cyclonic QGPV anomalies play during jet superpositions.</a:t>
                </a:r>
              </a:p>
              <a:p>
                <a:pPr marL="292100" indent="-292100">
                  <a:buFont typeface="Arial" charset="0"/>
                  <a:buChar char="•"/>
                </a:pPr>
                <a:endParaRPr lang="en-US" sz="1400" dirty="0"/>
              </a:p>
              <a:p>
                <a:pPr marL="292100" indent="-292100">
                  <a:buFont typeface="Arial" charset="0"/>
                  <a:buChar char="•"/>
                </a:pPr>
                <a:r>
                  <a:rPr lang="en-US" sz="2400" dirty="0"/>
                  <a:t>Along-front subsidence,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400" dirty="0"/>
                  <a:t>, is dominant compared to across-front subsidence,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/>
                  <a:t>, in all event types, but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is closer in magnitude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during eastern subtropical dominant events.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456B0C-FE8D-7D4F-BD25-702BFCF9A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57" y="1064342"/>
                <a:ext cx="8811593" cy="5386090"/>
              </a:xfrm>
              <a:prstGeom prst="rect">
                <a:avLst/>
              </a:prstGeom>
              <a:blipFill>
                <a:blip r:embed="rId2"/>
                <a:stretch>
                  <a:fillRect l="-863" t="-1179" r="-1295" b="-16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40290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160421" y="3280138"/>
            <a:ext cx="9304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Supplementary Slides</a:t>
            </a:r>
          </a:p>
        </p:txBody>
      </p:sp>
    </p:spTree>
    <p:extLst>
      <p:ext uri="{BB962C8B-B14F-4D97-AF65-F5344CB8AC3E}">
        <p14:creationId xmlns:p14="http://schemas.microsoft.com/office/powerpoint/2010/main" val="41972950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References</a:t>
            </a:r>
          </a:p>
        </p:txBody>
      </p:sp>
      <p:sp>
        <p:nvSpPr>
          <p:cNvPr id="2" name="Rectangle 1"/>
          <p:cNvSpPr/>
          <p:nvPr/>
        </p:nvSpPr>
        <p:spPr>
          <a:xfrm>
            <a:off x="263804" y="1009559"/>
            <a:ext cx="8718013" cy="567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Cavallo</a:t>
            </a:r>
            <a:r>
              <a:rPr lang="en-US" sz="1100" dirty="0"/>
              <a:t>, S. M., and G. J. Hakim, 2010: Composite structure of </a:t>
            </a:r>
            <a:r>
              <a:rPr lang="en-US" sz="1100" dirty="0" err="1"/>
              <a:t>tropopause</a:t>
            </a:r>
            <a:r>
              <a:rPr lang="en-US" sz="1100" dirty="0"/>
              <a:t> polar cyclones. </a:t>
            </a:r>
            <a:r>
              <a:rPr lang="en-US" sz="1100" i="1" dirty="0"/>
              <a:t>Mon. </a:t>
            </a:r>
            <a:r>
              <a:rPr lang="en-US" sz="1100" i="1" dirty="0" err="1"/>
              <a:t>Wea</a:t>
            </a:r>
            <a:r>
              <a:rPr lang="en-US" sz="1100" i="1" dirty="0"/>
              <a:t>. Rev.</a:t>
            </a:r>
            <a:r>
              <a:rPr lang="en-US" sz="1100" dirty="0"/>
              <a:t>, </a:t>
            </a:r>
            <a:r>
              <a:rPr lang="en-US" sz="1100" b="1" dirty="0"/>
              <a:t>138, </a:t>
            </a:r>
            <a:r>
              <a:rPr lang="en-US" sz="1100" dirty="0"/>
              <a:t>3840</a:t>
            </a:r>
            <a:r>
              <a:rPr lang="en-US" sz="1100" dirty="0">
                <a:sym typeface="Symbol"/>
              </a:rPr>
              <a:t></a:t>
            </a:r>
            <a:r>
              <a:rPr lang="en-US" sz="1100" dirty="0"/>
              <a:t>3857.</a:t>
            </a:r>
          </a:p>
          <a:p>
            <a:endParaRPr lang="en-US" sz="1100" dirty="0"/>
          </a:p>
          <a:p>
            <a:r>
              <a:rPr lang="en-US" sz="1100" dirty="0"/>
              <a:t>Christenson, C. E., and J. E. Martin, 2012: The large-scale environment associated with the 25</a:t>
            </a:r>
            <a:r>
              <a:rPr lang="en-US" sz="1100" dirty="0">
                <a:sym typeface="Symbol"/>
              </a:rPr>
              <a:t></a:t>
            </a:r>
            <a:r>
              <a:rPr lang="en-US" sz="1100" dirty="0"/>
              <a:t>28 April 2011 severe weather outbreak. </a:t>
            </a:r>
            <a:r>
              <a:rPr lang="en-US" sz="1100" i="1" dirty="0"/>
              <a:t>16</a:t>
            </a:r>
            <a:r>
              <a:rPr lang="en-US" sz="1100" i="1" baseline="30000" dirty="0"/>
              <a:t>th</a:t>
            </a:r>
            <a:r>
              <a:rPr lang="en-US" sz="1100" i="1" dirty="0"/>
              <a:t> NWA Severe Storms and Doppler Radar Conference</a:t>
            </a:r>
            <a:r>
              <a:rPr lang="en-US" sz="1100" dirty="0"/>
              <a:t>, Des Moines, IA, National Weather Association, 31 March 2012. </a:t>
            </a:r>
          </a:p>
          <a:p>
            <a:endParaRPr lang="en-US" sz="1100" dirty="0"/>
          </a:p>
          <a:p>
            <a:r>
              <a:rPr lang="en-US" sz="1100" dirty="0"/>
              <a:t>Christenson, C. E., J. E. Martin, and Z. J. </a:t>
            </a:r>
            <a:r>
              <a:rPr lang="en-US" sz="1100" dirty="0" err="1"/>
              <a:t>Handlos</a:t>
            </a:r>
            <a:r>
              <a:rPr lang="en-US" sz="1100" dirty="0"/>
              <a:t>, 2017: A synoptic-climatology of Northern Hemisphere, cold season polar and subtropical jet superposition events. </a:t>
            </a:r>
            <a:r>
              <a:rPr lang="en-US" sz="1100" i="1" dirty="0"/>
              <a:t>J. Climate</a:t>
            </a:r>
            <a:r>
              <a:rPr lang="en-US" sz="1100" dirty="0"/>
              <a:t>, </a:t>
            </a:r>
            <a:r>
              <a:rPr lang="en-US" sz="1100" b="1" dirty="0"/>
              <a:t>30</a:t>
            </a:r>
            <a:r>
              <a:rPr lang="en-US" sz="1100" dirty="0"/>
              <a:t>, 7231-7246.</a:t>
            </a:r>
          </a:p>
          <a:p>
            <a:endParaRPr lang="en-US" sz="1100" dirty="0"/>
          </a:p>
          <a:p>
            <a:r>
              <a:rPr lang="en-US" sz="1100" dirty="0" err="1"/>
              <a:t>Defant</a:t>
            </a:r>
            <a:r>
              <a:rPr lang="en-US" sz="1100" dirty="0"/>
              <a:t>, F., and H. </a:t>
            </a:r>
            <a:r>
              <a:rPr lang="en-US" sz="1100" dirty="0" err="1"/>
              <a:t>Taba</a:t>
            </a:r>
            <a:r>
              <a:rPr lang="en-US" sz="1100" dirty="0"/>
              <a:t>, 1957: The threefold structure of the atmosphere and the characteristics of the tropopause. </a:t>
            </a:r>
            <a:r>
              <a:rPr lang="en-US" sz="1100" i="1" dirty="0"/>
              <a:t>Tellus</a:t>
            </a:r>
            <a:r>
              <a:rPr lang="en-US" sz="1100" dirty="0"/>
              <a:t>, </a:t>
            </a:r>
            <a:r>
              <a:rPr lang="en-US" sz="1100" b="1" dirty="0"/>
              <a:t>9,</a:t>
            </a:r>
            <a:r>
              <a:rPr lang="en-US" sz="1100" dirty="0"/>
              <a:t> 259-275.</a:t>
            </a:r>
          </a:p>
          <a:p>
            <a:endParaRPr lang="en-US" sz="1100" dirty="0"/>
          </a:p>
          <a:p>
            <a:r>
              <a:rPr lang="en-US" sz="1100" dirty="0" err="1"/>
              <a:t>Knupp</a:t>
            </a:r>
            <a:r>
              <a:rPr lang="en-US" sz="1100" dirty="0"/>
              <a:t>, K. R., T. A. Murphy, T. A. Coleman, R. A. Wade, S. A. Mullins, C. J. Schultz, E. V. Schultz, L. Carey, A. </a:t>
            </a:r>
            <a:r>
              <a:rPr lang="en-US" sz="1100" dirty="0" err="1"/>
              <a:t>Sherrer</a:t>
            </a:r>
            <a:r>
              <a:rPr lang="en-US" sz="1100" dirty="0"/>
              <a:t>, E. W. McCaul Jr., B. </a:t>
            </a:r>
            <a:r>
              <a:rPr lang="en-US" sz="1100" dirty="0" err="1"/>
              <a:t>Carcione</a:t>
            </a:r>
            <a:r>
              <a:rPr lang="en-US" sz="1100" dirty="0"/>
              <a:t>, S. Latimer, A. Kula, K. Laws, P. T. Marsh, and K. </a:t>
            </a:r>
            <a:r>
              <a:rPr lang="en-US" sz="1100" dirty="0" err="1"/>
              <a:t>Klockow</a:t>
            </a:r>
            <a:r>
              <a:rPr lang="en-US" sz="1100" dirty="0"/>
              <a:t>, 2014: Meteorological overview of the devastating 27 April 2011 Tornado Outbreak. </a:t>
            </a:r>
            <a:r>
              <a:rPr lang="en-US" sz="1100" i="1" dirty="0"/>
              <a:t>Bull. Amer. Meteor. Soc., </a:t>
            </a:r>
            <a:r>
              <a:rPr lang="en-US" sz="1100" b="1" dirty="0"/>
              <a:t>95, </a:t>
            </a:r>
            <a:r>
              <a:rPr lang="en-US" sz="1100" dirty="0"/>
              <a:t>1041</a:t>
            </a:r>
            <a:r>
              <a:rPr lang="en-US" sz="1100" dirty="0">
                <a:sym typeface="Symbol"/>
              </a:rPr>
              <a:t></a:t>
            </a:r>
            <a:r>
              <a:rPr lang="en-US" sz="1100" dirty="0"/>
              <a:t>1062.</a:t>
            </a:r>
          </a:p>
          <a:p>
            <a:endParaRPr lang="en-US" sz="1100" dirty="0"/>
          </a:p>
          <a:p>
            <a:r>
              <a:rPr lang="en-US" sz="1100" dirty="0"/>
              <a:t>Moore, B. J., P. J. Neiman, F. M. Ralph, and F. E. </a:t>
            </a:r>
            <a:r>
              <a:rPr lang="en-US" sz="1100" dirty="0" err="1"/>
              <a:t>Barthold</a:t>
            </a:r>
            <a:r>
              <a:rPr lang="en-US" sz="1100" dirty="0"/>
              <a:t>, 2012: Physical processes associated with heavy flooding rainfall in Nashville, Tennessee, and vicinity during 1–2 May 2010: The role of an atmospheric river and mesoscale convective systems. </a:t>
            </a:r>
            <a:r>
              <a:rPr lang="en-US" sz="1100" i="1" dirty="0"/>
              <a:t>Mon. </a:t>
            </a:r>
            <a:r>
              <a:rPr lang="en-US" sz="1100" i="1" dirty="0" err="1"/>
              <a:t>Wea</a:t>
            </a:r>
            <a:r>
              <a:rPr lang="en-US" sz="1100" i="1" dirty="0"/>
              <a:t>. Rev.</a:t>
            </a:r>
            <a:r>
              <a:rPr lang="en-US" sz="1100" dirty="0"/>
              <a:t>, </a:t>
            </a:r>
            <a:r>
              <a:rPr lang="en-US" sz="1100" b="1" dirty="0"/>
              <a:t>140</a:t>
            </a:r>
            <a:r>
              <a:rPr lang="en-US" sz="1100" dirty="0"/>
              <a:t>, 358–378.</a:t>
            </a:r>
          </a:p>
          <a:p>
            <a:endParaRPr lang="en-US" sz="1100" dirty="0"/>
          </a:p>
          <a:p>
            <a:r>
              <a:rPr lang="en-US" sz="1100" dirty="0"/>
              <a:t>Pyle, M. E., D. Keyser, and L. F. </a:t>
            </a:r>
            <a:r>
              <a:rPr lang="en-US" sz="1100" dirty="0" err="1"/>
              <a:t>Bosart</a:t>
            </a:r>
            <a:r>
              <a:rPr lang="en-US" sz="1100" dirty="0"/>
              <a:t>, 2004: A diagnostic study of jet streaks: Kinematic signatures and relationship to coherent </a:t>
            </a:r>
            <a:r>
              <a:rPr lang="en-US" sz="1100" dirty="0" err="1"/>
              <a:t>tropopause</a:t>
            </a:r>
            <a:r>
              <a:rPr lang="en-US" sz="1100" dirty="0"/>
              <a:t> disturbances. </a:t>
            </a:r>
            <a:r>
              <a:rPr lang="en-US" sz="1100" i="1" dirty="0"/>
              <a:t>Mon. </a:t>
            </a:r>
            <a:r>
              <a:rPr lang="en-US" sz="1100" i="1" dirty="0" err="1"/>
              <a:t>Wea</a:t>
            </a:r>
            <a:r>
              <a:rPr lang="en-US" sz="1100" i="1" dirty="0"/>
              <a:t>. Rev.</a:t>
            </a:r>
            <a:r>
              <a:rPr lang="en-US" sz="1100" dirty="0"/>
              <a:t>, </a:t>
            </a:r>
            <a:r>
              <a:rPr lang="en-US" sz="1100" b="1" dirty="0"/>
              <a:t>132, </a:t>
            </a:r>
            <a:r>
              <a:rPr lang="en-US" sz="1100" dirty="0"/>
              <a:t>297</a:t>
            </a:r>
            <a:r>
              <a:rPr lang="en-US" sz="1100" dirty="0">
                <a:sym typeface="Symbol"/>
              </a:rPr>
              <a:t></a:t>
            </a:r>
            <a:r>
              <a:rPr lang="en-US" sz="1100" dirty="0"/>
              <a:t>319.</a:t>
            </a:r>
          </a:p>
          <a:p>
            <a:endParaRPr lang="en-US" sz="1100" dirty="0"/>
          </a:p>
          <a:p>
            <a:r>
              <a:rPr lang="en-US" sz="1100" dirty="0" err="1"/>
              <a:t>Saha</a:t>
            </a:r>
            <a:r>
              <a:rPr lang="en-US" sz="1100" dirty="0"/>
              <a:t>, S. and co-authors, 2014: The NCEP Climate Forecast System Version 2. </a:t>
            </a:r>
            <a:r>
              <a:rPr lang="en-US" sz="1100" i="1" dirty="0"/>
              <a:t>J. Climate</a:t>
            </a:r>
            <a:r>
              <a:rPr lang="en-US" sz="1100" dirty="0"/>
              <a:t>, </a:t>
            </a:r>
            <a:r>
              <a:rPr lang="en-US" sz="1100" b="1" dirty="0"/>
              <a:t>27, </a:t>
            </a:r>
            <a:r>
              <a:rPr lang="en-US" sz="1100" dirty="0"/>
              <a:t>2185</a:t>
            </a:r>
            <a:r>
              <a:rPr lang="en-US" sz="1100" dirty="0">
                <a:sym typeface="Symbol"/>
              </a:rPr>
              <a:t></a:t>
            </a:r>
            <a:r>
              <a:rPr lang="en-US" sz="1100" dirty="0"/>
              <a:t>2208.</a:t>
            </a:r>
          </a:p>
          <a:p>
            <a:endParaRPr lang="en-US" sz="1100" dirty="0"/>
          </a:p>
          <a:p>
            <a:r>
              <a:rPr lang="en-US" sz="1100" dirty="0"/>
              <a:t>Winters, A. C., and J. E. Martin, 2014: The role of a polar/subtropical jet superposition in the May 2010 Nashville Flood. </a:t>
            </a:r>
            <a:r>
              <a:rPr lang="en-US" sz="1100" i="1" dirty="0" err="1"/>
              <a:t>Wea</a:t>
            </a:r>
            <a:r>
              <a:rPr lang="en-US" sz="1100" i="1" dirty="0"/>
              <a:t>. Forecasting</a:t>
            </a:r>
            <a:r>
              <a:rPr lang="en-US" sz="1100" dirty="0"/>
              <a:t>, </a:t>
            </a:r>
            <a:r>
              <a:rPr lang="en-US" sz="1100" b="1" dirty="0"/>
              <a:t>29, </a:t>
            </a:r>
            <a:r>
              <a:rPr lang="en-US" sz="1100" dirty="0"/>
              <a:t>954–974.</a:t>
            </a:r>
          </a:p>
          <a:p>
            <a:endParaRPr lang="en-US" sz="1100" dirty="0"/>
          </a:p>
          <a:p>
            <a:r>
              <a:rPr lang="en-US" sz="1100" dirty="0"/>
              <a:t>Winters, A. C. and J. E. Martin, 2016: Synoptic and mesoscale processes supporting vertical superposition of the polar and subtropical jets in two contrasting cases. </a:t>
            </a:r>
            <a:r>
              <a:rPr lang="en-US" sz="1100" i="1" dirty="0"/>
              <a:t>Quart. J. Roy. Meteor. Soc.</a:t>
            </a:r>
            <a:r>
              <a:rPr lang="en-US" sz="1100" dirty="0"/>
              <a:t>, </a:t>
            </a:r>
            <a:r>
              <a:rPr lang="en-US" sz="1100" b="1" dirty="0"/>
              <a:t>142, </a:t>
            </a:r>
            <a:r>
              <a:rPr lang="en-US" sz="1100" dirty="0"/>
              <a:t>1133–1149.</a:t>
            </a:r>
          </a:p>
          <a:p>
            <a:endParaRPr lang="en-US" sz="1100" dirty="0"/>
          </a:p>
          <a:p>
            <a:r>
              <a:rPr lang="en-US" sz="1100" dirty="0"/>
              <a:t>Winters, A. C., and J. E. Martin, 2017: Diagnosis of a North American polar/subtropical jet superposition employing piecewise potential </a:t>
            </a:r>
            <a:r>
              <a:rPr lang="en-US" sz="1100" dirty="0" err="1"/>
              <a:t>vorticity</a:t>
            </a:r>
            <a:r>
              <a:rPr lang="en-US" sz="1100" dirty="0"/>
              <a:t> inversion. </a:t>
            </a:r>
            <a:r>
              <a:rPr lang="en-US" sz="1100" i="1" dirty="0"/>
              <a:t>Mon. </a:t>
            </a:r>
            <a:r>
              <a:rPr lang="en-US" sz="1100" i="1" dirty="0" err="1"/>
              <a:t>Wea</a:t>
            </a:r>
            <a:r>
              <a:rPr lang="en-US" sz="1100" i="1" dirty="0"/>
              <a:t>. Rev.</a:t>
            </a:r>
            <a:r>
              <a:rPr lang="en-US" sz="1100" dirty="0"/>
              <a:t>,</a:t>
            </a:r>
            <a:r>
              <a:rPr lang="en-US" sz="1100" b="1" dirty="0"/>
              <a:t>145</a:t>
            </a:r>
            <a:r>
              <a:rPr lang="en-US" sz="1100" dirty="0"/>
              <a:t>, 1853-1873. </a:t>
            </a:r>
          </a:p>
          <a:p>
            <a:endParaRPr lang="en-US" sz="1100" dirty="0"/>
          </a:p>
          <a:p>
            <a:r>
              <a:rPr lang="en-US" sz="1100" dirty="0"/>
              <a:t>Winters, A.C., D. Keyser, L. F. </a:t>
            </a:r>
            <a:r>
              <a:rPr lang="en-US" sz="1100" dirty="0" err="1"/>
              <a:t>Bosart</a:t>
            </a:r>
            <a:r>
              <a:rPr lang="en-US" sz="1100" dirty="0"/>
              <a:t>, and J. E. Martin, 2020: Composite synoptic-scale environments conducive to North American polar–subtropical jet superposition events. </a:t>
            </a:r>
            <a:r>
              <a:rPr lang="en-US" sz="1100" i="1" dirty="0"/>
              <a:t>Mon. </a:t>
            </a:r>
            <a:r>
              <a:rPr lang="en-US" sz="1100" i="1" dirty="0" err="1"/>
              <a:t>Wea</a:t>
            </a:r>
            <a:r>
              <a:rPr lang="en-US" sz="1100" i="1" dirty="0"/>
              <a:t>. Rev.,</a:t>
            </a:r>
            <a:r>
              <a:rPr lang="en-US" sz="1100" b="1" dirty="0"/>
              <a:t> 148</a:t>
            </a:r>
            <a:r>
              <a:rPr lang="en-US" sz="1100" dirty="0"/>
              <a:t>, in revision.</a:t>
            </a:r>
          </a:p>
        </p:txBody>
      </p:sp>
    </p:spTree>
    <p:extLst>
      <p:ext uri="{BB962C8B-B14F-4D97-AF65-F5344CB8AC3E}">
        <p14:creationId xmlns:p14="http://schemas.microsoft.com/office/powerpoint/2010/main" val="6034584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160421" y="3280138"/>
            <a:ext cx="9304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Composite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9432736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3" y="436477"/>
            <a:ext cx="8729577" cy="655191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6053850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Composites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0AA02F-33C9-6844-AFC7-38DED3772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847" y="990991"/>
            <a:ext cx="6825567" cy="580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528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Downstream Consequences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B997D8-963A-2645-A4AB-A03515614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260" y="1141713"/>
            <a:ext cx="7749307" cy="58288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CE30AC-61B5-8942-8E19-7E2C8D644717}"/>
              </a:ext>
            </a:extLst>
          </p:cNvPr>
          <p:cNvSpPr txBox="1"/>
          <p:nvPr/>
        </p:nvSpPr>
        <p:spPr>
          <a:xfrm>
            <a:off x="280737" y="1113577"/>
            <a:ext cx="8718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North Atlantic Oscillation: 5 Days After Jet Superposition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89BDE5-F78D-1C49-B06C-6E779FB843A2}"/>
              </a:ext>
            </a:extLst>
          </p:cNvPr>
          <p:cNvSpPr txBox="1"/>
          <p:nvPr/>
        </p:nvSpPr>
        <p:spPr>
          <a:xfrm>
            <a:off x="6731391" y="1712202"/>
            <a:ext cx="248998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200" b="1" dirty="0"/>
              <a:t>All Events </a:t>
            </a:r>
          </a:p>
          <a:p>
            <a:pPr lvl="0" algn="ctr"/>
            <a:r>
              <a:rPr lang="en-US" sz="2200" b="1" dirty="0"/>
              <a:t>𝚫NAO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+0.11</a:t>
            </a:r>
          </a:p>
          <a:p>
            <a:pPr algn="ctr"/>
            <a:endParaRPr lang="en-US" sz="2200" b="1" dirty="0">
              <a:solidFill>
                <a:srgbClr val="0D23FF"/>
              </a:solidFill>
            </a:endParaRPr>
          </a:p>
          <a:p>
            <a:pPr algn="ctr"/>
            <a:r>
              <a:rPr lang="en-US" sz="2200" b="1" dirty="0">
                <a:solidFill>
                  <a:srgbClr val="0D23FF"/>
                </a:solidFill>
              </a:rPr>
              <a:t>Ave. Polar Dominant 𝚫NAO</a:t>
            </a:r>
          </a:p>
          <a:p>
            <a:pPr algn="ctr"/>
            <a:r>
              <a:rPr lang="en-US" sz="2000" dirty="0"/>
              <a:t>+0.15</a:t>
            </a:r>
          </a:p>
          <a:p>
            <a:pPr algn="ctr"/>
            <a:endParaRPr lang="en-US" sz="2000" dirty="0"/>
          </a:p>
          <a:p>
            <a:pPr algn="ctr"/>
            <a:r>
              <a:rPr lang="en-US" sz="2200" b="1" dirty="0">
                <a:solidFill>
                  <a:srgbClr val="FF0000"/>
                </a:solidFill>
              </a:rPr>
              <a:t>Ave. Subtropical Dominant 𝚫NAO</a:t>
            </a:r>
          </a:p>
          <a:p>
            <a:pPr algn="ctr"/>
            <a:r>
              <a:rPr lang="en-US" sz="2000" dirty="0"/>
              <a:t>+0.13</a:t>
            </a:r>
          </a:p>
          <a:p>
            <a:pPr algn="ctr"/>
            <a:endParaRPr lang="en-US" sz="2000" dirty="0"/>
          </a:p>
          <a:p>
            <a:pPr lvl="0" algn="ctr"/>
            <a:r>
              <a:rPr lang="en-US" sz="2200" b="1" dirty="0">
                <a:solidFill>
                  <a:srgbClr val="0B8A0A"/>
                </a:solidFill>
              </a:rPr>
              <a:t>Ave. Hybrid </a:t>
            </a:r>
          </a:p>
          <a:p>
            <a:pPr lvl="0" algn="ctr"/>
            <a:r>
              <a:rPr lang="en-US" sz="2200" b="1" dirty="0">
                <a:solidFill>
                  <a:srgbClr val="0B8A0A"/>
                </a:solidFill>
              </a:rPr>
              <a:t>𝚫NAO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+0.07</a:t>
            </a:r>
          </a:p>
        </p:txBody>
      </p:sp>
    </p:spTree>
    <p:extLst>
      <p:ext uri="{BB962C8B-B14F-4D97-AF65-F5344CB8AC3E}">
        <p14:creationId xmlns:p14="http://schemas.microsoft.com/office/powerpoint/2010/main" val="71587197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160421" y="3280138"/>
            <a:ext cx="9304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Background Material</a:t>
            </a:r>
          </a:p>
        </p:txBody>
      </p:sp>
    </p:spTree>
    <p:extLst>
      <p:ext uri="{BB962C8B-B14F-4D97-AF65-F5344CB8AC3E}">
        <p14:creationId xmlns:p14="http://schemas.microsoft.com/office/powerpoint/2010/main" val="14381690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24048" y="1225884"/>
            <a:ext cx="8526374" cy="5284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	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</a:t>
            </a:r>
            <a:r>
              <a:rPr lang="en-US" sz="3600" b="1" dirty="0" err="1"/>
              <a:t>Superpositions</a:t>
            </a:r>
            <a:r>
              <a:rPr lang="en-US" sz="3600" b="1" dirty="0"/>
              <a:t> and High-Impact Weather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86" y="1077274"/>
            <a:ext cx="3899249" cy="292808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 descr="moore20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65" y="3512982"/>
            <a:ext cx="3381332" cy="32117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03298" y="6380588"/>
            <a:ext cx="3160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Moore et al. (2012; their Fig. 2)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28359" y="1048844"/>
            <a:ext cx="477039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Jet </a:t>
            </a:r>
            <a:r>
              <a:rPr lang="en-US" sz="2400" b="1" dirty="0" err="1">
                <a:solidFill>
                  <a:srgbClr val="0000FF"/>
                </a:solidFill>
              </a:rPr>
              <a:t>superpositions</a:t>
            </a:r>
            <a:r>
              <a:rPr lang="en-US" sz="2400" b="1" dirty="0">
                <a:solidFill>
                  <a:srgbClr val="0000FF"/>
                </a:solidFill>
              </a:rPr>
              <a:t> can be an element of high-impact weather events</a:t>
            </a:r>
          </a:p>
          <a:p>
            <a:pPr algn="ctr"/>
            <a:endParaRPr lang="en-US" sz="1600" b="1" dirty="0"/>
          </a:p>
          <a:p>
            <a:pPr algn="ctr"/>
            <a:endParaRPr lang="en-US" sz="2000" b="1" dirty="0"/>
          </a:p>
          <a:p>
            <a:pPr marL="458788" indent="-458788"/>
            <a:r>
              <a:rPr lang="en-US" sz="2000" i="1" dirty="0">
                <a:solidFill>
                  <a:srgbClr val="FF0000"/>
                </a:solidFill>
              </a:rPr>
              <a:t>1–3 May 2010 Nashville Flood</a:t>
            </a:r>
          </a:p>
          <a:p>
            <a:pPr marL="404813" lvl="0" indent="-174625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Jet superposition enhanced the poleward moisture transport via its associated across-front </a:t>
            </a:r>
            <a:r>
              <a:rPr lang="en-US" dirty="0" err="1">
                <a:solidFill>
                  <a:srgbClr val="FF0000"/>
                </a:solidFill>
              </a:rPr>
              <a:t>ageostrophic</a:t>
            </a:r>
            <a:r>
              <a:rPr lang="en-US" dirty="0">
                <a:solidFill>
                  <a:srgbClr val="FF0000"/>
                </a:solidFill>
              </a:rPr>
              <a:t> circulation (Winters and Martin 2014; 2016)</a:t>
            </a:r>
          </a:p>
          <a:p>
            <a:endParaRPr lang="en-US" sz="1600" i="1" dirty="0"/>
          </a:p>
          <a:p>
            <a:pPr marL="458788" indent="-458788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32147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24048" y="1225884"/>
            <a:ext cx="8526374" cy="5284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	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</a:t>
            </a:r>
            <a:r>
              <a:rPr lang="en-US" sz="3600" b="1" dirty="0" err="1"/>
              <a:t>Superpositions</a:t>
            </a:r>
            <a:r>
              <a:rPr lang="en-US" sz="3600" b="1" dirty="0"/>
              <a:t> and High-Impact Weather</a:t>
            </a:r>
          </a:p>
        </p:txBody>
      </p:sp>
      <p:pic>
        <p:nvPicPr>
          <p:cNvPr id="16" name="Picture 15" descr="oct2010impac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04" y="3911084"/>
            <a:ext cx="3944715" cy="276536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8" name="Picture 17" descr="october20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51" y="1136236"/>
            <a:ext cx="3906519" cy="259088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554692" y="993016"/>
            <a:ext cx="4334976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Jet </a:t>
            </a:r>
            <a:r>
              <a:rPr lang="en-US" sz="2000" b="1" dirty="0" err="1">
                <a:solidFill>
                  <a:srgbClr val="0000FF"/>
                </a:solidFill>
              </a:rPr>
              <a:t>superpositions</a:t>
            </a:r>
            <a:r>
              <a:rPr lang="en-US" sz="2000" b="1" dirty="0">
                <a:solidFill>
                  <a:srgbClr val="0000FF"/>
                </a:solidFill>
              </a:rPr>
              <a:t> can be an element of high-impact weather events</a:t>
            </a:r>
          </a:p>
          <a:p>
            <a:pPr algn="ctr"/>
            <a:endParaRPr lang="en-US" sz="1600" b="1" dirty="0"/>
          </a:p>
          <a:p>
            <a:pPr marL="458788" indent="-458788"/>
            <a:r>
              <a:rPr lang="en-US" sz="1600" i="1" dirty="0">
                <a:solidFill>
                  <a:srgbClr val="000000"/>
                </a:solidFill>
              </a:rPr>
              <a:t>1–3 May 2010 Nashville Flood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/>
              <a:t>Jet superposition enhanced the </a:t>
            </a:r>
            <a:r>
              <a:rPr lang="en-US" sz="1600" dirty="0" err="1"/>
              <a:t>poleward</a:t>
            </a:r>
            <a:r>
              <a:rPr lang="en-US" sz="1600" dirty="0"/>
              <a:t> moisture transport via its </a:t>
            </a:r>
            <a:r>
              <a:rPr lang="en-US" sz="1600" dirty="0" err="1"/>
              <a:t>ageostrophic</a:t>
            </a:r>
            <a:r>
              <a:rPr lang="en-US" sz="1600" dirty="0"/>
              <a:t> circulation (Winters and Martin 2014; 2016).</a:t>
            </a:r>
          </a:p>
          <a:p>
            <a:pPr marL="458788" indent="-458788"/>
            <a:endParaRPr lang="en-US" sz="1600" dirty="0">
              <a:solidFill>
                <a:srgbClr val="FF0000"/>
              </a:solidFill>
            </a:endParaRPr>
          </a:p>
          <a:p>
            <a:pPr marL="458788" indent="-458788"/>
            <a:r>
              <a:rPr lang="en-US" sz="1600" i="1" dirty="0">
                <a:solidFill>
                  <a:srgbClr val="000000"/>
                </a:solidFill>
              </a:rPr>
              <a:t>18–20 December 2009 Mid-Atlantic Blizzard</a:t>
            </a:r>
          </a:p>
          <a:p>
            <a:pPr marL="404813" indent="-174625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Jet superposition was associated with a rapidly deepening East Coast cyclone (Winters and Martin 2016; 2017).</a:t>
            </a:r>
          </a:p>
          <a:p>
            <a:pPr marL="230188"/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i="1" dirty="0">
                <a:solidFill>
                  <a:srgbClr val="000000"/>
                </a:solidFill>
              </a:rPr>
              <a:t>26 October 2010: Explosive </a:t>
            </a:r>
            <a:r>
              <a:rPr lang="en-US" sz="1600" i="1" dirty="0" err="1">
                <a:solidFill>
                  <a:srgbClr val="000000"/>
                </a:solidFill>
              </a:rPr>
              <a:t>Cyclogenesis</a:t>
            </a:r>
            <a:r>
              <a:rPr lang="en-US" sz="1600" i="1" dirty="0">
                <a:solidFill>
                  <a:srgbClr val="000000"/>
                </a:solidFill>
              </a:rPr>
              <a:t> Event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Jet superposition over the West Pacific preceded the development of an intense Midwest U.S. cyclone.</a:t>
            </a:r>
          </a:p>
          <a:p>
            <a:pPr marL="230188" lvl="0"/>
            <a:endParaRPr lang="en-US" sz="1600" dirty="0"/>
          </a:p>
          <a:p>
            <a:pPr marL="458788" indent="-458788"/>
            <a:r>
              <a:rPr lang="en-US" sz="1600" i="1" dirty="0">
                <a:solidFill>
                  <a:srgbClr val="FF0000"/>
                </a:solidFill>
              </a:rPr>
              <a:t>25–28 April 2011 Tornado Outbreak</a:t>
            </a:r>
          </a:p>
          <a:p>
            <a:pPr marL="404813" indent="-174625">
              <a:buFont typeface="Arial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Jet superposition occurred over the West Pacific prior to the outbreak (</a:t>
            </a:r>
            <a:r>
              <a:rPr lang="en-US" sz="1600" dirty="0" err="1">
                <a:solidFill>
                  <a:srgbClr val="FF0000"/>
                </a:solidFill>
              </a:rPr>
              <a:t>Knupp</a:t>
            </a:r>
            <a:r>
              <a:rPr lang="en-US" sz="1600" dirty="0">
                <a:solidFill>
                  <a:srgbClr val="FF0000"/>
                </a:solidFill>
              </a:rPr>
              <a:t> et al. 2014; Christenson and Martin 2012).</a:t>
            </a:r>
            <a:endParaRPr lang="en-US" sz="16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40309" y="1132073"/>
            <a:ext cx="79916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NASA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9004" y="3911084"/>
            <a:ext cx="63703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SPC</a:t>
            </a:r>
          </a:p>
        </p:txBody>
      </p:sp>
    </p:spTree>
    <p:extLst>
      <p:ext uri="{BB962C8B-B14F-4D97-AF65-F5344CB8AC3E}">
        <p14:creationId xmlns:p14="http://schemas.microsoft.com/office/powerpoint/2010/main" val="305191087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24048" y="1225884"/>
            <a:ext cx="8526374" cy="5284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	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</a:t>
            </a:r>
            <a:r>
              <a:rPr lang="en-US" sz="3600" b="1" dirty="0" err="1"/>
              <a:t>Superpositions</a:t>
            </a:r>
            <a:r>
              <a:rPr lang="en-US" sz="3600" b="1" dirty="0"/>
              <a:t> and High-Impact Weather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28359" y="1048844"/>
            <a:ext cx="4770391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Jet </a:t>
            </a:r>
            <a:r>
              <a:rPr lang="en-US" sz="2400" b="1" dirty="0" err="1">
                <a:solidFill>
                  <a:srgbClr val="0000FF"/>
                </a:solidFill>
              </a:rPr>
              <a:t>superpositions</a:t>
            </a:r>
            <a:r>
              <a:rPr lang="en-US" sz="2400" b="1" dirty="0">
                <a:solidFill>
                  <a:srgbClr val="0000FF"/>
                </a:solidFill>
              </a:rPr>
              <a:t> can be an element of high-impact weather events</a:t>
            </a:r>
          </a:p>
          <a:p>
            <a:pPr algn="ctr"/>
            <a:endParaRPr lang="en-US" sz="1600" b="1" dirty="0"/>
          </a:p>
          <a:p>
            <a:pPr algn="ctr"/>
            <a:endParaRPr lang="en-US" sz="2000" b="1" dirty="0"/>
          </a:p>
          <a:p>
            <a:pPr marL="458788" indent="-458788"/>
            <a:r>
              <a:rPr lang="en-US" sz="2000" i="1" dirty="0">
                <a:solidFill>
                  <a:srgbClr val="000000"/>
                </a:solidFill>
              </a:rPr>
              <a:t>1–3 May 2010 Nashville Flood</a:t>
            </a:r>
          </a:p>
          <a:p>
            <a:pPr marL="404813" lvl="0" indent="-174625">
              <a:buFont typeface="Arial"/>
              <a:buChar char="•"/>
            </a:pPr>
            <a:r>
              <a:rPr lang="en-US" dirty="0"/>
              <a:t>Jet superposition enhanced the poleward moisture transport via its associated across-front </a:t>
            </a:r>
            <a:r>
              <a:rPr lang="en-US" dirty="0" err="1"/>
              <a:t>ageostrophic</a:t>
            </a:r>
            <a:r>
              <a:rPr lang="en-US" dirty="0"/>
              <a:t> circulation (Winters and Martin 2014; 2016)</a:t>
            </a:r>
          </a:p>
          <a:p>
            <a:pPr marL="458788" indent="-458788"/>
            <a:endParaRPr lang="en-US" sz="2000" dirty="0">
              <a:solidFill>
                <a:srgbClr val="FF0000"/>
              </a:solidFill>
            </a:endParaRPr>
          </a:p>
          <a:p>
            <a:pPr marL="458788" indent="-458788"/>
            <a:r>
              <a:rPr lang="en-US" sz="2000" i="1" dirty="0">
                <a:solidFill>
                  <a:srgbClr val="FF0000"/>
                </a:solidFill>
              </a:rPr>
              <a:t>18–20 December 2009 Mid-Atlantic Blizzard</a:t>
            </a:r>
          </a:p>
          <a:p>
            <a:pPr marL="404813" indent="-174625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Jet superposition was associated with a rapidly deepening East Coast cyclone (Winters and Martin 2016; 2017)</a:t>
            </a:r>
          </a:p>
          <a:p>
            <a:endParaRPr lang="en-US" sz="1600" i="1" dirty="0"/>
          </a:p>
          <a:p>
            <a:pPr marL="458788" indent="-458788"/>
            <a:endParaRPr lang="en-US" sz="1600" dirty="0"/>
          </a:p>
        </p:txBody>
      </p:sp>
      <p:pic>
        <p:nvPicPr>
          <p:cNvPr id="10" name="Picture 9" descr="dec09satell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33" y="1117804"/>
            <a:ext cx="3615202" cy="261056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88" y="3558721"/>
            <a:ext cx="3102010" cy="315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356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24048" y="1225884"/>
            <a:ext cx="8526374" cy="5284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	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</a:t>
            </a:r>
            <a:r>
              <a:rPr lang="en-US" sz="3600" b="1" dirty="0" err="1"/>
              <a:t>Superpositions</a:t>
            </a:r>
            <a:r>
              <a:rPr lang="en-US" sz="3600" b="1" dirty="0"/>
              <a:t> and High-Impact Weather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28359" y="1048844"/>
            <a:ext cx="4770391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Jet </a:t>
            </a:r>
            <a:r>
              <a:rPr lang="en-US" sz="2400" b="1" dirty="0" err="1">
                <a:solidFill>
                  <a:srgbClr val="0000FF"/>
                </a:solidFill>
              </a:rPr>
              <a:t>superpositions</a:t>
            </a:r>
            <a:r>
              <a:rPr lang="en-US" sz="2400" b="1" dirty="0">
                <a:solidFill>
                  <a:srgbClr val="0000FF"/>
                </a:solidFill>
              </a:rPr>
              <a:t> can be an element of high-impact weather events</a:t>
            </a:r>
          </a:p>
          <a:p>
            <a:pPr algn="ctr"/>
            <a:endParaRPr lang="en-US" sz="1600" b="1" dirty="0"/>
          </a:p>
          <a:p>
            <a:pPr algn="ctr"/>
            <a:endParaRPr lang="en-US" sz="2000" b="1" dirty="0"/>
          </a:p>
          <a:p>
            <a:pPr marL="458788" indent="-458788"/>
            <a:r>
              <a:rPr lang="en-US" sz="2000" i="1" dirty="0">
                <a:solidFill>
                  <a:srgbClr val="000000"/>
                </a:solidFill>
              </a:rPr>
              <a:t>1–3 May 2010 Nashville Flood</a:t>
            </a:r>
          </a:p>
          <a:p>
            <a:pPr marL="404813" lvl="0" indent="-174625">
              <a:buFont typeface="Arial"/>
              <a:buChar char="•"/>
            </a:pPr>
            <a:r>
              <a:rPr lang="en-US" dirty="0"/>
              <a:t>Jet superposition enhanced the poleward moisture transport via its associated across-front </a:t>
            </a:r>
            <a:r>
              <a:rPr lang="en-US" dirty="0" err="1"/>
              <a:t>ageostrophic</a:t>
            </a:r>
            <a:r>
              <a:rPr lang="en-US" dirty="0"/>
              <a:t> circulation (Winters and Martin 2014; 2016)</a:t>
            </a:r>
          </a:p>
          <a:p>
            <a:pPr marL="458788" indent="-458788"/>
            <a:endParaRPr lang="en-US" sz="2000" dirty="0">
              <a:solidFill>
                <a:srgbClr val="FF0000"/>
              </a:solidFill>
            </a:endParaRPr>
          </a:p>
          <a:p>
            <a:pPr marL="458788" indent="-458788"/>
            <a:r>
              <a:rPr lang="en-US" sz="2000" i="1" dirty="0">
                <a:solidFill>
                  <a:srgbClr val="FF0000"/>
                </a:solidFill>
              </a:rPr>
              <a:t>18–20 December 2009 Mid-Atlantic Blizzard</a:t>
            </a:r>
          </a:p>
          <a:p>
            <a:pPr marL="404813" indent="-174625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Jet superposition was associated with a rapidly deepening East Coast cyclone (Winters and Martin 2016; 2017)</a:t>
            </a:r>
          </a:p>
          <a:p>
            <a:endParaRPr lang="en-US" sz="1600" i="1" dirty="0"/>
          </a:p>
          <a:p>
            <a:pPr marL="458788" indent="-458788"/>
            <a:endParaRPr lang="en-US" sz="1600" dirty="0"/>
          </a:p>
        </p:txBody>
      </p:sp>
      <p:pic>
        <p:nvPicPr>
          <p:cNvPr id="10" name="Picture 9" descr="dec09satell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33" y="1117804"/>
            <a:ext cx="3615202" cy="261056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88" y="3558721"/>
            <a:ext cx="3102010" cy="31506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7157" y="1025955"/>
            <a:ext cx="8724996" cy="568343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3243" y="3144397"/>
            <a:ext cx="7493000" cy="144655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  <a:effectLst/>
              </a:rPr>
              <a:t>How do these structures develop?</a:t>
            </a:r>
          </a:p>
        </p:txBody>
      </p:sp>
    </p:spTree>
    <p:extLst>
      <p:ext uri="{BB962C8B-B14F-4D97-AF65-F5344CB8AC3E}">
        <p14:creationId xmlns:p14="http://schemas.microsoft.com/office/powerpoint/2010/main" val="266213642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igure5u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934" y="1021626"/>
            <a:ext cx="4351740" cy="575455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953649" y="6426627"/>
            <a:ext cx="2654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Lang and Martin (2012)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0738" y="1686236"/>
            <a:ext cx="4073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Traditional four-quadrant model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16039" y="3233634"/>
            <a:ext cx="479401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Geo. cold-air advection (CAA)   </a:t>
            </a:r>
            <a:r>
              <a:rPr lang="en-US" sz="2400" dirty="0"/>
              <a:t> along the jet axis promotes </a:t>
            </a:r>
            <a:r>
              <a:rPr lang="en-US" sz="2400" b="1" dirty="0"/>
              <a:t>subsidence</a:t>
            </a:r>
            <a:r>
              <a:rPr lang="en-US" sz="2400" dirty="0"/>
              <a:t> through the jet core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-16039" y="4969457"/>
            <a:ext cx="479401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Geo. warm-air advection (WAA)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along the jet axis promotes </a:t>
            </a:r>
          </a:p>
          <a:p>
            <a:pPr algn="ctr"/>
            <a:r>
              <a:rPr lang="en-US" sz="2400" b="1" dirty="0"/>
              <a:t>ascent</a:t>
            </a:r>
            <a:r>
              <a:rPr lang="en-US" sz="2400" b="1" u="sng" dirty="0"/>
              <a:t> </a:t>
            </a:r>
            <a:r>
              <a:rPr lang="en-US" sz="2400" dirty="0"/>
              <a:t>through the jet core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Ageostrophic</a:t>
            </a:r>
            <a:r>
              <a:rPr lang="en-US" sz="3600" b="1" dirty="0"/>
              <a:t> Transverse Jet Circulations</a:t>
            </a:r>
          </a:p>
        </p:txBody>
      </p:sp>
    </p:spTree>
    <p:extLst>
      <p:ext uri="{BB962C8B-B14F-4D97-AF65-F5344CB8AC3E}">
        <p14:creationId xmlns:p14="http://schemas.microsoft.com/office/powerpoint/2010/main" val="340185636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79462" y="1279769"/>
            <a:ext cx="4132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1430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Insight into how the tropopause can be restructured from a PV perspective can be found by consulting </a:t>
            </a:r>
            <a:r>
              <a:rPr lang="en-US" sz="2000" b="1" dirty="0" err="1"/>
              <a:t>Wandishin</a:t>
            </a:r>
            <a:r>
              <a:rPr lang="en-US" sz="2000" b="1" dirty="0"/>
              <a:t> et al. (2000)</a:t>
            </a:r>
          </a:p>
        </p:txBody>
      </p:sp>
      <p:pic>
        <p:nvPicPr>
          <p:cNvPr id="8" name="Picture 7" descr="Screen Shot 2015-07-15 at 9.56.0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144" y="2568222"/>
            <a:ext cx="5364827" cy="32267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5497" y="2474164"/>
            <a:ext cx="3039944" cy="3416320"/>
          </a:xfrm>
          <a:prstGeom prst="rect">
            <a:avLst/>
          </a:prstGeom>
          <a:solidFill>
            <a:srgbClr val="FFFF00">
              <a:alpha val="50000"/>
            </a:srgb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Two processes can account for “</a:t>
            </a:r>
            <a:r>
              <a:rPr lang="en-US" dirty="0" err="1"/>
              <a:t>foldogenesis</a:t>
            </a:r>
            <a:r>
              <a:rPr lang="en-US" dirty="0"/>
              <a:t>”:</a:t>
            </a:r>
          </a:p>
          <a:p>
            <a:endParaRPr lang="en-US" dirty="0"/>
          </a:p>
          <a:p>
            <a:pPr marL="342900" indent="-342900">
              <a:buAutoNum type="arabicParenR"/>
            </a:pPr>
            <a:r>
              <a:rPr lang="en-US" b="1" dirty="0"/>
              <a:t>Differential vertical motions</a:t>
            </a:r>
            <a:r>
              <a:rPr lang="en-US" dirty="0"/>
              <a:t> can </a:t>
            </a:r>
            <a:r>
              <a:rPr lang="en-US" u="sng" dirty="0"/>
              <a:t>vertically steepen</a:t>
            </a:r>
            <a:r>
              <a:rPr lang="en-US" dirty="0"/>
              <a:t> the tropopause.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b="1" dirty="0"/>
              <a:t>Convergence</a:t>
            </a:r>
            <a:r>
              <a:rPr lang="en-US" dirty="0"/>
              <a:t> or a </a:t>
            </a:r>
            <a:r>
              <a:rPr lang="en-US" b="1" dirty="0"/>
              <a:t>vertical shear</a:t>
            </a:r>
            <a:r>
              <a:rPr lang="en-US" dirty="0"/>
              <a:t> can produce a </a:t>
            </a:r>
            <a:r>
              <a:rPr lang="en-US" u="sng" dirty="0"/>
              <a:t>differential horizontal advection</a:t>
            </a:r>
            <a:r>
              <a:rPr lang="en-US" dirty="0"/>
              <a:t> of the tropopause surface.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0296" y="5946926"/>
            <a:ext cx="805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These same mechanisms are also likely to play an important role in superpositions.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21394" y="5672673"/>
            <a:ext cx="2323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Wandishin</a:t>
            </a:r>
            <a:r>
              <a:rPr lang="en-US" sz="1400" dirty="0"/>
              <a:t> et al. 2000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21014599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160421" y="3280138"/>
            <a:ext cx="9304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Jet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246901223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8" name="Rectangle 7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69498" y="3541188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65399" y="2710057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</p:spTree>
    <p:extLst>
      <p:ext uri="{BB962C8B-B14F-4D97-AF65-F5344CB8AC3E}">
        <p14:creationId xmlns:p14="http://schemas.microsoft.com/office/powerpoint/2010/main" val="13599341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27" name="Freeform 26"/>
          <p:cNvSpPr/>
          <p:nvPr/>
        </p:nvSpPr>
        <p:spPr>
          <a:xfrm>
            <a:off x="4102996" y="3715975"/>
            <a:ext cx="571669" cy="705565"/>
          </a:xfrm>
          <a:custGeom>
            <a:avLst/>
            <a:gdLst>
              <a:gd name="connsiteX0" fmla="*/ 571669 w 571669"/>
              <a:gd name="connsiteY0" fmla="*/ 0 h 705565"/>
              <a:gd name="connsiteX1" fmla="*/ 477597 w 571669"/>
              <a:gd name="connsiteY1" fmla="*/ 54274 h 705565"/>
              <a:gd name="connsiteX2" fmla="*/ 365434 w 571669"/>
              <a:gd name="connsiteY2" fmla="*/ 90457 h 705565"/>
              <a:gd name="connsiteX3" fmla="*/ 340107 w 571669"/>
              <a:gd name="connsiteY3" fmla="*/ 202624 h 705565"/>
              <a:gd name="connsiteX4" fmla="*/ 325634 w 571669"/>
              <a:gd name="connsiteY4" fmla="*/ 296699 h 705565"/>
              <a:gd name="connsiteX5" fmla="*/ 260507 w 571669"/>
              <a:gd name="connsiteY5" fmla="*/ 361828 h 705565"/>
              <a:gd name="connsiteX6" fmla="*/ 191762 w 571669"/>
              <a:gd name="connsiteY6" fmla="*/ 390774 h 705565"/>
              <a:gd name="connsiteX7" fmla="*/ 101308 w 571669"/>
              <a:gd name="connsiteY7" fmla="*/ 387156 h 705565"/>
              <a:gd name="connsiteX8" fmla="*/ 0 w 571669"/>
              <a:gd name="connsiteY8" fmla="*/ 372683 h 705565"/>
              <a:gd name="connsiteX9" fmla="*/ 115781 w 571669"/>
              <a:gd name="connsiteY9" fmla="*/ 452285 h 705565"/>
              <a:gd name="connsiteX10" fmla="*/ 220708 w 571669"/>
              <a:gd name="connsiteY10" fmla="*/ 531887 h 705565"/>
              <a:gd name="connsiteX11" fmla="*/ 303925 w 571669"/>
              <a:gd name="connsiteY11" fmla="*/ 640436 h 705565"/>
              <a:gd name="connsiteX12" fmla="*/ 343725 w 571669"/>
              <a:gd name="connsiteY12" fmla="*/ 705565 h 705565"/>
              <a:gd name="connsiteX13" fmla="*/ 408852 w 571669"/>
              <a:gd name="connsiteY13" fmla="*/ 604253 h 705565"/>
              <a:gd name="connsiteX14" fmla="*/ 463124 w 571669"/>
              <a:gd name="connsiteY14" fmla="*/ 492086 h 705565"/>
              <a:gd name="connsiteX15" fmla="*/ 510161 w 571669"/>
              <a:gd name="connsiteY15" fmla="*/ 354592 h 705565"/>
              <a:gd name="connsiteX16" fmla="*/ 553579 w 571669"/>
              <a:gd name="connsiteY16" fmla="*/ 209860 h 705565"/>
              <a:gd name="connsiteX17" fmla="*/ 571669 w 571669"/>
              <a:gd name="connsiteY17" fmla="*/ 54274 h 705565"/>
              <a:gd name="connsiteX18" fmla="*/ 571669 w 571669"/>
              <a:gd name="connsiteY18" fmla="*/ 0 h 705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71669" h="705565">
                <a:moveTo>
                  <a:pt x="571669" y="0"/>
                </a:moveTo>
                <a:lnTo>
                  <a:pt x="477597" y="54274"/>
                </a:lnTo>
                <a:lnTo>
                  <a:pt x="365434" y="90457"/>
                </a:lnTo>
                <a:lnTo>
                  <a:pt x="340107" y="202624"/>
                </a:lnTo>
                <a:lnTo>
                  <a:pt x="325634" y="296699"/>
                </a:lnTo>
                <a:lnTo>
                  <a:pt x="260507" y="361828"/>
                </a:lnTo>
                <a:lnTo>
                  <a:pt x="191762" y="390774"/>
                </a:lnTo>
                <a:lnTo>
                  <a:pt x="101308" y="387156"/>
                </a:lnTo>
                <a:lnTo>
                  <a:pt x="0" y="372683"/>
                </a:lnTo>
                <a:lnTo>
                  <a:pt x="115781" y="452285"/>
                </a:lnTo>
                <a:lnTo>
                  <a:pt x="220708" y="531887"/>
                </a:lnTo>
                <a:lnTo>
                  <a:pt x="303925" y="640436"/>
                </a:lnTo>
                <a:lnTo>
                  <a:pt x="343725" y="705565"/>
                </a:lnTo>
                <a:lnTo>
                  <a:pt x="408852" y="604253"/>
                </a:lnTo>
                <a:lnTo>
                  <a:pt x="463124" y="492086"/>
                </a:lnTo>
                <a:lnTo>
                  <a:pt x="510161" y="354592"/>
                </a:lnTo>
                <a:lnTo>
                  <a:pt x="553579" y="209860"/>
                </a:lnTo>
                <a:lnTo>
                  <a:pt x="571669" y="54274"/>
                </a:lnTo>
                <a:lnTo>
                  <a:pt x="571669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50000"/>
            </a:scheme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53834" y="5086176"/>
            <a:ext cx="3534837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Strong horizontal PV gradient within the 1–3-PVU channel in the 315–330-K isentropic layer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361616905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260483" y="4355803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676392" y="1731896"/>
            <a:ext cx="0" cy="2623908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260483" y="1731896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267489" y="5370336"/>
            <a:ext cx="3534837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Integrated 400–100-hPa wind speed must exceed 30 m s</a:t>
            </a:r>
            <a:r>
              <a:rPr lang="en-US" b="1" baseline="30000" dirty="0">
                <a:solidFill>
                  <a:srgbClr val="000000"/>
                </a:solidFill>
              </a:rPr>
              <a:t>–1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360232086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269743" y="3314281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727E848-006E-F84E-A300-99F63BC359A7}"/>
              </a:ext>
            </a:extLst>
          </p:cNvPr>
          <p:cNvSpPr/>
          <p:nvPr/>
        </p:nvSpPr>
        <p:spPr>
          <a:xfrm>
            <a:off x="814940" y="2406230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7370122-955C-9A49-80D5-90071158062D}"/>
              </a:ext>
            </a:extLst>
          </p:cNvPr>
          <p:cNvSpPr/>
          <p:nvPr/>
        </p:nvSpPr>
        <p:spPr>
          <a:xfrm>
            <a:off x="951356" y="2448625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844146D-DD8C-7A42-AC09-91906137714A}"/>
              </a:ext>
            </a:extLst>
          </p:cNvPr>
          <p:cNvSpPr/>
          <p:nvPr/>
        </p:nvSpPr>
        <p:spPr>
          <a:xfrm>
            <a:off x="1102387" y="248526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F8024AD-107E-AD4F-9ED1-1C9C347FF5A7}"/>
              </a:ext>
            </a:extLst>
          </p:cNvPr>
          <p:cNvSpPr/>
          <p:nvPr/>
        </p:nvSpPr>
        <p:spPr>
          <a:xfrm>
            <a:off x="1248980" y="2481187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954898F-9725-8541-86A9-06097A9EFA1B}"/>
              </a:ext>
            </a:extLst>
          </p:cNvPr>
          <p:cNvSpPr/>
          <p:nvPr/>
        </p:nvSpPr>
        <p:spPr>
          <a:xfrm>
            <a:off x="1396000" y="2447678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8B07F2D-6361-9647-8B86-2328C3F97F8D}"/>
              </a:ext>
            </a:extLst>
          </p:cNvPr>
          <p:cNvSpPr/>
          <p:nvPr/>
        </p:nvSpPr>
        <p:spPr>
          <a:xfrm>
            <a:off x="675812" y="2344206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FA83522-8CD6-864F-8293-77BBFABDCDCC}"/>
              </a:ext>
            </a:extLst>
          </p:cNvPr>
          <p:cNvSpPr/>
          <p:nvPr/>
        </p:nvSpPr>
        <p:spPr>
          <a:xfrm>
            <a:off x="242079" y="283100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5A41E8-EC6D-E343-A3DE-F1FA531C2401}"/>
              </a:ext>
            </a:extLst>
          </p:cNvPr>
          <p:cNvSpPr txBox="1"/>
          <p:nvPr/>
        </p:nvSpPr>
        <p:spPr>
          <a:xfrm>
            <a:off x="292747" y="2691608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PJ ID’s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198590128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253834" y="5086176"/>
            <a:ext cx="3534837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Strong horizontal PV gradient within the 1–3-PVU channel in the 340–355-K isentropic layer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" name="Freeform 2"/>
          <p:cNvSpPr/>
          <p:nvPr/>
        </p:nvSpPr>
        <p:spPr>
          <a:xfrm>
            <a:off x="6650182" y="2416856"/>
            <a:ext cx="587182" cy="1242565"/>
          </a:xfrm>
          <a:custGeom>
            <a:avLst/>
            <a:gdLst>
              <a:gd name="connsiteX0" fmla="*/ 587182 w 587182"/>
              <a:gd name="connsiteY0" fmla="*/ 0 h 1242565"/>
              <a:gd name="connsiteX1" fmla="*/ 396007 w 587182"/>
              <a:gd name="connsiteY1" fmla="*/ 40964 h 1242565"/>
              <a:gd name="connsiteX2" fmla="*/ 163865 w 587182"/>
              <a:gd name="connsiteY2" fmla="*/ 150200 h 1242565"/>
              <a:gd name="connsiteX3" fmla="*/ 150209 w 587182"/>
              <a:gd name="connsiteY3" fmla="*/ 355019 h 1242565"/>
              <a:gd name="connsiteX4" fmla="*/ 109243 w 587182"/>
              <a:gd name="connsiteY4" fmla="*/ 587146 h 1242565"/>
              <a:gd name="connsiteX5" fmla="*/ 54621 w 587182"/>
              <a:gd name="connsiteY5" fmla="*/ 751001 h 1242565"/>
              <a:gd name="connsiteX6" fmla="*/ 0 w 587182"/>
              <a:gd name="connsiteY6" fmla="*/ 914855 h 1242565"/>
              <a:gd name="connsiteX7" fmla="*/ 109243 w 587182"/>
              <a:gd name="connsiteY7" fmla="*/ 1092365 h 1242565"/>
              <a:gd name="connsiteX8" fmla="*/ 191175 w 587182"/>
              <a:gd name="connsiteY8" fmla="*/ 1242565 h 1242565"/>
              <a:gd name="connsiteX9" fmla="*/ 191175 w 587182"/>
              <a:gd name="connsiteY9" fmla="*/ 1242565 h 1242565"/>
              <a:gd name="connsiteX10" fmla="*/ 218486 w 587182"/>
              <a:gd name="connsiteY10" fmla="*/ 1037746 h 1242565"/>
              <a:gd name="connsiteX11" fmla="*/ 232142 w 587182"/>
              <a:gd name="connsiteY11" fmla="*/ 778310 h 1242565"/>
              <a:gd name="connsiteX12" fmla="*/ 232142 w 587182"/>
              <a:gd name="connsiteY12" fmla="*/ 546182 h 1242565"/>
              <a:gd name="connsiteX13" fmla="*/ 259452 w 587182"/>
              <a:gd name="connsiteY13" fmla="*/ 368673 h 1242565"/>
              <a:gd name="connsiteX14" fmla="*/ 382351 w 587182"/>
              <a:gd name="connsiteY14" fmla="*/ 163855 h 1242565"/>
              <a:gd name="connsiteX15" fmla="*/ 587182 w 587182"/>
              <a:gd name="connsiteY15" fmla="*/ 0 h 1242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7182" h="1242565">
                <a:moveTo>
                  <a:pt x="587182" y="0"/>
                </a:moveTo>
                <a:lnTo>
                  <a:pt x="396007" y="40964"/>
                </a:lnTo>
                <a:lnTo>
                  <a:pt x="163865" y="150200"/>
                </a:lnTo>
                <a:lnTo>
                  <a:pt x="150209" y="355019"/>
                </a:lnTo>
                <a:lnTo>
                  <a:pt x="109243" y="587146"/>
                </a:lnTo>
                <a:lnTo>
                  <a:pt x="54621" y="751001"/>
                </a:lnTo>
                <a:lnTo>
                  <a:pt x="0" y="914855"/>
                </a:lnTo>
                <a:lnTo>
                  <a:pt x="109243" y="1092365"/>
                </a:lnTo>
                <a:lnTo>
                  <a:pt x="191175" y="1242565"/>
                </a:lnTo>
                <a:lnTo>
                  <a:pt x="191175" y="1242565"/>
                </a:lnTo>
                <a:lnTo>
                  <a:pt x="218486" y="1037746"/>
                </a:lnTo>
                <a:lnTo>
                  <a:pt x="232142" y="778310"/>
                </a:lnTo>
                <a:lnTo>
                  <a:pt x="232142" y="546182"/>
                </a:lnTo>
                <a:lnTo>
                  <a:pt x="259452" y="368673"/>
                </a:lnTo>
                <a:lnTo>
                  <a:pt x="382351" y="163855"/>
                </a:lnTo>
                <a:lnTo>
                  <a:pt x="587182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51000"/>
            </a:schemeClr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B62E574-E4DB-6E4B-B73C-E560538A8C1D}"/>
              </a:ext>
            </a:extLst>
          </p:cNvPr>
          <p:cNvSpPr/>
          <p:nvPr/>
        </p:nvSpPr>
        <p:spPr>
          <a:xfrm>
            <a:off x="814940" y="2406230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DA4B33D-6773-414A-886D-48720D592347}"/>
              </a:ext>
            </a:extLst>
          </p:cNvPr>
          <p:cNvSpPr/>
          <p:nvPr/>
        </p:nvSpPr>
        <p:spPr>
          <a:xfrm>
            <a:off x="951356" y="2448625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06EBDA9-1CD4-8248-A043-610DA3AFCCEA}"/>
              </a:ext>
            </a:extLst>
          </p:cNvPr>
          <p:cNvSpPr/>
          <p:nvPr/>
        </p:nvSpPr>
        <p:spPr>
          <a:xfrm>
            <a:off x="1102387" y="248526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0841E21-23BB-954D-A2E1-1732324575BD}"/>
              </a:ext>
            </a:extLst>
          </p:cNvPr>
          <p:cNvSpPr/>
          <p:nvPr/>
        </p:nvSpPr>
        <p:spPr>
          <a:xfrm>
            <a:off x="1248980" y="2481187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87D8F69-1540-AB41-9AEB-063091BAB4F6}"/>
              </a:ext>
            </a:extLst>
          </p:cNvPr>
          <p:cNvSpPr/>
          <p:nvPr/>
        </p:nvSpPr>
        <p:spPr>
          <a:xfrm>
            <a:off x="1396000" y="2447678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91FB98E-6312-1842-9C1D-3A9FF958E829}"/>
              </a:ext>
            </a:extLst>
          </p:cNvPr>
          <p:cNvSpPr/>
          <p:nvPr/>
        </p:nvSpPr>
        <p:spPr>
          <a:xfrm>
            <a:off x="675812" y="2344206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18C212F-9788-6943-A958-2345561C62AB}"/>
              </a:ext>
            </a:extLst>
          </p:cNvPr>
          <p:cNvSpPr/>
          <p:nvPr/>
        </p:nvSpPr>
        <p:spPr>
          <a:xfrm>
            <a:off x="242079" y="283100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BF4480A-1803-0A4D-8DCA-03B06BBED3EC}"/>
              </a:ext>
            </a:extLst>
          </p:cNvPr>
          <p:cNvSpPr txBox="1"/>
          <p:nvPr/>
        </p:nvSpPr>
        <p:spPr>
          <a:xfrm>
            <a:off x="292747" y="2691608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PJ ID’s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2820874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3" name="Rectangle 2"/>
          <p:cNvSpPr/>
          <p:nvPr/>
        </p:nvSpPr>
        <p:spPr>
          <a:xfrm>
            <a:off x="905279" y="4377232"/>
            <a:ext cx="2472630" cy="5133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18644" y="5133790"/>
            <a:ext cx="1864614" cy="12141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44B6E6-79B9-E54E-88DA-667DC426B1D9}"/>
              </a:ext>
            </a:extLst>
          </p:cNvPr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374417767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267489" y="5370336"/>
            <a:ext cx="3534837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Integrated 400–100-hPa wind speed must exceed 30 m s</a:t>
            </a:r>
            <a:r>
              <a:rPr lang="en-US" b="1" baseline="30000" dirty="0">
                <a:solidFill>
                  <a:srgbClr val="000000"/>
                </a:solidFill>
              </a:rPr>
              <a:t>–1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525152" y="4369459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941061" y="1745552"/>
            <a:ext cx="0" cy="2623908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525152" y="1745552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CD61034-8EEA-794F-B216-13FD7875FFE0}"/>
              </a:ext>
            </a:extLst>
          </p:cNvPr>
          <p:cNvSpPr/>
          <p:nvPr/>
        </p:nvSpPr>
        <p:spPr>
          <a:xfrm>
            <a:off x="814940" y="2406230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B7A8204-E8A0-6C4E-B952-22FC94A37E81}"/>
              </a:ext>
            </a:extLst>
          </p:cNvPr>
          <p:cNvSpPr/>
          <p:nvPr/>
        </p:nvSpPr>
        <p:spPr>
          <a:xfrm>
            <a:off x="951356" y="2448625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0D18BD0-9AF0-9A4C-9484-3B750CA8063E}"/>
              </a:ext>
            </a:extLst>
          </p:cNvPr>
          <p:cNvSpPr/>
          <p:nvPr/>
        </p:nvSpPr>
        <p:spPr>
          <a:xfrm>
            <a:off x="1102387" y="248526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8E38E70-F487-A441-AD86-6464C42CE29C}"/>
              </a:ext>
            </a:extLst>
          </p:cNvPr>
          <p:cNvSpPr/>
          <p:nvPr/>
        </p:nvSpPr>
        <p:spPr>
          <a:xfrm>
            <a:off x="1248980" y="2481187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FF8457C-2116-0748-AA6A-CC701CD4033E}"/>
              </a:ext>
            </a:extLst>
          </p:cNvPr>
          <p:cNvSpPr/>
          <p:nvPr/>
        </p:nvSpPr>
        <p:spPr>
          <a:xfrm>
            <a:off x="1396000" y="2447678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758C13D-B9F7-3441-A597-BC115FCDB6C3}"/>
              </a:ext>
            </a:extLst>
          </p:cNvPr>
          <p:cNvSpPr/>
          <p:nvPr/>
        </p:nvSpPr>
        <p:spPr>
          <a:xfrm>
            <a:off x="675812" y="2344206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15BA458-4518-D148-89A4-25CE0C6EFDA4}"/>
              </a:ext>
            </a:extLst>
          </p:cNvPr>
          <p:cNvSpPr/>
          <p:nvPr/>
        </p:nvSpPr>
        <p:spPr>
          <a:xfrm>
            <a:off x="242079" y="283100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35E3527-CFB4-724E-BEEA-40D814D86488}"/>
              </a:ext>
            </a:extLst>
          </p:cNvPr>
          <p:cNvSpPr txBox="1"/>
          <p:nvPr/>
        </p:nvSpPr>
        <p:spPr>
          <a:xfrm>
            <a:off x="292747" y="2691608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PJ ID’s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390102515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54836" y="2296529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E1F9E8D-367F-324C-A0E9-6278889C3204}"/>
              </a:ext>
            </a:extLst>
          </p:cNvPr>
          <p:cNvSpPr/>
          <p:nvPr/>
        </p:nvSpPr>
        <p:spPr>
          <a:xfrm>
            <a:off x="814940" y="2406230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1EB1E59-E4CE-2B40-996D-45953A9051C7}"/>
              </a:ext>
            </a:extLst>
          </p:cNvPr>
          <p:cNvSpPr/>
          <p:nvPr/>
        </p:nvSpPr>
        <p:spPr>
          <a:xfrm>
            <a:off x="951356" y="2448625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AB42A94-AEF1-724C-B921-3A12C93D7DF2}"/>
              </a:ext>
            </a:extLst>
          </p:cNvPr>
          <p:cNvSpPr/>
          <p:nvPr/>
        </p:nvSpPr>
        <p:spPr>
          <a:xfrm>
            <a:off x="1102387" y="248526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D3344F9-C5E5-7644-A4C1-812E5524386B}"/>
              </a:ext>
            </a:extLst>
          </p:cNvPr>
          <p:cNvSpPr/>
          <p:nvPr/>
        </p:nvSpPr>
        <p:spPr>
          <a:xfrm>
            <a:off x="1248980" y="2481187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B42263B-8DC9-E043-AB63-9C3F0F317104}"/>
              </a:ext>
            </a:extLst>
          </p:cNvPr>
          <p:cNvSpPr/>
          <p:nvPr/>
        </p:nvSpPr>
        <p:spPr>
          <a:xfrm>
            <a:off x="1396000" y="2447678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81C5EA2-30C4-1849-B9B6-728D742DB19D}"/>
              </a:ext>
            </a:extLst>
          </p:cNvPr>
          <p:cNvSpPr/>
          <p:nvPr/>
        </p:nvSpPr>
        <p:spPr>
          <a:xfrm>
            <a:off x="675812" y="2344206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04C11B2-2704-DC42-A52E-2B95823C82F8}"/>
              </a:ext>
            </a:extLst>
          </p:cNvPr>
          <p:cNvSpPr/>
          <p:nvPr/>
        </p:nvSpPr>
        <p:spPr>
          <a:xfrm>
            <a:off x="242079" y="283100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A0FC190-68D2-024B-B043-61BFF9CF6F5C}"/>
              </a:ext>
            </a:extLst>
          </p:cNvPr>
          <p:cNvSpPr txBox="1"/>
          <p:nvPr/>
        </p:nvSpPr>
        <p:spPr>
          <a:xfrm>
            <a:off x="292747" y="2691608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PJ ID’s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ECBA0B7-87A0-D94B-BB12-4A5A32F1A609}"/>
              </a:ext>
            </a:extLst>
          </p:cNvPr>
          <p:cNvSpPr/>
          <p:nvPr/>
        </p:nvSpPr>
        <p:spPr>
          <a:xfrm>
            <a:off x="1558067" y="3271701"/>
            <a:ext cx="91984" cy="912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3AEB841-5BD3-5A43-B5B5-77860D9CB6A3}"/>
              </a:ext>
            </a:extLst>
          </p:cNvPr>
          <p:cNvSpPr/>
          <p:nvPr/>
        </p:nvSpPr>
        <p:spPr>
          <a:xfrm>
            <a:off x="1700355" y="3206346"/>
            <a:ext cx="91984" cy="912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91CF125-33A5-DE41-8B60-E965C5B2C247}"/>
              </a:ext>
            </a:extLst>
          </p:cNvPr>
          <p:cNvSpPr/>
          <p:nvPr/>
        </p:nvSpPr>
        <p:spPr>
          <a:xfrm>
            <a:off x="1816295" y="3128509"/>
            <a:ext cx="91984" cy="912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EC6C49C-5B1F-704A-A313-984AD29E18B8}"/>
              </a:ext>
            </a:extLst>
          </p:cNvPr>
          <p:cNvSpPr/>
          <p:nvPr/>
        </p:nvSpPr>
        <p:spPr>
          <a:xfrm>
            <a:off x="1940104" y="3064690"/>
            <a:ext cx="91984" cy="912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0D2A6F3-F879-4A49-AA74-CF6FFAC0422C}"/>
              </a:ext>
            </a:extLst>
          </p:cNvPr>
          <p:cNvSpPr/>
          <p:nvPr/>
        </p:nvSpPr>
        <p:spPr>
          <a:xfrm>
            <a:off x="237444" y="3064690"/>
            <a:ext cx="91984" cy="912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3DD4162-43D5-4A46-B832-20BAFDDA245D}"/>
              </a:ext>
            </a:extLst>
          </p:cNvPr>
          <p:cNvSpPr txBox="1"/>
          <p:nvPr/>
        </p:nvSpPr>
        <p:spPr>
          <a:xfrm>
            <a:off x="288954" y="2917080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STJ ID’s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352937311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2484358" y="1674608"/>
            <a:ext cx="6452201" cy="4569920"/>
            <a:chOff x="2417522" y="1674608"/>
            <a:chExt cx="6452201" cy="4569920"/>
          </a:xfrm>
        </p:grpSpPr>
        <p:pic>
          <p:nvPicPr>
            <p:cNvPr id="21" name="Picture 20" descr="OctSuperJetCX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7522" y="1674608"/>
              <a:ext cx="6452201" cy="456992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417522" y="3399162"/>
              <a:ext cx="256092" cy="1136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98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6092017" y="1731896"/>
            <a:ext cx="36814" cy="444972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990098" y="4201351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999647" y="3084210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a jet superposition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81618" y="1029112"/>
            <a:ext cx="55535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24 October 2010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359368" y="1986436"/>
            <a:ext cx="0" cy="1328019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320629" y="1859797"/>
            <a:ext cx="101309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280827" y="3340348"/>
            <a:ext cx="166437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149579" y="319292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6129" y="1587493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02298" y="2459114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SUPJ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86136" y="5261096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227308309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2484358" y="1674608"/>
            <a:ext cx="6452201" cy="4569920"/>
            <a:chOff x="2417522" y="1674608"/>
            <a:chExt cx="6452201" cy="4569920"/>
          </a:xfrm>
        </p:grpSpPr>
        <p:pic>
          <p:nvPicPr>
            <p:cNvPr id="21" name="Picture 20" descr="OctSuperJetCX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7522" y="1674608"/>
              <a:ext cx="6452201" cy="456992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417522" y="3399162"/>
              <a:ext cx="256092" cy="1136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98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6092017" y="1731896"/>
            <a:ext cx="36814" cy="444972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990098" y="4201351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999647" y="3084210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a jet superposition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81618" y="1029112"/>
            <a:ext cx="55535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24 October 2010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359368" y="1986436"/>
            <a:ext cx="0" cy="1328019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320629" y="1859797"/>
            <a:ext cx="101309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280827" y="3340348"/>
            <a:ext cx="166437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149579" y="319292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6129" y="1587493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08454" y="5159122"/>
            <a:ext cx="3534837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Criteria for both the polar and subtropical jets satisfied within  the same grid column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5926445" y="2689947"/>
            <a:ext cx="423318" cy="914855"/>
          </a:xfrm>
          <a:custGeom>
            <a:avLst/>
            <a:gdLst>
              <a:gd name="connsiteX0" fmla="*/ 423318 w 423318"/>
              <a:gd name="connsiteY0" fmla="*/ 0 h 914855"/>
              <a:gd name="connsiteX1" fmla="*/ 259453 w 423318"/>
              <a:gd name="connsiteY1" fmla="*/ 109237 h 914855"/>
              <a:gd name="connsiteX2" fmla="*/ 95588 w 423318"/>
              <a:gd name="connsiteY2" fmla="*/ 245782 h 914855"/>
              <a:gd name="connsiteX3" fmla="*/ 95588 w 423318"/>
              <a:gd name="connsiteY3" fmla="*/ 245782 h 914855"/>
              <a:gd name="connsiteX4" fmla="*/ 40967 w 423318"/>
              <a:gd name="connsiteY4" fmla="*/ 395982 h 914855"/>
              <a:gd name="connsiteX5" fmla="*/ 13656 w 423318"/>
              <a:gd name="connsiteY5" fmla="*/ 559837 h 914855"/>
              <a:gd name="connsiteX6" fmla="*/ 0 w 423318"/>
              <a:gd name="connsiteY6" fmla="*/ 737346 h 914855"/>
              <a:gd name="connsiteX7" fmla="*/ 13656 w 423318"/>
              <a:gd name="connsiteY7" fmla="*/ 914855 h 914855"/>
              <a:gd name="connsiteX8" fmla="*/ 191176 w 423318"/>
              <a:gd name="connsiteY8" fmla="*/ 914855 h 914855"/>
              <a:gd name="connsiteX9" fmla="*/ 204831 w 423318"/>
              <a:gd name="connsiteY9" fmla="*/ 669073 h 914855"/>
              <a:gd name="connsiteX10" fmla="*/ 232142 w 423318"/>
              <a:gd name="connsiteY10" fmla="*/ 477910 h 914855"/>
              <a:gd name="connsiteX11" fmla="*/ 245798 w 423318"/>
              <a:gd name="connsiteY11" fmla="*/ 314055 h 914855"/>
              <a:gd name="connsiteX12" fmla="*/ 273108 w 423318"/>
              <a:gd name="connsiteY12" fmla="*/ 150200 h 914855"/>
              <a:gd name="connsiteX13" fmla="*/ 273108 w 423318"/>
              <a:gd name="connsiteY13" fmla="*/ 150200 h 914855"/>
              <a:gd name="connsiteX14" fmla="*/ 423318 w 423318"/>
              <a:gd name="connsiteY14" fmla="*/ 0 h 914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3318" h="914855">
                <a:moveTo>
                  <a:pt x="423318" y="0"/>
                </a:moveTo>
                <a:lnTo>
                  <a:pt x="259453" y="109237"/>
                </a:lnTo>
                <a:lnTo>
                  <a:pt x="95588" y="245782"/>
                </a:lnTo>
                <a:lnTo>
                  <a:pt x="95588" y="245782"/>
                </a:lnTo>
                <a:lnTo>
                  <a:pt x="40967" y="395982"/>
                </a:lnTo>
                <a:lnTo>
                  <a:pt x="13656" y="559837"/>
                </a:lnTo>
                <a:lnTo>
                  <a:pt x="0" y="737346"/>
                </a:lnTo>
                <a:lnTo>
                  <a:pt x="13656" y="914855"/>
                </a:lnTo>
                <a:lnTo>
                  <a:pt x="191176" y="914855"/>
                </a:lnTo>
                <a:lnTo>
                  <a:pt x="204831" y="669073"/>
                </a:lnTo>
                <a:lnTo>
                  <a:pt x="232142" y="477910"/>
                </a:lnTo>
                <a:lnTo>
                  <a:pt x="245798" y="314055"/>
                </a:lnTo>
                <a:lnTo>
                  <a:pt x="273108" y="150200"/>
                </a:lnTo>
                <a:lnTo>
                  <a:pt x="273108" y="150200"/>
                </a:lnTo>
                <a:lnTo>
                  <a:pt x="423318" y="0"/>
                </a:lnTo>
                <a:close/>
              </a:path>
            </a:pathLst>
          </a:custGeom>
          <a:solidFill>
            <a:srgbClr val="404040">
              <a:alpha val="50000"/>
            </a:srgbClr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5817202" y="3959821"/>
            <a:ext cx="491595" cy="832928"/>
          </a:xfrm>
          <a:custGeom>
            <a:avLst/>
            <a:gdLst>
              <a:gd name="connsiteX0" fmla="*/ 122899 w 491595"/>
              <a:gd name="connsiteY0" fmla="*/ 0 h 832928"/>
              <a:gd name="connsiteX1" fmla="*/ 286764 w 491595"/>
              <a:gd name="connsiteY1" fmla="*/ 109236 h 832928"/>
              <a:gd name="connsiteX2" fmla="*/ 259453 w 491595"/>
              <a:gd name="connsiteY2" fmla="*/ 395982 h 832928"/>
              <a:gd name="connsiteX3" fmla="*/ 355041 w 491595"/>
              <a:gd name="connsiteY3" fmla="*/ 614455 h 832928"/>
              <a:gd name="connsiteX4" fmla="*/ 491595 w 491595"/>
              <a:gd name="connsiteY4" fmla="*/ 832928 h 832928"/>
              <a:gd name="connsiteX5" fmla="*/ 300419 w 491595"/>
              <a:gd name="connsiteY5" fmla="*/ 696382 h 832928"/>
              <a:gd name="connsiteX6" fmla="*/ 177520 w 491595"/>
              <a:gd name="connsiteY6" fmla="*/ 600800 h 832928"/>
              <a:gd name="connsiteX7" fmla="*/ 95588 w 491595"/>
              <a:gd name="connsiteY7" fmla="*/ 505218 h 832928"/>
              <a:gd name="connsiteX8" fmla="*/ 95588 w 491595"/>
              <a:gd name="connsiteY8" fmla="*/ 505218 h 832928"/>
              <a:gd name="connsiteX9" fmla="*/ 0 w 491595"/>
              <a:gd name="connsiteY9" fmla="*/ 409636 h 832928"/>
              <a:gd name="connsiteX10" fmla="*/ 81933 w 491595"/>
              <a:gd name="connsiteY10" fmla="*/ 218473 h 832928"/>
              <a:gd name="connsiteX11" fmla="*/ 95588 w 491595"/>
              <a:gd name="connsiteY11" fmla="*/ 81927 h 832928"/>
              <a:gd name="connsiteX12" fmla="*/ 122899 w 491595"/>
              <a:gd name="connsiteY12" fmla="*/ 0 h 83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595" h="832928">
                <a:moveTo>
                  <a:pt x="122899" y="0"/>
                </a:moveTo>
                <a:lnTo>
                  <a:pt x="286764" y="109236"/>
                </a:lnTo>
                <a:lnTo>
                  <a:pt x="259453" y="395982"/>
                </a:lnTo>
                <a:lnTo>
                  <a:pt x="355041" y="614455"/>
                </a:lnTo>
                <a:lnTo>
                  <a:pt x="491595" y="832928"/>
                </a:lnTo>
                <a:lnTo>
                  <a:pt x="300419" y="696382"/>
                </a:lnTo>
                <a:lnTo>
                  <a:pt x="177520" y="600800"/>
                </a:lnTo>
                <a:lnTo>
                  <a:pt x="95588" y="505218"/>
                </a:lnTo>
                <a:lnTo>
                  <a:pt x="95588" y="505218"/>
                </a:lnTo>
                <a:lnTo>
                  <a:pt x="0" y="409636"/>
                </a:lnTo>
                <a:lnTo>
                  <a:pt x="81933" y="218473"/>
                </a:lnTo>
                <a:lnTo>
                  <a:pt x="95588" y="81927"/>
                </a:lnTo>
                <a:lnTo>
                  <a:pt x="122899" y="0"/>
                </a:lnTo>
                <a:close/>
              </a:path>
            </a:pathLst>
          </a:custGeom>
          <a:solidFill>
            <a:srgbClr val="404040">
              <a:alpha val="51000"/>
            </a:srgbClr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02298" y="2459114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SUPJ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86136" y="5261096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404207730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2484358" y="1674608"/>
            <a:ext cx="6452201" cy="4569920"/>
            <a:chOff x="2417522" y="1674608"/>
            <a:chExt cx="6452201" cy="4569920"/>
          </a:xfrm>
        </p:grpSpPr>
        <p:pic>
          <p:nvPicPr>
            <p:cNvPr id="21" name="Picture 20" descr="OctSuperJetCX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7522" y="1674608"/>
              <a:ext cx="6452201" cy="456992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417522" y="3399162"/>
              <a:ext cx="256092" cy="1136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98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6092017" y="1731896"/>
            <a:ext cx="36814" cy="444972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990098" y="4201351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999647" y="3084210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a jet superposition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81618" y="1029112"/>
            <a:ext cx="55535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24 October 2010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359368" y="1986436"/>
            <a:ext cx="0" cy="1328019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320629" y="1859797"/>
            <a:ext cx="101309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280827" y="3340348"/>
            <a:ext cx="166437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149579" y="319292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6129" y="1587493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08454" y="5159122"/>
            <a:ext cx="3534837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Criteria for both the polar and subtropical jets satisfied within  the same grid column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5705852" y="4369459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6121761" y="1745552"/>
            <a:ext cx="0" cy="2623908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705852" y="1745552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02298" y="2459114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SUPJ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86136" y="5261096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53927B2-8729-1541-8943-AE6807572574}"/>
              </a:ext>
            </a:extLst>
          </p:cNvPr>
          <p:cNvSpPr txBox="1"/>
          <p:nvPr/>
        </p:nvSpPr>
        <p:spPr>
          <a:xfrm>
            <a:off x="290983" y="3365427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SUPJ ID’s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A27D583-1438-424F-9087-90FC62A98B18}"/>
              </a:ext>
            </a:extLst>
          </p:cNvPr>
          <p:cNvSpPr/>
          <p:nvPr/>
        </p:nvSpPr>
        <p:spPr>
          <a:xfrm>
            <a:off x="249063" y="3504475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23D821D-56AF-134B-87E9-66C05226E00F}"/>
              </a:ext>
            </a:extLst>
          </p:cNvPr>
          <p:cNvSpPr/>
          <p:nvPr/>
        </p:nvSpPr>
        <p:spPr>
          <a:xfrm>
            <a:off x="1101721" y="2571621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337E525-F26C-D840-9F47-82D7CDD25843}"/>
              </a:ext>
            </a:extLst>
          </p:cNvPr>
          <p:cNvSpPr/>
          <p:nvPr/>
        </p:nvSpPr>
        <p:spPr>
          <a:xfrm>
            <a:off x="1234183" y="2546689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CC36B6C-AAEE-E54D-B594-AF8F705C4083}"/>
              </a:ext>
            </a:extLst>
          </p:cNvPr>
          <p:cNvSpPr/>
          <p:nvPr/>
        </p:nvSpPr>
        <p:spPr>
          <a:xfrm>
            <a:off x="1378449" y="2544027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C22288A-1C77-DF40-ABEF-B5D789D6D80A}"/>
              </a:ext>
            </a:extLst>
          </p:cNvPr>
          <p:cNvSpPr/>
          <p:nvPr/>
        </p:nvSpPr>
        <p:spPr>
          <a:xfrm>
            <a:off x="1518377" y="2544027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19EE217-52AA-1544-BE2B-49E89150D643}"/>
              </a:ext>
            </a:extLst>
          </p:cNvPr>
          <p:cNvSpPr/>
          <p:nvPr/>
        </p:nvSpPr>
        <p:spPr>
          <a:xfrm>
            <a:off x="1677385" y="2544027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F8FFD15-F9C6-8748-B324-46862BD4609B}"/>
              </a:ext>
            </a:extLst>
          </p:cNvPr>
          <p:cNvSpPr/>
          <p:nvPr/>
        </p:nvSpPr>
        <p:spPr>
          <a:xfrm>
            <a:off x="1827007" y="2537773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213120672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79462" y="1279769"/>
            <a:ext cx="4132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pic>
        <p:nvPicPr>
          <p:cNvPr id="3" name="Picture 2" descr="Screen Shot 2018-02-24 at 6.34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36" y="1121277"/>
            <a:ext cx="8531109" cy="55444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9462" y="1279769"/>
            <a:ext cx="3622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Christenson et al. (2017)</a:t>
            </a:r>
          </a:p>
        </p:txBody>
      </p:sp>
    </p:spTree>
    <p:extLst>
      <p:ext uri="{BB962C8B-B14F-4D97-AF65-F5344CB8AC3E}">
        <p14:creationId xmlns:p14="http://schemas.microsoft.com/office/powerpoint/2010/main" val="142605709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3" y="329533"/>
            <a:ext cx="8729577" cy="655191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80583807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75480" y="1522003"/>
            <a:ext cx="5863806" cy="4549197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6" y="1503114"/>
            <a:ext cx="29883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Calculated the centroid of each jet superposition based on all valid grid points at a particular analysis time.</a:t>
            </a:r>
          </a:p>
          <a:p>
            <a:endParaRPr lang="en-US" sz="2000" dirty="0"/>
          </a:p>
          <a:p>
            <a:r>
              <a:rPr lang="en-US" sz="2000" dirty="0"/>
              <a:t>To calculate the centroid, there must exist a group of 18 superposition grid points, of which no superposition grid point is &gt;1000 km away from another superposition grid point.</a:t>
            </a:r>
          </a:p>
          <a:p>
            <a:pPr marL="222250" indent="-222250">
              <a:buFont typeface="+mj-lt"/>
              <a:buAutoNum type="arabicPeriod" startAt="3"/>
            </a:pPr>
            <a:endParaRPr lang="en-US" sz="2000" dirty="0"/>
          </a:p>
        </p:txBody>
      </p:sp>
      <p:sp>
        <p:nvSpPr>
          <p:cNvPr id="13" name="Multiply 12"/>
          <p:cNvSpPr/>
          <p:nvPr/>
        </p:nvSpPr>
        <p:spPr>
          <a:xfrm>
            <a:off x="4066116" y="4948765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4476749" y="4940298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5" name="Multiply 14"/>
          <p:cNvSpPr/>
          <p:nvPr/>
        </p:nvSpPr>
        <p:spPr>
          <a:xfrm>
            <a:off x="4887382" y="4948765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6" name="Multiply 15"/>
          <p:cNvSpPr/>
          <p:nvPr/>
        </p:nvSpPr>
        <p:spPr>
          <a:xfrm>
            <a:off x="5226048" y="4690531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7" name="Multiply 16"/>
          <p:cNvSpPr/>
          <p:nvPr/>
        </p:nvSpPr>
        <p:spPr>
          <a:xfrm>
            <a:off x="5632448" y="4698998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8" name="Multiply 17"/>
          <p:cNvSpPr/>
          <p:nvPr/>
        </p:nvSpPr>
        <p:spPr>
          <a:xfrm>
            <a:off x="6239933" y="4135964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9" name="Multiply 18"/>
          <p:cNvSpPr/>
          <p:nvPr/>
        </p:nvSpPr>
        <p:spPr>
          <a:xfrm>
            <a:off x="7768166" y="2277532"/>
            <a:ext cx="516466" cy="499534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ultiply 19"/>
          <p:cNvSpPr/>
          <p:nvPr/>
        </p:nvSpPr>
        <p:spPr>
          <a:xfrm>
            <a:off x="8026399" y="4787898"/>
            <a:ext cx="516466" cy="499534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y 20"/>
          <p:cNvSpPr/>
          <p:nvPr/>
        </p:nvSpPr>
        <p:spPr>
          <a:xfrm>
            <a:off x="3106800" y="6104471"/>
            <a:ext cx="337015" cy="325966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y 21"/>
          <p:cNvSpPr/>
          <p:nvPr/>
        </p:nvSpPr>
        <p:spPr>
          <a:xfrm>
            <a:off x="3106800" y="6443137"/>
            <a:ext cx="337015" cy="325966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443815" y="6079071"/>
            <a:ext cx="3598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Used for calculation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43815" y="6409381"/>
            <a:ext cx="3881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Not used for calculation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22533" y="6256981"/>
            <a:ext cx="3881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Jet superposition centroid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76914" y="995114"/>
            <a:ext cx="6067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Sample Jet Superposition Centroid Calculation</a:t>
            </a:r>
          </a:p>
        </p:txBody>
      </p:sp>
      <p:sp>
        <p:nvSpPr>
          <p:cNvPr id="29" name="Multiply 28"/>
          <p:cNvSpPr/>
          <p:nvPr/>
        </p:nvSpPr>
        <p:spPr>
          <a:xfrm>
            <a:off x="3807883" y="4135964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0" name="Multiply 29"/>
          <p:cNvSpPr/>
          <p:nvPr/>
        </p:nvSpPr>
        <p:spPr>
          <a:xfrm>
            <a:off x="3807883" y="4538131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1" name="Multiply 30"/>
          <p:cNvSpPr/>
          <p:nvPr/>
        </p:nvSpPr>
        <p:spPr>
          <a:xfrm>
            <a:off x="3448048" y="3738033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2" name="Multiply 31"/>
          <p:cNvSpPr/>
          <p:nvPr/>
        </p:nvSpPr>
        <p:spPr>
          <a:xfrm>
            <a:off x="3448048" y="3382433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3" name="Multiply 32"/>
          <p:cNvSpPr/>
          <p:nvPr/>
        </p:nvSpPr>
        <p:spPr>
          <a:xfrm>
            <a:off x="3448048" y="3022598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4" name="Multiply 33"/>
          <p:cNvSpPr/>
          <p:nvPr/>
        </p:nvSpPr>
        <p:spPr>
          <a:xfrm>
            <a:off x="8284632" y="4356096"/>
            <a:ext cx="516466" cy="499534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6722533" y="2777066"/>
            <a:ext cx="1045633" cy="146050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rot="18205275">
            <a:off x="6369930" y="3154571"/>
            <a:ext cx="149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 &gt;1000 km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6756399" y="4356096"/>
            <a:ext cx="1528233" cy="182035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 rot="364617">
            <a:off x="6899801" y="4091001"/>
            <a:ext cx="149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 &gt;1000 km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6736161" y="4508496"/>
            <a:ext cx="1290238" cy="440269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 rot="1091872">
            <a:off x="6628340" y="4732935"/>
            <a:ext cx="149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 &gt;1000 km</a:t>
            </a:r>
          </a:p>
        </p:txBody>
      </p:sp>
      <p:sp>
        <p:nvSpPr>
          <p:cNvPr id="3" name="Oval 2"/>
          <p:cNvSpPr/>
          <p:nvPr/>
        </p:nvSpPr>
        <p:spPr>
          <a:xfrm>
            <a:off x="4375149" y="4635498"/>
            <a:ext cx="298451" cy="279401"/>
          </a:xfrm>
          <a:prstGeom prst="ellipse">
            <a:avLst/>
          </a:prstGeom>
          <a:solidFill>
            <a:srgbClr val="FFFF00"/>
          </a:solid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402691" y="6303436"/>
            <a:ext cx="298451" cy="279401"/>
          </a:xfrm>
          <a:prstGeom prst="ellipse">
            <a:avLst/>
          </a:prstGeom>
          <a:solidFill>
            <a:srgbClr val="FFFF00"/>
          </a:solid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81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5308</TotalTime>
  <Words>4804</Words>
  <Application>Microsoft Macintosh PowerPoint</Application>
  <PresentationFormat>On-screen Show (4:3)</PresentationFormat>
  <Paragraphs>907</Paragraphs>
  <Slides>97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4" baseType="lpstr">
      <vt:lpstr>Arial</vt:lpstr>
      <vt:lpstr>Bell MT</vt:lpstr>
      <vt:lpstr>Calibri</vt:lpstr>
      <vt:lpstr>Cambria Math</vt:lpstr>
      <vt:lpstr>Symbol</vt:lpstr>
      <vt:lpstr>Times New Roman</vt:lpstr>
      <vt:lpstr>Office Theme</vt:lpstr>
      <vt:lpstr>The Role of Subsidence during the Development of North American Polar/Subtropical Jet Superpositions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Albany-SUNY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Discerning the Relative Importance of Polar and Tropical Upper-Tropospheric PV Anomalies during North American Polar/Subtropical Jet Superpositions</dc:title>
  <dc:creator>Andrew Winters</dc:creator>
  <cp:lastModifiedBy>Winters, Andrew C</cp:lastModifiedBy>
  <cp:revision>559</cp:revision>
  <cp:lastPrinted>2020-01-22T19:07:35Z</cp:lastPrinted>
  <dcterms:created xsi:type="dcterms:W3CDTF">2017-09-08T12:55:01Z</dcterms:created>
  <dcterms:modified xsi:type="dcterms:W3CDTF">2020-01-22T19:08:32Z</dcterms:modified>
</cp:coreProperties>
</file>