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embeddings/oleObject7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318" r:id="rId3"/>
    <p:sldId id="323" r:id="rId4"/>
    <p:sldId id="324" r:id="rId5"/>
    <p:sldId id="325" r:id="rId6"/>
    <p:sldId id="326" r:id="rId7"/>
    <p:sldId id="258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2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79" r:id="rId27"/>
    <p:sldId id="280" r:id="rId28"/>
    <p:sldId id="281" r:id="rId29"/>
    <p:sldId id="327" r:id="rId30"/>
    <p:sldId id="282" r:id="rId31"/>
    <p:sldId id="283" r:id="rId32"/>
    <p:sldId id="284" r:id="rId33"/>
    <p:sldId id="285" r:id="rId34"/>
    <p:sldId id="329" r:id="rId35"/>
    <p:sldId id="331" r:id="rId36"/>
    <p:sldId id="328" r:id="rId37"/>
    <p:sldId id="332" r:id="rId38"/>
    <p:sldId id="288" r:id="rId39"/>
    <p:sldId id="289" r:id="rId40"/>
    <p:sldId id="290" r:id="rId41"/>
    <p:sldId id="294" r:id="rId42"/>
    <p:sldId id="295" r:id="rId43"/>
    <p:sldId id="333" r:id="rId44"/>
    <p:sldId id="330" r:id="rId45"/>
    <p:sldId id="296" r:id="rId46"/>
    <p:sldId id="297" r:id="rId47"/>
    <p:sldId id="334" r:id="rId48"/>
    <p:sldId id="299" r:id="rId49"/>
    <p:sldId id="298" r:id="rId50"/>
    <p:sldId id="300" r:id="rId51"/>
    <p:sldId id="301" r:id="rId52"/>
    <p:sldId id="302" r:id="rId53"/>
    <p:sldId id="322" r:id="rId54"/>
    <p:sldId id="303" r:id="rId55"/>
    <p:sldId id="304" r:id="rId56"/>
    <p:sldId id="306" r:id="rId57"/>
    <p:sldId id="307" r:id="rId58"/>
    <p:sldId id="308" r:id="rId59"/>
    <p:sldId id="309" r:id="rId60"/>
    <p:sldId id="312" r:id="rId61"/>
    <p:sldId id="313" r:id="rId62"/>
    <p:sldId id="314" r:id="rId63"/>
    <p:sldId id="315" r:id="rId64"/>
    <p:sldId id="316" r:id="rId65"/>
    <p:sldId id="317" r:id="rId66"/>
    <p:sldId id="319" r:id="rId67"/>
    <p:sldId id="320" r:id="rId68"/>
    <p:sldId id="32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26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image" Target="../media/image26.emf"/><Relationship Id="rId2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28BB-722A-404B-8899-95632015D54A}" type="datetimeFigureOut">
              <a:rPr lang="en-US" smtClean="0"/>
              <a:t>2/24/18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2A29-39E3-E142-8263-F49E3E40F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dissertation here for notes on the </a:t>
            </a:r>
            <a:r>
              <a:rPr lang="en-US" baseline="0" smtClean="0"/>
              <a:t>full story!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streaks can extend on the order of 1000s</a:t>
            </a:r>
            <a:r>
              <a:rPr lang="en-US" baseline="0" dirty="0" smtClean="0"/>
              <a:t> of km, while their width is only on the order of 100s of km. Considerable lateral shear. Jets circumnavigate the globe and exhibit substantial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meanders.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6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different balloon ascents went into the</a:t>
            </a:r>
            <a:r>
              <a:rPr lang="en-US" baseline="0" dirty="0" smtClean="0"/>
              <a:t> scientific conclusion.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Meteorgraphs</a:t>
            </a:r>
            <a:r>
              <a:rPr lang="en-US" dirty="0" smtClean="0"/>
              <a:t>.</a:t>
            </a:r>
            <a:r>
              <a:rPr lang="en-US" baseline="0" dirty="0" smtClean="0"/>
              <a:t> Coordinated international effort to launch balloon soundings at 18 diff. locations across Europe. Wanted to capture the horizontal and vertical temperature structure throughout Europe.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noted that areas characterized by a strong horizontal temperature gradient</a:t>
            </a:r>
            <a:r>
              <a:rPr lang="en-US" baseline="0" dirty="0" smtClean="0"/>
              <a:t> exhibited stronger vertical wind shear.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21FC-F0FF-CA4A-8669-C17C5578745C}" type="datetimeFigureOut">
              <a:rPr lang="en-US" smtClean="0"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9EA3-F949-1543-B9A0-9362558A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4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_Roads.pn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87924" y="0"/>
            <a:ext cx="9271000" cy="69752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3701" y="358591"/>
            <a:ext cx="8693928" cy="1368517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/>
              <a:t>Transverse Jet Circulations </a:t>
            </a:r>
            <a:br>
              <a:rPr lang="en-US" sz="3600" b="1" dirty="0" smtClean="0"/>
            </a:br>
            <a:r>
              <a:rPr lang="en-US" sz="3600" b="1" dirty="0" smtClean="0"/>
              <a:t>and their Impact on the </a:t>
            </a:r>
            <a:br>
              <a:rPr lang="en-US" sz="3600" b="1" dirty="0" smtClean="0"/>
            </a:br>
            <a:r>
              <a:rPr lang="en-US" sz="3600" b="1" dirty="0" smtClean="0"/>
              <a:t>Production of Sensible Weather</a:t>
            </a: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03579" y="2076548"/>
            <a:ext cx="5103840" cy="184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31630" y="2208749"/>
            <a:ext cx="4275789" cy="1352736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Andrew C. Winters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March 2018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850-hPa Temperature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UW-Madison AOS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575" y="5604864"/>
            <a:ext cx="199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College, PA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25996" y="4861746"/>
            <a:ext cx="172686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30" y="358136"/>
            <a:ext cx="6672370" cy="664930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Tropopause</a:t>
            </a:r>
            <a:r>
              <a:rPr lang="en-US" sz="3200" b="1" dirty="0" smtClean="0">
                <a:solidFill>
                  <a:srgbClr val="FF0000"/>
                </a:solidFill>
              </a:rPr>
              <a:t> Potential Temperature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0812" y="6558579"/>
            <a:ext cx="7148072" cy="44886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575" y="5604864"/>
            <a:ext cx="199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College, PA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6125996" y="4861746"/>
            <a:ext cx="172686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242" y="1500982"/>
            <a:ext cx="4535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3200" b="1" dirty="0" err="1" smtClean="0">
                <a:solidFill>
                  <a:srgbClr val="FF0000"/>
                </a:solidFill>
              </a:rPr>
              <a:t>Coxwell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</a:rPr>
              <a:t>Glaischer</a:t>
            </a:r>
            <a:endParaRPr lang="en-US" sz="3200" b="1" dirty="0">
              <a:solidFill>
                <a:srgbClr val="FF0000"/>
              </a:solidFill>
            </a:endParaRPr>
          </a:p>
          <a:p>
            <a:pPr marL="2232025" indent="-2232025" algn="ctr"/>
            <a:r>
              <a:rPr lang="en-US" sz="3200" b="1" dirty="0" smtClean="0">
                <a:solidFill>
                  <a:srgbClr val="FF0000"/>
                </a:solidFill>
              </a:rPr>
              <a:t>(1862)</a:t>
            </a:r>
          </a:p>
          <a:p>
            <a:pPr marL="2232025" indent="-2232025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The Flight of a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Lifetime!</a:t>
            </a:r>
          </a:p>
          <a:p>
            <a:endParaRPr lang="en-US" sz="2800" dirty="0"/>
          </a:p>
          <a:p>
            <a:pPr marL="2232025" indent="-2232025" algn="ctr"/>
            <a:r>
              <a:rPr lang="en-US" sz="2800" dirty="0" smtClean="0"/>
              <a:t>Manned balloon ascent to</a:t>
            </a:r>
          </a:p>
          <a:p>
            <a:pPr marL="2232025" indent="-2232025" algn="ctr"/>
            <a:r>
              <a:rPr lang="en-US" sz="2800" dirty="0" smtClean="0"/>
              <a:t>~29000 feet.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60" y="1202342"/>
            <a:ext cx="3619461" cy="521202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16960" y="6398087"/>
            <a:ext cx="364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Illustrated London News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31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242" y="1500982"/>
            <a:ext cx="45358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3200" b="1" dirty="0" err="1" smtClean="0">
                <a:solidFill>
                  <a:srgbClr val="FF0000"/>
                </a:solidFill>
              </a:rPr>
              <a:t>Teisserenc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Bort</a:t>
            </a:r>
            <a:r>
              <a:rPr lang="en-US" sz="3200" b="1" dirty="0" smtClean="0">
                <a:solidFill>
                  <a:srgbClr val="FF0000"/>
                </a:solidFill>
              </a:rPr>
              <a:t> (1902)</a:t>
            </a:r>
          </a:p>
          <a:p>
            <a:pPr marL="2232025" indent="-2232025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Discovery of the stratosphere</a:t>
            </a:r>
          </a:p>
          <a:p>
            <a:endParaRPr lang="en-US" sz="2800" dirty="0"/>
          </a:p>
          <a:p>
            <a:pPr algn="ctr"/>
            <a:r>
              <a:rPr lang="en-US" sz="2800" dirty="0"/>
              <a:t>T</a:t>
            </a:r>
            <a:r>
              <a:rPr lang="en-US" sz="2800" dirty="0" smtClean="0"/>
              <a:t>emperature stops decreasing at a particular distance above the Earth’s surface.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09" y="1544572"/>
            <a:ext cx="4016168" cy="473108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2071" y="6275661"/>
            <a:ext cx="364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2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6420" y="1135882"/>
            <a:ext cx="2580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</a:p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2232025" indent="-2232025" algn="ctr"/>
            <a:r>
              <a:rPr lang="en-US" sz="2800" b="1" dirty="0" smtClean="0">
                <a:solidFill>
                  <a:srgbClr val="FF0000"/>
                </a:solidFill>
              </a:rPr>
              <a:t>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3" name="Picture 2" descr="bjerknesPalmen19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1176064"/>
            <a:ext cx="5973283" cy="5449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1" y="2927684"/>
            <a:ext cx="2580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Coordinated </a:t>
            </a:r>
            <a:r>
              <a:rPr lang="en-US" sz="2400" b="1" dirty="0" smtClean="0"/>
              <a:t>“swarm ascents” </a:t>
            </a:r>
            <a:r>
              <a:rPr lang="en-US" sz="2400" dirty="0" smtClean="0"/>
              <a:t>at 18 different locations across Europe.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15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3691467" y="2675466"/>
            <a:ext cx="2277533" cy="880533"/>
          </a:xfrm>
          <a:custGeom>
            <a:avLst/>
            <a:gdLst>
              <a:gd name="connsiteX0" fmla="*/ 2277533 w 2277533"/>
              <a:gd name="connsiteY0" fmla="*/ 0 h 880533"/>
              <a:gd name="connsiteX1" fmla="*/ 2065866 w 2277533"/>
              <a:gd name="connsiteY1" fmla="*/ 143933 h 880533"/>
              <a:gd name="connsiteX2" fmla="*/ 1727200 w 2277533"/>
              <a:gd name="connsiteY2" fmla="*/ 237067 h 880533"/>
              <a:gd name="connsiteX3" fmla="*/ 1481666 w 2277533"/>
              <a:gd name="connsiteY3" fmla="*/ 364067 h 880533"/>
              <a:gd name="connsiteX4" fmla="*/ 1244600 w 2277533"/>
              <a:gd name="connsiteY4" fmla="*/ 491067 h 880533"/>
              <a:gd name="connsiteX5" fmla="*/ 999066 w 2277533"/>
              <a:gd name="connsiteY5" fmla="*/ 609600 h 880533"/>
              <a:gd name="connsiteX6" fmla="*/ 677333 w 2277533"/>
              <a:gd name="connsiteY6" fmla="*/ 745067 h 880533"/>
              <a:gd name="connsiteX7" fmla="*/ 423333 w 2277533"/>
              <a:gd name="connsiteY7" fmla="*/ 821267 h 880533"/>
              <a:gd name="connsiteX8" fmla="*/ 110066 w 2277533"/>
              <a:gd name="connsiteY8" fmla="*/ 863600 h 880533"/>
              <a:gd name="connsiteX9" fmla="*/ 0 w 2277533"/>
              <a:gd name="connsiteY9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7533" h="880533">
                <a:moveTo>
                  <a:pt x="2277533" y="0"/>
                </a:moveTo>
                <a:cubicBezTo>
                  <a:pt x="2217560" y="52211"/>
                  <a:pt x="2157588" y="104422"/>
                  <a:pt x="2065866" y="143933"/>
                </a:cubicBezTo>
                <a:cubicBezTo>
                  <a:pt x="1974144" y="183444"/>
                  <a:pt x="1824567" y="200378"/>
                  <a:pt x="1727200" y="237067"/>
                </a:cubicBezTo>
                <a:cubicBezTo>
                  <a:pt x="1629833" y="273756"/>
                  <a:pt x="1481666" y="364067"/>
                  <a:pt x="1481666" y="364067"/>
                </a:cubicBezTo>
                <a:cubicBezTo>
                  <a:pt x="1401233" y="406400"/>
                  <a:pt x="1325033" y="450145"/>
                  <a:pt x="1244600" y="491067"/>
                </a:cubicBezTo>
                <a:cubicBezTo>
                  <a:pt x="1164167" y="531989"/>
                  <a:pt x="1093610" y="567267"/>
                  <a:pt x="999066" y="609600"/>
                </a:cubicBezTo>
                <a:cubicBezTo>
                  <a:pt x="904522" y="651933"/>
                  <a:pt x="773288" y="709789"/>
                  <a:pt x="677333" y="745067"/>
                </a:cubicBezTo>
                <a:cubicBezTo>
                  <a:pt x="581377" y="780345"/>
                  <a:pt x="517877" y="801512"/>
                  <a:pt x="423333" y="821267"/>
                </a:cubicBezTo>
                <a:cubicBezTo>
                  <a:pt x="328789" y="841022"/>
                  <a:pt x="180621" y="853722"/>
                  <a:pt x="110066" y="863600"/>
                </a:cubicBezTo>
                <a:cubicBezTo>
                  <a:pt x="39510" y="873478"/>
                  <a:pt x="19755" y="877005"/>
                  <a:pt x="0" y="88053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24867" y="2819400"/>
            <a:ext cx="1837266" cy="770467"/>
          </a:xfrm>
          <a:custGeom>
            <a:avLst/>
            <a:gdLst>
              <a:gd name="connsiteX0" fmla="*/ 1837266 w 1837266"/>
              <a:gd name="connsiteY0" fmla="*/ 0 h 770467"/>
              <a:gd name="connsiteX1" fmla="*/ 1507066 w 1837266"/>
              <a:gd name="connsiteY1" fmla="*/ 93133 h 770467"/>
              <a:gd name="connsiteX2" fmla="*/ 1143000 w 1837266"/>
              <a:gd name="connsiteY2" fmla="*/ 254000 h 770467"/>
              <a:gd name="connsiteX3" fmla="*/ 863600 w 1837266"/>
              <a:gd name="connsiteY3" fmla="*/ 423333 h 770467"/>
              <a:gd name="connsiteX4" fmla="*/ 626533 w 1837266"/>
              <a:gd name="connsiteY4" fmla="*/ 550333 h 770467"/>
              <a:gd name="connsiteX5" fmla="*/ 397933 w 1837266"/>
              <a:gd name="connsiteY5" fmla="*/ 635000 h 770467"/>
              <a:gd name="connsiteX6" fmla="*/ 127000 w 1837266"/>
              <a:gd name="connsiteY6" fmla="*/ 728133 h 770467"/>
              <a:gd name="connsiteX7" fmla="*/ 0 w 1837266"/>
              <a:gd name="connsiteY7" fmla="*/ 770467 h 7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7266" h="770467">
                <a:moveTo>
                  <a:pt x="1837266" y="0"/>
                </a:moveTo>
                <a:cubicBezTo>
                  <a:pt x="1730021" y="25400"/>
                  <a:pt x="1622777" y="50800"/>
                  <a:pt x="1507066" y="93133"/>
                </a:cubicBezTo>
                <a:cubicBezTo>
                  <a:pt x="1391355" y="135466"/>
                  <a:pt x="1250244" y="198967"/>
                  <a:pt x="1143000" y="254000"/>
                </a:cubicBezTo>
                <a:cubicBezTo>
                  <a:pt x="1035756" y="309033"/>
                  <a:pt x="949678" y="373944"/>
                  <a:pt x="863600" y="423333"/>
                </a:cubicBezTo>
                <a:cubicBezTo>
                  <a:pt x="777522" y="472722"/>
                  <a:pt x="704144" y="515055"/>
                  <a:pt x="626533" y="550333"/>
                </a:cubicBezTo>
                <a:cubicBezTo>
                  <a:pt x="548922" y="585611"/>
                  <a:pt x="481188" y="605367"/>
                  <a:pt x="397933" y="635000"/>
                </a:cubicBezTo>
                <a:cubicBezTo>
                  <a:pt x="314678" y="664633"/>
                  <a:pt x="127000" y="728133"/>
                  <a:pt x="127000" y="728133"/>
                </a:cubicBezTo>
                <a:lnTo>
                  <a:pt x="0" y="770467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</a:t>
            </a:r>
            <a:r>
              <a:rPr lang="en-US" sz="2000" b="1" dirty="0" smtClean="0"/>
              <a:t>abruptly lowers </a:t>
            </a:r>
            <a:r>
              <a:rPr lang="en-US" sz="2000" dirty="0" smtClean="0"/>
              <a:t>at the location where the polar front intersects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183467" y="2379133"/>
            <a:ext cx="3937000" cy="542047"/>
          </a:xfrm>
          <a:custGeom>
            <a:avLst/>
            <a:gdLst>
              <a:gd name="connsiteX0" fmla="*/ 0 w 3937000"/>
              <a:gd name="connsiteY0" fmla="*/ 0 h 542047"/>
              <a:gd name="connsiteX1" fmla="*/ 567266 w 3937000"/>
              <a:gd name="connsiteY1" fmla="*/ 50800 h 542047"/>
              <a:gd name="connsiteX2" fmla="*/ 1210733 w 3937000"/>
              <a:gd name="connsiteY2" fmla="*/ 110067 h 542047"/>
              <a:gd name="connsiteX3" fmla="*/ 1676400 w 3937000"/>
              <a:gd name="connsiteY3" fmla="*/ 169334 h 542047"/>
              <a:gd name="connsiteX4" fmla="*/ 1998133 w 3937000"/>
              <a:gd name="connsiteY4" fmla="*/ 186267 h 542047"/>
              <a:gd name="connsiteX5" fmla="*/ 2353733 w 3937000"/>
              <a:gd name="connsiteY5" fmla="*/ 228600 h 542047"/>
              <a:gd name="connsiteX6" fmla="*/ 2548466 w 3937000"/>
              <a:gd name="connsiteY6" fmla="*/ 262467 h 542047"/>
              <a:gd name="connsiteX7" fmla="*/ 2785533 w 3937000"/>
              <a:gd name="connsiteY7" fmla="*/ 321734 h 542047"/>
              <a:gd name="connsiteX8" fmla="*/ 2895600 w 3937000"/>
              <a:gd name="connsiteY8" fmla="*/ 381000 h 542047"/>
              <a:gd name="connsiteX9" fmla="*/ 2853266 w 3937000"/>
              <a:gd name="connsiteY9" fmla="*/ 482600 h 542047"/>
              <a:gd name="connsiteX10" fmla="*/ 2937933 w 3937000"/>
              <a:gd name="connsiteY10" fmla="*/ 541867 h 542047"/>
              <a:gd name="connsiteX11" fmla="*/ 3191933 w 3937000"/>
              <a:gd name="connsiteY11" fmla="*/ 499534 h 542047"/>
              <a:gd name="connsiteX12" fmla="*/ 3657600 w 3937000"/>
              <a:gd name="connsiteY12" fmla="*/ 457200 h 542047"/>
              <a:gd name="connsiteX13" fmla="*/ 3937000 w 3937000"/>
              <a:gd name="connsiteY13" fmla="*/ 431800 h 5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37000" h="542047">
                <a:moveTo>
                  <a:pt x="0" y="0"/>
                </a:moveTo>
                <a:lnTo>
                  <a:pt x="567266" y="50800"/>
                </a:lnTo>
                <a:lnTo>
                  <a:pt x="1210733" y="110067"/>
                </a:lnTo>
                <a:cubicBezTo>
                  <a:pt x="1395589" y="129823"/>
                  <a:pt x="1545167" y="156634"/>
                  <a:pt x="1676400" y="169334"/>
                </a:cubicBezTo>
                <a:cubicBezTo>
                  <a:pt x="1807633" y="182034"/>
                  <a:pt x="1885244" y="176389"/>
                  <a:pt x="1998133" y="186267"/>
                </a:cubicBezTo>
                <a:cubicBezTo>
                  <a:pt x="2111022" y="196145"/>
                  <a:pt x="2262011" y="215900"/>
                  <a:pt x="2353733" y="228600"/>
                </a:cubicBezTo>
                <a:cubicBezTo>
                  <a:pt x="2445455" y="241300"/>
                  <a:pt x="2476499" y="246945"/>
                  <a:pt x="2548466" y="262467"/>
                </a:cubicBezTo>
                <a:cubicBezTo>
                  <a:pt x="2620433" y="277989"/>
                  <a:pt x="2727677" y="301979"/>
                  <a:pt x="2785533" y="321734"/>
                </a:cubicBezTo>
                <a:cubicBezTo>
                  <a:pt x="2843389" y="341489"/>
                  <a:pt x="2884311" y="354189"/>
                  <a:pt x="2895600" y="381000"/>
                </a:cubicBezTo>
                <a:cubicBezTo>
                  <a:pt x="2906889" y="407811"/>
                  <a:pt x="2846211" y="455789"/>
                  <a:pt x="2853266" y="482600"/>
                </a:cubicBezTo>
                <a:cubicBezTo>
                  <a:pt x="2860321" y="509411"/>
                  <a:pt x="2881488" y="539045"/>
                  <a:pt x="2937933" y="541867"/>
                </a:cubicBezTo>
                <a:cubicBezTo>
                  <a:pt x="2994378" y="544689"/>
                  <a:pt x="3071988" y="513645"/>
                  <a:pt x="3191933" y="499534"/>
                </a:cubicBezTo>
                <a:cubicBezTo>
                  <a:pt x="3311878" y="485423"/>
                  <a:pt x="3657600" y="457200"/>
                  <a:pt x="3657600" y="457200"/>
                </a:cubicBezTo>
                <a:lnTo>
                  <a:pt x="3937000" y="43180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1866" y="2260600"/>
            <a:ext cx="829733" cy="973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18" y="3991334"/>
            <a:ext cx="8555789" cy="2667235"/>
          </a:xfrm>
          <a:prstGeom prst="rect">
            <a:avLst/>
          </a:prstGeom>
          <a:solidFill>
            <a:srgbClr val="FFFF00">
              <a:alpha val="18000"/>
            </a:srgb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Building Blocks to Jet Stream “Discovery”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1" y="986399"/>
            <a:ext cx="48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2025" indent="-2232025" algn="ctr"/>
            <a:r>
              <a:rPr lang="en-US" sz="2800" b="1" dirty="0" err="1" smtClean="0">
                <a:solidFill>
                  <a:srgbClr val="FF0000"/>
                </a:solidFill>
              </a:rPr>
              <a:t>Bjerknes</a:t>
            </a:r>
            <a:r>
              <a:rPr lang="en-US" sz="2800" b="1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</a:rPr>
              <a:t>Palmén</a:t>
            </a:r>
            <a:r>
              <a:rPr lang="en-US" sz="2800" b="1" dirty="0" smtClean="0">
                <a:solidFill>
                  <a:srgbClr val="FF0000"/>
                </a:solidFill>
              </a:rPr>
              <a:t> (1937)</a:t>
            </a:r>
          </a:p>
          <a:p>
            <a:pPr marL="2232025" indent="-2232025"/>
            <a:endParaRPr lang="en-US" sz="2800" dirty="0"/>
          </a:p>
        </p:txBody>
      </p:sp>
      <p:pic>
        <p:nvPicPr>
          <p:cNvPr id="2" name="Picture 1" descr="Figure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" y="1699874"/>
            <a:ext cx="8128000" cy="207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95" y="4023894"/>
            <a:ext cx="812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front is a </a:t>
            </a:r>
            <a:r>
              <a:rPr lang="en-US" sz="2000" b="1" dirty="0" smtClean="0"/>
              <a:t>transition zone </a:t>
            </a:r>
            <a:r>
              <a:rPr lang="en-US" sz="2000" dirty="0" smtClean="0"/>
              <a:t>across which the temperature gradient is discontinuous.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</a:t>
            </a:r>
            <a:r>
              <a:rPr lang="en-US" sz="2000" b="1" dirty="0" smtClean="0"/>
              <a:t>abruptly lowers </a:t>
            </a:r>
            <a:r>
              <a:rPr lang="en-US" sz="2000" dirty="0" smtClean="0"/>
              <a:t>at the location where the polar front intersects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meridional</a:t>
            </a:r>
            <a:r>
              <a:rPr lang="en-US" sz="2000" dirty="0" smtClean="0"/>
              <a:t> temperature gradient </a:t>
            </a:r>
            <a:r>
              <a:rPr lang="en-US" sz="2000" b="1" dirty="0" smtClean="0"/>
              <a:t>reverses</a:t>
            </a:r>
            <a:r>
              <a:rPr lang="en-US" sz="2000" dirty="0" smtClean="0"/>
              <a:t> directly above the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 break.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6533" y="3031067"/>
            <a:ext cx="745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9733" y="3031067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669" y="2269066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734" y="2192863"/>
            <a:ext cx="745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76525"/>
            <a:ext cx="8435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FF0000"/>
                </a:solidFill>
              </a:rPr>
              <a:t>Plumley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Weather Officers in the Pacific during World War II (1944) </a:t>
            </a:r>
            <a:endParaRPr lang="en-US" sz="2800" dirty="0"/>
          </a:p>
          <a:p>
            <a:r>
              <a:rPr lang="en-US" sz="2800" dirty="0" smtClean="0"/>
              <a:t>(Bryson 1994).</a:t>
            </a:r>
          </a:p>
          <a:p>
            <a:pPr algn="ctr"/>
            <a:endParaRPr lang="en-US" sz="2800" dirty="0"/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reidBrysonYo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73" y="1982839"/>
            <a:ext cx="2596801" cy="35285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95368" y="5511433"/>
            <a:ext cx="88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37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Geology.com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dg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03" y="1025647"/>
            <a:ext cx="891751" cy="1155890"/>
          </a:xfrm>
          <a:prstGeom prst="rect">
            <a:avLst/>
          </a:prstGeom>
        </p:spPr>
      </p:pic>
      <p:pic>
        <p:nvPicPr>
          <p:cNvPr id="12" name="Picture 11" descr="brew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55" y="1573708"/>
            <a:ext cx="578759" cy="607829"/>
          </a:xfrm>
          <a:prstGeom prst="rect">
            <a:avLst/>
          </a:prstGeom>
        </p:spPr>
      </p:pic>
      <p:pic>
        <p:nvPicPr>
          <p:cNvPr id="13" name="Picture 12" descr="gb_pack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1" y="2555979"/>
            <a:ext cx="910069" cy="6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49216"/>
            <a:ext cx="8435473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BFBF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BFBFBF"/>
                </a:solidFill>
              </a:rPr>
              <a:t>Plumley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(Bryson 1994).</a:t>
            </a:r>
          </a:p>
          <a:p>
            <a:pPr algn="ctr"/>
            <a:endParaRPr lang="en-US" sz="20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Heinrich </a:t>
            </a:r>
            <a:r>
              <a:rPr lang="en-US" sz="2800" b="1" dirty="0" err="1" smtClean="0">
                <a:solidFill>
                  <a:srgbClr val="FF0000"/>
                </a:solidFill>
              </a:rPr>
              <a:t>Seilkopf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– “die </a:t>
            </a:r>
            <a:r>
              <a:rPr lang="en-US" sz="2800" dirty="0" err="1" smtClean="0">
                <a:solidFill>
                  <a:srgbClr val="000000"/>
                </a:solidFill>
              </a:rPr>
              <a:t>Strahlströmung</a:t>
            </a:r>
            <a:r>
              <a:rPr lang="en-US" sz="2800" dirty="0" smtClean="0">
                <a:solidFill>
                  <a:srgbClr val="000000"/>
                </a:solidFill>
              </a:rPr>
              <a:t>”,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(Reiter 1963, p. 3).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86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42574"/>
            <a:ext cx="84354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Reid Bryson and Bill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Plumley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(Bryson 1994).</a:t>
            </a:r>
          </a:p>
          <a:p>
            <a:pPr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Heinrich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Seilkopf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– “die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Strahlströmung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”,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(Reiter 1963, p. 3).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Wasaburo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Ooishi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observed and 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ocumented large 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limatological wind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speeds over Japan (1926).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73" y="2224147"/>
            <a:ext cx="2596801" cy="304597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940840" y="5243389"/>
            <a:ext cx="139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Cliff Mass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16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935148"/>
            <a:ext cx="8435473" cy="790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BFBF"/>
                </a:solidFill>
              </a:rPr>
              <a:t>Reid Bryson and Bill </a:t>
            </a:r>
            <a:r>
              <a:rPr lang="en-US" sz="2800" b="1" dirty="0" err="1" smtClean="0">
                <a:solidFill>
                  <a:srgbClr val="BFBFBF"/>
                </a:solidFill>
              </a:rPr>
              <a:t>Plumley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Weather Officers in the Pacific during World War II (1944)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(Bryson 1994).</a:t>
            </a:r>
          </a:p>
          <a:p>
            <a:pPr algn="ctr"/>
            <a:endParaRPr lang="en-US" sz="2000" dirty="0">
              <a:solidFill>
                <a:srgbClr val="BFBFBF"/>
              </a:solidFill>
            </a:endParaRPr>
          </a:p>
          <a:p>
            <a:r>
              <a:rPr lang="en-US" sz="2800" b="1" dirty="0" smtClean="0">
                <a:solidFill>
                  <a:srgbClr val="BFBFBF"/>
                </a:solidFill>
              </a:rPr>
              <a:t>Heinrich </a:t>
            </a:r>
            <a:r>
              <a:rPr lang="en-US" sz="2800" b="1" dirty="0" err="1" smtClean="0">
                <a:solidFill>
                  <a:srgbClr val="BFBFBF"/>
                </a:solidFill>
              </a:rPr>
              <a:t>Seilkopf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“die </a:t>
            </a:r>
            <a:r>
              <a:rPr lang="en-US" sz="2800" dirty="0" err="1" smtClean="0">
                <a:solidFill>
                  <a:srgbClr val="BFBFBF"/>
                </a:solidFill>
              </a:rPr>
              <a:t>Strahlströmung</a:t>
            </a:r>
            <a:r>
              <a:rPr lang="en-US" sz="2800" dirty="0" smtClean="0">
                <a:solidFill>
                  <a:srgbClr val="BFBFBF"/>
                </a:solidFill>
              </a:rPr>
              <a:t>”,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Which translates to “jet flow” (1939)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(Reiter 1963, p. 3).</a:t>
            </a:r>
          </a:p>
          <a:p>
            <a:endParaRPr lang="en-US" sz="2000" dirty="0" smtClean="0">
              <a:solidFill>
                <a:srgbClr val="BFBFBF"/>
              </a:solidFill>
            </a:endParaRPr>
          </a:p>
          <a:p>
            <a:r>
              <a:rPr lang="en-US" sz="2800" b="1" dirty="0" err="1" smtClean="0">
                <a:solidFill>
                  <a:srgbClr val="BFBFBF"/>
                </a:solidFill>
              </a:rPr>
              <a:t>Wasaburo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b="1" dirty="0" err="1" smtClean="0">
                <a:solidFill>
                  <a:srgbClr val="BFBFBF"/>
                </a:solidFill>
              </a:rPr>
              <a:t>Ooishi</a:t>
            </a:r>
            <a:r>
              <a:rPr lang="en-US" sz="2800" b="1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rgbClr val="BFBFBF"/>
                </a:solidFill>
              </a:rPr>
              <a:t>– observed and </a:t>
            </a:r>
          </a:p>
          <a:p>
            <a:r>
              <a:rPr lang="en-US" sz="2800" dirty="0">
                <a:solidFill>
                  <a:srgbClr val="BFBFBF"/>
                </a:solidFill>
              </a:rPr>
              <a:t>d</a:t>
            </a:r>
            <a:r>
              <a:rPr lang="en-US" sz="2800" dirty="0" smtClean="0">
                <a:solidFill>
                  <a:srgbClr val="BFBFBF"/>
                </a:solidFill>
              </a:rPr>
              <a:t>ocumented large </a:t>
            </a:r>
            <a:r>
              <a:rPr lang="en-US" sz="2800" dirty="0">
                <a:solidFill>
                  <a:srgbClr val="BFBFBF"/>
                </a:solidFill>
              </a:rPr>
              <a:t>c</a:t>
            </a:r>
            <a:r>
              <a:rPr lang="en-US" sz="2800" dirty="0" smtClean="0">
                <a:solidFill>
                  <a:srgbClr val="BFBFBF"/>
                </a:solidFill>
              </a:rPr>
              <a:t>limatological wind </a:t>
            </a:r>
          </a:p>
          <a:p>
            <a:r>
              <a:rPr lang="en-US" sz="2800" dirty="0" smtClean="0">
                <a:solidFill>
                  <a:srgbClr val="BFBFBF"/>
                </a:solidFill>
              </a:rPr>
              <a:t>speeds over Japan (1926).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Carl-</a:t>
            </a:r>
            <a:r>
              <a:rPr lang="en-US" sz="2800" b="1" dirty="0" err="1" smtClean="0">
                <a:solidFill>
                  <a:srgbClr val="FF0000"/>
                </a:solidFill>
              </a:rPr>
              <a:t>Gustaf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Rossby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First to refer to the phenomenon as the “jet stream” (1947).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2" y="1982839"/>
            <a:ext cx="2368183" cy="35285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95368" y="5494895"/>
            <a:ext cx="88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343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“Discovery” of the Jet Stream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789" y="1069474"/>
            <a:ext cx="84354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University of Chicago (1947)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One of the first hemispheric examinations of the </a:t>
            </a:r>
            <a:r>
              <a:rPr lang="en-US" sz="2800" dirty="0" err="1" smtClean="0">
                <a:solidFill>
                  <a:srgbClr val="000000"/>
                </a:solidFill>
              </a:rPr>
              <a:t>midlatitude</a:t>
            </a:r>
            <a:r>
              <a:rPr lang="en-US" sz="2800" dirty="0" smtClean="0">
                <a:solidFill>
                  <a:srgbClr val="000000"/>
                </a:solidFill>
              </a:rPr>
              <a:t> circulation.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2" name="Picture 1" descr="Figure1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33" y="2834104"/>
            <a:ext cx="4884704" cy="367631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3789" y="2801544"/>
            <a:ext cx="3889544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1) </a:t>
            </a:r>
            <a:r>
              <a:rPr lang="en-US" sz="2400" b="1" dirty="0" smtClean="0"/>
              <a:t>The jet was characterized by </a:t>
            </a:r>
            <a:r>
              <a:rPr lang="en-US" sz="2400" b="1" dirty="0"/>
              <a:t>a</a:t>
            </a:r>
            <a:r>
              <a:rPr lang="en-US" sz="2400" b="1" dirty="0" smtClean="0"/>
              <a:t> nearly continuous band of strong zonal wind speeds.</a:t>
            </a:r>
          </a:p>
          <a:p>
            <a:endParaRPr lang="en-US" sz="12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2) </a:t>
            </a:r>
            <a:r>
              <a:rPr lang="en-US" sz="2400" b="1" dirty="0" smtClean="0">
                <a:solidFill>
                  <a:srgbClr val="000000"/>
                </a:solidFill>
              </a:rPr>
              <a:t>The jet </a:t>
            </a:r>
            <a:r>
              <a:rPr lang="en-US" sz="2400" b="1" dirty="0"/>
              <a:t>s</a:t>
            </a:r>
            <a:r>
              <a:rPr lang="en-US" sz="2400" b="1" dirty="0" smtClean="0"/>
              <a:t>at atop the strongly </a:t>
            </a:r>
            <a:r>
              <a:rPr lang="en-US" sz="2400" b="1" dirty="0" err="1" smtClean="0"/>
              <a:t>baroclinic</a:t>
            </a:r>
            <a:r>
              <a:rPr lang="en-US" sz="2400" b="1" dirty="0"/>
              <a:t> </a:t>
            </a:r>
            <a:r>
              <a:rPr lang="en-US" sz="2400" b="1" dirty="0" smtClean="0"/>
              <a:t>polar front.</a:t>
            </a:r>
          </a:p>
          <a:p>
            <a:endParaRPr lang="en-US" sz="12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3) </a:t>
            </a:r>
            <a:r>
              <a:rPr lang="en-US" sz="2400" b="1" dirty="0" smtClean="0"/>
              <a:t>The jet was nestled squarely in a </a:t>
            </a:r>
            <a:r>
              <a:rPr lang="en-US" sz="2400" b="1" dirty="0" err="1" smtClean="0"/>
              <a:t>tropopause</a:t>
            </a:r>
            <a:r>
              <a:rPr lang="en-US" sz="2400" b="1" dirty="0" smtClean="0"/>
              <a:t> break.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38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5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irportwalk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6" y="1119671"/>
            <a:ext cx="7104919" cy="532868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03543" y="6437460"/>
            <a:ext cx="28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Photoeverywhere.co.uk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370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2560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7428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60708" y="2089146"/>
            <a:ext cx="6568251" cy="1734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5962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3903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616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60778" y="2949384"/>
            <a:ext cx="1037811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968226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34775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2560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7428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560" y="4833216"/>
            <a:ext cx="794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you accelerate or decelerate with respect to the walkway are important for generating clumsiness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2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UW-Madison AOS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25996" y="4861746"/>
            <a:ext cx="172686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575" y="5604864"/>
            <a:ext cx="199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College, 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3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Geology.com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ckylt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57" y="1374563"/>
            <a:ext cx="812595" cy="889791"/>
          </a:xfrm>
          <a:prstGeom prst="rect">
            <a:avLst/>
          </a:prstGeom>
        </p:spPr>
      </p:pic>
      <p:pic>
        <p:nvPicPr>
          <p:cNvPr id="6" name="Picture 5" descr="mad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73" y="3017669"/>
            <a:ext cx="3148854" cy="2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85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64708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4803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065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8392" y="4833216"/>
            <a:ext cx="607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the wind accelerates or decelerates are important for generating weather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4708" y="1392765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4803" y="1372283"/>
            <a:ext cx="1543061" cy="315420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918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04590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50982" y="2949384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7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72552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70921" y="294527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4274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57731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37481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25135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CONV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DIV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DIV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CONV</a:t>
            </a:r>
            <a:endParaRPr lang="en-US" sz="3600" b="1" dirty="0">
              <a:solidFill>
                <a:srgbClr val="008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38824"/>
              </p:ext>
            </p:extLst>
          </p:nvPr>
        </p:nvGraphicFramePr>
        <p:xfrm>
          <a:off x="4073048" y="4616437"/>
          <a:ext cx="3067935" cy="196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4" imgW="812800" imgH="520700" progId="Equation.3">
                  <p:embed/>
                </p:oleObj>
              </mc:Choice>
              <mc:Fallback>
                <p:oleObj name="Equation" r:id="rId4" imgW="812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048" y="4616437"/>
                        <a:ext cx="3067935" cy="196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152839" y="5212752"/>
            <a:ext cx="1169051" cy="97486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65380" y="4860364"/>
            <a:ext cx="851432" cy="1707039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  <a:effectLst>
            <a:glow rad="508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1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6" y="1039498"/>
            <a:ext cx="4034238" cy="2687497"/>
          </a:xfrm>
          <a:prstGeom prst="rect">
            <a:avLst/>
          </a:prstGeom>
        </p:spPr>
      </p:pic>
      <p:pic>
        <p:nvPicPr>
          <p:cNvPr id="7" name="Picture 6" descr="oklaho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3842107"/>
            <a:ext cx="1108176" cy="15669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79194" y="1302409"/>
            <a:ext cx="667535" cy="63492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Geology.com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8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-736078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ENTRANCE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85" y="1979851"/>
            <a:ext cx="6185898" cy="1911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84864" y="2478272"/>
            <a:ext cx="4519939" cy="9422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657" y="5229032"/>
            <a:ext cx="355040" cy="31405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57" y="5543087"/>
            <a:ext cx="355040" cy="31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657" y="5857142"/>
            <a:ext cx="355040" cy="314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882150" y="2718551"/>
            <a:ext cx="3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57394" y="2949384"/>
            <a:ext cx="2635493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12048" y="2230093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2048" y="3638712"/>
            <a:ext cx="1267763" cy="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053" y="5158132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wind speed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1047" y="5481543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wind speed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1048" y="5818280"/>
            <a:ext cx="222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 wind speed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993161" y="6218390"/>
            <a:ext cx="258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 Vectors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0737" y="6415158"/>
            <a:ext cx="712424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0737" y="1107048"/>
            <a:ext cx="0" cy="65120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4456" y="1758253"/>
            <a:ext cx="712424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9580" y="946318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2697" y="1331930"/>
            <a:ext cx="11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507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2797" y="1070320"/>
            <a:ext cx="20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250-hPa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6507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0921" y="1528598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RISING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921" y="3638712"/>
            <a:ext cx="183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SINKING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8392" y="4833216"/>
            <a:ext cx="607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Areas where the wind accelerates or decelerates are important for generating weather</a:t>
            </a:r>
            <a:endParaRPr lang="en-US" sz="3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64972" y="2949384"/>
            <a:ext cx="1041817" cy="1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053755" y="2919793"/>
            <a:ext cx="1100062" cy="29592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74425" y="2344863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03310" y="2358669"/>
            <a:ext cx="0" cy="1160440"/>
          </a:xfrm>
          <a:prstGeom prst="straightConnector1">
            <a:avLst/>
          </a:prstGeom>
          <a:ln w="12700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712697" y="3420495"/>
            <a:ext cx="2991161" cy="1295854"/>
          </a:xfrm>
          <a:prstGeom prst="cloud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/>
          <p:cNvSpPr/>
          <p:nvPr/>
        </p:nvSpPr>
        <p:spPr>
          <a:xfrm>
            <a:off x="5507729" y="1182418"/>
            <a:ext cx="2991161" cy="1295854"/>
          </a:xfrm>
          <a:prstGeom prst="cloud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Transverse Jet Circulations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0737" y="1295665"/>
            <a:ext cx="8555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Sawyer (1956</a:t>
            </a:r>
            <a:r>
              <a:rPr lang="en-US" sz="2800" b="1" dirty="0" smtClean="0">
                <a:solidFill>
                  <a:srgbClr val="FF0000"/>
                </a:solidFill>
              </a:rPr>
              <a:t>)–</a:t>
            </a:r>
            <a:r>
              <a:rPr lang="en-US" sz="2800" b="1" dirty="0" err="1" smtClean="0">
                <a:solidFill>
                  <a:srgbClr val="FF0000"/>
                </a:solidFill>
              </a:rPr>
              <a:t>Eliassen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(1962) Circulation Equation </a:t>
            </a:r>
            <a:r>
              <a:rPr lang="en-US" sz="2800" dirty="0" smtClean="0"/>
              <a:t>provides </a:t>
            </a:r>
            <a:r>
              <a:rPr lang="en-US" sz="2800" dirty="0"/>
              <a:t>a way to diagnose the transverse circulations associated with active fronts.</a:t>
            </a:r>
          </a:p>
        </p:txBody>
      </p:sp>
      <p:pic>
        <p:nvPicPr>
          <p:cNvPr id="2" name="Picture 1" descr="standard_arnt-elia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9" y="2536357"/>
            <a:ext cx="2557272" cy="3657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66551" y="5793371"/>
            <a:ext cx="386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Arnt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Eliassen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3327" y="6226176"/>
            <a:ext cx="285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Norwegian Encyclopedia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443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50016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0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66861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8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645165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4761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02108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9"/>
          <a:stretch/>
        </p:blipFill>
        <p:spPr>
          <a:xfrm>
            <a:off x="280737" y="1218941"/>
            <a:ext cx="7960386" cy="52149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01166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Uccellini</a:t>
            </a:r>
            <a:r>
              <a:rPr lang="en-US" b="1" dirty="0" smtClean="0"/>
              <a:t> and </a:t>
            </a:r>
            <a:r>
              <a:rPr lang="en-US" b="1" dirty="0" err="1" smtClean="0"/>
              <a:t>Kocin</a:t>
            </a:r>
            <a:r>
              <a:rPr lang="en-US" b="1" dirty="0" smtClean="0"/>
              <a:t> (1987)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423178" y="3939474"/>
            <a:ext cx="303056" cy="303036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35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56653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3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5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45680" y="124189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44081" y="125632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37631" y="1241895"/>
            <a:ext cx="1424784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7668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endParaRPr lang="en-US" sz="2400" b="1" dirty="0" smtClean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9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96623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3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4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6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</a:t>
            </a:r>
            <a:r>
              <a:rPr lang="en-US" sz="2400" b="1" dirty="0" err="1" smtClean="0">
                <a:solidFill>
                  <a:srgbClr val="008000"/>
                </a:solidFill>
              </a:rPr>
              <a:t>Baroclinicity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52012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1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2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3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4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5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6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" name="Equation" r:id="rId3" imgW="254000" imgH="177800" progId="Equation.3">
                  <p:embed/>
                </p:oleObj>
              </mc:Choice>
              <mc:Fallback>
                <p:oleObj name="Equation" r:id="rId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8" name="Equation" r:id="rId5" imgW="279400" imgH="177800" progId="Equation.3">
                  <p:embed/>
                </p:oleObj>
              </mc:Choice>
              <mc:Fallback>
                <p:oleObj name="Equation" r:id="rId5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9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" name="Equation" r:id="rId11" imgW="711200" imgH="393700" progId="Equation.3">
                  <p:embed/>
                </p:oleObj>
              </mc:Choice>
              <mc:Fallback>
                <p:oleObj name="Equation" r:id="rId11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Frontal Characteristics</a:t>
            </a:r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17190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" name="Equation" r:id="rId15" imgW="3759200" imgH="444500" progId="Equation.3">
                  <p:embed/>
                </p:oleObj>
              </mc:Choice>
              <mc:Fallback>
                <p:oleObj name="Equation" r:id="rId15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ckylt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57" y="1374563"/>
            <a:ext cx="812595" cy="889791"/>
          </a:xfrm>
          <a:prstGeom prst="rect">
            <a:avLst/>
          </a:prstGeom>
        </p:spPr>
      </p:pic>
      <p:pic>
        <p:nvPicPr>
          <p:cNvPr id="6" name="Picture 5" descr="mad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7" y="3593855"/>
            <a:ext cx="3148854" cy="22496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348709" y="2474578"/>
            <a:ext cx="1007847" cy="1416370"/>
          </a:xfrm>
          <a:custGeom>
            <a:avLst/>
            <a:gdLst>
              <a:gd name="connsiteX0" fmla="*/ 14687 w 1007847"/>
              <a:gd name="connsiteY0" fmla="*/ 1416370 h 1416370"/>
              <a:gd name="connsiteX1" fmla="*/ 63530 w 1007847"/>
              <a:gd name="connsiteY1" fmla="*/ 960527 h 1416370"/>
              <a:gd name="connsiteX2" fmla="*/ 519408 w 1007847"/>
              <a:gd name="connsiteY2" fmla="*/ 244202 h 1416370"/>
              <a:gd name="connsiteX3" fmla="*/ 1007847 w 1007847"/>
              <a:gd name="connsiteY3" fmla="*/ 0 h 14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7" h="1416370">
                <a:moveTo>
                  <a:pt x="14687" y="1416370"/>
                </a:moveTo>
                <a:cubicBezTo>
                  <a:pt x="-2952" y="1286129"/>
                  <a:pt x="-20590" y="1155888"/>
                  <a:pt x="63530" y="960527"/>
                </a:cubicBezTo>
                <a:cubicBezTo>
                  <a:pt x="147650" y="765166"/>
                  <a:pt x="362022" y="404290"/>
                  <a:pt x="519408" y="244202"/>
                </a:cubicBezTo>
                <a:cubicBezTo>
                  <a:pt x="676794" y="84114"/>
                  <a:pt x="1007847" y="0"/>
                  <a:pt x="1007847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Geology.com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090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e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930677"/>
            <a:ext cx="5870817" cy="564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9728" y="1214904"/>
            <a:ext cx="292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Hakim and Keyser (2001)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455" y="2653258"/>
            <a:ext cx="2747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 the coefficients of the Sawyer–</a:t>
            </a:r>
            <a:r>
              <a:rPr lang="en-US" sz="2400" dirty="0" err="1" smtClean="0"/>
              <a:t>Eliassen</a:t>
            </a:r>
            <a:r>
              <a:rPr lang="en-US" sz="2400" dirty="0" smtClean="0"/>
              <a:t> Equation modulate the resultant circulation?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2247" y="1051466"/>
            <a:ext cx="1389362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Rel. </a:t>
            </a:r>
            <a:r>
              <a:rPr lang="en-US" sz="1600" b="1" dirty="0" err="1" smtClean="0">
                <a:solidFill>
                  <a:srgbClr val="FF6600"/>
                </a:solidFill>
              </a:rPr>
              <a:t>Vorticity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619" y="1051466"/>
            <a:ext cx="1262517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Baroclinicity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051" y="3426587"/>
            <a:ext cx="1560549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Static Stability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9619" y="3426587"/>
            <a:ext cx="1471645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Near Boundary</a:t>
            </a:r>
            <a:endParaRPr lang="en-US" sz="16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2355"/>
              </p:ext>
            </p:extLst>
          </p:nvPr>
        </p:nvGraphicFramePr>
        <p:xfrm>
          <a:off x="320827" y="5684656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4" imgW="3759200" imgH="444500" progId="Equation.3">
                  <p:embed/>
                </p:oleObj>
              </mc:Choice>
              <mc:Fallback>
                <p:oleObj name="Equation" r:id="rId4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27" y="5684656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75693" y="5715288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98959" y="5715288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612" y="5715288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91329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3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4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2551877" y="4920867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8" name="Equation" r:id="rId17" imgW="1663700" imgH="419100" progId="Equation.3">
                  <p:embed/>
                </p:oleObj>
              </mc:Choice>
              <mc:Fallback>
                <p:oleObj name="Equation" r:id="rId17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877" y="4920867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3543020" y="5858922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0643" y="5877328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427992" y="574389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347465" y="5761505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606409" y="5770707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526676" y="5770710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9683" y="5867781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23206" y="5893313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Where: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Horizontal Absolute </a:t>
            </a:r>
            <a:r>
              <a:rPr lang="en-US" sz="2400" b="1" dirty="0" err="1" smtClean="0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0213" y="1241895"/>
            <a:ext cx="2062161" cy="10064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13167" y="2577626"/>
            <a:ext cx="2195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Geostrophic and Diabatic Forcing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Frontal Characteristics</a:t>
            </a:r>
            <a:endParaRPr lang="en-US" b="1" dirty="0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4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3" imgW="1663700" imgH="419100" progId="Equation.3">
                  <p:embed/>
                </p:oleObj>
              </mc:Choice>
              <mc:Fallback>
                <p:oleObj name="Equation" r:id="rId3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17190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5" imgW="3759200" imgH="444500" progId="Equation.3">
                  <p:embed/>
                </p:oleObj>
              </mc:Choice>
              <mc:Fallback>
                <p:oleObj name="Equation" r:id="rId5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1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51528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5" imgW="1663700" imgH="419100" progId="Equation.3">
                  <p:embed/>
                </p:oleObj>
              </mc:Choice>
              <mc:Fallback>
                <p:oleObj name="Equation" r:id="rId5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Figure5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08" y="1939242"/>
            <a:ext cx="3719689" cy="4918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4" imgW="1663700" imgH="419100" progId="Equation.3">
                  <p:embed/>
                </p:oleObj>
              </mc:Choice>
              <mc:Fallback>
                <p:oleObj name="Equation" r:id="rId4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2815" y="2671704"/>
            <a:ext cx="13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Temp. Advection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45190" y="3918185"/>
            <a:ext cx="297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absence of any along-jet temperature advection returns the traditional four-quadrant model.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6615939" y="2404885"/>
            <a:ext cx="1220367" cy="73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7201" y="3799550"/>
            <a:ext cx="3719689" cy="3133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46889" y="6397037"/>
            <a:ext cx="260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 and Martin (2012)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7537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6" imgW="3759200" imgH="444500" progId="Equation.3">
                  <p:embed/>
                </p:oleObj>
              </mc:Choice>
              <mc:Fallback>
                <p:oleObj name="Equation" r:id="rId6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Figure5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08" y="1939242"/>
            <a:ext cx="3719689" cy="4918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5707563" y="2386071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4" imgW="1663700" imgH="419100" progId="Equation.3">
                  <p:embed/>
                </p:oleObj>
              </mc:Choice>
              <mc:Fallback>
                <p:oleObj name="Equation" r:id="rId4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63" y="2386071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674964" y="3320571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52587" y="3338977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559936" y="3205543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479409" y="322315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738353" y="3232356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8658620" y="3232359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1627" y="3354962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Shearing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5744" y="3354962"/>
            <a:ext cx="139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Confluence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2815" y="2671704"/>
            <a:ext cx="13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Temp. Advection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804613" y="4179815"/>
            <a:ext cx="318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Along-jet temperature advection acts to “shift” the circulations relative to the jet axis.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2815" y="4299185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Geo. CAA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815" y="5760113"/>
            <a:ext cx="13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Geo. WAA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6889" y="6397037"/>
            <a:ext cx="260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 and Martin (2012)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07537"/>
              </p:ext>
            </p:extLst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Equation" r:id="rId6" imgW="3759200" imgH="444500" progId="Equation.3">
                  <p:embed/>
                </p:oleObj>
              </mc:Choice>
              <mc:Fallback>
                <p:oleObj name="Equation" r:id="rId6" imgW="375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262518" y="1335855"/>
            <a:ext cx="1521331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13122212_hor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946"/>
            <a:ext cx="6223001" cy="57807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0201" y="1046499"/>
            <a:ext cx="23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95" y="2719730"/>
            <a:ext cx="219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Geo. CAA </a:t>
            </a:r>
            <a:r>
              <a:rPr lang="en-US" sz="2400" dirty="0" smtClean="0"/>
              <a:t>in the jet entrance region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Geo. WAA </a:t>
            </a:r>
            <a:r>
              <a:rPr lang="en-US" sz="2400" dirty="0" smtClean="0"/>
              <a:t>in the jet exit region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8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79871" y="1046499"/>
            <a:ext cx="320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52" y="2256205"/>
            <a:ext cx="313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result is a </a:t>
            </a:r>
            <a:r>
              <a:rPr lang="en-US" sz="2400" b="1" dirty="0" smtClean="0">
                <a:solidFill>
                  <a:srgbClr val="000000"/>
                </a:solidFill>
              </a:rPr>
              <a:t>thermally direct circulation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Subsidence </a:t>
            </a:r>
            <a:r>
              <a:rPr lang="en-US" sz="2400" dirty="0" smtClean="0"/>
              <a:t>is present slightly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of the jet core.</a:t>
            </a:r>
            <a:endParaRPr lang="en-US" sz="2400" dirty="0"/>
          </a:p>
        </p:txBody>
      </p:sp>
      <p:pic>
        <p:nvPicPr>
          <p:cNvPr id="8" name="Picture 7" descr="13122212_ent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6" y="1074333"/>
            <a:ext cx="5541567" cy="4457833"/>
          </a:xfrm>
          <a:prstGeom prst="rect">
            <a:avLst/>
          </a:prstGeom>
        </p:spPr>
      </p:pic>
      <p:pic>
        <p:nvPicPr>
          <p:cNvPr id="9" name="Picture 8" descr="Figure5ut.png"/>
          <p:cNvPicPr>
            <a:picLocks noChangeAspect="1"/>
          </p:cNvPicPr>
          <p:nvPr/>
        </p:nvPicPr>
        <p:blipFill rotWithShape="1">
          <a:blip r:embed="rId3"/>
          <a:srcRect t="37362" b="32188"/>
          <a:stretch/>
        </p:blipFill>
        <p:spPr>
          <a:xfrm>
            <a:off x="1531311" y="5242198"/>
            <a:ext cx="3719689" cy="149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1000" y="5752573"/>
            <a:ext cx="182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Geo. CAA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8230" y="5564726"/>
            <a:ext cx="748941" cy="11101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0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13122212_hor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946"/>
            <a:ext cx="6223001" cy="57807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80201" y="1046499"/>
            <a:ext cx="23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95" y="2719730"/>
            <a:ext cx="219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Geo. CAA </a:t>
            </a:r>
            <a:r>
              <a:rPr lang="en-US" sz="2400" dirty="0" smtClean="0"/>
              <a:t>in the jet entrance region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Geo. WAA </a:t>
            </a:r>
            <a:r>
              <a:rPr lang="en-US" sz="2400" dirty="0" smtClean="0"/>
              <a:t>in the jet exit region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2000" y="1335855"/>
            <a:ext cx="1671850" cy="846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26403" y="1046499"/>
            <a:ext cx="306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1200 UTC </a:t>
            </a:r>
          </a:p>
          <a:p>
            <a:pPr algn="ctr"/>
            <a:r>
              <a:rPr lang="en-US" sz="2800" b="1" dirty="0" smtClean="0"/>
              <a:t>22 Dec 2013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6403" y="2232312"/>
            <a:ext cx="3005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result is a </a:t>
            </a:r>
            <a:r>
              <a:rPr lang="en-US" sz="2400" b="1" dirty="0" smtClean="0">
                <a:solidFill>
                  <a:srgbClr val="000000"/>
                </a:solidFill>
              </a:rPr>
              <a:t>thermally indirect circulation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Ascent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is present slightly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of the jet core.</a:t>
            </a:r>
            <a:endParaRPr lang="en-US" sz="2400" dirty="0"/>
          </a:p>
        </p:txBody>
      </p:sp>
      <p:pic>
        <p:nvPicPr>
          <p:cNvPr id="9" name="Picture 8" descr="13122212_exit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" y="1046499"/>
            <a:ext cx="5691721" cy="4546505"/>
          </a:xfrm>
          <a:prstGeom prst="rect">
            <a:avLst/>
          </a:prstGeom>
        </p:spPr>
      </p:pic>
      <p:pic>
        <p:nvPicPr>
          <p:cNvPr id="8" name="Picture 7" descr="Figure5ut.png"/>
          <p:cNvPicPr>
            <a:picLocks noChangeAspect="1"/>
          </p:cNvPicPr>
          <p:nvPr/>
        </p:nvPicPr>
        <p:blipFill rotWithShape="1">
          <a:blip r:embed="rId3"/>
          <a:srcRect t="68036" b="746"/>
          <a:stretch/>
        </p:blipFill>
        <p:spPr>
          <a:xfrm>
            <a:off x="1294245" y="5139267"/>
            <a:ext cx="3719689" cy="153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28545" y="5499606"/>
            <a:ext cx="748941" cy="11101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13934" y="5646947"/>
            <a:ext cx="17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Geo. WAA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Sawyer–</a:t>
            </a:r>
            <a:r>
              <a:rPr lang="en-US" b="1" dirty="0" err="1" smtClean="0"/>
              <a:t>Eliassen</a:t>
            </a:r>
            <a:r>
              <a:rPr lang="en-US" b="1" dirty="0" smtClean="0"/>
              <a:t> Circulation Equation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31027" y="237689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77027" y="2383247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75300" y="2248074"/>
            <a:ext cx="254000" cy="82376"/>
          </a:xfrm>
          <a:custGeom>
            <a:avLst/>
            <a:gdLst>
              <a:gd name="connsiteX0" fmla="*/ 254000 w 254000"/>
              <a:gd name="connsiteY0" fmla="*/ 82376 h 82376"/>
              <a:gd name="connsiteX1" fmla="*/ 171450 w 254000"/>
              <a:gd name="connsiteY1" fmla="*/ 6176 h 82376"/>
              <a:gd name="connsiteX2" fmla="*/ 57150 w 254000"/>
              <a:gd name="connsiteY2" fmla="*/ 12526 h 82376"/>
              <a:gd name="connsiteX3" fmla="*/ 0 w 254000"/>
              <a:gd name="connsiteY3" fmla="*/ 76026 h 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82376">
                <a:moveTo>
                  <a:pt x="254000" y="82376"/>
                </a:moveTo>
                <a:cubicBezTo>
                  <a:pt x="229129" y="50097"/>
                  <a:pt x="204258" y="17818"/>
                  <a:pt x="171450" y="6176"/>
                </a:cubicBezTo>
                <a:cubicBezTo>
                  <a:pt x="138642" y="-5466"/>
                  <a:pt x="85725" y="884"/>
                  <a:pt x="57150" y="12526"/>
                </a:cubicBezTo>
                <a:cubicBezTo>
                  <a:pt x="28575" y="24168"/>
                  <a:pt x="0" y="76026"/>
                  <a:pt x="0" y="76026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94358" y="4000858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23897" y="2637379"/>
            <a:ext cx="1001331" cy="1448931"/>
          </a:xfrm>
          <a:custGeom>
            <a:avLst/>
            <a:gdLst>
              <a:gd name="connsiteX0" fmla="*/ 960598 w 1001331"/>
              <a:gd name="connsiteY0" fmla="*/ 0 h 1448931"/>
              <a:gd name="connsiteX1" fmla="*/ 960598 w 1001331"/>
              <a:gd name="connsiteY1" fmla="*/ 602365 h 1448931"/>
              <a:gd name="connsiteX2" fmla="*/ 537284 w 1001331"/>
              <a:gd name="connsiteY2" fmla="*/ 1188449 h 1448931"/>
              <a:gd name="connsiteX3" fmla="*/ 0 w 1001331"/>
              <a:gd name="connsiteY3" fmla="*/ 1448931 h 144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31" h="1448931">
                <a:moveTo>
                  <a:pt x="960598" y="0"/>
                </a:moveTo>
                <a:cubicBezTo>
                  <a:pt x="995874" y="202145"/>
                  <a:pt x="1031150" y="404290"/>
                  <a:pt x="960598" y="602365"/>
                </a:cubicBezTo>
                <a:cubicBezTo>
                  <a:pt x="890046" y="800440"/>
                  <a:pt x="697384" y="1047355"/>
                  <a:pt x="537284" y="1188449"/>
                </a:cubicBezTo>
                <a:cubicBezTo>
                  <a:pt x="377184" y="1329543"/>
                  <a:pt x="0" y="1448931"/>
                  <a:pt x="0" y="1448931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348709" y="2474578"/>
            <a:ext cx="1007847" cy="1416370"/>
          </a:xfrm>
          <a:custGeom>
            <a:avLst/>
            <a:gdLst>
              <a:gd name="connsiteX0" fmla="*/ 14687 w 1007847"/>
              <a:gd name="connsiteY0" fmla="*/ 1416370 h 1416370"/>
              <a:gd name="connsiteX1" fmla="*/ 63530 w 1007847"/>
              <a:gd name="connsiteY1" fmla="*/ 960527 h 1416370"/>
              <a:gd name="connsiteX2" fmla="*/ 519408 w 1007847"/>
              <a:gd name="connsiteY2" fmla="*/ 244202 h 1416370"/>
              <a:gd name="connsiteX3" fmla="*/ 1007847 w 1007847"/>
              <a:gd name="connsiteY3" fmla="*/ 0 h 141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7" h="1416370">
                <a:moveTo>
                  <a:pt x="14687" y="1416370"/>
                </a:moveTo>
                <a:cubicBezTo>
                  <a:pt x="-2952" y="1286129"/>
                  <a:pt x="-20590" y="1155888"/>
                  <a:pt x="63530" y="960527"/>
                </a:cubicBezTo>
                <a:cubicBezTo>
                  <a:pt x="147650" y="765166"/>
                  <a:pt x="362022" y="404290"/>
                  <a:pt x="519408" y="244202"/>
                </a:cubicBezTo>
                <a:cubicBezTo>
                  <a:pt x="676794" y="84114"/>
                  <a:pt x="1007847" y="0"/>
                  <a:pt x="1007847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27406" y="2158533"/>
            <a:ext cx="195376" cy="179082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19370" y="1339891"/>
            <a:ext cx="2279385" cy="955606"/>
          </a:xfrm>
          <a:custGeom>
            <a:avLst/>
            <a:gdLst>
              <a:gd name="connsiteX0" fmla="*/ 0 w 2279385"/>
              <a:gd name="connsiteY0" fmla="*/ 955606 h 955606"/>
              <a:gd name="connsiteX1" fmla="*/ 227938 w 2279385"/>
              <a:gd name="connsiteY1" fmla="*/ 402082 h 955606"/>
              <a:gd name="connsiteX2" fmla="*/ 944317 w 2279385"/>
              <a:gd name="connsiteY2" fmla="*/ 11359 h 955606"/>
              <a:gd name="connsiteX3" fmla="*/ 1693258 w 2279385"/>
              <a:gd name="connsiteY3" fmla="*/ 157880 h 955606"/>
              <a:gd name="connsiteX4" fmla="*/ 2279385 w 2279385"/>
              <a:gd name="connsiteY4" fmla="*/ 695124 h 9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385" h="955606">
                <a:moveTo>
                  <a:pt x="0" y="955606"/>
                </a:moveTo>
                <a:cubicBezTo>
                  <a:pt x="35276" y="757531"/>
                  <a:pt x="70552" y="559456"/>
                  <a:pt x="227938" y="402082"/>
                </a:cubicBezTo>
                <a:cubicBezTo>
                  <a:pt x="385324" y="244708"/>
                  <a:pt x="700097" y="52059"/>
                  <a:pt x="944317" y="11359"/>
                </a:cubicBezTo>
                <a:cubicBezTo>
                  <a:pt x="1188537" y="-29341"/>
                  <a:pt x="1470747" y="43919"/>
                  <a:pt x="1693258" y="157880"/>
                </a:cubicBezTo>
                <a:cubicBezTo>
                  <a:pt x="1915769" y="271841"/>
                  <a:pt x="2279385" y="695124"/>
                  <a:pt x="2279385" y="695124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lb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00" y="970594"/>
            <a:ext cx="2634431" cy="1692622"/>
          </a:xfrm>
          <a:prstGeom prst="rect">
            <a:avLst/>
          </a:prstGeom>
        </p:spPr>
      </p:pic>
      <p:pic>
        <p:nvPicPr>
          <p:cNvPr id="15" name="Picture 14" descr="ualban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95" y="2663216"/>
            <a:ext cx="1933644" cy="1537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9740" y="6347460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Geology.com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13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8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– </a:t>
            </a:r>
            <a:r>
              <a:rPr lang="en-US" sz="2400" b="1" dirty="0" err="1" smtClean="0">
                <a:solidFill>
                  <a:srgbClr val="0000FF"/>
                </a:solidFill>
              </a:rPr>
              <a:t>Cyclogenesis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Whitaker et al. 1988; Barnes and Colman 1993; </a:t>
            </a:r>
            <a:r>
              <a:rPr lang="en-US" sz="2400" dirty="0" err="1" smtClean="0">
                <a:solidFill>
                  <a:srgbClr val="000000"/>
                </a:solidFill>
              </a:rPr>
              <a:t>Lackmann</a:t>
            </a:r>
            <a:r>
              <a:rPr lang="en-US" sz="2400" dirty="0" smtClean="0">
                <a:solidFill>
                  <a:srgbClr val="000000"/>
                </a:solidFill>
              </a:rPr>
              <a:t> et al. 1997)</a:t>
            </a:r>
          </a:p>
          <a:p>
            <a:pPr marL="457200" indent="-457200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3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737" y="977346"/>
            <a:ext cx="855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Impacts of Transverse Jet Circulations on the Production of Sensible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199" y="1992377"/>
            <a:ext cx="8380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 Severe Weather Outbreaks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Omoto 1965;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Hobbs et al. 1990; Martin et al. 1993)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– </a:t>
            </a:r>
            <a:r>
              <a:rPr lang="en-US" sz="2400" b="1" dirty="0" err="1" smtClean="0">
                <a:solidFill>
                  <a:srgbClr val="0000FF"/>
                </a:solidFill>
              </a:rPr>
              <a:t>Cyclogenesis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1985;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Whitaker et al. 1988; Barnes and Colman 1993; </a:t>
            </a:r>
            <a:r>
              <a:rPr lang="en-US" sz="2400" dirty="0" err="1" smtClean="0">
                <a:solidFill>
                  <a:srgbClr val="000000"/>
                </a:solidFill>
              </a:rPr>
              <a:t>Lackmann</a:t>
            </a:r>
            <a:r>
              <a:rPr lang="en-US" sz="2400" dirty="0" smtClean="0">
                <a:solidFill>
                  <a:srgbClr val="000000"/>
                </a:solidFill>
              </a:rPr>
              <a:t> et al. 1997)</a:t>
            </a:r>
          </a:p>
          <a:p>
            <a:pPr marL="457200" indent="-457200"/>
            <a:endParaRPr lang="en-US" sz="2400" b="1" dirty="0">
              <a:solidFill>
                <a:srgbClr val="000000"/>
              </a:solidFill>
            </a:endParaRP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– Moisture Transport</a:t>
            </a:r>
          </a:p>
          <a:p>
            <a:pPr marL="457200" indent="-457200"/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(e.g.,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Johnson 1979;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et al. 1984; </a:t>
            </a:r>
            <a:r>
              <a:rPr lang="en-US" sz="2400" dirty="0" err="1" smtClean="0">
                <a:solidFill>
                  <a:srgbClr val="000000"/>
                </a:solidFill>
              </a:rPr>
              <a:t>Uccellini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</a:rPr>
              <a:t>Kocin</a:t>
            </a:r>
            <a:r>
              <a:rPr lang="en-US" sz="2400" dirty="0" smtClean="0">
                <a:solidFill>
                  <a:srgbClr val="000000"/>
                </a:solidFill>
              </a:rPr>
              <a:t> 1987; Winters and Martin 2014)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30837" y="2669938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Severe Weather Outbreaks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Uccellini</a:t>
            </a:r>
            <a:r>
              <a:rPr lang="en-US" b="1" dirty="0" smtClean="0"/>
              <a:t> and </a:t>
            </a:r>
            <a:r>
              <a:rPr lang="en-US" b="1" dirty="0" err="1" smtClean="0"/>
              <a:t>Kocin</a:t>
            </a:r>
            <a:r>
              <a:rPr lang="en-US" b="1" dirty="0" smtClean="0"/>
              <a:t> (1987)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293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81799" y="2116414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Severe Weather Outbreaks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solidFill>
                  <a:srgbClr val="FF0000"/>
                </a:solidFill>
              </a:rPr>
              <a:t>Cyclogenesis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Uccellini</a:t>
            </a:r>
            <a:r>
              <a:rPr lang="en-US" b="1" dirty="0" smtClean="0"/>
              <a:t> and </a:t>
            </a:r>
            <a:r>
              <a:rPr lang="en-US" b="1" dirty="0" err="1" smtClean="0"/>
              <a:t>Kocin</a:t>
            </a:r>
            <a:r>
              <a:rPr lang="en-US" b="1" dirty="0" smtClean="0"/>
              <a:t> (1987)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395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101335"/>
            <a:ext cx="6143366" cy="55062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106312">
            <a:off x="3533052" y="3060661"/>
            <a:ext cx="1449038" cy="234433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97" y="1203543"/>
            <a:ext cx="29143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Severe Weather Outbreaks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</a:rPr>
              <a:t>Cyclogenesis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Moisture Transport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817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Uccellini</a:t>
            </a:r>
            <a:r>
              <a:rPr lang="en-US" b="1" dirty="0" smtClean="0"/>
              <a:t> and </a:t>
            </a:r>
            <a:r>
              <a:rPr lang="en-US" b="1" dirty="0" err="1" smtClean="0"/>
              <a:t>Kocin</a:t>
            </a:r>
            <a:r>
              <a:rPr lang="en-US" b="1" dirty="0" smtClean="0"/>
              <a:t> (1987)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do Jet Streams Impact the Weather?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8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6" y="1053741"/>
            <a:ext cx="8555789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smtClean="0"/>
              <a:t>Barnes</a:t>
            </a:r>
            <a:r>
              <a:rPr lang="en-US" dirty="0"/>
              <a:t>, S. L., and B. R. Colman, 1993: </a:t>
            </a:r>
            <a:r>
              <a:rPr lang="en-US" dirty="0" err="1"/>
              <a:t>Quasigeostrophic</a:t>
            </a:r>
            <a:r>
              <a:rPr lang="en-US" dirty="0"/>
              <a:t> diagnosis of </a:t>
            </a:r>
            <a:r>
              <a:rPr lang="en-US" dirty="0" err="1"/>
              <a:t>cyclogenesis</a:t>
            </a:r>
            <a:r>
              <a:rPr lang="en-US" dirty="0"/>
              <a:t> associated with a cutoff </a:t>
            </a:r>
            <a:r>
              <a:rPr lang="en-US" dirty="0" err="1"/>
              <a:t>extratropical</a:t>
            </a:r>
            <a:r>
              <a:rPr lang="en-US" dirty="0"/>
              <a:t> cyclone – The Christmas 1987 storm.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121, </a:t>
            </a:r>
            <a:r>
              <a:rPr lang="en-US" dirty="0"/>
              <a:t>1613-1634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err="1" smtClean="0"/>
              <a:t>Bjerknes</a:t>
            </a:r>
            <a:r>
              <a:rPr lang="en-US" dirty="0" smtClean="0"/>
              <a:t>, J., </a:t>
            </a:r>
            <a:r>
              <a:rPr lang="en-US" dirty="0"/>
              <a:t>and E. </a:t>
            </a:r>
            <a:r>
              <a:rPr lang="en-US" dirty="0" err="1"/>
              <a:t>Palmén</a:t>
            </a:r>
            <a:r>
              <a:rPr lang="en-US" dirty="0"/>
              <a:t>, 1937: Investigations of selected European cyclones by means of serial ascents. </a:t>
            </a:r>
            <a:r>
              <a:rPr lang="en-US" i="1" dirty="0" err="1"/>
              <a:t>Geofys</a:t>
            </a:r>
            <a:r>
              <a:rPr lang="en-US" i="1" dirty="0"/>
              <a:t>. </a:t>
            </a:r>
            <a:r>
              <a:rPr lang="en-US" i="1" dirty="0" err="1"/>
              <a:t>Publika</a:t>
            </a:r>
            <a:r>
              <a:rPr lang="en-US" i="1" dirty="0"/>
              <a:t>.</a:t>
            </a:r>
            <a:r>
              <a:rPr lang="en-US" dirty="0"/>
              <a:t>, </a:t>
            </a:r>
            <a:r>
              <a:rPr lang="en-US" b="1" dirty="0"/>
              <a:t>12 </a:t>
            </a:r>
            <a:r>
              <a:rPr lang="en-US" dirty="0"/>
              <a:t>(2), 1-62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/>
              <a:t>Bryson, R., 1994: </a:t>
            </a:r>
            <a:r>
              <a:rPr lang="en-US" i="1" dirty="0"/>
              <a:t>Discovery of the Jet Stream</a:t>
            </a:r>
            <a:r>
              <a:rPr lang="en-US" dirty="0"/>
              <a:t>. Wisconsin Academy Review 40 (3) Madison, Wisconsin: Wisconsin Academy of Science, Arts, and Letters, Summer 1994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err="1" smtClean="0"/>
              <a:t>Eliassen</a:t>
            </a:r>
            <a:r>
              <a:rPr lang="en-US" dirty="0" smtClean="0"/>
              <a:t>, A., 1962: On the vertical circulation in frontal zones. </a:t>
            </a:r>
            <a:r>
              <a:rPr lang="en-US" i="1" dirty="0" err="1" smtClean="0"/>
              <a:t>Geophys</a:t>
            </a:r>
            <a:r>
              <a:rPr lang="en-US" i="1" dirty="0" smtClean="0"/>
              <a:t>. Publ.</a:t>
            </a:r>
            <a:r>
              <a:rPr lang="en-US" dirty="0" smtClean="0"/>
              <a:t>, </a:t>
            </a:r>
            <a:r>
              <a:rPr lang="en-US" b="1" dirty="0" smtClean="0"/>
              <a:t>24, </a:t>
            </a:r>
            <a:r>
              <a:rPr lang="en-US" dirty="0" smtClean="0"/>
              <a:t>147-160.</a:t>
            </a:r>
          </a:p>
          <a:p>
            <a:pPr marL="450850" indent="-450850"/>
            <a:r>
              <a:rPr lang="en-US" dirty="0" smtClean="0"/>
              <a:t>Hakim, G. J., and D. Keyser, 2001: Canonical frontal circulation patterns in terms of Green’s functions for the Sawyer–</a:t>
            </a:r>
            <a:r>
              <a:rPr lang="en-US" dirty="0" err="1" smtClean="0"/>
              <a:t>Eliassen</a:t>
            </a:r>
            <a:r>
              <a:rPr lang="en-US" dirty="0" smtClean="0"/>
              <a:t> equation. </a:t>
            </a:r>
            <a:r>
              <a:rPr lang="en-US" i="1" dirty="0" smtClean="0"/>
              <a:t>Quart. J. Roy. Meteor. Soc.</a:t>
            </a:r>
            <a:r>
              <a:rPr lang="en-US" dirty="0" smtClean="0"/>
              <a:t>, </a:t>
            </a:r>
            <a:r>
              <a:rPr lang="en-US" b="1" dirty="0" smtClean="0"/>
              <a:t>127,</a:t>
            </a:r>
            <a:r>
              <a:rPr lang="en-US" dirty="0" smtClean="0"/>
              <a:t> 1795–1814.</a:t>
            </a:r>
          </a:p>
          <a:p>
            <a:pPr marL="450850" indent="-450850"/>
            <a:r>
              <a:rPr lang="en-US" dirty="0" smtClean="0"/>
              <a:t>Hobbs, P. V., J. D. </a:t>
            </a:r>
            <a:r>
              <a:rPr lang="en-US" dirty="0" err="1" smtClean="0"/>
              <a:t>Locatelli</a:t>
            </a:r>
            <a:r>
              <a:rPr lang="en-US" dirty="0" smtClean="0"/>
              <a:t>, and J. E. Martin, 1990: Cold fronts aloft and forecasting of precipitation and severe weather east of the Rocky Mountains. </a:t>
            </a:r>
            <a:r>
              <a:rPr lang="en-US" i="1" dirty="0" err="1" smtClean="0"/>
              <a:t>Wea</a:t>
            </a:r>
            <a:r>
              <a:rPr lang="en-US" i="1" dirty="0" smtClean="0"/>
              <a:t>. Forecasting</a:t>
            </a:r>
            <a:r>
              <a:rPr lang="en-US" dirty="0" smtClean="0"/>
              <a:t>, </a:t>
            </a:r>
            <a:r>
              <a:rPr lang="en-US" b="1" dirty="0" smtClean="0"/>
              <a:t>5, </a:t>
            </a:r>
            <a:r>
              <a:rPr lang="en-US" dirty="0" smtClean="0"/>
              <a:t>613-626. </a:t>
            </a:r>
          </a:p>
          <a:p>
            <a:pPr marL="450850" indent="-450850"/>
            <a:r>
              <a:rPr lang="en-US" dirty="0" err="1" smtClean="0"/>
              <a:t>Lackmann</a:t>
            </a:r>
            <a:r>
              <a:rPr lang="en-US" dirty="0" smtClean="0"/>
              <a:t>, G. M., D. Keyser, L. F. </a:t>
            </a:r>
            <a:r>
              <a:rPr lang="en-US" dirty="0" err="1" smtClean="0"/>
              <a:t>Bosart</a:t>
            </a:r>
            <a:r>
              <a:rPr lang="en-US" dirty="0" smtClean="0"/>
              <a:t>, 1997: A characteristic life cycle of upper-tropospheric </a:t>
            </a:r>
            <a:r>
              <a:rPr lang="en-US" dirty="0" err="1" smtClean="0"/>
              <a:t>cyclogenetic</a:t>
            </a:r>
            <a:r>
              <a:rPr lang="en-US" dirty="0" smtClean="0"/>
              <a:t> precursors during Experiment on Rapidly Intensifying Cyclones of the Atlantic (ERICA).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125, </a:t>
            </a:r>
            <a:r>
              <a:rPr lang="en-US" dirty="0" smtClean="0"/>
              <a:t>2729-2758.</a:t>
            </a:r>
          </a:p>
          <a:p>
            <a:pPr marL="450850" indent="-450850"/>
            <a:r>
              <a:rPr lang="en-US" dirty="0" smtClean="0"/>
              <a:t>Lang, A. A., and J. E. Martin, 2012: The structure and evolution of lower stratospheric frontal zones. Part I: Examples in northwesterly and southwesterly flow. </a:t>
            </a:r>
            <a:r>
              <a:rPr lang="en-US" i="1" dirty="0" smtClean="0"/>
              <a:t>Quart. J. Roy. Meteor. Soc.</a:t>
            </a:r>
            <a:r>
              <a:rPr lang="en-US" dirty="0" smtClean="0"/>
              <a:t>, </a:t>
            </a:r>
            <a:r>
              <a:rPr lang="en-US" b="1" dirty="0" smtClean="0"/>
              <a:t>138, </a:t>
            </a:r>
            <a:r>
              <a:rPr lang="en-US" dirty="0" smtClean="0"/>
              <a:t>1350-1365. </a:t>
            </a:r>
          </a:p>
        </p:txBody>
      </p:sp>
    </p:spTree>
    <p:extLst>
      <p:ext uri="{BB962C8B-B14F-4D97-AF65-F5344CB8AC3E}">
        <p14:creationId xmlns:p14="http://schemas.microsoft.com/office/powerpoint/2010/main" val="39553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7" y="1059239"/>
            <a:ext cx="855985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smtClean="0"/>
              <a:t>Martin</a:t>
            </a:r>
            <a:r>
              <a:rPr lang="en-US" dirty="0"/>
              <a:t>, J. E., J. D. </a:t>
            </a:r>
            <a:r>
              <a:rPr lang="en-US" dirty="0" err="1"/>
              <a:t>Locatelli</a:t>
            </a:r>
            <a:r>
              <a:rPr lang="en-US" dirty="0"/>
              <a:t>, and P. V. Hobbs, 1993: Organization and structure of clouds and precipitation on the mid-Atlantic coast of the United States. Part VI: The synoptic evolution of a deep tropospheric frontal circulation and attendant </a:t>
            </a:r>
            <a:r>
              <a:rPr lang="en-US" dirty="0" err="1"/>
              <a:t>cyclogenesis</a:t>
            </a:r>
            <a:r>
              <a:rPr lang="en-US" dirty="0"/>
              <a:t>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121, </a:t>
            </a:r>
            <a:r>
              <a:rPr lang="en-US" dirty="0"/>
              <a:t>1299-1316</a:t>
            </a:r>
            <a:r>
              <a:rPr lang="en-US" dirty="0" smtClean="0"/>
              <a:t>.</a:t>
            </a:r>
          </a:p>
          <a:p>
            <a:pPr marL="450850" indent="-450850"/>
            <a:r>
              <a:rPr lang="en-US" dirty="0" smtClean="0"/>
              <a:t>Omoto, Y., 1965: On pre-frontal precipitation zones in the United States. </a:t>
            </a:r>
            <a:r>
              <a:rPr lang="en-US" i="1" dirty="0" smtClean="0"/>
              <a:t>J. Meteor. Soc. Japan,</a:t>
            </a:r>
            <a:r>
              <a:rPr lang="en-US" dirty="0" smtClean="0"/>
              <a:t> </a:t>
            </a:r>
            <a:r>
              <a:rPr lang="en-US" b="1" dirty="0" smtClean="0"/>
              <a:t>43, </a:t>
            </a:r>
            <a:r>
              <a:rPr lang="en-US" dirty="0" smtClean="0"/>
              <a:t>310-330.</a:t>
            </a:r>
          </a:p>
          <a:p>
            <a:pPr marL="450850" indent="-450850"/>
            <a:r>
              <a:rPr lang="en-US" dirty="0" err="1" smtClean="0"/>
              <a:t>Ooishi</a:t>
            </a:r>
            <a:r>
              <a:rPr lang="en-US" dirty="0" smtClean="0"/>
              <a:t>, W., 1926: </a:t>
            </a:r>
            <a:r>
              <a:rPr lang="en-US" dirty="0" err="1" smtClean="0"/>
              <a:t>Raporto</a:t>
            </a:r>
            <a:r>
              <a:rPr lang="en-US" dirty="0" smtClean="0"/>
              <a:t> de la </a:t>
            </a:r>
            <a:r>
              <a:rPr lang="en-US" dirty="0" err="1" smtClean="0"/>
              <a:t>Aerologia</a:t>
            </a:r>
            <a:r>
              <a:rPr lang="en-US" dirty="0" smtClean="0"/>
              <a:t> </a:t>
            </a:r>
            <a:r>
              <a:rPr lang="en-US" dirty="0" err="1" smtClean="0"/>
              <a:t>Observatorio</a:t>
            </a:r>
            <a:r>
              <a:rPr lang="en-US" dirty="0" smtClean="0"/>
              <a:t> de Tateno (in Esperanto). </a:t>
            </a:r>
            <a:r>
              <a:rPr lang="en-US" dirty="0" err="1" smtClean="0"/>
              <a:t>Aerological</a:t>
            </a:r>
            <a:r>
              <a:rPr lang="en-US" dirty="0" smtClean="0"/>
              <a:t> Observatory Rep. 1, Central Meteorological Observatory, Japan, 213 pp.</a:t>
            </a:r>
          </a:p>
          <a:p>
            <a:pPr marL="450850" indent="-450850"/>
            <a:r>
              <a:rPr lang="en-US" dirty="0" smtClean="0"/>
              <a:t>Reiter, E., 1963: </a:t>
            </a:r>
            <a:r>
              <a:rPr lang="en-US" i="1" dirty="0" smtClean="0"/>
              <a:t>Jet Stream Meteorology</a:t>
            </a:r>
            <a:r>
              <a:rPr lang="en-US" dirty="0" smtClean="0"/>
              <a:t>. University of Chicago Press, 515 pp.</a:t>
            </a:r>
          </a:p>
          <a:p>
            <a:pPr marL="450850" indent="-450850"/>
            <a:r>
              <a:rPr lang="en-US" dirty="0" smtClean="0"/>
              <a:t>Sawyer, J. S., 1956: The vertical circulation at meteorological fronts and its relation to frontogenesis. </a:t>
            </a:r>
            <a:r>
              <a:rPr lang="en-US" i="1" dirty="0" smtClean="0"/>
              <a:t>Proc. Roy. Soc. London</a:t>
            </a:r>
            <a:r>
              <a:rPr lang="en-US" dirty="0" smtClean="0"/>
              <a:t>, </a:t>
            </a:r>
            <a:r>
              <a:rPr lang="en-US" b="1" dirty="0" smtClean="0"/>
              <a:t>234A,</a:t>
            </a:r>
            <a:r>
              <a:rPr lang="en-US" dirty="0" smtClean="0"/>
              <a:t> 346-362.</a:t>
            </a:r>
          </a:p>
          <a:p>
            <a:pPr marL="450850" indent="-450850"/>
            <a:r>
              <a:rPr lang="en-US" dirty="0" err="1" smtClean="0"/>
              <a:t>Uccellini</a:t>
            </a:r>
            <a:r>
              <a:rPr lang="en-US" dirty="0"/>
              <a:t>, L. W., and D. R. Johnson, 1979: The coupling of upper and lower tropospheric jet streaks and implications for the development of severe convective storms.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107, </a:t>
            </a:r>
            <a:r>
              <a:rPr lang="en-US" dirty="0"/>
              <a:t>682-703.</a:t>
            </a:r>
          </a:p>
          <a:p>
            <a:pPr marL="450850" indent="-450850"/>
            <a:r>
              <a:rPr lang="en-US" baseline="30000" dirty="0"/>
              <a:t>________</a:t>
            </a:r>
            <a:r>
              <a:rPr lang="en-US" dirty="0"/>
              <a:t>, and P. J. </a:t>
            </a:r>
            <a:r>
              <a:rPr lang="en-US" dirty="0" err="1"/>
              <a:t>Kocin</a:t>
            </a:r>
            <a:r>
              <a:rPr lang="en-US" dirty="0"/>
              <a:t>, 1987: The interaction of jet streak circulations during heavy snow events along the East Coast of the United States. </a:t>
            </a:r>
            <a:r>
              <a:rPr lang="en-US" i="1" dirty="0" err="1"/>
              <a:t>Wea</a:t>
            </a:r>
            <a:r>
              <a:rPr lang="en-US" i="1" dirty="0"/>
              <a:t>. Forecasting, </a:t>
            </a:r>
            <a:r>
              <a:rPr lang="en-US" b="1" dirty="0"/>
              <a:t>2, </a:t>
            </a:r>
            <a:r>
              <a:rPr lang="en-US" dirty="0"/>
              <a:t>289-308.</a:t>
            </a:r>
          </a:p>
          <a:p>
            <a:pPr marL="450850" indent="-4508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5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7" y="1012189"/>
            <a:ext cx="85557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baseline="30000" dirty="0" smtClean="0"/>
              <a:t>________</a:t>
            </a:r>
            <a:r>
              <a:rPr lang="en-US" dirty="0" smtClean="0"/>
              <a:t>, </a:t>
            </a:r>
            <a:r>
              <a:rPr lang="en-US" baseline="30000" dirty="0" smtClean="0"/>
              <a:t>________</a:t>
            </a:r>
            <a:r>
              <a:rPr lang="en-US" dirty="0" smtClean="0"/>
              <a:t>, R. A. Petersen, C. H. Wash, and K. F. Brill, 1984: The Presidents’ Day cyclone of 18-19 February 1979; Synoptic overview and analysis of the subtropical jet streak influencing the pre-</a:t>
            </a:r>
            <a:r>
              <a:rPr lang="en-US" dirty="0" err="1" smtClean="0"/>
              <a:t>cyclogenetic</a:t>
            </a:r>
            <a:r>
              <a:rPr lang="en-US" dirty="0" smtClean="0"/>
              <a:t> period.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112, </a:t>
            </a:r>
            <a:r>
              <a:rPr lang="en-US" dirty="0" smtClean="0"/>
              <a:t>31-55. </a:t>
            </a:r>
            <a:endParaRPr lang="en-US" baseline="30000" dirty="0" smtClean="0"/>
          </a:p>
          <a:p>
            <a:pPr marL="450850" indent="-450850"/>
            <a:r>
              <a:rPr lang="en-US" baseline="30000" dirty="0" smtClean="0"/>
              <a:t>________</a:t>
            </a:r>
            <a:r>
              <a:rPr lang="en-US" dirty="0"/>
              <a:t>, D. Keyser, K. F. Brill, and C. H. Wash, 1985: The Presidents’ Day cyclone of 18-19 February 1979: Influence of upstream trough amplification and associated </a:t>
            </a:r>
            <a:r>
              <a:rPr lang="en-US" dirty="0" err="1"/>
              <a:t>tropopause</a:t>
            </a:r>
            <a:r>
              <a:rPr lang="en-US" dirty="0"/>
              <a:t> folding on rapid </a:t>
            </a:r>
            <a:r>
              <a:rPr lang="en-US" dirty="0" err="1"/>
              <a:t>cyclogenesis</a:t>
            </a:r>
            <a:r>
              <a:rPr lang="en-US" dirty="0"/>
              <a:t>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113, </a:t>
            </a:r>
            <a:r>
              <a:rPr lang="en-US" dirty="0"/>
              <a:t>962-988. </a:t>
            </a:r>
          </a:p>
          <a:p>
            <a:pPr marL="450850" indent="-450850"/>
            <a:r>
              <a:rPr lang="en-US" dirty="0"/>
              <a:t>University of Chicago, Department of Meteorology, 1947: On the general circulation of the atmosphere in middle latitudes. </a:t>
            </a:r>
            <a:r>
              <a:rPr lang="en-US" i="1" dirty="0"/>
              <a:t>Bull. Amer. Meteor. Soc.</a:t>
            </a:r>
            <a:r>
              <a:rPr lang="en-US" dirty="0"/>
              <a:t>, </a:t>
            </a:r>
            <a:r>
              <a:rPr lang="en-US" b="1" dirty="0"/>
              <a:t>28, </a:t>
            </a:r>
            <a:r>
              <a:rPr lang="en-US" dirty="0"/>
              <a:t>255-280.</a:t>
            </a:r>
          </a:p>
          <a:p>
            <a:pPr marL="450850" indent="-450850"/>
            <a:r>
              <a:rPr lang="en-US" dirty="0"/>
              <a:t>Whitaker, J. S., L. W. </a:t>
            </a:r>
            <a:r>
              <a:rPr lang="en-US" dirty="0" err="1"/>
              <a:t>Uccellini</a:t>
            </a:r>
            <a:r>
              <a:rPr lang="en-US" dirty="0"/>
              <a:t>, and K. F. Brill, 1988: A model-based diagnostic study of the rapid development phase of the Presidents’ Day cyclone.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116, </a:t>
            </a:r>
            <a:r>
              <a:rPr lang="en-US" dirty="0"/>
              <a:t>2337-2365.</a:t>
            </a:r>
          </a:p>
          <a:p>
            <a:pPr marL="450850" indent="-450850"/>
            <a:r>
              <a:rPr lang="en-US" dirty="0"/>
              <a:t>Winters, A. C., and J. E. Martin, 2014: The role of a polar/subtropical jet superposition in the May 2010 Nashville Flood. </a:t>
            </a:r>
            <a:r>
              <a:rPr lang="en-US" i="1" dirty="0" err="1"/>
              <a:t>Wea</a:t>
            </a:r>
            <a:r>
              <a:rPr lang="en-US" i="1" dirty="0"/>
              <a:t>. Forecasting</a:t>
            </a:r>
            <a:r>
              <a:rPr lang="en-US" dirty="0"/>
              <a:t>, </a:t>
            </a:r>
            <a:r>
              <a:rPr lang="en-US" b="1" dirty="0"/>
              <a:t>29, </a:t>
            </a:r>
            <a:r>
              <a:rPr lang="en-US" dirty="0"/>
              <a:t>954-974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3453" y="179510"/>
            <a:ext cx="4702354" cy="78101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Learning Objectives</a:t>
            </a:r>
            <a:endParaRPr lang="en-US" sz="4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453" y="985780"/>
            <a:ext cx="8707558" cy="184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3453" y="1262543"/>
            <a:ext cx="8528463" cy="5249503"/>
          </a:xfrm>
          <a:ln>
            <a:noFill/>
          </a:ln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What are the characteristics of the Jet Stream?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How was the Jet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tream “discovered”?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How do transverse jet circulations impact the production of sensible weather?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0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UW-Madison AOS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25996" y="4861746"/>
            <a:ext cx="172686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575" y="5604864"/>
            <a:ext cx="199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College, 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42" y="347579"/>
            <a:ext cx="6109368" cy="6109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37684" y="6456947"/>
            <a:ext cx="217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UW-Madison AOS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80647" y="3154199"/>
            <a:ext cx="14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033" y="5698788"/>
            <a:ext cx="232142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033" y="5345428"/>
            <a:ext cx="666925" cy="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309" y="5133452"/>
            <a:ext cx="173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 Stream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5446" y="6035359"/>
            <a:ext cx="228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NP</a:t>
            </a:r>
            <a:r>
              <a:rPr lang="en-US" sz="2000" dirty="0" smtClean="0"/>
              <a:t> North Pole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30" y="361234"/>
            <a:ext cx="263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250-hPa Wind Speed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0000 UTC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Feb 2017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63436" y="1651000"/>
            <a:ext cx="808564" cy="2770204"/>
          </a:xfrm>
          <a:custGeom>
            <a:avLst/>
            <a:gdLst>
              <a:gd name="connsiteX0" fmla="*/ 808564 w 808564"/>
              <a:gd name="connsiteY0" fmla="*/ 0 h 2770204"/>
              <a:gd name="connsiteX1" fmla="*/ 611008 w 808564"/>
              <a:gd name="connsiteY1" fmla="*/ 451556 h 2770204"/>
              <a:gd name="connsiteX2" fmla="*/ 540453 w 808564"/>
              <a:gd name="connsiteY2" fmla="*/ 776111 h 2770204"/>
              <a:gd name="connsiteX3" fmla="*/ 441675 w 808564"/>
              <a:gd name="connsiteY3" fmla="*/ 1100667 h 2770204"/>
              <a:gd name="connsiteX4" fmla="*/ 272342 w 808564"/>
              <a:gd name="connsiteY4" fmla="*/ 1326444 h 2770204"/>
              <a:gd name="connsiteX5" fmla="*/ 145342 w 808564"/>
              <a:gd name="connsiteY5" fmla="*/ 1552222 h 2770204"/>
              <a:gd name="connsiteX6" fmla="*/ 46564 w 808564"/>
              <a:gd name="connsiteY6" fmla="*/ 1820333 h 2770204"/>
              <a:gd name="connsiteX7" fmla="*/ 4231 w 808564"/>
              <a:gd name="connsiteY7" fmla="*/ 2116667 h 2770204"/>
              <a:gd name="connsiteX8" fmla="*/ 145342 w 808564"/>
              <a:gd name="connsiteY8" fmla="*/ 2356556 h 2770204"/>
              <a:gd name="connsiteX9" fmla="*/ 272342 w 808564"/>
              <a:gd name="connsiteY9" fmla="*/ 2582333 h 2770204"/>
              <a:gd name="connsiteX10" fmla="*/ 399342 w 808564"/>
              <a:gd name="connsiteY10" fmla="*/ 2751667 h 2770204"/>
              <a:gd name="connsiteX11" fmla="*/ 399342 w 808564"/>
              <a:gd name="connsiteY11" fmla="*/ 2765778 h 27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64" h="2770204">
                <a:moveTo>
                  <a:pt x="808564" y="0"/>
                </a:moveTo>
                <a:cubicBezTo>
                  <a:pt x="732128" y="161102"/>
                  <a:pt x="655693" y="322204"/>
                  <a:pt x="611008" y="451556"/>
                </a:cubicBezTo>
                <a:cubicBezTo>
                  <a:pt x="566323" y="580908"/>
                  <a:pt x="568675" y="667926"/>
                  <a:pt x="540453" y="776111"/>
                </a:cubicBezTo>
                <a:cubicBezTo>
                  <a:pt x="512231" y="884296"/>
                  <a:pt x="486360" y="1008945"/>
                  <a:pt x="441675" y="1100667"/>
                </a:cubicBezTo>
                <a:cubicBezTo>
                  <a:pt x="396990" y="1192389"/>
                  <a:pt x="321731" y="1251185"/>
                  <a:pt x="272342" y="1326444"/>
                </a:cubicBezTo>
                <a:cubicBezTo>
                  <a:pt x="222953" y="1401703"/>
                  <a:pt x="182972" y="1469907"/>
                  <a:pt x="145342" y="1552222"/>
                </a:cubicBezTo>
                <a:cubicBezTo>
                  <a:pt x="107712" y="1634537"/>
                  <a:pt x="70082" y="1726259"/>
                  <a:pt x="46564" y="1820333"/>
                </a:cubicBezTo>
                <a:cubicBezTo>
                  <a:pt x="23046" y="1914407"/>
                  <a:pt x="-12232" y="2027297"/>
                  <a:pt x="4231" y="2116667"/>
                </a:cubicBezTo>
                <a:cubicBezTo>
                  <a:pt x="20694" y="2206038"/>
                  <a:pt x="100657" y="2278945"/>
                  <a:pt x="145342" y="2356556"/>
                </a:cubicBezTo>
                <a:cubicBezTo>
                  <a:pt x="190027" y="2434167"/>
                  <a:pt x="230009" y="2516481"/>
                  <a:pt x="272342" y="2582333"/>
                </a:cubicBezTo>
                <a:cubicBezTo>
                  <a:pt x="314675" y="2648185"/>
                  <a:pt x="378175" y="2721093"/>
                  <a:pt x="399342" y="2751667"/>
                </a:cubicBezTo>
                <a:cubicBezTo>
                  <a:pt x="420509" y="2782241"/>
                  <a:pt x="399342" y="2765778"/>
                  <a:pt x="399342" y="2765778"/>
                </a:cubicBezTo>
              </a:path>
            </a:pathLst>
          </a:custGeom>
          <a:ln w="76200" cmpd="sng">
            <a:solidFill>
              <a:schemeClr val="bg1"/>
            </a:solidFill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57889" y="2946910"/>
            <a:ext cx="1044496" cy="947757"/>
          </a:xfrm>
          <a:custGeom>
            <a:avLst/>
            <a:gdLst>
              <a:gd name="connsiteX0" fmla="*/ 0 w 1044496"/>
              <a:gd name="connsiteY0" fmla="*/ 665534 h 947757"/>
              <a:gd name="connsiteX1" fmla="*/ 169333 w 1044496"/>
              <a:gd name="connsiteY1" fmla="*/ 383312 h 947757"/>
              <a:gd name="connsiteX2" fmla="*/ 381000 w 1044496"/>
              <a:gd name="connsiteY2" fmla="*/ 115201 h 947757"/>
              <a:gd name="connsiteX3" fmla="*/ 677333 w 1044496"/>
              <a:gd name="connsiteY3" fmla="*/ 16423 h 947757"/>
              <a:gd name="connsiteX4" fmla="*/ 931333 w 1044496"/>
              <a:gd name="connsiteY4" fmla="*/ 439757 h 947757"/>
              <a:gd name="connsiteX5" fmla="*/ 1044222 w 1044496"/>
              <a:gd name="connsiteY5" fmla="*/ 693757 h 947757"/>
              <a:gd name="connsiteX6" fmla="*/ 903111 w 1044496"/>
              <a:gd name="connsiteY6" fmla="*/ 947757 h 9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96" h="947757">
                <a:moveTo>
                  <a:pt x="0" y="665534"/>
                </a:moveTo>
                <a:cubicBezTo>
                  <a:pt x="52916" y="570284"/>
                  <a:pt x="105833" y="475034"/>
                  <a:pt x="169333" y="383312"/>
                </a:cubicBezTo>
                <a:cubicBezTo>
                  <a:pt x="232833" y="291590"/>
                  <a:pt x="296333" y="176349"/>
                  <a:pt x="381000" y="115201"/>
                </a:cubicBezTo>
                <a:cubicBezTo>
                  <a:pt x="465667" y="54053"/>
                  <a:pt x="585611" y="-37670"/>
                  <a:pt x="677333" y="16423"/>
                </a:cubicBezTo>
                <a:cubicBezTo>
                  <a:pt x="769055" y="70516"/>
                  <a:pt x="870185" y="326868"/>
                  <a:pt x="931333" y="439757"/>
                </a:cubicBezTo>
                <a:cubicBezTo>
                  <a:pt x="992481" y="552646"/>
                  <a:pt x="1048926" y="609090"/>
                  <a:pt x="1044222" y="693757"/>
                </a:cubicBezTo>
                <a:cubicBezTo>
                  <a:pt x="1039518" y="778424"/>
                  <a:pt x="903111" y="947757"/>
                  <a:pt x="903111" y="947757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91667" y="4572000"/>
            <a:ext cx="762000" cy="268111"/>
          </a:xfrm>
          <a:custGeom>
            <a:avLst/>
            <a:gdLst>
              <a:gd name="connsiteX0" fmla="*/ 0 w 762000"/>
              <a:gd name="connsiteY0" fmla="*/ 0 h 268111"/>
              <a:gd name="connsiteX1" fmla="*/ 479777 w 762000"/>
              <a:gd name="connsiteY1" fmla="*/ 169333 h 268111"/>
              <a:gd name="connsiteX2" fmla="*/ 762000 w 762000"/>
              <a:gd name="connsiteY2" fmla="*/ 268111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111">
                <a:moveTo>
                  <a:pt x="0" y="0"/>
                </a:moveTo>
                <a:lnTo>
                  <a:pt x="479777" y="169333"/>
                </a:lnTo>
                <a:lnTo>
                  <a:pt x="762000" y="268111"/>
                </a:ln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77000" y="3872324"/>
            <a:ext cx="676287" cy="1179454"/>
          </a:xfrm>
          <a:custGeom>
            <a:avLst/>
            <a:gdLst>
              <a:gd name="connsiteX0" fmla="*/ 0 w 676287"/>
              <a:gd name="connsiteY0" fmla="*/ 1179454 h 1179454"/>
              <a:gd name="connsiteX1" fmla="*/ 338667 w 676287"/>
              <a:gd name="connsiteY1" fmla="*/ 996009 h 1179454"/>
              <a:gd name="connsiteX2" fmla="*/ 550333 w 676287"/>
              <a:gd name="connsiteY2" fmla="*/ 770232 h 1179454"/>
              <a:gd name="connsiteX3" fmla="*/ 649111 w 676287"/>
              <a:gd name="connsiteY3" fmla="*/ 544454 h 1179454"/>
              <a:gd name="connsiteX4" fmla="*/ 663222 w 676287"/>
              <a:gd name="connsiteY4" fmla="*/ 248120 h 1179454"/>
              <a:gd name="connsiteX5" fmla="*/ 479778 w 676287"/>
              <a:gd name="connsiteY5" fmla="*/ 22343 h 1179454"/>
              <a:gd name="connsiteX6" fmla="*/ 437444 w 676287"/>
              <a:gd name="connsiteY6" fmla="*/ 8232 h 117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87" h="1179454">
                <a:moveTo>
                  <a:pt x="0" y="1179454"/>
                </a:moveTo>
                <a:cubicBezTo>
                  <a:pt x="123472" y="1121833"/>
                  <a:pt x="246945" y="1064213"/>
                  <a:pt x="338667" y="996009"/>
                </a:cubicBezTo>
                <a:cubicBezTo>
                  <a:pt x="430389" y="927805"/>
                  <a:pt x="498592" y="845491"/>
                  <a:pt x="550333" y="770232"/>
                </a:cubicBezTo>
                <a:cubicBezTo>
                  <a:pt x="602074" y="694973"/>
                  <a:pt x="630296" y="631473"/>
                  <a:pt x="649111" y="544454"/>
                </a:cubicBezTo>
                <a:cubicBezTo>
                  <a:pt x="667926" y="457435"/>
                  <a:pt x="691444" y="335138"/>
                  <a:pt x="663222" y="248120"/>
                </a:cubicBezTo>
                <a:cubicBezTo>
                  <a:pt x="635000" y="161102"/>
                  <a:pt x="517408" y="62324"/>
                  <a:pt x="479778" y="22343"/>
                </a:cubicBezTo>
                <a:cubicBezTo>
                  <a:pt x="442148" y="-17638"/>
                  <a:pt x="437444" y="8232"/>
                  <a:pt x="437444" y="8232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60444" y="3033889"/>
            <a:ext cx="997984" cy="719667"/>
          </a:xfrm>
          <a:custGeom>
            <a:avLst/>
            <a:gdLst>
              <a:gd name="connsiteX0" fmla="*/ 0 w 997984"/>
              <a:gd name="connsiteY0" fmla="*/ 719667 h 719667"/>
              <a:gd name="connsiteX1" fmla="*/ 338667 w 997984"/>
              <a:gd name="connsiteY1" fmla="*/ 479778 h 719667"/>
              <a:gd name="connsiteX2" fmla="*/ 719667 w 997984"/>
              <a:gd name="connsiteY2" fmla="*/ 381000 h 719667"/>
              <a:gd name="connsiteX3" fmla="*/ 973667 w 997984"/>
              <a:gd name="connsiteY3" fmla="*/ 310444 h 719667"/>
              <a:gd name="connsiteX4" fmla="*/ 987778 w 997984"/>
              <a:gd name="connsiteY4" fmla="*/ 0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84" h="719667">
                <a:moveTo>
                  <a:pt x="0" y="719667"/>
                </a:moveTo>
                <a:cubicBezTo>
                  <a:pt x="109361" y="627944"/>
                  <a:pt x="218723" y="536222"/>
                  <a:pt x="338667" y="479778"/>
                </a:cubicBezTo>
                <a:cubicBezTo>
                  <a:pt x="458612" y="423333"/>
                  <a:pt x="613834" y="409222"/>
                  <a:pt x="719667" y="381000"/>
                </a:cubicBezTo>
                <a:cubicBezTo>
                  <a:pt x="825500" y="352778"/>
                  <a:pt x="928982" y="373944"/>
                  <a:pt x="973667" y="310444"/>
                </a:cubicBezTo>
                <a:cubicBezTo>
                  <a:pt x="1018352" y="246944"/>
                  <a:pt x="987778" y="0"/>
                  <a:pt x="987778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15000" y="1324681"/>
            <a:ext cx="2696592" cy="2569986"/>
          </a:xfrm>
          <a:custGeom>
            <a:avLst/>
            <a:gdLst>
              <a:gd name="connsiteX0" fmla="*/ 2652889 w 2696592"/>
              <a:gd name="connsiteY0" fmla="*/ 2569986 h 2569986"/>
              <a:gd name="connsiteX1" fmla="*/ 2681111 w 2696592"/>
              <a:gd name="connsiteY1" fmla="*/ 1977319 h 2569986"/>
              <a:gd name="connsiteX2" fmla="*/ 2441222 w 2696592"/>
              <a:gd name="connsiteY2" fmla="*/ 1497541 h 2569986"/>
              <a:gd name="connsiteX3" fmla="*/ 2130778 w 2696592"/>
              <a:gd name="connsiteY3" fmla="*/ 1045986 h 2569986"/>
              <a:gd name="connsiteX4" fmla="*/ 1792111 w 2696592"/>
              <a:gd name="connsiteY4" fmla="*/ 679097 h 2569986"/>
              <a:gd name="connsiteX5" fmla="*/ 1312333 w 2696592"/>
              <a:gd name="connsiteY5" fmla="*/ 410986 h 2569986"/>
              <a:gd name="connsiteX6" fmla="*/ 1001889 w 2696592"/>
              <a:gd name="connsiteY6" fmla="*/ 213430 h 2569986"/>
              <a:gd name="connsiteX7" fmla="*/ 719667 w 2696592"/>
              <a:gd name="connsiteY7" fmla="*/ 44097 h 2569986"/>
              <a:gd name="connsiteX8" fmla="*/ 381000 w 2696592"/>
              <a:gd name="connsiteY8" fmla="*/ 1763 h 2569986"/>
              <a:gd name="connsiteX9" fmla="*/ 0 w 2696592"/>
              <a:gd name="connsiteY9" fmla="*/ 86430 h 25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6592" h="2569986">
                <a:moveTo>
                  <a:pt x="2652889" y="2569986"/>
                </a:moveTo>
                <a:cubicBezTo>
                  <a:pt x="2684639" y="2363023"/>
                  <a:pt x="2716389" y="2156060"/>
                  <a:pt x="2681111" y="1977319"/>
                </a:cubicBezTo>
                <a:cubicBezTo>
                  <a:pt x="2645833" y="1798578"/>
                  <a:pt x="2532944" y="1652763"/>
                  <a:pt x="2441222" y="1497541"/>
                </a:cubicBezTo>
                <a:cubicBezTo>
                  <a:pt x="2349500" y="1342319"/>
                  <a:pt x="2238963" y="1182393"/>
                  <a:pt x="2130778" y="1045986"/>
                </a:cubicBezTo>
                <a:cubicBezTo>
                  <a:pt x="2022593" y="909579"/>
                  <a:pt x="1928518" y="784930"/>
                  <a:pt x="1792111" y="679097"/>
                </a:cubicBezTo>
                <a:cubicBezTo>
                  <a:pt x="1655704" y="573264"/>
                  <a:pt x="1444037" y="488597"/>
                  <a:pt x="1312333" y="410986"/>
                </a:cubicBezTo>
                <a:cubicBezTo>
                  <a:pt x="1180629" y="333375"/>
                  <a:pt x="1100667" y="274578"/>
                  <a:pt x="1001889" y="213430"/>
                </a:cubicBezTo>
                <a:cubicBezTo>
                  <a:pt x="903111" y="152282"/>
                  <a:pt x="823148" y="79375"/>
                  <a:pt x="719667" y="44097"/>
                </a:cubicBezTo>
                <a:cubicBezTo>
                  <a:pt x="616186" y="8819"/>
                  <a:pt x="500944" y="-5292"/>
                  <a:pt x="381000" y="1763"/>
                </a:cubicBezTo>
                <a:cubicBezTo>
                  <a:pt x="261056" y="8818"/>
                  <a:pt x="0" y="86430"/>
                  <a:pt x="0" y="8643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54222" y="1947333"/>
            <a:ext cx="931334" cy="184617"/>
          </a:xfrm>
          <a:custGeom>
            <a:avLst/>
            <a:gdLst>
              <a:gd name="connsiteX0" fmla="*/ 931334 w 931334"/>
              <a:gd name="connsiteY0" fmla="*/ 56445 h 184617"/>
              <a:gd name="connsiteX1" fmla="*/ 635000 w 931334"/>
              <a:gd name="connsiteY1" fmla="*/ 183445 h 184617"/>
              <a:gd name="connsiteX2" fmla="*/ 268111 w 931334"/>
              <a:gd name="connsiteY2" fmla="*/ 112889 h 184617"/>
              <a:gd name="connsiteX3" fmla="*/ 0 w 931334"/>
              <a:gd name="connsiteY3" fmla="*/ 0 h 1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4" h="184617">
                <a:moveTo>
                  <a:pt x="931334" y="56445"/>
                </a:moveTo>
                <a:cubicBezTo>
                  <a:pt x="838435" y="115241"/>
                  <a:pt x="745537" y="174038"/>
                  <a:pt x="635000" y="183445"/>
                </a:cubicBezTo>
                <a:cubicBezTo>
                  <a:pt x="524463" y="192852"/>
                  <a:pt x="373944" y="143463"/>
                  <a:pt x="268111" y="112889"/>
                </a:cubicBezTo>
                <a:cubicBezTo>
                  <a:pt x="162278" y="82315"/>
                  <a:pt x="0" y="0"/>
                  <a:pt x="0" y="0"/>
                </a:cubicBezTo>
              </a:path>
            </a:pathLst>
          </a:custGeom>
          <a:ln w="7620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25996" y="4861746"/>
            <a:ext cx="172686" cy="191164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6575" y="5604864"/>
            <a:ext cx="199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College, 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42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2864</Words>
  <Application>Microsoft Macintosh PowerPoint</Application>
  <PresentationFormat>On-screen Show (4:3)</PresentationFormat>
  <Paragraphs>556</Paragraphs>
  <Slides>68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Transverse Jet Circulations  and their Impact on the  Production of Sensible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Polar/Subtropical Jet Superpositions and their Relationship to High-Impact Weather Events</dc:title>
  <dc:creator>Andrew Winters</dc:creator>
  <cp:lastModifiedBy>Andrew Winters</cp:lastModifiedBy>
  <cp:revision>74</cp:revision>
  <dcterms:created xsi:type="dcterms:W3CDTF">2017-02-14T18:49:03Z</dcterms:created>
  <dcterms:modified xsi:type="dcterms:W3CDTF">2018-02-24T23:09:13Z</dcterms:modified>
</cp:coreProperties>
</file>