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9"/>
  </p:notesMasterIdLst>
  <p:sldIdLst>
    <p:sldId id="257" r:id="rId2"/>
    <p:sldId id="365" r:id="rId3"/>
    <p:sldId id="366" r:id="rId4"/>
    <p:sldId id="368" r:id="rId5"/>
    <p:sldId id="367" r:id="rId6"/>
    <p:sldId id="380" r:id="rId7"/>
    <p:sldId id="382" r:id="rId8"/>
    <p:sldId id="371" r:id="rId9"/>
    <p:sldId id="372" r:id="rId10"/>
    <p:sldId id="369" r:id="rId11"/>
    <p:sldId id="370" r:id="rId12"/>
    <p:sldId id="373" r:id="rId13"/>
    <p:sldId id="267" r:id="rId14"/>
    <p:sldId id="397" r:id="rId15"/>
    <p:sldId id="270" r:id="rId16"/>
    <p:sldId id="341" r:id="rId17"/>
    <p:sldId id="276" r:id="rId18"/>
    <p:sldId id="277" r:id="rId19"/>
    <p:sldId id="278" r:id="rId20"/>
    <p:sldId id="279" r:id="rId21"/>
    <p:sldId id="287" r:id="rId22"/>
    <p:sldId id="399" r:id="rId23"/>
    <p:sldId id="398" r:id="rId24"/>
    <p:sldId id="400" r:id="rId25"/>
    <p:sldId id="401" r:id="rId26"/>
    <p:sldId id="402" r:id="rId27"/>
    <p:sldId id="403" r:id="rId28"/>
    <p:sldId id="404" r:id="rId29"/>
    <p:sldId id="384" r:id="rId30"/>
    <p:sldId id="406" r:id="rId31"/>
    <p:sldId id="405" r:id="rId32"/>
    <p:sldId id="385" r:id="rId33"/>
    <p:sldId id="386" r:id="rId34"/>
    <p:sldId id="387" r:id="rId35"/>
    <p:sldId id="348" r:id="rId36"/>
    <p:sldId id="286" r:id="rId37"/>
    <p:sldId id="288" r:id="rId38"/>
    <p:sldId id="289" r:id="rId39"/>
    <p:sldId id="290" r:id="rId40"/>
    <p:sldId id="291" r:id="rId41"/>
    <p:sldId id="298" r:id="rId42"/>
    <p:sldId id="312" r:id="rId43"/>
    <p:sldId id="333" r:id="rId44"/>
    <p:sldId id="388" r:id="rId45"/>
    <p:sldId id="407" r:id="rId46"/>
    <p:sldId id="389" r:id="rId47"/>
    <p:sldId id="408" r:id="rId48"/>
    <p:sldId id="294" r:id="rId49"/>
    <p:sldId id="390" r:id="rId50"/>
    <p:sldId id="409" r:id="rId51"/>
    <p:sldId id="301" r:id="rId52"/>
    <p:sldId id="309" r:id="rId53"/>
    <p:sldId id="310" r:id="rId54"/>
    <p:sldId id="311" r:id="rId55"/>
    <p:sldId id="313" r:id="rId56"/>
    <p:sldId id="364" r:id="rId57"/>
    <p:sldId id="314" r:id="rId58"/>
    <p:sldId id="350" r:id="rId59"/>
    <p:sldId id="349" r:id="rId60"/>
    <p:sldId id="305" r:id="rId61"/>
    <p:sldId id="306" r:id="rId62"/>
    <p:sldId id="307" r:id="rId63"/>
    <p:sldId id="318" r:id="rId64"/>
    <p:sldId id="316" r:id="rId65"/>
    <p:sldId id="351" r:id="rId66"/>
    <p:sldId id="352" r:id="rId67"/>
    <p:sldId id="353" r:id="rId68"/>
    <p:sldId id="322" r:id="rId69"/>
    <p:sldId id="393" r:id="rId70"/>
    <p:sldId id="324" r:id="rId71"/>
    <p:sldId id="326" r:id="rId72"/>
    <p:sldId id="325" r:id="rId73"/>
    <p:sldId id="394" r:id="rId74"/>
    <p:sldId id="282" r:id="rId75"/>
    <p:sldId id="323" r:id="rId76"/>
    <p:sldId id="303" r:id="rId77"/>
    <p:sldId id="283" r:id="rId78"/>
    <p:sldId id="299" r:id="rId79"/>
    <p:sldId id="300" r:id="rId80"/>
    <p:sldId id="302" r:id="rId81"/>
    <p:sldId id="335" r:id="rId82"/>
    <p:sldId id="336" r:id="rId83"/>
    <p:sldId id="395" r:id="rId84"/>
    <p:sldId id="396" r:id="rId85"/>
    <p:sldId id="391" r:id="rId86"/>
    <p:sldId id="410" r:id="rId87"/>
    <p:sldId id="411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8A0A"/>
    <a:srgbClr val="00B100"/>
    <a:srgbClr val="0D23FF"/>
    <a:srgbClr val="E300D7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11" autoAdjust="0"/>
    <p:restoredTop sz="94691" autoAdjust="0"/>
  </p:normalViewPr>
  <p:slideViewPr>
    <p:cSldViewPr snapToGrid="0" snapToObjects="1">
      <p:cViewPr varScale="1">
        <p:scale>
          <a:sx n="181" d="100"/>
          <a:sy n="181" d="100"/>
        </p:scale>
        <p:origin x="161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C05B0-3D57-6C4C-ABC2-2F082DB93CDA}" type="datetimeFigureOut">
              <a:rPr lang="en-US" smtClean="0"/>
              <a:t>2/26/18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C18CA-E1B9-DE4B-9DDF-C36E4C8C5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8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43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43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0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6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5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9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3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9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2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9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2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777FC-5B0E-B443-81D2-2E374849EA1E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Relationship Id="rId3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Relationship Id="rId3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Relationship Id="rId3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Relationship Id="rId3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Relationship Id="rId3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Relationship Id="rId3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Relationship Id="rId3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Relationship Id="rId3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Relationship Id="rId3" Type="http://schemas.openxmlformats.org/officeDocument/2006/relationships/image" Target="../media/image2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gif"/><Relationship Id="rId3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gi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_Roads.png"/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87924" y="0"/>
            <a:ext cx="9271000" cy="697523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41929" y="142116"/>
            <a:ext cx="8364031" cy="1589655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/>
              <a:t>Antecedent Synoptic Environments </a:t>
            </a:r>
            <a:br>
              <a:rPr lang="en-US" sz="3200" b="1" dirty="0" smtClean="0"/>
            </a:br>
            <a:r>
              <a:rPr lang="en-US" sz="3200" b="1" dirty="0" smtClean="0"/>
              <a:t>Most Conducive to North American </a:t>
            </a:r>
            <a:br>
              <a:rPr lang="en-US" sz="3200" b="1" dirty="0" smtClean="0"/>
            </a:br>
            <a:r>
              <a:rPr lang="en-US" sz="3200" b="1" dirty="0" smtClean="0"/>
              <a:t>Polar/Subtropical Jet </a:t>
            </a:r>
            <a:r>
              <a:rPr lang="en-US" sz="3200" b="1" dirty="0" err="1" smtClean="0"/>
              <a:t>Superpositions</a:t>
            </a:r>
            <a:endParaRPr lang="en-US" sz="32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46117" y="1859774"/>
            <a:ext cx="4459843" cy="18404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046624" y="1976496"/>
            <a:ext cx="7959338" cy="1352736"/>
          </a:xfrm>
        </p:spPr>
        <p:txBody>
          <a:bodyPr>
            <a:noAutofit/>
          </a:bodyPr>
          <a:lstStyle/>
          <a:p>
            <a:pPr algn="r"/>
            <a:r>
              <a:rPr lang="en-US" sz="2800" dirty="0" smtClean="0">
                <a:solidFill>
                  <a:schemeClr val="tx1"/>
                </a:solidFill>
              </a:rPr>
              <a:t>Andrew C. Winters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PSU Department of Meteorology and Atmospheric Science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University Park, PA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28 February 2018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275" y="6431955"/>
            <a:ext cx="573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This work is funded by an NSF-PRF (AGS-1624316)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155223" y="5175409"/>
            <a:ext cx="2220817" cy="125313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sf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3" y="5150009"/>
            <a:ext cx="1222207" cy="1229570"/>
          </a:xfrm>
          <a:prstGeom prst="rect">
            <a:avLst/>
          </a:prstGeom>
        </p:spPr>
      </p:pic>
      <p:pic>
        <p:nvPicPr>
          <p:cNvPr id="8" name="Picture 7" descr="alban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75" y="5218284"/>
            <a:ext cx="732062" cy="118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</a:t>
            </a:r>
            <a:r>
              <a:rPr lang="en-US" sz="3600" b="1" dirty="0" err="1" smtClean="0"/>
              <a:t>Superpositions</a:t>
            </a:r>
            <a:r>
              <a:rPr lang="en-US" sz="3600" b="1" dirty="0" smtClean="0"/>
              <a:t> and High-Impact Weather</a:t>
            </a:r>
            <a:endParaRPr lang="en-US" sz="3600" b="1" dirty="0"/>
          </a:p>
        </p:txBody>
      </p:sp>
      <p:pic>
        <p:nvPicPr>
          <p:cNvPr id="8" name="Picture 7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844114"/>
            <a:ext cx="3944715" cy="2899308"/>
          </a:xfrm>
          <a:prstGeom prst="rect">
            <a:avLst/>
          </a:prstGeom>
        </p:spPr>
      </p:pic>
      <p:pic>
        <p:nvPicPr>
          <p:cNvPr id="9" name="Picture 8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18" y="1136236"/>
            <a:ext cx="3886322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54692" y="993016"/>
            <a:ext cx="4334976" cy="513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Jet </a:t>
            </a:r>
            <a:r>
              <a:rPr lang="en-US" sz="2000" b="1" dirty="0" err="1" smtClean="0">
                <a:solidFill>
                  <a:srgbClr val="0000FF"/>
                </a:solidFill>
              </a:rPr>
              <a:t>superpositions</a:t>
            </a:r>
            <a:r>
              <a:rPr lang="en-US" sz="2000" b="1" dirty="0" smtClean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 smtClean="0"/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</a:t>
            </a:r>
            <a:r>
              <a:rPr lang="en-US" sz="1600" dirty="0" smtClean="0"/>
              <a:t>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</a:t>
            </a:r>
            <a:r>
              <a:rPr lang="en-US" sz="1600" dirty="0" smtClean="0"/>
              <a:t>).</a:t>
            </a:r>
            <a:endParaRPr lang="en-US" sz="1600" dirty="0"/>
          </a:p>
          <a:p>
            <a:pPr marL="458788" indent="-458788"/>
            <a:endParaRPr lang="en-US" sz="1600" dirty="0" smtClean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FF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FF0000"/>
                </a:solidFill>
              </a:rPr>
              <a:t>Cyclogenesis</a:t>
            </a:r>
            <a:r>
              <a:rPr lang="en-US" sz="1600" i="1" dirty="0">
                <a:solidFill>
                  <a:srgbClr val="FF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over the West Pacific preceded the development of an intense Midwest U.S. </a:t>
            </a:r>
            <a:r>
              <a:rPr lang="en-US" sz="1600" dirty="0" smtClean="0">
                <a:solidFill>
                  <a:srgbClr val="FF0000"/>
                </a:solidFill>
              </a:rPr>
              <a:t>cyclone.</a:t>
            </a:r>
            <a:endParaRPr lang="en-US" sz="1600" dirty="0">
              <a:solidFill>
                <a:srgbClr val="FF0000"/>
              </a:solidFill>
            </a:endParaRPr>
          </a:p>
          <a:p>
            <a:pPr marL="230188"/>
            <a:endParaRPr lang="en-US" sz="1600" dirty="0" smtClean="0">
              <a:solidFill>
                <a:srgbClr val="FF0000"/>
              </a:solidFill>
            </a:endParaRPr>
          </a:p>
          <a:p>
            <a:endParaRPr lang="en-US" sz="1600" i="1" dirty="0" smtClean="0"/>
          </a:p>
          <a:p>
            <a:pPr marL="458788" indent="-458788"/>
            <a:endParaRPr lang="en-US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33275" y="1132073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NASA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3275" y="3856993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NWS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259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</a:t>
            </a:r>
            <a:r>
              <a:rPr lang="en-US" sz="3600" b="1" dirty="0" err="1" smtClean="0"/>
              <a:t>Superpositions</a:t>
            </a:r>
            <a:r>
              <a:rPr lang="en-US" sz="3600" b="1" dirty="0" smtClean="0"/>
              <a:t> and High-Impact Weather</a:t>
            </a:r>
            <a:endParaRPr lang="en-US" sz="3600" b="1" dirty="0"/>
          </a:p>
        </p:txBody>
      </p:sp>
      <p:pic>
        <p:nvPicPr>
          <p:cNvPr id="16" name="Picture 15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911084"/>
            <a:ext cx="3944715" cy="2765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1" y="1136236"/>
            <a:ext cx="3906519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Jet </a:t>
            </a:r>
            <a:r>
              <a:rPr lang="en-US" sz="2000" b="1" dirty="0" err="1" smtClean="0">
                <a:solidFill>
                  <a:srgbClr val="0000FF"/>
                </a:solidFill>
              </a:rPr>
              <a:t>superpositions</a:t>
            </a:r>
            <a:r>
              <a:rPr lang="en-US" sz="2000" b="1" dirty="0" smtClean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 smtClean="0"/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</a:t>
            </a:r>
            <a:r>
              <a:rPr lang="en-US" sz="1600" dirty="0" smtClean="0"/>
              <a:t>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</a:t>
            </a:r>
            <a:r>
              <a:rPr lang="en-US" sz="1600" dirty="0" smtClean="0"/>
              <a:t>).</a:t>
            </a:r>
            <a:endParaRPr lang="en-US" sz="1600" dirty="0"/>
          </a:p>
          <a:p>
            <a:pPr marL="458788" indent="-458788"/>
            <a:endParaRPr lang="en-US" sz="1600" dirty="0" smtClean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00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000000"/>
                </a:solidFill>
              </a:rPr>
              <a:t>Cyclogenesis</a:t>
            </a:r>
            <a:r>
              <a:rPr lang="en-US" sz="1600" i="1" dirty="0">
                <a:solidFill>
                  <a:srgbClr val="00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over the West Pacific preceded the development of an intense Midwest U.S. </a:t>
            </a:r>
            <a:r>
              <a:rPr lang="en-US" sz="1600" dirty="0" smtClean="0">
                <a:solidFill>
                  <a:srgbClr val="000000"/>
                </a:solidFill>
              </a:rPr>
              <a:t>cyclone.</a:t>
            </a:r>
          </a:p>
          <a:p>
            <a:pPr marL="230188" lvl="0"/>
            <a:endParaRPr lang="en-US" sz="1600" dirty="0"/>
          </a:p>
          <a:p>
            <a:pPr marL="458788" indent="-458788"/>
            <a:r>
              <a:rPr lang="en-US" sz="1600" i="1" dirty="0">
                <a:solidFill>
                  <a:srgbClr val="FF0000"/>
                </a:solidFill>
              </a:rPr>
              <a:t>25–28 April 2011 Tornado Outbreak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</a:t>
            </a:r>
            <a:r>
              <a:rPr lang="en-US" sz="1600" dirty="0" smtClean="0">
                <a:solidFill>
                  <a:srgbClr val="FF0000"/>
                </a:solidFill>
              </a:rPr>
              <a:t>occurred over </a:t>
            </a:r>
            <a:r>
              <a:rPr lang="en-US" sz="1600" dirty="0">
                <a:solidFill>
                  <a:srgbClr val="FF0000"/>
                </a:solidFill>
              </a:rPr>
              <a:t>the West Pacific prior to the outbreak (</a:t>
            </a:r>
            <a:r>
              <a:rPr lang="en-US" sz="1600" dirty="0" err="1">
                <a:solidFill>
                  <a:srgbClr val="FF0000"/>
                </a:solidFill>
              </a:rPr>
              <a:t>Knupp</a:t>
            </a:r>
            <a:r>
              <a:rPr lang="en-US" sz="1600" dirty="0">
                <a:solidFill>
                  <a:srgbClr val="FF0000"/>
                </a:solidFill>
              </a:rPr>
              <a:t> et al. 2014; Christenson and Martin 2012</a:t>
            </a:r>
            <a:r>
              <a:rPr lang="en-US" sz="1600" dirty="0" smtClean="0">
                <a:solidFill>
                  <a:srgbClr val="FF0000"/>
                </a:solidFill>
              </a:rPr>
              <a:t>).</a:t>
            </a:r>
            <a:endParaRPr lang="en-US" sz="1600" i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33275" y="1132073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NASA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9004" y="3911084"/>
            <a:ext cx="63703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SPC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876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</a:t>
            </a:r>
            <a:r>
              <a:rPr lang="en-US" sz="3600" b="1" dirty="0" err="1" smtClean="0"/>
              <a:t>Superpositions</a:t>
            </a:r>
            <a:r>
              <a:rPr lang="en-US" sz="3600" b="1" dirty="0" smtClean="0"/>
              <a:t> and High-Impact Weather</a:t>
            </a:r>
            <a:endParaRPr lang="en-US" sz="3600" b="1" dirty="0"/>
          </a:p>
        </p:txBody>
      </p:sp>
      <p:pic>
        <p:nvPicPr>
          <p:cNvPr id="16" name="Picture 15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911084"/>
            <a:ext cx="3944715" cy="2765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1" y="1136236"/>
            <a:ext cx="3906519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Jet </a:t>
            </a:r>
            <a:r>
              <a:rPr lang="en-US" sz="2000" b="1" dirty="0" err="1" smtClean="0">
                <a:solidFill>
                  <a:srgbClr val="0000FF"/>
                </a:solidFill>
              </a:rPr>
              <a:t>superpositions</a:t>
            </a:r>
            <a:r>
              <a:rPr lang="en-US" sz="2000" b="1" dirty="0" smtClean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 smtClean="0"/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</a:t>
            </a:r>
            <a:r>
              <a:rPr lang="en-US" sz="1600" dirty="0" smtClean="0"/>
              <a:t>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</a:t>
            </a:r>
            <a:r>
              <a:rPr lang="en-US" sz="1600" dirty="0" smtClean="0"/>
              <a:t>).</a:t>
            </a:r>
            <a:endParaRPr lang="en-US" sz="1600" dirty="0"/>
          </a:p>
          <a:p>
            <a:pPr marL="458788" indent="-458788"/>
            <a:endParaRPr lang="en-US" sz="1600" dirty="0" smtClean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00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000000"/>
                </a:solidFill>
              </a:rPr>
              <a:t>Cyclogenesis</a:t>
            </a:r>
            <a:r>
              <a:rPr lang="en-US" sz="1600" i="1" dirty="0">
                <a:solidFill>
                  <a:srgbClr val="00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over the West Pacific preceded the development of an intense Midwest U.S. </a:t>
            </a:r>
            <a:r>
              <a:rPr lang="en-US" sz="1600" dirty="0" smtClean="0">
                <a:solidFill>
                  <a:srgbClr val="000000"/>
                </a:solidFill>
              </a:rPr>
              <a:t>cyclone.</a:t>
            </a:r>
          </a:p>
          <a:p>
            <a:pPr marL="230188" lvl="0"/>
            <a:endParaRPr lang="en-US" sz="1600" dirty="0"/>
          </a:p>
          <a:p>
            <a:pPr marL="458788" indent="-458788"/>
            <a:r>
              <a:rPr lang="en-US" sz="1600" i="1" dirty="0"/>
              <a:t>25–28 April 2011 Tornado Outbreak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/>
              <a:t>Jet superposition </a:t>
            </a:r>
            <a:r>
              <a:rPr lang="en-US" sz="1600" dirty="0" smtClean="0"/>
              <a:t>occurred over </a:t>
            </a:r>
            <a:r>
              <a:rPr lang="en-US" sz="1600" dirty="0"/>
              <a:t>the West Pacific prior to the outbreak (</a:t>
            </a:r>
            <a:r>
              <a:rPr lang="en-US" sz="1600" dirty="0" err="1"/>
              <a:t>Knupp</a:t>
            </a:r>
            <a:r>
              <a:rPr lang="en-US" sz="1600" dirty="0"/>
              <a:t> et al. 2014; Christenson and Martin 2012</a:t>
            </a:r>
            <a:r>
              <a:rPr lang="en-US" sz="1600" dirty="0" smtClean="0"/>
              <a:t>).</a:t>
            </a:r>
            <a:endParaRPr lang="en-US" sz="1600" i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181381" y="1052654"/>
            <a:ext cx="8724996" cy="56834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0846" y="3003842"/>
            <a:ext cx="7493000" cy="144655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effectLst/>
              </a:rPr>
              <a:t>How do these structures develop?</a:t>
            </a:r>
            <a:endParaRPr lang="en-US" sz="4400" b="1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394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64098" y="6226360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Winters and Martin 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417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64098" y="6226360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Winters and Martin (2017)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38297" y="2771443"/>
            <a:ext cx="3781353" cy="2523768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Polar cyclonic PV anomalies:</a:t>
            </a:r>
          </a:p>
          <a:p>
            <a:pPr algn="ctr"/>
            <a:endParaRPr lang="en-US" sz="1200" dirty="0"/>
          </a:p>
          <a:p>
            <a:pPr marL="342900" indent="-342900">
              <a:buAutoNum type="arabicParenR"/>
            </a:pPr>
            <a:r>
              <a:rPr lang="en-US" dirty="0"/>
              <a:t>O</a:t>
            </a:r>
            <a:r>
              <a:rPr lang="en-US" dirty="0" smtClean="0"/>
              <a:t>ften referred to as coherent tropopause disturbances (Pyle et al. 2004) or tropopause polar vortices (</a:t>
            </a:r>
            <a:r>
              <a:rPr lang="en-US" dirty="0" err="1" smtClean="0"/>
              <a:t>Cavallo</a:t>
            </a:r>
            <a:r>
              <a:rPr lang="en-US" dirty="0" smtClean="0"/>
              <a:t> and Hakim 2010).</a:t>
            </a:r>
          </a:p>
          <a:p>
            <a:pPr marL="342900" indent="-342900">
              <a:buFontTx/>
              <a:buAutoNum type="arabicParenR"/>
            </a:pPr>
            <a:r>
              <a:rPr lang="en-US" dirty="0" smtClean="0"/>
              <a:t>Typify a dynamical environment conducive to </a:t>
            </a:r>
            <a:r>
              <a:rPr lang="en-US" dirty="0" err="1" smtClean="0"/>
              <a:t>midlatitude</a:t>
            </a:r>
            <a:r>
              <a:rPr lang="en-US" dirty="0" smtClean="0"/>
              <a:t> </a:t>
            </a:r>
            <a:r>
              <a:rPr lang="en-US" dirty="0" err="1" smtClean="0"/>
              <a:t>cyclogenesis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588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64098" y="6226360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Winters and Martin 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5220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64098" y="6226360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Winters and Martin (2017)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90511" y="2839525"/>
            <a:ext cx="4029037" cy="224676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Tropical </a:t>
            </a:r>
            <a:r>
              <a:rPr lang="en-US" sz="2000" b="1" dirty="0" err="1" smtClean="0">
                <a:solidFill>
                  <a:srgbClr val="0000FF"/>
                </a:solidFill>
              </a:rPr>
              <a:t>anticyclonic</a:t>
            </a:r>
            <a:r>
              <a:rPr lang="en-US" sz="2000" b="1" dirty="0" smtClean="0">
                <a:solidFill>
                  <a:srgbClr val="0000FF"/>
                </a:solidFill>
              </a:rPr>
              <a:t> PV anomalies:</a:t>
            </a:r>
          </a:p>
          <a:p>
            <a:pPr algn="ctr"/>
            <a:endParaRPr lang="en-US" sz="1200" dirty="0"/>
          </a:p>
          <a:p>
            <a:pPr marL="342900" indent="-342900">
              <a:buAutoNum type="arabicParenR"/>
            </a:pPr>
            <a:r>
              <a:rPr lang="en-US" dirty="0" smtClean="0"/>
              <a:t>Typify a thermodynamic environment characterized by </a:t>
            </a:r>
            <a:r>
              <a:rPr lang="en-US" dirty="0"/>
              <a:t>w</a:t>
            </a:r>
            <a:r>
              <a:rPr lang="en-US" dirty="0" smtClean="0"/>
              <a:t>eak upper-tropospheric static stability.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A</a:t>
            </a:r>
            <a:r>
              <a:rPr lang="en-US" dirty="0" smtClean="0"/>
              <a:t>tmospheric rivers often form within the </a:t>
            </a:r>
            <a:r>
              <a:rPr lang="en-US" dirty="0" err="1" smtClean="0"/>
              <a:t>poleward</a:t>
            </a:r>
            <a:r>
              <a:rPr lang="en-US" dirty="0" smtClean="0"/>
              <a:t>-directed branch of their circulation.</a:t>
            </a:r>
          </a:p>
        </p:txBody>
      </p:sp>
    </p:spTree>
    <p:extLst>
      <p:ext uri="{BB962C8B-B14F-4D97-AF65-F5344CB8AC3E}">
        <p14:creationId xmlns:p14="http://schemas.microsoft.com/office/powerpoint/2010/main" val="241730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64098" y="6226360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Winters and Martin 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03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1" cy="548188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64098" y="6226360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Winters and Martin 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287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1" cy="54818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428" y="1401063"/>
            <a:ext cx="2172894" cy="489829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45895" y="1399624"/>
            <a:ext cx="3798108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The relative importance of these PV anomalies is highly variable between jet </a:t>
            </a:r>
            <a:r>
              <a:rPr lang="en-US" b="1" dirty="0">
                <a:solidFill>
                  <a:srgbClr val="0000FF"/>
                </a:solidFill>
              </a:rPr>
              <a:t>s</a:t>
            </a:r>
            <a:r>
              <a:rPr lang="en-US" b="1" dirty="0" smtClean="0">
                <a:solidFill>
                  <a:srgbClr val="0000FF"/>
                </a:solidFill>
              </a:rPr>
              <a:t>uperposition events</a:t>
            </a:r>
            <a:endParaRPr lang="en-US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64098" y="6226360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Winters and Martin 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26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08" y="1021730"/>
            <a:ext cx="8035473" cy="5678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38" y="1050961"/>
            <a:ext cx="414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Modified from </a:t>
            </a:r>
            <a:r>
              <a:rPr lang="en-US" b="1" dirty="0" err="1" smtClean="0"/>
              <a:t>Defant</a:t>
            </a:r>
            <a:r>
              <a:rPr lang="en-US" b="1" dirty="0" smtClean="0"/>
              <a:t> and </a:t>
            </a:r>
            <a:r>
              <a:rPr lang="en-US" b="1" dirty="0" err="1" smtClean="0"/>
              <a:t>Taba</a:t>
            </a:r>
            <a:r>
              <a:rPr lang="en-US" b="1" dirty="0" smtClean="0"/>
              <a:t> (1957)</a:t>
            </a:r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Background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5573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1" cy="5481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29120" y="1399624"/>
            <a:ext cx="4045815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solidFill>
                  <a:srgbClr val="0000FF"/>
                </a:solidFill>
              </a:rPr>
              <a:t>GOAL</a:t>
            </a:r>
            <a:r>
              <a:rPr lang="en-US" b="1" dirty="0" smtClean="0">
                <a:solidFill>
                  <a:srgbClr val="0000FF"/>
                </a:solidFill>
              </a:rPr>
              <a:t>: To determine the characteristic types of interaction that exist between upper-tropospheric PV anomalies during a jet superposition event</a:t>
            </a:r>
            <a:endParaRPr lang="en-US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  <p:sp>
        <p:nvSpPr>
          <p:cNvPr id="12" name="Rectangle 11"/>
          <p:cNvSpPr/>
          <p:nvPr/>
        </p:nvSpPr>
        <p:spPr>
          <a:xfrm>
            <a:off x="1885428" y="1401063"/>
            <a:ext cx="2172894" cy="489829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64098" y="6226360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Winters and Martin 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246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7895" y="2691928"/>
            <a:ext cx="8234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Jet Superposition Event Identification and Classification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0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</a:t>
            </a:r>
            <a:r>
              <a:rPr lang="en-US" sz="2000" dirty="0" smtClean="0"/>
              <a:t>grid </a:t>
            </a:r>
            <a:r>
              <a:rPr lang="en-US" sz="2000" dirty="0"/>
              <a:t>points over North </a:t>
            </a:r>
            <a:r>
              <a:rPr lang="en-US" sz="2000" dirty="0" smtClean="0"/>
              <a:t>America in the CFSR </a:t>
            </a:r>
            <a:r>
              <a:rPr lang="en-US" sz="2000" dirty="0"/>
              <a:t>(</a:t>
            </a:r>
            <a:r>
              <a:rPr lang="en-US" sz="2000" dirty="0" err="1"/>
              <a:t>Saha</a:t>
            </a:r>
            <a:r>
              <a:rPr lang="en-US" sz="2000" dirty="0"/>
              <a:t> et al. 2014)</a:t>
            </a:r>
            <a:r>
              <a:rPr lang="en-US" sz="2000" dirty="0" smtClean="0"/>
              <a:t> </a:t>
            </a:r>
            <a:r>
              <a:rPr lang="en-US" sz="2000" dirty="0"/>
              <a:t>characterized by a </a:t>
            </a:r>
            <a:r>
              <a:rPr lang="en-US" sz="2000" dirty="0" smtClean="0"/>
              <a:t>polar and subtropical jets during Nov</a:t>
            </a:r>
            <a:r>
              <a:rPr lang="en-US" sz="2000" dirty="0"/>
              <a:t>–Mar </a:t>
            </a:r>
            <a:endParaRPr lang="en-US" sz="2000" dirty="0" smtClean="0"/>
          </a:p>
          <a:p>
            <a:r>
              <a:rPr lang="en-US" sz="2000" dirty="0" smtClean="0"/>
              <a:t>1979</a:t>
            </a:r>
            <a:r>
              <a:rPr lang="en-US" sz="2000" dirty="0"/>
              <a:t>–</a:t>
            </a:r>
            <a:r>
              <a:rPr lang="en-US" sz="2000" dirty="0" smtClean="0"/>
              <a:t>2010.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A’</a:t>
            </a:r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Isotachs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 smtClean="0"/>
              <a:t>1,2,3-PVU contours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D23FF"/>
                </a:solidFill>
              </a:rPr>
              <a:t>0000 UTC 27 April 2010</a:t>
            </a:r>
            <a:endParaRPr lang="en-US" sz="3200" b="1" dirty="0">
              <a:solidFill>
                <a:srgbClr val="0D23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0490" y="6418300"/>
            <a:ext cx="5397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Winters </a:t>
            </a:r>
            <a:r>
              <a:rPr lang="en-US" b="1" dirty="0"/>
              <a:t>and Martin </a:t>
            </a:r>
            <a:r>
              <a:rPr lang="en-US" b="1" dirty="0" smtClean="0"/>
              <a:t>(2014); Christenson </a:t>
            </a:r>
            <a:r>
              <a:rPr lang="en-US" b="1" dirty="0"/>
              <a:t>et al. </a:t>
            </a:r>
            <a:r>
              <a:rPr lang="en-US" b="1" dirty="0" smtClean="0"/>
              <a:t>(2017)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wind speed</a:t>
            </a:r>
            <a:endParaRPr lang="en-US" sz="1600" b="1" dirty="0"/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A’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69743" y="3314281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  <a:endParaRPr lang="en-US" sz="4400" b="1" dirty="0">
              <a:solidFill>
                <a:srgbClr val="0D23FF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65399" y="2710057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  <a:endParaRPr lang="en-US" sz="4400" b="1" dirty="0">
              <a:solidFill>
                <a:srgbClr val="FF0000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  <a:endParaRPr lang="en-US" sz="2400" b="1" dirty="0">
              <a:solidFill>
                <a:srgbClr val="0D23FF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  <a:endParaRPr lang="en-US" sz="2400" b="1" dirty="0">
              <a:solidFill>
                <a:srgbClr val="FF0000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46542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</a:t>
            </a:r>
            <a:r>
              <a:rPr lang="en-US" sz="2000" dirty="0" smtClean="0"/>
              <a:t>grid </a:t>
            </a:r>
            <a:r>
              <a:rPr lang="en-US" sz="2000" dirty="0"/>
              <a:t>points over North </a:t>
            </a:r>
            <a:r>
              <a:rPr lang="en-US" sz="2000" dirty="0" smtClean="0"/>
              <a:t>America in the CFSR </a:t>
            </a:r>
            <a:r>
              <a:rPr lang="en-US" sz="2000" dirty="0"/>
              <a:t>(</a:t>
            </a:r>
            <a:r>
              <a:rPr lang="en-US" sz="2000" dirty="0" err="1"/>
              <a:t>Saha</a:t>
            </a:r>
            <a:r>
              <a:rPr lang="en-US" sz="2000" dirty="0"/>
              <a:t> et al. 2014)</a:t>
            </a:r>
            <a:r>
              <a:rPr lang="en-US" sz="2000" dirty="0" smtClean="0"/>
              <a:t> </a:t>
            </a:r>
            <a:r>
              <a:rPr lang="en-US" sz="2000" dirty="0"/>
              <a:t>characterized by a </a:t>
            </a:r>
            <a:r>
              <a:rPr lang="en-US" sz="2000" dirty="0" smtClean="0"/>
              <a:t>polar and subtropical jets during Nov</a:t>
            </a:r>
            <a:r>
              <a:rPr lang="en-US" sz="2000" dirty="0"/>
              <a:t>–Mar </a:t>
            </a:r>
            <a:endParaRPr lang="en-US" sz="2000" dirty="0" smtClean="0"/>
          </a:p>
          <a:p>
            <a:r>
              <a:rPr lang="en-US" sz="2000" dirty="0" smtClean="0"/>
              <a:t>1979</a:t>
            </a:r>
            <a:r>
              <a:rPr lang="en-US" sz="2000" dirty="0"/>
              <a:t>–</a:t>
            </a:r>
            <a:r>
              <a:rPr lang="en-US" sz="2000" dirty="0" smtClean="0"/>
              <a:t>2010.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A’</a:t>
            </a:r>
            <a:endParaRPr lang="en-US" sz="32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D23FF"/>
                </a:solidFill>
              </a:rPr>
              <a:t>0000 UTC 27 April 2010</a:t>
            </a:r>
            <a:endParaRPr lang="en-US" sz="3200" b="1" dirty="0">
              <a:solidFill>
                <a:srgbClr val="0D2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wind speed</a:t>
            </a:r>
            <a:endParaRPr lang="en-US" sz="1600" b="1" dirty="0"/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A’</a:t>
            </a:r>
            <a:endParaRPr lang="en-US" sz="3200" b="1" dirty="0"/>
          </a:p>
        </p:txBody>
      </p:sp>
      <p:sp>
        <p:nvSpPr>
          <p:cNvPr id="27" name="Freeform 26"/>
          <p:cNvSpPr/>
          <p:nvPr/>
        </p:nvSpPr>
        <p:spPr>
          <a:xfrm>
            <a:off x="4102996" y="3715975"/>
            <a:ext cx="571669" cy="705565"/>
          </a:xfrm>
          <a:custGeom>
            <a:avLst/>
            <a:gdLst>
              <a:gd name="connsiteX0" fmla="*/ 571669 w 571669"/>
              <a:gd name="connsiteY0" fmla="*/ 0 h 705565"/>
              <a:gd name="connsiteX1" fmla="*/ 477597 w 571669"/>
              <a:gd name="connsiteY1" fmla="*/ 54274 h 705565"/>
              <a:gd name="connsiteX2" fmla="*/ 365434 w 571669"/>
              <a:gd name="connsiteY2" fmla="*/ 90457 h 705565"/>
              <a:gd name="connsiteX3" fmla="*/ 340107 w 571669"/>
              <a:gd name="connsiteY3" fmla="*/ 202624 h 705565"/>
              <a:gd name="connsiteX4" fmla="*/ 325634 w 571669"/>
              <a:gd name="connsiteY4" fmla="*/ 296699 h 705565"/>
              <a:gd name="connsiteX5" fmla="*/ 260507 w 571669"/>
              <a:gd name="connsiteY5" fmla="*/ 361828 h 705565"/>
              <a:gd name="connsiteX6" fmla="*/ 191762 w 571669"/>
              <a:gd name="connsiteY6" fmla="*/ 390774 h 705565"/>
              <a:gd name="connsiteX7" fmla="*/ 101308 w 571669"/>
              <a:gd name="connsiteY7" fmla="*/ 387156 h 705565"/>
              <a:gd name="connsiteX8" fmla="*/ 0 w 571669"/>
              <a:gd name="connsiteY8" fmla="*/ 372683 h 705565"/>
              <a:gd name="connsiteX9" fmla="*/ 115781 w 571669"/>
              <a:gd name="connsiteY9" fmla="*/ 452285 h 705565"/>
              <a:gd name="connsiteX10" fmla="*/ 220708 w 571669"/>
              <a:gd name="connsiteY10" fmla="*/ 531887 h 705565"/>
              <a:gd name="connsiteX11" fmla="*/ 303925 w 571669"/>
              <a:gd name="connsiteY11" fmla="*/ 640436 h 705565"/>
              <a:gd name="connsiteX12" fmla="*/ 343725 w 571669"/>
              <a:gd name="connsiteY12" fmla="*/ 705565 h 705565"/>
              <a:gd name="connsiteX13" fmla="*/ 408852 w 571669"/>
              <a:gd name="connsiteY13" fmla="*/ 604253 h 705565"/>
              <a:gd name="connsiteX14" fmla="*/ 463124 w 571669"/>
              <a:gd name="connsiteY14" fmla="*/ 492086 h 705565"/>
              <a:gd name="connsiteX15" fmla="*/ 510161 w 571669"/>
              <a:gd name="connsiteY15" fmla="*/ 354592 h 705565"/>
              <a:gd name="connsiteX16" fmla="*/ 553579 w 571669"/>
              <a:gd name="connsiteY16" fmla="*/ 209860 h 705565"/>
              <a:gd name="connsiteX17" fmla="*/ 571669 w 571669"/>
              <a:gd name="connsiteY17" fmla="*/ 54274 h 705565"/>
              <a:gd name="connsiteX18" fmla="*/ 571669 w 571669"/>
              <a:gd name="connsiteY18" fmla="*/ 0 h 70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71669" h="705565">
                <a:moveTo>
                  <a:pt x="571669" y="0"/>
                </a:moveTo>
                <a:lnTo>
                  <a:pt x="477597" y="54274"/>
                </a:lnTo>
                <a:lnTo>
                  <a:pt x="365434" y="90457"/>
                </a:lnTo>
                <a:lnTo>
                  <a:pt x="340107" y="202624"/>
                </a:lnTo>
                <a:lnTo>
                  <a:pt x="325634" y="296699"/>
                </a:lnTo>
                <a:lnTo>
                  <a:pt x="260507" y="361828"/>
                </a:lnTo>
                <a:lnTo>
                  <a:pt x="191762" y="390774"/>
                </a:lnTo>
                <a:lnTo>
                  <a:pt x="101308" y="387156"/>
                </a:lnTo>
                <a:lnTo>
                  <a:pt x="0" y="372683"/>
                </a:lnTo>
                <a:lnTo>
                  <a:pt x="115781" y="452285"/>
                </a:lnTo>
                <a:lnTo>
                  <a:pt x="220708" y="531887"/>
                </a:lnTo>
                <a:lnTo>
                  <a:pt x="303925" y="640436"/>
                </a:lnTo>
                <a:lnTo>
                  <a:pt x="343725" y="705565"/>
                </a:lnTo>
                <a:lnTo>
                  <a:pt x="408852" y="604253"/>
                </a:lnTo>
                <a:lnTo>
                  <a:pt x="463124" y="492086"/>
                </a:lnTo>
                <a:lnTo>
                  <a:pt x="510161" y="354592"/>
                </a:lnTo>
                <a:lnTo>
                  <a:pt x="553579" y="209860"/>
                </a:lnTo>
                <a:lnTo>
                  <a:pt x="571669" y="54274"/>
                </a:lnTo>
                <a:lnTo>
                  <a:pt x="571669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  <a:endParaRPr lang="en-US" sz="2400" b="1" dirty="0">
              <a:solidFill>
                <a:srgbClr val="0D23FF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  <a:endParaRPr lang="en-US" sz="2400" b="1" dirty="0">
              <a:solidFill>
                <a:srgbClr val="FF0000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53834" y="5086176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Strong horizontal PV gradient within the 1–3-PVU channel in the 315–330-K isentropic layer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Isotachs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 smtClean="0"/>
              <a:t>1,2,3-PVU contours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3200490" y="6418300"/>
            <a:ext cx="5397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Winters </a:t>
            </a:r>
            <a:r>
              <a:rPr lang="en-US" b="1" dirty="0"/>
              <a:t>and Martin </a:t>
            </a:r>
            <a:r>
              <a:rPr lang="en-US" b="1" dirty="0" smtClean="0"/>
              <a:t>(2014); Christenson </a:t>
            </a:r>
            <a:r>
              <a:rPr lang="en-US" b="1" dirty="0"/>
              <a:t>et al. </a:t>
            </a:r>
            <a:r>
              <a:rPr lang="en-US" b="1" dirty="0" smtClean="0"/>
              <a:t>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817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</a:t>
            </a:r>
            <a:r>
              <a:rPr lang="en-US" sz="2000" dirty="0" smtClean="0"/>
              <a:t>grid </a:t>
            </a:r>
            <a:r>
              <a:rPr lang="en-US" sz="2000" dirty="0"/>
              <a:t>points over North </a:t>
            </a:r>
            <a:r>
              <a:rPr lang="en-US" sz="2000" dirty="0" smtClean="0"/>
              <a:t>America in the CFSR </a:t>
            </a:r>
            <a:r>
              <a:rPr lang="en-US" sz="2000" dirty="0"/>
              <a:t>(</a:t>
            </a:r>
            <a:r>
              <a:rPr lang="en-US" sz="2000" dirty="0" err="1"/>
              <a:t>Saha</a:t>
            </a:r>
            <a:r>
              <a:rPr lang="en-US" sz="2000" dirty="0"/>
              <a:t> et al. 2014)</a:t>
            </a:r>
            <a:r>
              <a:rPr lang="en-US" sz="2000" dirty="0" smtClean="0"/>
              <a:t> </a:t>
            </a:r>
            <a:r>
              <a:rPr lang="en-US" sz="2000" dirty="0"/>
              <a:t>characterized by a </a:t>
            </a:r>
            <a:r>
              <a:rPr lang="en-US" sz="2000" dirty="0" smtClean="0"/>
              <a:t>polar and subtropical jets during Nov</a:t>
            </a:r>
            <a:r>
              <a:rPr lang="en-US" sz="2000" dirty="0"/>
              <a:t>–Mar </a:t>
            </a:r>
            <a:endParaRPr lang="en-US" sz="2000" dirty="0" smtClean="0"/>
          </a:p>
          <a:p>
            <a:r>
              <a:rPr lang="en-US" sz="2000" dirty="0" smtClean="0"/>
              <a:t>1979</a:t>
            </a:r>
            <a:r>
              <a:rPr lang="en-US" sz="2000" dirty="0"/>
              <a:t>–</a:t>
            </a:r>
            <a:r>
              <a:rPr lang="en-US" sz="2000" dirty="0" smtClean="0"/>
              <a:t>2010.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A’</a:t>
            </a:r>
            <a:endParaRPr lang="en-US" sz="32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D23FF"/>
                </a:solidFill>
              </a:rPr>
              <a:t>0000 UTC 27 April 2010</a:t>
            </a:r>
            <a:endParaRPr lang="en-US" sz="3200" b="1" dirty="0">
              <a:solidFill>
                <a:srgbClr val="0D2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wind speed</a:t>
            </a:r>
            <a:endParaRPr lang="en-US" sz="1600" b="1" dirty="0"/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A’</a:t>
            </a:r>
            <a:endParaRPr lang="en-US" sz="32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260483" y="4355803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676392" y="1731896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60483" y="1731896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  <a:endParaRPr lang="en-US" sz="2400" b="1" dirty="0">
              <a:solidFill>
                <a:srgbClr val="0D23FF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  <a:endParaRPr lang="en-US" sz="2400" b="1" dirty="0">
              <a:solidFill>
                <a:srgbClr val="FF0000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67489" y="5370336"/>
            <a:ext cx="3534837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Integrated 400–100-hPa wind speed must exceed 30 m s</a:t>
            </a:r>
            <a:r>
              <a:rPr lang="en-US" b="1" baseline="30000" dirty="0" smtClean="0">
                <a:solidFill>
                  <a:srgbClr val="000000"/>
                </a:solidFill>
              </a:rPr>
              <a:t>–1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Isotachs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 smtClean="0"/>
              <a:t>1,2,3-PVU contours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3200490" y="6418300"/>
            <a:ext cx="5397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Winters </a:t>
            </a:r>
            <a:r>
              <a:rPr lang="en-US" b="1" dirty="0"/>
              <a:t>and Martin </a:t>
            </a:r>
            <a:r>
              <a:rPr lang="en-US" b="1" dirty="0" smtClean="0"/>
              <a:t>(2014); Christenson </a:t>
            </a:r>
            <a:r>
              <a:rPr lang="en-US" b="1" dirty="0"/>
              <a:t>et al. </a:t>
            </a:r>
            <a:r>
              <a:rPr lang="en-US" b="1" dirty="0" smtClean="0"/>
              <a:t>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554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</a:t>
            </a:r>
            <a:r>
              <a:rPr lang="en-US" sz="2000" dirty="0" smtClean="0"/>
              <a:t>grid </a:t>
            </a:r>
            <a:r>
              <a:rPr lang="en-US" sz="2000" dirty="0"/>
              <a:t>points over North </a:t>
            </a:r>
            <a:r>
              <a:rPr lang="en-US" sz="2000" dirty="0" smtClean="0"/>
              <a:t>America in the CFSR </a:t>
            </a:r>
            <a:r>
              <a:rPr lang="en-US" sz="2000" dirty="0"/>
              <a:t>(</a:t>
            </a:r>
            <a:r>
              <a:rPr lang="en-US" sz="2000" dirty="0" err="1"/>
              <a:t>Saha</a:t>
            </a:r>
            <a:r>
              <a:rPr lang="en-US" sz="2000" dirty="0"/>
              <a:t> et al. 2014)</a:t>
            </a:r>
            <a:r>
              <a:rPr lang="en-US" sz="2000" dirty="0" smtClean="0"/>
              <a:t> </a:t>
            </a:r>
            <a:r>
              <a:rPr lang="en-US" sz="2000" dirty="0"/>
              <a:t>characterized by a </a:t>
            </a:r>
            <a:r>
              <a:rPr lang="en-US" sz="2000" dirty="0" smtClean="0"/>
              <a:t>polar and subtropical jets during Nov</a:t>
            </a:r>
            <a:r>
              <a:rPr lang="en-US" sz="2000" dirty="0"/>
              <a:t>–Mar </a:t>
            </a:r>
            <a:endParaRPr lang="en-US" sz="2000" dirty="0" smtClean="0"/>
          </a:p>
          <a:p>
            <a:r>
              <a:rPr lang="en-US" sz="2000" dirty="0" smtClean="0"/>
              <a:t>1979</a:t>
            </a:r>
            <a:r>
              <a:rPr lang="en-US" sz="2000" dirty="0"/>
              <a:t>–</a:t>
            </a:r>
            <a:r>
              <a:rPr lang="en-US" sz="2000" dirty="0" smtClean="0"/>
              <a:t>2010.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A’</a:t>
            </a:r>
            <a:endParaRPr lang="en-US" sz="32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D23FF"/>
                </a:solidFill>
              </a:rPr>
              <a:t>0000 UTC 27 April 2010</a:t>
            </a:r>
            <a:endParaRPr lang="en-US" sz="3200" b="1" dirty="0">
              <a:solidFill>
                <a:srgbClr val="0D2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wind speed</a:t>
            </a:r>
            <a:endParaRPr lang="en-US" sz="1600" b="1" dirty="0"/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A’</a:t>
            </a:r>
            <a:endParaRPr lang="en-US" sz="3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  <a:endParaRPr lang="en-US" sz="2400" b="1" dirty="0">
              <a:solidFill>
                <a:srgbClr val="0D23FF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  <a:endParaRPr lang="en-US" sz="2400" b="1" dirty="0">
              <a:solidFill>
                <a:srgbClr val="FF0000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69743" y="3314281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  <a:endParaRPr lang="en-US" sz="4400" b="1" dirty="0">
              <a:solidFill>
                <a:srgbClr val="0D23FF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Isotachs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 smtClean="0"/>
              <a:t>1,2,3-PVU contours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3200490" y="6418300"/>
            <a:ext cx="5397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Winters </a:t>
            </a:r>
            <a:r>
              <a:rPr lang="en-US" b="1" dirty="0"/>
              <a:t>and Martin </a:t>
            </a:r>
            <a:r>
              <a:rPr lang="en-US" b="1" dirty="0" smtClean="0"/>
              <a:t>(2014); Christenson </a:t>
            </a:r>
            <a:r>
              <a:rPr lang="en-US" b="1" dirty="0"/>
              <a:t>et al. </a:t>
            </a:r>
            <a:r>
              <a:rPr lang="en-US" b="1" dirty="0" smtClean="0"/>
              <a:t>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0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</a:t>
            </a:r>
            <a:r>
              <a:rPr lang="en-US" sz="2000" dirty="0" smtClean="0"/>
              <a:t>grid </a:t>
            </a:r>
            <a:r>
              <a:rPr lang="en-US" sz="2000" dirty="0"/>
              <a:t>points over North </a:t>
            </a:r>
            <a:r>
              <a:rPr lang="en-US" sz="2000" dirty="0" smtClean="0"/>
              <a:t>America in the CFSR </a:t>
            </a:r>
            <a:r>
              <a:rPr lang="en-US" sz="2000" dirty="0"/>
              <a:t>(</a:t>
            </a:r>
            <a:r>
              <a:rPr lang="en-US" sz="2000" dirty="0" err="1"/>
              <a:t>Saha</a:t>
            </a:r>
            <a:r>
              <a:rPr lang="en-US" sz="2000" dirty="0"/>
              <a:t> et al. 2014)</a:t>
            </a:r>
            <a:r>
              <a:rPr lang="en-US" sz="2000" dirty="0" smtClean="0"/>
              <a:t> </a:t>
            </a:r>
            <a:r>
              <a:rPr lang="en-US" sz="2000" dirty="0"/>
              <a:t>characterized by a </a:t>
            </a:r>
            <a:r>
              <a:rPr lang="en-US" sz="2000" dirty="0" smtClean="0"/>
              <a:t>polar and subtropical jets during Nov</a:t>
            </a:r>
            <a:r>
              <a:rPr lang="en-US" sz="2000" dirty="0"/>
              <a:t>–Mar </a:t>
            </a:r>
            <a:endParaRPr lang="en-US" sz="2000" dirty="0" smtClean="0"/>
          </a:p>
          <a:p>
            <a:r>
              <a:rPr lang="en-US" sz="2000" dirty="0" smtClean="0"/>
              <a:t>1979</a:t>
            </a:r>
            <a:r>
              <a:rPr lang="en-US" sz="2000" dirty="0"/>
              <a:t>–</a:t>
            </a:r>
            <a:r>
              <a:rPr lang="en-US" sz="2000" dirty="0" smtClean="0"/>
              <a:t>2010.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A’</a:t>
            </a:r>
            <a:endParaRPr lang="en-US" sz="32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D23FF"/>
                </a:solidFill>
              </a:rPr>
              <a:t>0000 UTC 27 April 2010</a:t>
            </a:r>
            <a:endParaRPr lang="en-US" sz="3200" b="1" dirty="0">
              <a:solidFill>
                <a:srgbClr val="0D2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wind speed</a:t>
            </a:r>
            <a:endParaRPr lang="en-US" sz="1600" b="1" dirty="0"/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A’</a:t>
            </a:r>
            <a:endParaRPr lang="en-US" sz="3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253834" y="5086176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Strong horizontal PV gradient within the 1–3-PVU channel in the 340–355-K isentropic layer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  <a:endParaRPr lang="en-US" sz="2400" b="1" dirty="0">
              <a:solidFill>
                <a:srgbClr val="0D23FF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  <a:endParaRPr lang="en-US" sz="2400" b="1" dirty="0">
              <a:solidFill>
                <a:srgbClr val="FF0000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650182" y="2416856"/>
            <a:ext cx="587182" cy="1242565"/>
          </a:xfrm>
          <a:custGeom>
            <a:avLst/>
            <a:gdLst>
              <a:gd name="connsiteX0" fmla="*/ 587182 w 587182"/>
              <a:gd name="connsiteY0" fmla="*/ 0 h 1242565"/>
              <a:gd name="connsiteX1" fmla="*/ 396007 w 587182"/>
              <a:gd name="connsiteY1" fmla="*/ 40964 h 1242565"/>
              <a:gd name="connsiteX2" fmla="*/ 163865 w 587182"/>
              <a:gd name="connsiteY2" fmla="*/ 150200 h 1242565"/>
              <a:gd name="connsiteX3" fmla="*/ 150209 w 587182"/>
              <a:gd name="connsiteY3" fmla="*/ 355019 h 1242565"/>
              <a:gd name="connsiteX4" fmla="*/ 109243 w 587182"/>
              <a:gd name="connsiteY4" fmla="*/ 587146 h 1242565"/>
              <a:gd name="connsiteX5" fmla="*/ 54621 w 587182"/>
              <a:gd name="connsiteY5" fmla="*/ 751001 h 1242565"/>
              <a:gd name="connsiteX6" fmla="*/ 0 w 587182"/>
              <a:gd name="connsiteY6" fmla="*/ 914855 h 1242565"/>
              <a:gd name="connsiteX7" fmla="*/ 109243 w 587182"/>
              <a:gd name="connsiteY7" fmla="*/ 1092365 h 1242565"/>
              <a:gd name="connsiteX8" fmla="*/ 191175 w 587182"/>
              <a:gd name="connsiteY8" fmla="*/ 1242565 h 1242565"/>
              <a:gd name="connsiteX9" fmla="*/ 191175 w 587182"/>
              <a:gd name="connsiteY9" fmla="*/ 1242565 h 1242565"/>
              <a:gd name="connsiteX10" fmla="*/ 218486 w 587182"/>
              <a:gd name="connsiteY10" fmla="*/ 1037746 h 1242565"/>
              <a:gd name="connsiteX11" fmla="*/ 232142 w 587182"/>
              <a:gd name="connsiteY11" fmla="*/ 778310 h 1242565"/>
              <a:gd name="connsiteX12" fmla="*/ 232142 w 587182"/>
              <a:gd name="connsiteY12" fmla="*/ 546182 h 1242565"/>
              <a:gd name="connsiteX13" fmla="*/ 259452 w 587182"/>
              <a:gd name="connsiteY13" fmla="*/ 368673 h 1242565"/>
              <a:gd name="connsiteX14" fmla="*/ 382351 w 587182"/>
              <a:gd name="connsiteY14" fmla="*/ 163855 h 1242565"/>
              <a:gd name="connsiteX15" fmla="*/ 587182 w 587182"/>
              <a:gd name="connsiteY15" fmla="*/ 0 h 124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7182" h="1242565">
                <a:moveTo>
                  <a:pt x="587182" y="0"/>
                </a:moveTo>
                <a:lnTo>
                  <a:pt x="396007" y="40964"/>
                </a:lnTo>
                <a:lnTo>
                  <a:pt x="163865" y="150200"/>
                </a:lnTo>
                <a:lnTo>
                  <a:pt x="150209" y="355019"/>
                </a:lnTo>
                <a:lnTo>
                  <a:pt x="109243" y="587146"/>
                </a:lnTo>
                <a:lnTo>
                  <a:pt x="54621" y="751001"/>
                </a:lnTo>
                <a:lnTo>
                  <a:pt x="0" y="914855"/>
                </a:lnTo>
                <a:lnTo>
                  <a:pt x="109243" y="1092365"/>
                </a:lnTo>
                <a:lnTo>
                  <a:pt x="191175" y="1242565"/>
                </a:lnTo>
                <a:lnTo>
                  <a:pt x="191175" y="1242565"/>
                </a:lnTo>
                <a:lnTo>
                  <a:pt x="218486" y="1037746"/>
                </a:lnTo>
                <a:lnTo>
                  <a:pt x="232142" y="778310"/>
                </a:lnTo>
                <a:lnTo>
                  <a:pt x="232142" y="546182"/>
                </a:lnTo>
                <a:lnTo>
                  <a:pt x="259452" y="368673"/>
                </a:lnTo>
                <a:lnTo>
                  <a:pt x="382351" y="163855"/>
                </a:lnTo>
                <a:lnTo>
                  <a:pt x="58718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1000"/>
            </a:scheme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Isotachs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 smtClean="0"/>
              <a:t>1,2,3-PVU contours</a:t>
            </a:r>
            <a:endParaRPr lang="en-US" b="1" dirty="0"/>
          </a:p>
        </p:txBody>
      </p:sp>
      <p:sp>
        <p:nvSpPr>
          <p:cNvPr id="35" name="Rectangle 34"/>
          <p:cNvSpPr/>
          <p:nvPr/>
        </p:nvSpPr>
        <p:spPr>
          <a:xfrm>
            <a:off x="3200490" y="6418300"/>
            <a:ext cx="5397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Winters </a:t>
            </a:r>
            <a:r>
              <a:rPr lang="en-US" b="1" dirty="0"/>
              <a:t>and Martin </a:t>
            </a:r>
            <a:r>
              <a:rPr lang="en-US" b="1" dirty="0" smtClean="0"/>
              <a:t>(2014); Christenson </a:t>
            </a:r>
            <a:r>
              <a:rPr lang="en-US" b="1" dirty="0"/>
              <a:t>et al. </a:t>
            </a:r>
            <a:r>
              <a:rPr lang="en-US" b="1" dirty="0" smtClean="0"/>
              <a:t>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717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</a:t>
            </a:r>
            <a:r>
              <a:rPr lang="en-US" sz="2000" dirty="0" smtClean="0"/>
              <a:t>grid </a:t>
            </a:r>
            <a:r>
              <a:rPr lang="en-US" sz="2000" dirty="0"/>
              <a:t>points over North </a:t>
            </a:r>
            <a:r>
              <a:rPr lang="en-US" sz="2000" dirty="0" smtClean="0"/>
              <a:t>America in the CFSR </a:t>
            </a:r>
            <a:r>
              <a:rPr lang="en-US" sz="2000" dirty="0"/>
              <a:t>(</a:t>
            </a:r>
            <a:r>
              <a:rPr lang="en-US" sz="2000" dirty="0" err="1"/>
              <a:t>Saha</a:t>
            </a:r>
            <a:r>
              <a:rPr lang="en-US" sz="2000" dirty="0"/>
              <a:t> et al. 2014)</a:t>
            </a:r>
            <a:r>
              <a:rPr lang="en-US" sz="2000" dirty="0" smtClean="0"/>
              <a:t> </a:t>
            </a:r>
            <a:r>
              <a:rPr lang="en-US" sz="2000" dirty="0"/>
              <a:t>characterized by a </a:t>
            </a:r>
            <a:r>
              <a:rPr lang="en-US" sz="2000" dirty="0" smtClean="0"/>
              <a:t>polar and subtropical jets during Nov</a:t>
            </a:r>
            <a:r>
              <a:rPr lang="en-US" sz="2000" dirty="0"/>
              <a:t>–Mar </a:t>
            </a:r>
            <a:endParaRPr lang="en-US" sz="2000" dirty="0" smtClean="0"/>
          </a:p>
          <a:p>
            <a:r>
              <a:rPr lang="en-US" sz="2000" dirty="0" smtClean="0"/>
              <a:t>1979</a:t>
            </a:r>
            <a:r>
              <a:rPr lang="en-US" sz="2000" dirty="0"/>
              <a:t>–</a:t>
            </a:r>
            <a:r>
              <a:rPr lang="en-US" sz="2000" dirty="0" smtClean="0"/>
              <a:t>2010.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A’</a:t>
            </a:r>
            <a:endParaRPr lang="en-US" sz="32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D23FF"/>
                </a:solidFill>
              </a:rPr>
              <a:t>0000 UTC 27 April 2010</a:t>
            </a:r>
            <a:endParaRPr lang="en-US" sz="3200" b="1" dirty="0">
              <a:solidFill>
                <a:srgbClr val="0D2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wind speed</a:t>
            </a:r>
            <a:endParaRPr lang="en-US" sz="1600" b="1" dirty="0"/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A’</a:t>
            </a:r>
            <a:endParaRPr lang="en-US" sz="3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267489" y="5370336"/>
            <a:ext cx="3534837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Integrated 400–100-hPa wind speed must exceed 30 m s</a:t>
            </a:r>
            <a:r>
              <a:rPr lang="en-US" b="1" baseline="30000" dirty="0" smtClean="0">
                <a:solidFill>
                  <a:srgbClr val="000000"/>
                </a:solidFill>
              </a:rPr>
              <a:t>–1</a:t>
            </a:r>
            <a:endParaRPr lang="en-US" dirty="0" smtClean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25152" y="4369459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41061" y="1745552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525152" y="1745552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  <a:endParaRPr lang="en-US" sz="2400" b="1" dirty="0">
              <a:solidFill>
                <a:srgbClr val="0D23FF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  <a:endParaRPr lang="en-US" sz="2400" b="1" dirty="0">
              <a:solidFill>
                <a:srgbClr val="FF0000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Isotachs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 smtClean="0"/>
              <a:t>1,2,3-PVU contours</a:t>
            </a:r>
            <a:endParaRPr lang="en-US" b="1" dirty="0"/>
          </a:p>
        </p:txBody>
      </p:sp>
      <p:sp>
        <p:nvSpPr>
          <p:cNvPr id="33" name="Rectangle 32"/>
          <p:cNvSpPr/>
          <p:nvPr/>
        </p:nvSpPr>
        <p:spPr>
          <a:xfrm>
            <a:off x="3200490" y="6418300"/>
            <a:ext cx="5397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Winters </a:t>
            </a:r>
            <a:r>
              <a:rPr lang="en-US" b="1" dirty="0"/>
              <a:t>and Martin </a:t>
            </a:r>
            <a:r>
              <a:rPr lang="en-US" b="1" dirty="0" smtClean="0"/>
              <a:t>(2014); Christenson </a:t>
            </a:r>
            <a:r>
              <a:rPr lang="en-US" b="1" dirty="0"/>
              <a:t>et al. </a:t>
            </a:r>
            <a:r>
              <a:rPr lang="en-US" b="1" dirty="0" smtClean="0"/>
              <a:t>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480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</a:t>
            </a:r>
            <a:r>
              <a:rPr lang="en-US" sz="2000" dirty="0" smtClean="0"/>
              <a:t>grid </a:t>
            </a:r>
            <a:r>
              <a:rPr lang="en-US" sz="2000" dirty="0"/>
              <a:t>points over North </a:t>
            </a:r>
            <a:r>
              <a:rPr lang="en-US" sz="2000" dirty="0" smtClean="0"/>
              <a:t>America in the CFSR </a:t>
            </a:r>
            <a:r>
              <a:rPr lang="en-US" sz="2000" dirty="0"/>
              <a:t>(</a:t>
            </a:r>
            <a:r>
              <a:rPr lang="en-US" sz="2000" dirty="0" err="1"/>
              <a:t>Saha</a:t>
            </a:r>
            <a:r>
              <a:rPr lang="en-US" sz="2000" dirty="0"/>
              <a:t> et al. 2014)</a:t>
            </a:r>
            <a:r>
              <a:rPr lang="en-US" sz="2000" dirty="0" smtClean="0"/>
              <a:t> </a:t>
            </a:r>
            <a:r>
              <a:rPr lang="en-US" sz="2000" dirty="0"/>
              <a:t>characterized by a </a:t>
            </a:r>
            <a:r>
              <a:rPr lang="en-US" sz="2000" dirty="0" smtClean="0"/>
              <a:t>polar and subtropical jets during Nov</a:t>
            </a:r>
            <a:r>
              <a:rPr lang="en-US" sz="2000" dirty="0"/>
              <a:t>–Mar </a:t>
            </a:r>
            <a:endParaRPr lang="en-US" sz="2000" dirty="0" smtClean="0"/>
          </a:p>
          <a:p>
            <a:r>
              <a:rPr lang="en-US" sz="2000" dirty="0" smtClean="0"/>
              <a:t>1979</a:t>
            </a:r>
            <a:r>
              <a:rPr lang="en-US" sz="2000" dirty="0"/>
              <a:t>–</a:t>
            </a:r>
            <a:r>
              <a:rPr lang="en-US" sz="2000" dirty="0" smtClean="0"/>
              <a:t>2010.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A’</a:t>
            </a:r>
            <a:endParaRPr lang="en-US" sz="32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D23FF"/>
                </a:solidFill>
              </a:rPr>
              <a:t>0000 UTC 27 April 2010</a:t>
            </a:r>
            <a:endParaRPr lang="en-US" sz="3200" b="1" dirty="0">
              <a:solidFill>
                <a:srgbClr val="0D2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wind speed</a:t>
            </a:r>
            <a:endParaRPr lang="en-US" sz="1600" b="1" dirty="0"/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A’</a:t>
            </a:r>
            <a:endParaRPr lang="en-US" sz="3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  <a:endParaRPr lang="en-US" sz="2400" b="1" dirty="0">
              <a:solidFill>
                <a:srgbClr val="0D23FF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  <a:endParaRPr lang="en-US" sz="2400" b="1" dirty="0">
              <a:solidFill>
                <a:srgbClr val="FF0000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54836" y="2296529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  <a:endParaRPr lang="en-US" sz="4400" b="1" dirty="0">
              <a:solidFill>
                <a:srgbClr val="FF0000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Isotachs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 smtClean="0"/>
              <a:t>1,2,3-PVU contours</a:t>
            </a:r>
            <a:endParaRPr lang="en-US" b="1" dirty="0"/>
          </a:p>
        </p:txBody>
      </p:sp>
      <p:sp>
        <p:nvSpPr>
          <p:cNvPr id="35" name="Rectangle 34"/>
          <p:cNvSpPr/>
          <p:nvPr/>
        </p:nvSpPr>
        <p:spPr>
          <a:xfrm>
            <a:off x="3200490" y="6418300"/>
            <a:ext cx="5397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Winters </a:t>
            </a:r>
            <a:r>
              <a:rPr lang="en-US" b="1" dirty="0"/>
              <a:t>and Martin </a:t>
            </a:r>
            <a:r>
              <a:rPr lang="en-US" b="1" dirty="0" smtClean="0"/>
              <a:t>(2014); Christenson </a:t>
            </a:r>
            <a:r>
              <a:rPr lang="en-US" b="1" dirty="0"/>
              <a:t>et al. </a:t>
            </a:r>
            <a:r>
              <a:rPr lang="en-US" b="1" dirty="0" smtClean="0"/>
              <a:t>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387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B’</a:t>
            </a:r>
            <a:endParaRPr lang="en-US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</a:t>
            </a:r>
            <a:r>
              <a:rPr lang="en-US" sz="2000" dirty="0" smtClean="0"/>
              <a:t>grid </a:t>
            </a:r>
            <a:r>
              <a:rPr lang="en-US" sz="2000" dirty="0"/>
              <a:t>points over North </a:t>
            </a:r>
            <a:r>
              <a:rPr lang="en-US" sz="2000" dirty="0" smtClean="0"/>
              <a:t>America in the CFSR </a:t>
            </a:r>
            <a:r>
              <a:rPr lang="en-US" sz="2000" dirty="0"/>
              <a:t>(</a:t>
            </a:r>
            <a:r>
              <a:rPr lang="en-US" sz="2000" dirty="0" err="1"/>
              <a:t>Saha</a:t>
            </a:r>
            <a:r>
              <a:rPr lang="en-US" sz="2000" dirty="0"/>
              <a:t> et al. 2014)</a:t>
            </a:r>
            <a:r>
              <a:rPr lang="en-US" sz="2000" dirty="0" smtClean="0"/>
              <a:t> </a:t>
            </a:r>
            <a:r>
              <a:rPr lang="en-US" sz="2000" dirty="0"/>
              <a:t>characterized by a jet superposition during Nov–Mar </a:t>
            </a:r>
            <a:endParaRPr lang="en-US" sz="2000" dirty="0" smtClean="0"/>
          </a:p>
          <a:p>
            <a:r>
              <a:rPr lang="en-US" sz="2000" dirty="0" smtClean="0"/>
              <a:t>1979</a:t>
            </a:r>
            <a:r>
              <a:rPr lang="en-US" sz="2000" dirty="0"/>
              <a:t>–</a:t>
            </a:r>
            <a:r>
              <a:rPr lang="en-US" sz="2000" dirty="0" smtClean="0"/>
              <a:t>2010.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D23FF"/>
                </a:solidFill>
              </a:rPr>
              <a:t>0000 UTC 24 October 2010</a:t>
            </a:r>
            <a:endParaRPr lang="en-US" sz="3200" b="1" dirty="0">
              <a:solidFill>
                <a:srgbClr val="0D23FF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  <a:r>
              <a:rPr lang="en-US" sz="3200" b="1" dirty="0" smtClean="0"/>
              <a:t>’</a:t>
            </a:r>
            <a:endParaRPr lang="en-US" sz="3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wind speed</a:t>
            </a:r>
            <a:endParaRPr lang="en-US" sz="16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  <a:endParaRPr lang="en-US" sz="2400" b="1" dirty="0">
              <a:solidFill>
                <a:srgbClr val="FFFF00"/>
              </a:solidFill>
              <a:effectLst>
                <a:glow rad="762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Isotachs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 smtClean="0"/>
              <a:t>1,2,3-PVU contours</a:t>
            </a:r>
            <a:endParaRPr lang="en-US" b="1" dirty="0"/>
          </a:p>
        </p:txBody>
      </p:sp>
      <p:sp>
        <p:nvSpPr>
          <p:cNvPr id="24" name="Rectangle 23"/>
          <p:cNvSpPr/>
          <p:nvPr/>
        </p:nvSpPr>
        <p:spPr>
          <a:xfrm>
            <a:off x="3200490" y="6418300"/>
            <a:ext cx="5397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Winters </a:t>
            </a:r>
            <a:r>
              <a:rPr lang="en-US" b="1" dirty="0"/>
              <a:t>and Martin </a:t>
            </a:r>
            <a:r>
              <a:rPr lang="en-US" b="1" dirty="0" smtClean="0"/>
              <a:t>(2014); Christenson </a:t>
            </a:r>
            <a:r>
              <a:rPr lang="en-US" b="1" dirty="0"/>
              <a:t>et al. </a:t>
            </a:r>
            <a:r>
              <a:rPr lang="en-US" b="1" dirty="0" smtClean="0"/>
              <a:t>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994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Modified from </a:t>
            </a:r>
            <a:r>
              <a:rPr lang="en-US" b="1" dirty="0" err="1" smtClean="0"/>
              <a:t>Defant</a:t>
            </a:r>
            <a:r>
              <a:rPr lang="en-US" b="1" dirty="0" smtClean="0"/>
              <a:t> and </a:t>
            </a:r>
            <a:r>
              <a:rPr lang="en-US" b="1" dirty="0" err="1" smtClean="0"/>
              <a:t>Taba</a:t>
            </a:r>
            <a:r>
              <a:rPr lang="en-US" b="1" dirty="0" smtClean="0"/>
              <a:t> (1957)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424607"/>
            <a:ext cx="3232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Maps of tropopause pressure help to identify the location of the jets.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While each jet occupies its own climatological latitude band, substantial meanders are common.</a:t>
            </a:r>
          </a:p>
          <a:p>
            <a:pPr algn="ctr"/>
            <a:endParaRPr lang="en-US" sz="2000" dirty="0" smtClean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1797" r="-41797"/>
          <a:stretch>
            <a:fillRect/>
          </a:stretch>
        </p:blipFill>
        <p:spPr>
          <a:xfrm>
            <a:off x="-2062979" y="1052667"/>
            <a:ext cx="10330193" cy="5681208"/>
          </a:xfrm>
        </p:spPr>
      </p:pic>
      <p:sp>
        <p:nvSpPr>
          <p:cNvPr id="11" name="TextBox 10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  <a:endParaRPr lang="en-US" sz="28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19450374">
            <a:off x="1186697" y="2267500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POLJ</a:t>
            </a:r>
            <a:endParaRPr lang="en-US" sz="2800" b="1" dirty="0">
              <a:solidFill>
                <a:srgbClr val="0000FF"/>
              </a:solidFill>
              <a:effectLst>
                <a:glow rad="101600">
                  <a:schemeClr val="tx1">
                    <a:alpha val="75000"/>
                  </a:schemeClr>
                </a:glow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Background</a:t>
            </a:r>
            <a:endParaRPr lang="en-US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947171" y="5728597"/>
            <a:ext cx="28549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 smtClean="0"/>
              <a:t>Tropical Tropopause</a:t>
            </a:r>
          </a:p>
          <a:p>
            <a:pPr indent="457200"/>
            <a:r>
              <a:rPr lang="en-US" dirty="0" smtClean="0"/>
              <a:t>Subtropical Tropopause</a:t>
            </a:r>
          </a:p>
          <a:p>
            <a:pPr indent="457200"/>
            <a:r>
              <a:rPr lang="en-US" dirty="0" smtClean="0"/>
              <a:t>Polar Tropopause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144580" y="5824010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144580" y="6095785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144580" y="6379797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92001" y="1154767"/>
            <a:ext cx="3250249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Tropopause</a:t>
            </a:r>
            <a:r>
              <a:rPr lang="en-US" sz="2000" b="1" dirty="0" smtClean="0"/>
              <a:t> Pressure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1880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B’</a:t>
            </a:r>
            <a:endParaRPr lang="en-US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</a:t>
            </a:r>
            <a:r>
              <a:rPr lang="en-US" sz="2000" dirty="0" smtClean="0"/>
              <a:t>grid </a:t>
            </a:r>
            <a:r>
              <a:rPr lang="en-US" sz="2000" dirty="0"/>
              <a:t>points over North </a:t>
            </a:r>
            <a:r>
              <a:rPr lang="en-US" sz="2000" dirty="0" smtClean="0"/>
              <a:t>America in the CFSR </a:t>
            </a:r>
            <a:r>
              <a:rPr lang="en-US" sz="2000" dirty="0"/>
              <a:t>(</a:t>
            </a:r>
            <a:r>
              <a:rPr lang="en-US" sz="2000" dirty="0" err="1"/>
              <a:t>Saha</a:t>
            </a:r>
            <a:r>
              <a:rPr lang="en-US" sz="2000" dirty="0"/>
              <a:t> et al. 2014)</a:t>
            </a:r>
            <a:r>
              <a:rPr lang="en-US" sz="2000" dirty="0" smtClean="0"/>
              <a:t> </a:t>
            </a:r>
            <a:r>
              <a:rPr lang="en-US" sz="2000" dirty="0"/>
              <a:t>characterized by a jet superposition during Nov–Mar </a:t>
            </a:r>
            <a:endParaRPr lang="en-US" sz="2000" dirty="0" smtClean="0"/>
          </a:p>
          <a:p>
            <a:r>
              <a:rPr lang="en-US" sz="2000" dirty="0" smtClean="0"/>
              <a:t>1979</a:t>
            </a:r>
            <a:r>
              <a:rPr lang="en-US" sz="2000" dirty="0"/>
              <a:t>–</a:t>
            </a:r>
            <a:r>
              <a:rPr lang="en-US" sz="2000" dirty="0" smtClean="0"/>
              <a:t>2010.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D23FF"/>
                </a:solidFill>
              </a:rPr>
              <a:t>0000 UTC 24 October 2010</a:t>
            </a:r>
            <a:endParaRPr lang="en-US" sz="3200" b="1" dirty="0">
              <a:solidFill>
                <a:srgbClr val="0D23FF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  <a:r>
              <a:rPr lang="en-US" sz="3200" b="1" dirty="0" smtClean="0"/>
              <a:t>’</a:t>
            </a:r>
            <a:endParaRPr lang="en-US" sz="3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wind speed</a:t>
            </a:r>
            <a:endParaRPr lang="en-US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Criteria for both the </a:t>
            </a:r>
            <a:r>
              <a:rPr lang="en-US" b="1" dirty="0">
                <a:solidFill>
                  <a:srgbClr val="000000"/>
                </a:solidFill>
              </a:rPr>
              <a:t>p</a:t>
            </a:r>
            <a:r>
              <a:rPr lang="en-US" b="1" dirty="0" smtClean="0">
                <a:solidFill>
                  <a:srgbClr val="000000"/>
                </a:solidFill>
              </a:rPr>
              <a:t>olar and subtropical </a:t>
            </a:r>
            <a:r>
              <a:rPr lang="en-US" b="1" dirty="0">
                <a:solidFill>
                  <a:srgbClr val="000000"/>
                </a:solidFill>
              </a:rPr>
              <a:t>j</a:t>
            </a:r>
            <a:r>
              <a:rPr lang="en-US" b="1" dirty="0" smtClean="0">
                <a:solidFill>
                  <a:srgbClr val="000000"/>
                </a:solidFill>
              </a:rPr>
              <a:t>ets satisfied within  the same grid column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926445" y="2689947"/>
            <a:ext cx="423318" cy="914855"/>
          </a:xfrm>
          <a:custGeom>
            <a:avLst/>
            <a:gdLst>
              <a:gd name="connsiteX0" fmla="*/ 423318 w 423318"/>
              <a:gd name="connsiteY0" fmla="*/ 0 h 914855"/>
              <a:gd name="connsiteX1" fmla="*/ 259453 w 423318"/>
              <a:gd name="connsiteY1" fmla="*/ 109237 h 914855"/>
              <a:gd name="connsiteX2" fmla="*/ 95588 w 423318"/>
              <a:gd name="connsiteY2" fmla="*/ 245782 h 914855"/>
              <a:gd name="connsiteX3" fmla="*/ 95588 w 423318"/>
              <a:gd name="connsiteY3" fmla="*/ 245782 h 914855"/>
              <a:gd name="connsiteX4" fmla="*/ 40967 w 423318"/>
              <a:gd name="connsiteY4" fmla="*/ 395982 h 914855"/>
              <a:gd name="connsiteX5" fmla="*/ 13656 w 423318"/>
              <a:gd name="connsiteY5" fmla="*/ 559837 h 914855"/>
              <a:gd name="connsiteX6" fmla="*/ 0 w 423318"/>
              <a:gd name="connsiteY6" fmla="*/ 737346 h 914855"/>
              <a:gd name="connsiteX7" fmla="*/ 13656 w 423318"/>
              <a:gd name="connsiteY7" fmla="*/ 914855 h 914855"/>
              <a:gd name="connsiteX8" fmla="*/ 191176 w 423318"/>
              <a:gd name="connsiteY8" fmla="*/ 914855 h 914855"/>
              <a:gd name="connsiteX9" fmla="*/ 204831 w 423318"/>
              <a:gd name="connsiteY9" fmla="*/ 669073 h 914855"/>
              <a:gd name="connsiteX10" fmla="*/ 232142 w 423318"/>
              <a:gd name="connsiteY10" fmla="*/ 477910 h 914855"/>
              <a:gd name="connsiteX11" fmla="*/ 245798 w 423318"/>
              <a:gd name="connsiteY11" fmla="*/ 314055 h 914855"/>
              <a:gd name="connsiteX12" fmla="*/ 273108 w 423318"/>
              <a:gd name="connsiteY12" fmla="*/ 150200 h 914855"/>
              <a:gd name="connsiteX13" fmla="*/ 273108 w 423318"/>
              <a:gd name="connsiteY13" fmla="*/ 150200 h 914855"/>
              <a:gd name="connsiteX14" fmla="*/ 423318 w 423318"/>
              <a:gd name="connsiteY14" fmla="*/ 0 h 91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318" h="914855">
                <a:moveTo>
                  <a:pt x="423318" y="0"/>
                </a:moveTo>
                <a:lnTo>
                  <a:pt x="259453" y="109237"/>
                </a:lnTo>
                <a:lnTo>
                  <a:pt x="95588" y="245782"/>
                </a:lnTo>
                <a:lnTo>
                  <a:pt x="95588" y="245782"/>
                </a:lnTo>
                <a:lnTo>
                  <a:pt x="40967" y="395982"/>
                </a:lnTo>
                <a:lnTo>
                  <a:pt x="13656" y="559837"/>
                </a:lnTo>
                <a:lnTo>
                  <a:pt x="0" y="737346"/>
                </a:lnTo>
                <a:lnTo>
                  <a:pt x="13656" y="914855"/>
                </a:lnTo>
                <a:lnTo>
                  <a:pt x="191176" y="914855"/>
                </a:lnTo>
                <a:lnTo>
                  <a:pt x="204831" y="669073"/>
                </a:lnTo>
                <a:lnTo>
                  <a:pt x="232142" y="477910"/>
                </a:lnTo>
                <a:lnTo>
                  <a:pt x="245798" y="314055"/>
                </a:lnTo>
                <a:lnTo>
                  <a:pt x="273108" y="150200"/>
                </a:lnTo>
                <a:lnTo>
                  <a:pt x="273108" y="150200"/>
                </a:lnTo>
                <a:lnTo>
                  <a:pt x="423318" y="0"/>
                </a:lnTo>
                <a:close/>
              </a:path>
            </a:pathLst>
          </a:custGeom>
          <a:solidFill>
            <a:srgbClr val="404040">
              <a:alpha val="50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817202" y="3959821"/>
            <a:ext cx="491595" cy="832928"/>
          </a:xfrm>
          <a:custGeom>
            <a:avLst/>
            <a:gdLst>
              <a:gd name="connsiteX0" fmla="*/ 122899 w 491595"/>
              <a:gd name="connsiteY0" fmla="*/ 0 h 832928"/>
              <a:gd name="connsiteX1" fmla="*/ 286764 w 491595"/>
              <a:gd name="connsiteY1" fmla="*/ 109236 h 832928"/>
              <a:gd name="connsiteX2" fmla="*/ 259453 w 491595"/>
              <a:gd name="connsiteY2" fmla="*/ 395982 h 832928"/>
              <a:gd name="connsiteX3" fmla="*/ 355041 w 491595"/>
              <a:gd name="connsiteY3" fmla="*/ 614455 h 832928"/>
              <a:gd name="connsiteX4" fmla="*/ 491595 w 491595"/>
              <a:gd name="connsiteY4" fmla="*/ 832928 h 832928"/>
              <a:gd name="connsiteX5" fmla="*/ 300419 w 491595"/>
              <a:gd name="connsiteY5" fmla="*/ 696382 h 832928"/>
              <a:gd name="connsiteX6" fmla="*/ 177520 w 491595"/>
              <a:gd name="connsiteY6" fmla="*/ 600800 h 832928"/>
              <a:gd name="connsiteX7" fmla="*/ 95588 w 491595"/>
              <a:gd name="connsiteY7" fmla="*/ 505218 h 832928"/>
              <a:gd name="connsiteX8" fmla="*/ 95588 w 491595"/>
              <a:gd name="connsiteY8" fmla="*/ 505218 h 832928"/>
              <a:gd name="connsiteX9" fmla="*/ 0 w 491595"/>
              <a:gd name="connsiteY9" fmla="*/ 409636 h 832928"/>
              <a:gd name="connsiteX10" fmla="*/ 81933 w 491595"/>
              <a:gd name="connsiteY10" fmla="*/ 218473 h 832928"/>
              <a:gd name="connsiteX11" fmla="*/ 95588 w 491595"/>
              <a:gd name="connsiteY11" fmla="*/ 81927 h 832928"/>
              <a:gd name="connsiteX12" fmla="*/ 122899 w 491595"/>
              <a:gd name="connsiteY12" fmla="*/ 0 h 83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595" h="832928">
                <a:moveTo>
                  <a:pt x="122899" y="0"/>
                </a:moveTo>
                <a:lnTo>
                  <a:pt x="286764" y="109236"/>
                </a:lnTo>
                <a:lnTo>
                  <a:pt x="259453" y="395982"/>
                </a:lnTo>
                <a:lnTo>
                  <a:pt x="355041" y="614455"/>
                </a:lnTo>
                <a:lnTo>
                  <a:pt x="491595" y="832928"/>
                </a:lnTo>
                <a:lnTo>
                  <a:pt x="300419" y="696382"/>
                </a:lnTo>
                <a:lnTo>
                  <a:pt x="177520" y="600800"/>
                </a:lnTo>
                <a:lnTo>
                  <a:pt x="95588" y="505218"/>
                </a:lnTo>
                <a:lnTo>
                  <a:pt x="95588" y="505218"/>
                </a:lnTo>
                <a:lnTo>
                  <a:pt x="0" y="409636"/>
                </a:lnTo>
                <a:lnTo>
                  <a:pt x="81933" y="218473"/>
                </a:lnTo>
                <a:lnTo>
                  <a:pt x="95588" y="81927"/>
                </a:lnTo>
                <a:lnTo>
                  <a:pt x="122899" y="0"/>
                </a:lnTo>
                <a:close/>
              </a:path>
            </a:pathLst>
          </a:custGeom>
          <a:solidFill>
            <a:srgbClr val="404040">
              <a:alpha val="51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  <a:endParaRPr lang="en-US" sz="2400" b="1" dirty="0">
              <a:solidFill>
                <a:srgbClr val="FFFF00"/>
              </a:solidFill>
              <a:effectLst>
                <a:glow rad="762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Isotachs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 smtClean="0"/>
              <a:t>1,2,3-PVU contours</a:t>
            </a:r>
            <a:endParaRPr lang="en-US" b="1" dirty="0"/>
          </a:p>
        </p:txBody>
      </p:sp>
      <p:sp>
        <p:nvSpPr>
          <p:cNvPr id="38" name="Rectangle 37"/>
          <p:cNvSpPr/>
          <p:nvPr/>
        </p:nvSpPr>
        <p:spPr>
          <a:xfrm>
            <a:off x="3200490" y="6418300"/>
            <a:ext cx="5397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Winters </a:t>
            </a:r>
            <a:r>
              <a:rPr lang="en-US" b="1" dirty="0"/>
              <a:t>and Martin </a:t>
            </a:r>
            <a:r>
              <a:rPr lang="en-US" b="1" dirty="0" smtClean="0"/>
              <a:t>(2014); Christenson </a:t>
            </a:r>
            <a:r>
              <a:rPr lang="en-US" b="1" dirty="0"/>
              <a:t>et al. </a:t>
            </a:r>
            <a:r>
              <a:rPr lang="en-US" b="1" dirty="0" smtClean="0"/>
              <a:t>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117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B’</a:t>
            </a:r>
            <a:endParaRPr lang="en-US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</a:t>
            </a:r>
            <a:r>
              <a:rPr lang="en-US" sz="2000" dirty="0" smtClean="0"/>
              <a:t>grid </a:t>
            </a:r>
            <a:r>
              <a:rPr lang="en-US" sz="2000" dirty="0"/>
              <a:t>points over North </a:t>
            </a:r>
            <a:r>
              <a:rPr lang="en-US" sz="2000" dirty="0" smtClean="0"/>
              <a:t>America in the CFSR </a:t>
            </a:r>
            <a:r>
              <a:rPr lang="en-US" sz="2000" dirty="0"/>
              <a:t>(</a:t>
            </a:r>
            <a:r>
              <a:rPr lang="en-US" sz="2000" dirty="0" err="1"/>
              <a:t>Saha</a:t>
            </a:r>
            <a:r>
              <a:rPr lang="en-US" sz="2000" dirty="0"/>
              <a:t> et al. 2014)</a:t>
            </a:r>
            <a:r>
              <a:rPr lang="en-US" sz="2000" dirty="0" smtClean="0"/>
              <a:t> </a:t>
            </a:r>
            <a:r>
              <a:rPr lang="en-US" sz="2000" dirty="0"/>
              <a:t>characterized by a jet superposition during Nov–Mar </a:t>
            </a:r>
            <a:endParaRPr lang="en-US" sz="2000" dirty="0" smtClean="0"/>
          </a:p>
          <a:p>
            <a:r>
              <a:rPr lang="en-US" sz="2000" dirty="0" smtClean="0"/>
              <a:t>1979</a:t>
            </a:r>
            <a:r>
              <a:rPr lang="en-US" sz="2000" dirty="0"/>
              <a:t>–</a:t>
            </a:r>
            <a:r>
              <a:rPr lang="en-US" sz="2000" dirty="0" smtClean="0"/>
              <a:t>2010.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D23FF"/>
                </a:solidFill>
              </a:rPr>
              <a:t>0000 UTC 24 October 2010</a:t>
            </a:r>
            <a:endParaRPr lang="en-US" sz="3200" b="1" dirty="0">
              <a:solidFill>
                <a:srgbClr val="0D23FF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  <a:r>
              <a:rPr lang="en-US" sz="3200" b="1" dirty="0" smtClean="0"/>
              <a:t>’</a:t>
            </a:r>
            <a:endParaRPr lang="en-US" sz="3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wind speed</a:t>
            </a:r>
            <a:endParaRPr lang="en-US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Criteria for both the </a:t>
            </a:r>
            <a:r>
              <a:rPr lang="en-US" b="1" dirty="0">
                <a:solidFill>
                  <a:srgbClr val="000000"/>
                </a:solidFill>
              </a:rPr>
              <a:t>p</a:t>
            </a:r>
            <a:r>
              <a:rPr lang="en-US" b="1" dirty="0" smtClean="0">
                <a:solidFill>
                  <a:srgbClr val="000000"/>
                </a:solidFill>
              </a:rPr>
              <a:t>olar and subtropical </a:t>
            </a:r>
            <a:r>
              <a:rPr lang="en-US" b="1" dirty="0">
                <a:solidFill>
                  <a:srgbClr val="000000"/>
                </a:solidFill>
              </a:rPr>
              <a:t>j</a:t>
            </a:r>
            <a:r>
              <a:rPr lang="en-US" b="1" dirty="0" smtClean="0">
                <a:solidFill>
                  <a:srgbClr val="000000"/>
                </a:solidFill>
              </a:rPr>
              <a:t>ets satisfied within  the same grid column</a:t>
            </a:r>
            <a:endParaRPr lang="en-US" dirty="0" smtClean="0">
              <a:solidFill>
                <a:srgbClr val="00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705852" y="4369459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121761" y="1745552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705852" y="1745552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  <a:endParaRPr lang="en-US" sz="2400" b="1" dirty="0">
              <a:solidFill>
                <a:srgbClr val="FFFF00"/>
              </a:solidFill>
              <a:effectLst>
                <a:glow rad="762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Isotachs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 smtClean="0"/>
              <a:t>1,2,3-PVU contours</a:t>
            </a:r>
            <a:endParaRPr lang="en-US" b="1" dirty="0"/>
          </a:p>
        </p:txBody>
      </p:sp>
      <p:sp>
        <p:nvSpPr>
          <p:cNvPr id="42" name="Rectangle 41"/>
          <p:cNvSpPr/>
          <p:nvPr/>
        </p:nvSpPr>
        <p:spPr>
          <a:xfrm>
            <a:off x="3200490" y="6418300"/>
            <a:ext cx="5397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Winters </a:t>
            </a:r>
            <a:r>
              <a:rPr lang="en-US" b="1" dirty="0"/>
              <a:t>and Martin </a:t>
            </a:r>
            <a:r>
              <a:rPr lang="en-US" b="1" dirty="0" smtClean="0"/>
              <a:t>(2014); Christenson </a:t>
            </a:r>
            <a:r>
              <a:rPr lang="en-US" b="1" dirty="0"/>
              <a:t>et al. </a:t>
            </a:r>
            <a:r>
              <a:rPr lang="en-US" b="1" dirty="0" smtClean="0"/>
              <a:t>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6988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upj_freq_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1661703"/>
            <a:ext cx="5863806" cy="456883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 descr="supj_freq_all_leg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6262006"/>
            <a:ext cx="5823270" cy="3759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75480" y="1134814"/>
            <a:ext cx="582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Jet Superposition Frequency – All Times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75480" y="1660243"/>
            <a:ext cx="121767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61660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9122" y="1024520"/>
            <a:ext cx="307635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</a:t>
            </a:r>
            <a:r>
              <a:rPr lang="en-US" sz="2000" dirty="0" smtClean="0"/>
              <a:t>Mar 1979</a:t>
            </a:r>
            <a:r>
              <a:rPr lang="en-US" sz="2000" dirty="0"/>
              <a:t>–2010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pPr marL="222250" indent="-222250">
              <a:buFont typeface="+mj-lt"/>
              <a:buAutoNum type="arabicPeriod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50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1671520"/>
            <a:ext cx="5863806" cy="454919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6262005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6914" y="11348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Jet Superposition Frequency – Top 10% Times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5480" y="1660243"/>
            <a:ext cx="121767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19485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9122" y="1024520"/>
            <a:ext cx="307635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</a:t>
            </a:r>
            <a:r>
              <a:rPr lang="en-US" sz="2000" dirty="0" smtClean="0"/>
              <a:t>Mar 1979</a:t>
            </a:r>
            <a:r>
              <a:rPr lang="en-US" sz="2000" dirty="0"/>
              <a:t>–2010</a:t>
            </a:r>
            <a:r>
              <a:rPr lang="en-US" sz="20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Retained analysis times that rank in the top 10% in terms the number of grid points characterized by a jet </a:t>
            </a:r>
            <a:r>
              <a:rPr lang="en-US" sz="2000" dirty="0" smtClean="0"/>
              <a:t>superposition.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2250" indent="-222250">
              <a:buFont typeface="+mj-lt"/>
              <a:buAutoNum type="arabicPeriod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1188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1671520"/>
            <a:ext cx="5863806" cy="454919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6262005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6914" y="11348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Jet Superposition Frequency – Top 10% Times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5480" y="1660243"/>
            <a:ext cx="121767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19485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93153" y="1663367"/>
            <a:ext cx="36703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326 unique jet superposition events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122" y="1024520"/>
            <a:ext cx="307635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</a:t>
            </a:r>
            <a:r>
              <a:rPr lang="en-US" sz="2000" dirty="0" smtClean="0"/>
              <a:t>Mar 1979</a:t>
            </a:r>
            <a:r>
              <a:rPr lang="en-US" sz="2000" dirty="0"/>
              <a:t>–2010</a:t>
            </a:r>
            <a:r>
              <a:rPr lang="en-US" sz="20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Retained analysis times that rank in the top 10% in terms the number of grid points characterized by a jet </a:t>
            </a:r>
            <a:r>
              <a:rPr lang="en-US" sz="2000" dirty="0" smtClean="0"/>
              <a:t>superposition.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Filtered retained analysis times to group together jet </a:t>
            </a:r>
            <a:r>
              <a:rPr lang="en-US" sz="2000" dirty="0" err="1"/>
              <a:t>superpositions</a:t>
            </a:r>
            <a:r>
              <a:rPr lang="en-US" sz="2000" dirty="0"/>
              <a:t> that are </a:t>
            </a:r>
            <a:r>
              <a:rPr lang="en-US" sz="2000" dirty="0" smtClean="0"/>
              <a:t>&lt; 30 </a:t>
            </a:r>
            <a:r>
              <a:rPr lang="en-US" sz="2000" dirty="0"/>
              <a:t>h and </a:t>
            </a:r>
            <a:r>
              <a:rPr lang="en-US" sz="2000" dirty="0" smtClean="0"/>
              <a:t>&lt; 1500 </a:t>
            </a:r>
            <a:r>
              <a:rPr lang="en-US" sz="2000" dirty="0"/>
              <a:t>km of one </a:t>
            </a:r>
            <a:r>
              <a:rPr lang="en-US" sz="2000" dirty="0" smtClean="0"/>
              <a:t>another.</a:t>
            </a:r>
            <a:endParaRPr lang="en-US" sz="2000" dirty="0"/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2250" indent="-222250">
              <a:buFont typeface="+mj-lt"/>
              <a:buAutoNum type="arabicPeriod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358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 smtClean="0"/>
              <a:t>Determined the mean position of the 2-PVU contour on the 320-K and 350-K surfaces at each analysis time in the CFSR.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0000 UTC 1 January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932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 smtClean="0"/>
              <a:t>Determined the mean position of the 2-PVU contour on the 320-K and 350-K surfaces at each analysis time in the CFSR.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0000 UTC 1 January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45466" y="3058171"/>
            <a:ext cx="158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0000FF"/>
                  </a:solidFill>
                </a:ln>
                <a:solidFill>
                  <a:srgbClr val="FFFFFF"/>
                </a:solidFill>
              </a:rPr>
              <a:t>Polar Jet</a:t>
            </a:r>
            <a:endParaRPr lang="en-US" sz="2400" b="1" dirty="0">
              <a:ln>
                <a:solidFill>
                  <a:srgbClr val="0000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4935" y="4642628"/>
            <a:ext cx="217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</a:rPr>
              <a:t>Subtropical Jet</a:t>
            </a:r>
            <a:endParaRPr lang="en-US" sz="2400" b="1" dirty="0">
              <a:ln>
                <a:solidFill>
                  <a:srgbClr val="FF0000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 smtClean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 smtClean="0"/>
              <a:t>Compared the position of the jet superposition centroid at the start of each event against the climatological position of the 2-PVU contour. </a:t>
            </a:r>
          </a:p>
          <a:p>
            <a:endParaRPr lang="en-US" sz="1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0000 UTC 1 January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05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 smtClean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 smtClean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 smtClean="0"/>
          </a:p>
          <a:p>
            <a:pPr marL="231775" indent="-122238">
              <a:buFont typeface="Arial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Polar Dominant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0000 UTC 1 January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6530930" y="1776666"/>
            <a:ext cx="2467820" cy="6378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Jet Superposition Centroid</a:t>
            </a:r>
            <a:endParaRPr lang="en-US" sz="1600" dirty="0"/>
          </a:p>
        </p:txBody>
      </p:sp>
      <p:sp>
        <p:nvSpPr>
          <p:cNvPr id="11" name="Freeform 10"/>
          <p:cNvSpPr/>
          <p:nvPr/>
        </p:nvSpPr>
        <p:spPr>
          <a:xfrm>
            <a:off x="4607468" y="3437883"/>
            <a:ext cx="2256443" cy="1235946"/>
          </a:xfrm>
          <a:custGeom>
            <a:avLst/>
            <a:gdLst>
              <a:gd name="connsiteX0" fmla="*/ 0 w 2256443"/>
              <a:gd name="connsiteY0" fmla="*/ 0 h 1235946"/>
              <a:gd name="connsiteX1" fmla="*/ 351303 w 2256443"/>
              <a:gd name="connsiteY1" fmla="*/ 202650 h 1235946"/>
              <a:gd name="connsiteX2" fmla="*/ 662070 w 2256443"/>
              <a:gd name="connsiteY2" fmla="*/ 675499 h 1235946"/>
              <a:gd name="connsiteX3" fmla="*/ 905280 w 2256443"/>
              <a:gd name="connsiteY3" fmla="*/ 1080798 h 1235946"/>
              <a:gd name="connsiteX4" fmla="*/ 1324140 w 2256443"/>
              <a:gd name="connsiteY4" fmla="*/ 1229408 h 1235946"/>
              <a:gd name="connsiteX5" fmla="*/ 1675443 w 2256443"/>
              <a:gd name="connsiteY5" fmla="*/ 891658 h 1235946"/>
              <a:gd name="connsiteX6" fmla="*/ 1918652 w 2256443"/>
              <a:gd name="connsiteY6" fmla="*/ 513379 h 1235946"/>
              <a:gd name="connsiteX7" fmla="*/ 2256443 w 2256443"/>
              <a:gd name="connsiteY7" fmla="*/ 270200 h 123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6443" h="1235946">
                <a:moveTo>
                  <a:pt x="0" y="0"/>
                </a:moveTo>
                <a:cubicBezTo>
                  <a:pt x="120479" y="45033"/>
                  <a:pt x="240958" y="90067"/>
                  <a:pt x="351303" y="202650"/>
                </a:cubicBezTo>
                <a:cubicBezTo>
                  <a:pt x="461648" y="315233"/>
                  <a:pt x="569741" y="529141"/>
                  <a:pt x="662070" y="675499"/>
                </a:cubicBezTo>
                <a:cubicBezTo>
                  <a:pt x="754399" y="821857"/>
                  <a:pt x="794935" y="988480"/>
                  <a:pt x="905280" y="1080798"/>
                </a:cubicBezTo>
                <a:cubicBezTo>
                  <a:pt x="1015625" y="1173116"/>
                  <a:pt x="1195780" y="1260931"/>
                  <a:pt x="1324140" y="1229408"/>
                </a:cubicBezTo>
                <a:cubicBezTo>
                  <a:pt x="1452500" y="1197885"/>
                  <a:pt x="1576358" y="1010996"/>
                  <a:pt x="1675443" y="891658"/>
                </a:cubicBezTo>
                <a:cubicBezTo>
                  <a:pt x="1774528" y="772320"/>
                  <a:pt x="1821819" y="616955"/>
                  <a:pt x="1918652" y="513379"/>
                </a:cubicBezTo>
                <a:cubicBezTo>
                  <a:pt x="2015485" y="409803"/>
                  <a:pt x="2135964" y="340001"/>
                  <a:pt x="2256443" y="270200"/>
                </a:cubicBezTo>
              </a:path>
            </a:pathLst>
          </a:custGeom>
          <a:noFill/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5693920" y="4485108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1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 smtClean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 smtClean="0"/>
              <a:t>Compared the position of the jet superposition centroid at the start of each event against the climatological position of the 2-PVU contour. </a:t>
            </a:r>
          </a:p>
          <a:p>
            <a:endParaRPr lang="en-US" sz="1200" dirty="0" smtClean="0"/>
          </a:p>
          <a:p>
            <a:pPr marL="231775" lvl="0" indent="-122238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Polar Dominant</a:t>
            </a:r>
          </a:p>
          <a:p>
            <a:pPr marL="231775" lvl="0" indent="-122238">
              <a:buFont typeface="Arial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Subtropical Dominant</a:t>
            </a:r>
          </a:p>
          <a:p>
            <a:endParaRPr lang="en-US" sz="1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0000 UTC 1 January</a:t>
            </a:r>
            <a:endParaRPr lang="en-US" b="1" dirty="0"/>
          </a:p>
        </p:txBody>
      </p:sp>
      <p:sp>
        <p:nvSpPr>
          <p:cNvPr id="3" name="Freeform 2"/>
          <p:cNvSpPr/>
          <p:nvPr/>
        </p:nvSpPr>
        <p:spPr>
          <a:xfrm>
            <a:off x="5353328" y="3735220"/>
            <a:ext cx="2742922" cy="1044071"/>
          </a:xfrm>
          <a:custGeom>
            <a:avLst/>
            <a:gdLst>
              <a:gd name="connsiteX0" fmla="*/ 0 w 2296978"/>
              <a:gd name="connsiteY0" fmla="*/ 1044071 h 1044071"/>
              <a:gd name="connsiteX1" fmla="*/ 351303 w 2296978"/>
              <a:gd name="connsiteY1" fmla="*/ 800891 h 1044071"/>
              <a:gd name="connsiteX2" fmla="*/ 635047 w 2296978"/>
              <a:gd name="connsiteY2" fmla="*/ 409102 h 1044071"/>
              <a:gd name="connsiteX3" fmla="*/ 864745 w 2296978"/>
              <a:gd name="connsiteY3" fmla="*/ 138902 h 1044071"/>
              <a:gd name="connsiteX4" fmla="*/ 1107954 w 2296978"/>
              <a:gd name="connsiteY4" fmla="*/ 3803 h 1044071"/>
              <a:gd name="connsiteX5" fmla="*/ 1526815 w 2296978"/>
              <a:gd name="connsiteY5" fmla="*/ 71352 h 1044071"/>
              <a:gd name="connsiteX6" fmla="*/ 1945676 w 2296978"/>
              <a:gd name="connsiteY6" fmla="*/ 409102 h 1044071"/>
              <a:gd name="connsiteX7" fmla="*/ 2296978 w 2296978"/>
              <a:gd name="connsiteY7" fmla="*/ 746851 h 10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6978" h="1044071">
                <a:moveTo>
                  <a:pt x="0" y="1044071"/>
                </a:moveTo>
                <a:cubicBezTo>
                  <a:pt x="122731" y="975395"/>
                  <a:pt x="245462" y="906719"/>
                  <a:pt x="351303" y="800891"/>
                </a:cubicBezTo>
                <a:cubicBezTo>
                  <a:pt x="457144" y="695063"/>
                  <a:pt x="549473" y="519433"/>
                  <a:pt x="635047" y="409102"/>
                </a:cubicBezTo>
                <a:cubicBezTo>
                  <a:pt x="720621" y="298770"/>
                  <a:pt x="785927" y="206452"/>
                  <a:pt x="864745" y="138902"/>
                </a:cubicBezTo>
                <a:cubicBezTo>
                  <a:pt x="943563" y="71352"/>
                  <a:pt x="997609" y="15061"/>
                  <a:pt x="1107954" y="3803"/>
                </a:cubicBezTo>
                <a:cubicBezTo>
                  <a:pt x="1218299" y="-7455"/>
                  <a:pt x="1387195" y="3802"/>
                  <a:pt x="1526815" y="71352"/>
                </a:cubicBezTo>
                <a:cubicBezTo>
                  <a:pt x="1666435" y="138902"/>
                  <a:pt x="1817316" y="296519"/>
                  <a:pt x="1945676" y="409102"/>
                </a:cubicBezTo>
                <a:cubicBezTo>
                  <a:pt x="2074036" y="521685"/>
                  <a:pt x="2296978" y="746851"/>
                  <a:pt x="2296978" y="746851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466615" y="3546644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Jet Superposition Centroid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0083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Modified from </a:t>
            </a:r>
            <a:r>
              <a:rPr lang="en-US" b="1" dirty="0" err="1" smtClean="0"/>
              <a:t>Defant</a:t>
            </a:r>
            <a:r>
              <a:rPr lang="en-US" b="1" dirty="0" smtClean="0"/>
              <a:t> and </a:t>
            </a:r>
            <a:r>
              <a:rPr lang="en-US" b="1" dirty="0" err="1" smtClean="0"/>
              <a:t>Taba</a:t>
            </a:r>
            <a:r>
              <a:rPr lang="en-US" b="1" dirty="0" smtClean="0"/>
              <a:t> (1957)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424607"/>
            <a:ext cx="32323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Maps of tropopause pressure help to identify the location of the jets.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While each jet occupies its own climatological latitude band, substantial meanders are common.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Occasionally, the latitudinal separation between the jets can vanish resulting in a vertical </a:t>
            </a:r>
            <a:r>
              <a:rPr lang="en-US" sz="2000" b="1" dirty="0" smtClean="0"/>
              <a:t>jet superposition</a:t>
            </a:r>
            <a:r>
              <a:rPr lang="en-US" sz="2000" dirty="0" smtClean="0"/>
              <a:t>.</a:t>
            </a:r>
            <a:endParaRPr lang="en-US" dirty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1797" r="-41797"/>
          <a:stretch>
            <a:fillRect/>
          </a:stretch>
        </p:blipFill>
        <p:spPr>
          <a:xfrm>
            <a:off x="-2062979" y="1052667"/>
            <a:ext cx="10330193" cy="5681208"/>
          </a:xfrm>
        </p:spPr>
      </p:pic>
      <p:sp>
        <p:nvSpPr>
          <p:cNvPr id="18" name="Oval 17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47171" y="5728597"/>
            <a:ext cx="28549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 smtClean="0"/>
              <a:t>Tropical Tropopause</a:t>
            </a:r>
          </a:p>
          <a:p>
            <a:pPr indent="457200"/>
            <a:r>
              <a:rPr lang="en-US" dirty="0" smtClean="0"/>
              <a:t>Subtropical Tropopause</a:t>
            </a:r>
          </a:p>
          <a:p>
            <a:pPr indent="457200"/>
            <a:r>
              <a:rPr lang="en-US" dirty="0" smtClean="0"/>
              <a:t>Polar Tropopause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144580" y="5824010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44580" y="6095785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44580" y="6379797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Background</a:t>
            </a:r>
            <a:endParaRPr lang="en-US" sz="3600" b="1" dirty="0"/>
          </a:p>
        </p:txBody>
      </p:sp>
      <p:sp>
        <p:nvSpPr>
          <p:cNvPr id="22" name="TextBox 21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  <a:endParaRPr lang="en-US" sz="28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 rot="19450374">
            <a:off x="1186697" y="2267500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POLJ</a:t>
            </a:r>
            <a:endParaRPr lang="en-US" sz="2800" b="1" dirty="0">
              <a:solidFill>
                <a:srgbClr val="0000FF"/>
              </a:solidFill>
              <a:effectLst>
                <a:glow rad="101600">
                  <a:schemeClr val="tx1">
                    <a:alpha val="75000"/>
                  </a:schemeClr>
                </a:glow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2001" y="1154767"/>
            <a:ext cx="3250249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Tropopause</a:t>
            </a:r>
            <a:r>
              <a:rPr lang="en-US" sz="2000" b="1" dirty="0" smtClean="0"/>
              <a:t> Pressure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9847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157" y="1024520"/>
            <a:ext cx="298832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 smtClean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 smtClean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 smtClean="0"/>
          </a:p>
          <a:p>
            <a:pPr marL="231775" indent="-122238">
              <a:buFont typeface="Arial"/>
              <a:buChar char="•"/>
            </a:pPr>
            <a:r>
              <a:rPr lang="en-US" sz="2200" dirty="0" smtClean="0"/>
              <a:t>Polar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dirty="0" smtClean="0"/>
              <a:t>Subtropical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b="1" dirty="0" smtClean="0">
                <a:solidFill>
                  <a:srgbClr val="0B8A0A"/>
                </a:solidFill>
              </a:rPr>
              <a:t>Hybrid</a:t>
            </a:r>
            <a:endParaRPr lang="en-US" sz="2200" b="1" dirty="0">
              <a:solidFill>
                <a:srgbClr val="0B8A0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0000 UTC 1 January</a:t>
            </a:r>
            <a:endParaRPr lang="en-US" b="1" dirty="0"/>
          </a:p>
        </p:txBody>
      </p:sp>
      <p:sp>
        <p:nvSpPr>
          <p:cNvPr id="3" name="Freeform 2"/>
          <p:cNvSpPr/>
          <p:nvPr/>
        </p:nvSpPr>
        <p:spPr>
          <a:xfrm>
            <a:off x="4828423" y="3461275"/>
            <a:ext cx="2531227" cy="742615"/>
          </a:xfrm>
          <a:custGeom>
            <a:avLst/>
            <a:gdLst>
              <a:gd name="connsiteX0" fmla="*/ 0 w 2442121"/>
              <a:gd name="connsiteY0" fmla="*/ 0 h 742615"/>
              <a:gd name="connsiteX1" fmla="*/ 376784 w 2442121"/>
              <a:gd name="connsiteY1" fmla="*/ 293092 h 742615"/>
              <a:gd name="connsiteX2" fmla="*/ 711704 w 2442121"/>
              <a:gd name="connsiteY2" fmla="*/ 600140 h 742615"/>
              <a:gd name="connsiteX3" fmla="*/ 1102443 w 2442121"/>
              <a:gd name="connsiteY3" fmla="*/ 739708 h 742615"/>
              <a:gd name="connsiteX4" fmla="*/ 1688552 w 2442121"/>
              <a:gd name="connsiteY4" fmla="*/ 669924 h 742615"/>
              <a:gd name="connsiteX5" fmla="*/ 2190931 w 2442121"/>
              <a:gd name="connsiteY5" fmla="*/ 390789 h 742615"/>
              <a:gd name="connsiteX6" fmla="*/ 2442121 w 2442121"/>
              <a:gd name="connsiteY6" fmla="*/ 209351 h 74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2121" h="742615">
                <a:moveTo>
                  <a:pt x="0" y="0"/>
                </a:moveTo>
                <a:cubicBezTo>
                  <a:pt x="129083" y="96534"/>
                  <a:pt x="258167" y="193069"/>
                  <a:pt x="376784" y="293092"/>
                </a:cubicBezTo>
                <a:cubicBezTo>
                  <a:pt x="495401" y="393115"/>
                  <a:pt x="590761" y="525704"/>
                  <a:pt x="711704" y="600140"/>
                </a:cubicBezTo>
                <a:cubicBezTo>
                  <a:pt x="832647" y="674576"/>
                  <a:pt x="939635" y="728077"/>
                  <a:pt x="1102443" y="739708"/>
                </a:cubicBezTo>
                <a:cubicBezTo>
                  <a:pt x="1265251" y="751339"/>
                  <a:pt x="1507137" y="728077"/>
                  <a:pt x="1688552" y="669924"/>
                </a:cubicBezTo>
                <a:cubicBezTo>
                  <a:pt x="1869967" y="611771"/>
                  <a:pt x="2065336" y="467551"/>
                  <a:pt x="2190931" y="390789"/>
                </a:cubicBezTo>
                <a:cubicBezTo>
                  <a:pt x="2316526" y="314027"/>
                  <a:pt x="2442121" y="209351"/>
                  <a:pt x="2442121" y="209351"/>
                </a:cubicBezTo>
              </a:path>
            </a:pathLst>
          </a:custGeom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283200" y="4194541"/>
            <a:ext cx="1987344" cy="587009"/>
          </a:xfrm>
          <a:custGeom>
            <a:avLst/>
            <a:gdLst>
              <a:gd name="connsiteX0" fmla="*/ 0 w 2302572"/>
              <a:gd name="connsiteY0" fmla="*/ 642103 h 642103"/>
              <a:gd name="connsiteX1" fmla="*/ 418650 w 2302572"/>
              <a:gd name="connsiteY1" fmla="*/ 349011 h 642103"/>
              <a:gd name="connsiteX2" fmla="*/ 823344 w 2302572"/>
              <a:gd name="connsiteY2" fmla="*/ 97789 h 642103"/>
              <a:gd name="connsiteX3" fmla="*/ 1116399 w 2302572"/>
              <a:gd name="connsiteY3" fmla="*/ 92 h 642103"/>
              <a:gd name="connsiteX4" fmla="*/ 1925787 w 2302572"/>
              <a:gd name="connsiteY4" fmla="*/ 111746 h 642103"/>
              <a:gd name="connsiteX5" fmla="*/ 2302572 w 2302572"/>
              <a:gd name="connsiteY5" fmla="*/ 279227 h 64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2572" h="642103">
                <a:moveTo>
                  <a:pt x="0" y="642103"/>
                </a:moveTo>
                <a:cubicBezTo>
                  <a:pt x="140713" y="540916"/>
                  <a:pt x="281426" y="439730"/>
                  <a:pt x="418650" y="349011"/>
                </a:cubicBezTo>
                <a:cubicBezTo>
                  <a:pt x="555874" y="258292"/>
                  <a:pt x="707053" y="155942"/>
                  <a:pt x="823344" y="97789"/>
                </a:cubicBezTo>
                <a:cubicBezTo>
                  <a:pt x="939635" y="39636"/>
                  <a:pt x="932659" y="-2234"/>
                  <a:pt x="1116399" y="92"/>
                </a:cubicBezTo>
                <a:cubicBezTo>
                  <a:pt x="1300139" y="2418"/>
                  <a:pt x="1728092" y="65224"/>
                  <a:pt x="1925787" y="111746"/>
                </a:cubicBezTo>
                <a:cubicBezTo>
                  <a:pt x="2123482" y="158268"/>
                  <a:pt x="2302572" y="279227"/>
                  <a:pt x="2302572" y="279227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028491" y="4002697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Jet Superposition Centroid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772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8217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1363580" y="1216526"/>
            <a:ext cx="2646947" cy="5026527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2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5197643" y="1544236"/>
            <a:ext cx="2854886" cy="76338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27082"/>
            <a:ext cx="6458531" cy="502239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Frequency of </a:t>
            </a:r>
            <a:r>
              <a:rPr lang="en-US" sz="2400" b="1" dirty="0" smtClean="0">
                <a:solidFill>
                  <a:srgbClr val="0000FF"/>
                </a:solidFill>
              </a:rPr>
              <a:t>Polar Dominant </a:t>
            </a:r>
            <a:r>
              <a:rPr lang="en-US" sz="2400" b="1" dirty="0" smtClean="0"/>
              <a:t>Jet Superposition Events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6" name="Oval 5"/>
          <p:cNvSpPr/>
          <p:nvPr/>
        </p:nvSpPr>
        <p:spPr>
          <a:xfrm>
            <a:off x="5187553" y="4640959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Composite movement of superposition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80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Number of events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430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27082"/>
            <a:ext cx="6458531" cy="502239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Frequency of </a:t>
            </a:r>
            <a:r>
              <a:rPr lang="en-US" sz="2400" b="1" dirty="0" smtClean="0">
                <a:solidFill>
                  <a:srgbClr val="0000FF"/>
                </a:solidFill>
              </a:rPr>
              <a:t>Polar Dominant </a:t>
            </a:r>
            <a:r>
              <a:rPr lang="en-US" sz="2400" b="1" dirty="0" smtClean="0"/>
              <a:t>Jet Superposition Events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6" name="Oval 5"/>
          <p:cNvSpPr/>
          <p:nvPr/>
        </p:nvSpPr>
        <p:spPr>
          <a:xfrm>
            <a:off x="5187553" y="4640959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392817" y="4486275"/>
            <a:ext cx="757158" cy="23733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Composite movement of superposition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80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Number of events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46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33616"/>
            <a:ext cx="6458531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Frequency of </a:t>
            </a:r>
            <a:r>
              <a:rPr lang="en-US" sz="2400" b="1" dirty="0" smtClean="0">
                <a:solidFill>
                  <a:srgbClr val="0B8A0A"/>
                </a:solidFill>
              </a:rPr>
              <a:t>Hybrid</a:t>
            </a:r>
            <a:r>
              <a:rPr lang="en-US" sz="2400" b="1" dirty="0" smtClean="0"/>
              <a:t>             Jet Superposition Events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117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6" name="Oval 5"/>
          <p:cNvSpPr/>
          <p:nvPr/>
        </p:nvSpPr>
        <p:spPr>
          <a:xfrm>
            <a:off x="5741340" y="4387697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Composite movement of superposition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Number of events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639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33616"/>
            <a:ext cx="6458531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Frequency of </a:t>
            </a:r>
            <a:r>
              <a:rPr lang="en-US" sz="2400" b="1" dirty="0" smtClean="0">
                <a:solidFill>
                  <a:srgbClr val="0B8A0A"/>
                </a:solidFill>
              </a:rPr>
              <a:t>Hybrid</a:t>
            </a:r>
            <a:r>
              <a:rPr lang="en-US" sz="2400" b="1" dirty="0" smtClean="0"/>
              <a:t>             Jet Superposition Events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117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6" name="Oval 5"/>
          <p:cNvSpPr/>
          <p:nvPr/>
        </p:nvSpPr>
        <p:spPr>
          <a:xfrm>
            <a:off x="5741340" y="4387697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948344" y="4422775"/>
            <a:ext cx="696931" cy="6515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Composite movement of superposition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Number of events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090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616"/>
            <a:ext cx="6434037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Frequency of </a:t>
            </a:r>
            <a:r>
              <a:rPr lang="en-US" sz="2400" b="1" dirty="0" smtClean="0">
                <a:solidFill>
                  <a:srgbClr val="FF0000"/>
                </a:solidFill>
              </a:rPr>
              <a:t>Subtropical Dominant </a:t>
            </a:r>
            <a:r>
              <a:rPr lang="en-US" sz="2400" b="1" dirty="0" smtClean="0"/>
              <a:t>Jet Superposition Events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53587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129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Number of events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Composite movement of superposition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7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616"/>
            <a:ext cx="6434037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Frequency of </a:t>
            </a:r>
            <a:r>
              <a:rPr lang="en-US" sz="2400" b="1" dirty="0" smtClean="0">
                <a:solidFill>
                  <a:srgbClr val="FF0000"/>
                </a:solidFill>
              </a:rPr>
              <a:t>Subtropical Dominant </a:t>
            </a:r>
            <a:r>
              <a:rPr lang="en-US" sz="2400" b="1" dirty="0" smtClean="0">
                <a:solidFill>
                  <a:srgbClr val="000000"/>
                </a:solidFill>
              </a:rPr>
              <a:t>Jet Superposition Events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3587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129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Composite movement of superposition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5801895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78304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08844" y="335845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730060" y="3610168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05040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West: N = 53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828631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East: N = 76</a:t>
            </a:r>
            <a:endParaRPr lang="en-US" b="1" dirty="0"/>
          </a:p>
        </p:txBody>
      </p:sp>
      <p:sp>
        <p:nvSpPr>
          <p:cNvPr id="28" name="Rectangle 27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Number of events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7567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Modified from </a:t>
            </a:r>
            <a:r>
              <a:rPr lang="en-US" b="1" dirty="0" err="1" smtClean="0"/>
              <a:t>Defant</a:t>
            </a:r>
            <a:r>
              <a:rPr lang="en-US" b="1" dirty="0" smtClean="0"/>
              <a:t> and </a:t>
            </a:r>
            <a:r>
              <a:rPr lang="en-US" b="1" dirty="0" err="1" smtClean="0"/>
              <a:t>Taba</a:t>
            </a:r>
            <a:r>
              <a:rPr lang="en-US" b="1" dirty="0" smtClean="0"/>
              <a:t> (1957)</a:t>
            </a:r>
            <a:endParaRPr lang="en-US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97597" y="1510221"/>
            <a:ext cx="31113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</a:t>
            </a:r>
            <a:r>
              <a:rPr lang="en-US" sz="2000" dirty="0" smtClean="0"/>
              <a:t>he pole-to-equator </a:t>
            </a:r>
            <a:r>
              <a:rPr lang="en-US" sz="2000" dirty="0" smtClean="0">
                <a:solidFill>
                  <a:srgbClr val="000000"/>
                </a:solidFill>
              </a:rPr>
              <a:t>baroclinicity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/>
              <a:t>is combined into a much narrower zone of </a:t>
            </a:r>
            <a:r>
              <a:rPr lang="en-US" sz="2000" dirty="0"/>
              <a:t>contrast </a:t>
            </a:r>
            <a:r>
              <a:rPr lang="en-US" sz="2000" dirty="0" smtClean="0"/>
              <a:t>in </a:t>
            </a:r>
            <a:r>
              <a:rPr lang="en-US" sz="2000" dirty="0"/>
              <a:t>the vicinity of </a:t>
            </a:r>
            <a:r>
              <a:rPr lang="en-US" sz="2000" dirty="0" smtClean="0"/>
              <a:t>a jet superposition.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Intensified frontal structure is often attended by a strengthening of the superposed jet’s transverse circulation.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649" y="1052667"/>
            <a:ext cx="5720936" cy="5681208"/>
          </a:xfrm>
        </p:spPr>
      </p:pic>
      <p:sp>
        <p:nvSpPr>
          <p:cNvPr id="21" name="Oval 20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Background</a:t>
            </a:r>
            <a:endParaRPr lang="en-US" sz="3600" b="1" dirty="0"/>
          </a:p>
        </p:txBody>
      </p:sp>
      <p:sp>
        <p:nvSpPr>
          <p:cNvPr id="17" name="TextBox 16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  <a:endParaRPr lang="en-US" sz="28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 rot="19450374">
            <a:off x="1186697" y="2267500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POLJ</a:t>
            </a:r>
            <a:endParaRPr lang="en-US" sz="2800" b="1" dirty="0">
              <a:solidFill>
                <a:srgbClr val="0000FF"/>
              </a:solidFill>
              <a:effectLst>
                <a:glow rad="101600">
                  <a:schemeClr val="tx1">
                    <a:alpha val="75000"/>
                  </a:schemeClr>
                </a:glow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2001" y="1165939"/>
            <a:ext cx="3501438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Tropopause</a:t>
            </a:r>
            <a:r>
              <a:rPr lang="en-US" sz="2000" b="1" dirty="0" smtClean="0"/>
              <a:t> Temperature (</a:t>
            </a:r>
            <a:r>
              <a:rPr lang="en-US" sz="2000" b="1" baseline="30000" dirty="0" err="1" smtClean="0"/>
              <a:t>o</a:t>
            </a:r>
            <a:r>
              <a:rPr lang="en-US" sz="2000" b="1" dirty="0" err="1" smtClean="0"/>
              <a:t>C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4689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616"/>
            <a:ext cx="6434037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Frequency of </a:t>
            </a:r>
            <a:r>
              <a:rPr lang="en-US" sz="2400" b="1" dirty="0" smtClean="0">
                <a:solidFill>
                  <a:srgbClr val="FF0000"/>
                </a:solidFill>
              </a:rPr>
              <a:t>Subtropical Dominant </a:t>
            </a:r>
            <a:r>
              <a:rPr lang="en-US" sz="2400" b="1" dirty="0" smtClean="0">
                <a:solidFill>
                  <a:srgbClr val="000000"/>
                </a:solidFill>
              </a:rPr>
              <a:t>Jet Superposition Events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3587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129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Composite movement of superposition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5801895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78304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08844" y="335845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615848" y="3453370"/>
            <a:ext cx="601052" cy="5500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730060" y="3610168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937064" y="3712604"/>
            <a:ext cx="942911" cy="5500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605040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West: N = 53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828631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East: N = 76</a:t>
            </a:r>
            <a:endParaRPr lang="en-US" b="1" dirty="0"/>
          </a:p>
        </p:txBody>
      </p:sp>
      <p:sp>
        <p:nvSpPr>
          <p:cNvPr id="28" name="Rectangle 27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Number of events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09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7895" y="1371372"/>
            <a:ext cx="823494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Jet Superposition Event Composites:</a:t>
            </a:r>
          </a:p>
          <a:p>
            <a:pPr algn="ctr"/>
            <a:endParaRPr lang="en-US" sz="4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400" b="1" dirty="0" smtClean="0"/>
              <a:t>Polar Dominant </a:t>
            </a:r>
          </a:p>
          <a:p>
            <a:pPr algn="ctr"/>
            <a:r>
              <a:rPr lang="en-US" sz="4400" b="1" dirty="0" smtClean="0"/>
              <a:t>vs. </a:t>
            </a:r>
          </a:p>
          <a:p>
            <a:pPr algn="ctr"/>
            <a:r>
              <a:rPr lang="en-US" sz="4400" b="1" dirty="0" smtClean="0"/>
              <a:t>East Subtropical Dominant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44002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93" y="149030"/>
            <a:ext cx="6952426" cy="321135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24" y="3486184"/>
            <a:ext cx="6957364" cy="32190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Polar Dominant Jet Superposition Events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095081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N=80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03582" y="3892828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84355" y="5080657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98963" y="2634664"/>
            <a:ext cx="2092997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33" name="Rectangle 32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2011401" y="135520"/>
            <a:ext cx="697119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69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2593"/>
            <a:ext cx="6936998" cy="32042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24" y="3488804"/>
            <a:ext cx="695736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Polar Dominant Jet Superposition Events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1 Day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N=80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644740" y="380761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63747" y="5189566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12055" y="4805373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  <a:endParaRPr lang="en-US" sz="3200" b="1" dirty="0">
              <a:solidFill>
                <a:srgbClr val="0000FF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2013712" y="2634664"/>
            <a:ext cx="2078248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38" name="Rectangle 37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sp>
        <p:nvSpPr>
          <p:cNvPr id="44" name="TextBox 43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96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2593"/>
            <a:ext cx="6936998" cy="32042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09" y="3488804"/>
            <a:ext cx="695459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Polar Dominant Jet Superposition Events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</a:t>
            </a:r>
            <a:r>
              <a:rPr lang="en-US" sz="2400" b="1" dirty="0" smtClean="0">
                <a:solidFill>
                  <a:srgbClr val="0000FF"/>
                </a:solidFill>
              </a:rPr>
              <a:t>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146636" y="2187013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6636" y="5614676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94776" y="4720427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Superposition Centroid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N=80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366708" y="50990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10780" y="514186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  <a:endParaRPr lang="en-US" sz="3200" b="1" dirty="0">
              <a:solidFill>
                <a:srgbClr val="0000FF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33" name="Rectangle 32"/>
          <p:cNvSpPr/>
          <p:nvPr/>
        </p:nvSpPr>
        <p:spPr>
          <a:xfrm>
            <a:off x="2013556" y="2634664"/>
            <a:ext cx="2078404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42" name="Rectangle 41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sp>
        <p:nvSpPr>
          <p:cNvPr id="48" name="TextBox 47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8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2593"/>
            <a:ext cx="6936998" cy="32042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09" y="3488804"/>
            <a:ext cx="695459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Polar Dominant Jet Superposition Events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</a:t>
            </a:r>
            <a:r>
              <a:rPr lang="en-US" sz="2400" b="1" dirty="0" smtClean="0">
                <a:solidFill>
                  <a:srgbClr val="0000FF"/>
                </a:solidFill>
              </a:rPr>
              <a:t>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51690" y="681563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8770" y="258965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A’</a:t>
            </a:r>
            <a:endParaRPr lang="en-US" sz="2400" b="1" dirty="0"/>
          </a:p>
        </p:txBody>
      </p:sp>
      <p:sp>
        <p:nvSpPr>
          <p:cNvPr id="20" name="Oval 19"/>
          <p:cNvSpPr/>
          <p:nvPr/>
        </p:nvSpPr>
        <p:spPr>
          <a:xfrm>
            <a:off x="6146636" y="2187013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6636" y="5614676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611388" y="939132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94776" y="4720427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Superposition Centroid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N=80</a:t>
            </a:r>
            <a:endParaRPr lang="en-US" sz="2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366708" y="50990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10780" y="514186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  <a:endParaRPr lang="en-US" sz="3200" b="1" dirty="0">
              <a:solidFill>
                <a:srgbClr val="0000FF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78426" y="400233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5506" y="5910422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A’</a:t>
            </a:r>
            <a:endParaRPr lang="en-US" sz="2400" b="1" dirty="0"/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638124" y="4259903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45" name="Rectangle 44"/>
          <p:cNvSpPr/>
          <p:nvPr/>
        </p:nvSpPr>
        <p:spPr>
          <a:xfrm>
            <a:off x="2013556" y="2634664"/>
            <a:ext cx="2078404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48" name="TextBox 47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52" name="TextBox 51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53" name="Rectangle 52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sp>
        <p:nvSpPr>
          <p:cNvPr id="59" name="TextBox 58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79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2593"/>
            <a:ext cx="6936998" cy="32042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09" y="3488804"/>
            <a:ext cx="695459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Polar Dominant Jet Superposition Events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</a:t>
            </a:r>
            <a:r>
              <a:rPr lang="en-US" sz="2400" b="1" dirty="0" smtClean="0">
                <a:solidFill>
                  <a:srgbClr val="0000FF"/>
                </a:solidFill>
              </a:rPr>
              <a:t>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029157" y="952500"/>
            <a:ext cx="245979" cy="2028632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51690" y="681563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8770" y="258965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A’</a:t>
            </a:r>
            <a:endParaRPr lang="en-US" sz="2400" b="1" dirty="0"/>
          </a:p>
        </p:txBody>
      </p:sp>
      <p:sp>
        <p:nvSpPr>
          <p:cNvPr id="20" name="Oval 19"/>
          <p:cNvSpPr/>
          <p:nvPr/>
        </p:nvSpPr>
        <p:spPr>
          <a:xfrm>
            <a:off x="6146636" y="2187013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6636" y="5614676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611388" y="939132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72062" y="680453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58673" y="2584090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B’</a:t>
            </a:r>
            <a:endParaRPr lang="en-US" sz="2400" b="1" dirty="0"/>
          </a:p>
        </p:txBody>
      </p:sp>
      <p:sp>
        <p:nvSpPr>
          <p:cNvPr id="25" name="Oval 24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94776" y="4720427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Superposition Centroid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N=80</a:t>
            </a:r>
            <a:endParaRPr lang="en-US" sz="2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366708" y="50990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10780" y="514186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  <a:endParaRPr lang="en-US" sz="3200" b="1" dirty="0">
              <a:solidFill>
                <a:srgbClr val="0000FF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6055893" y="4273271"/>
            <a:ext cx="245979" cy="2028632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878426" y="400233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5506" y="5910422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A’</a:t>
            </a:r>
            <a:endParaRPr lang="en-US" sz="2400" b="1" dirty="0"/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638124" y="4259903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298798" y="400122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85409" y="590486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B’</a:t>
            </a:r>
            <a:endParaRPr lang="en-US" sz="2400" b="1" dirty="0"/>
          </a:p>
        </p:txBody>
      </p:sp>
      <p:sp>
        <p:nvSpPr>
          <p:cNvPr id="39" name="Rectangle 38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45" name="Rectangle 44"/>
          <p:cNvSpPr/>
          <p:nvPr/>
        </p:nvSpPr>
        <p:spPr>
          <a:xfrm>
            <a:off x="2013556" y="2634664"/>
            <a:ext cx="2078404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48" name="TextBox 47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52" name="TextBox 51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53" name="Rectangle 52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9091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" y="968973"/>
            <a:ext cx="7644569" cy="563911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Polar Dominant Jet Superposition Events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8518" y="1075095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12 Hours Prior to Jet Superposition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</a:t>
            </a:r>
            <a:r>
              <a:rPr lang="en-US" b="1" dirty="0" smtClean="0"/>
              <a:t>ind speed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1.5-,2-,</a:t>
            </a:r>
          </a:p>
          <a:p>
            <a:r>
              <a:rPr lang="en-US" dirty="0" smtClean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56921" y="393832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pert.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56920" y="450404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pert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311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" y="968973"/>
            <a:ext cx="7644569" cy="563911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Polar Dominant Jet Superposition Events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8518" y="1075095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12 Hours Prior to Jet Superposition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</a:t>
            </a:r>
            <a:r>
              <a:rPr lang="en-US" b="1" dirty="0" smtClean="0"/>
              <a:t>ind speed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151143" y="4094694"/>
            <a:ext cx="2259262" cy="776806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660942" y="2550862"/>
            <a:ext cx="2648750" cy="1151469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824296" y="3742827"/>
            <a:ext cx="2555172" cy="1128672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30310" y="2963667"/>
            <a:ext cx="1898316" cy="147732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Warm and cold anomalies indicative of a strong positive PV anomaly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06332" y="4204492"/>
            <a:ext cx="1898316" cy="120032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Subsidence directly beneath and </a:t>
            </a:r>
            <a:r>
              <a:rPr lang="en-US" b="1" dirty="0" err="1" smtClean="0"/>
              <a:t>poleward</a:t>
            </a:r>
            <a:r>
              <a:rPr lang="en-US" b="1" dirty="0" smtClean="0"/>
              <a:t> of the jet core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1.5-,2-,</a:t>
            </a:r>
          </a:p>
          <a:p>
            <a:r>
              <a:rPr lang="en-US" dirty="0" smtClean="0"/>
              <a:t>3-PVU 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056921" y="393832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pert.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50" name="Rectangle 49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056920" y="450404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pert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sp>
        <p:nvSpPr>
          <p:cNvPr id="53" name="TextBox 52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66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" y="976190"/>
            <a:ext cx="7644807" cy="562467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Polar Dominant Jet Superposition Events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5393" y="1075095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b="1" dirty="0" smtClean="0">
                <a:solidFill>
                  <a:srgbClr val="0000FF"/>
                </a:solidFill>
              </a:rPr>
              <a:t> Hours Prior to Jet Superposition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</a:t>
            </a:r>
            <a:r>
              <a:rPr lang="en-US" b="1" dirty="0" smtClean="0"/>
              <a:t>ind speed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1.5-,2-,</a:t>
            </a:r>
          </a:p>
          <a:p>
            <a:r>
              <a:rPr lang="en-US" dirty="0" smtClean="0"/>
              <a:t>3-PVU 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056921" y="393832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pert.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45" name="Rectangle 44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056920" y="450404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pert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sp>
        <p:nvSpPr>
          <p:cNvPr id="48" name="TextBox 47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30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Background</a:t>
            </a:r>
            <a:endParaRPr lang="en-US" sz="36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3465837" y="2067025"/>
            <a:ext cx="5424820" cy="4336702"/>
            <a:chOff x="3465837" y="1225884"/>
            <a:chExt cx="5424820" cy="4336702"/>
          </a:xfrm>
        </p:grpSpPr>
        <p:pic>
          <p:nvPicPr>
            <p:cNvPr id="2" name="Picture 1" descr="supjfreqCMH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837" y="1225884"/>
              <a:ext cx="5424820" cy="43367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91351" y="1225884"/>
              <a:ext cx="716117" cy="5439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7221970" y="4093521"/>
            <a:ext cx="287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Number of Events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7157" y="1117803"/>
            <a:ext cx="3699652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Christenson et al. (2017) highlight three locations that experience the  greatest frequency of </a:t>
            </a:r>
          </a:p>
          <a:p>
            <a:r>
              <a:rPr lang="en-US" sz="2400" dirty="0" smtClean="0"/>
              <a:t>jet </a:t>
            </a:r>
            <a:r>
              <a:rPr lang="en-US" sz="2400" dirty="0" err="1" smtClean="0"/>
              <a:t>superpositions</a:t>
            </a:r>
            <a:r>
              <a:rPr lang="en-US" sz="2400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800" b="1" dirty="0" smtClean="0"/>
              <a:t>1) Western Pacific</a:t>
            </a:r>
          </a:p>
          <a:p>
            <a:pPr marL="457200" indent="-457200">
              <a:buFont typeface="Arial"/>
              <a:buChar char="•"/>
            </a:pPr>
            <a:endParaRPr lang="en-US" sz="2800" b="1" dirty="0" smtClean="0"/>
          </a:p>
          <a:p>
            <a:r>
              <a:rPr lang="en-US" sz="2800" b="1" dirty="0" smtClean="0"/>
              <a:t>2) North America</a:t>
            </a:r>
          </a:p>
          <a:p>
            <a:pPr marL="457200" indent="-457200">
              <a:buFont typeface="Arial"/>
              <a:buChar char="•"/>
            </a:pPr>
            <a:endParaRPr lang="en-US" sz="2800" b="1" dirty="0" smtClean="0"/>
          </a:p>
          <a:p>
            <a:r>
              <a:rPr lang="en-US" sz="2800" b="1" dirty="0" smtClean="0"/>
              <a:t>3) Northern Africa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9056" y="6389458"/>
            <a:ext cx="31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Christenson et al. (2017)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6235" y="1090784"/>
            <a:ext cx="5104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Climatological frequency of Northern Hemisphere jet </a:t>
            </a:r>
            <a:r>
              <a:rPr lang="en-US" sz="2000" b="1" dirty="0">
                <a:solidFill>
                  <a:srgbClr val="0000FF"/>
                </a:solidFill>
              </a:rPr>
              <a:t>s</a:t>
            </a:r>
            <a:r>
              <a:rPr lang="en-US" sz="2000" b="1" dirty="0" smtClean="0">
                <a:solidFill>
                  <a:srgbClr val="0000FF"/>
                </a:solidFill>
              </a:rPr>
              <a:t>uperposition </a:t>
            </a:r>
            <a:r>
              <a:rPr lang="en-US" sz="2000" b="1" dirty="0">
                <a:solidFill>
                  <a:srgbClr val="0000FF"/>
                </a:solidFill>
              </a:rPr>
              <a:t>e</a:t>
            </a:r>
            <a:r>
              <a:rPr lang="en-US" sz="2000" b="1" dirty="0" smtClean="0">
                <a:solidFill>
                  <a:srgbClr val="0000FF"/>
                </a:solidFill>
              </a:rPr>
              <a:t>vents per cold season (Nov–Mar) 1960–2010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65" y="151697"/>
            <a:ext cx="6940882" cy="320602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49" y="3488925"/>
            <a:ext cx="6957113" cy="321352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E. Subtropical Dominant Jet Superposition Events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N=76</a:t>
            </a:r>
            <a:endParaRPr 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261184" y="465832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  <a:endParaRPr lang="en-US" sz="3200" b="1" dirty="0">
              <a:solidFill>
                <a:srgbClr val="0000FF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27435" y="450968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46" name="Rectangle 45"/>
          <p:cNvSpPr/>
          <p:nvPr/>
        </p:nvSpPr>
        <p:spPr>
          <a:xfrm>
            <a:off x="4106732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49" name="Rectangle 48"/>
          <p:cNvSpPr/>
          <p:nvPr/>
        </p:nvSpPr>
        <p:spPr>
          <a:xfrm>
            <a:off x="2015922" y="2634664"/>
            <a:ext cx="2076037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53" name="TextBox 52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57" name="TextBox 56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58" name="Rectangle 57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sp>
        <p:nvSpPr>
          <p:cNvPr id="63" name="TextBox 62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93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52" y="151571"/>
            <a:ext cx="6934508" cy="3206278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6" y="3490642"/>
            <a:ext cx="6949679" cy="321008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017859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E. Subtropical Dominant Jet Superposition Events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1 Day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N=76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136044" y="4503223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86323" y="45275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  <a:endParaRPr lang="en-US" sz="3200" b="1" dirty="0">
              <a:solidFill>
                <a:srgbClr val="0000FF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46" name="Rectangle 45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49" name="Rectangle 48"/>
          <p:cNvSpPr/>
          <p:nvPr/>
        </p:nvSpPr>
        <p:spPr>
          <a:xfrm>
            <a:off x="2011614" y="2634664"/>
            <a:ext cx="2080345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53" name="TextBox 52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57" name="TextBox 56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58" name="Rectangle 57"/>
          <p:cNvSpPr/>
          <p:nvPr/>
        </p:nvSpPr>
        <p:spPr>
          <a:xfrm>
            <a:off x="2005264" y="6317433"/>
            <a:ext cx="2086696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sp>
        <p:nvSpPr>
          <p:cNvPr id="63" name="TextBox 62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15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85" y="154108"/>
            <a:ext cx="6930442" cy="320120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6" y="3490642"/>
            <a:ext cx="6949679" cy="321008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27902" y="135520"/>
            <a:ext cx="69454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17859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E. Subtropical Dominant Jet Superposition Events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</a:t>
            </a:r>
            <a:r>
              <a:rPr lang="en-US" sz="2400" b="1" dirty="0" smtClean="0">
                <a:solidFill>
                  <a:srgbClr val="0000FF"/>
                </a:solidFill>
              </a:rPr>
              <a:t>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619552" y="1234547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19552" y="4525638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94776" y="4720427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Superposition Centroid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N=76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963985" y="42037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80333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32" name="Rectangle 31"/>
          <p:cNvSpPr/>
          <p:nvPr/>
        </p:nvSpPr>
        <p:spPr>
          <a:xfrm>
            <a:off x="2020528" y="2634664"/>
            <a:ext cx="2071431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40" name="TextBox 39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41" name="Rectangle 40"/>
          <p:cNvSpPr/>
          <p:nvPr/>
        </p:nvSpPr>
        <p:spPr>
          <a:xfrm>
            <a:off x="2005264" y="6317433"/>
            <a:ext cx="2086696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828926" y="476403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  <a:endParaRPr lang="en-US" sz="3200" b="1" dirty="0">
              <a:solidFill>
                <a:srgbClr val="0000FF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227226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85" y="154108"/>
            <a:ext cx="6930442" cy="320120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6" y="3490642"/>
            <a:ext cx="6949679" cy="321008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17859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E. Subtropical Dominant Jet Superposition Events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</a:t>
            </a:r>
            <a:r>
              <a:rPr lang="en-US" sz="2400" b="1" dirty="0" smtClean="0">
                <a:solidFill>
                  <a:srgbClr val="0000FF"/>
                </a:solidFill>
              </a:rPr>
              <a:t>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605809" y="1227699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21685" y="4525638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433523" y="615794"/>
            <a:ext cx="809664" cy="2527557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084273" y="407110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175237" y="2594755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’</a:t>
            </a:r>
            <a:endParaRPr lang="en-US" sz="2400" b="1" dirty="0"/>
          </a:p>
        </p:txBody>
      </p:sp>
      <p:sp>
        <p:nvSpPr>
          <p:cNvPr id="27" name="Oval 26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94776" y="4720427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Superposition Centroid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N=76</a:t>
            </a:r>
            <a:endParaRPr lang="en-US" sz="2800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5433523" y="3924184"/>
            <a:ext cx="809664" cy="2527557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027902" y="135520"/>
            <a:ext cx="69454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35" name="Rectangle 34"/>
          <p:cNvSpPr/>
          <p:nvPr/>
        </p:nvSpPr>
        <p:spPr>
          <a:xfrm>
            <a:off x="4080333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jet_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38" name="Rectangle 37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41" name="Rectangle 40"/>
          <p:cNvSpPr/>
          <p:nvPr/>
        </p:nvSpPr>
        <p:spPr>
          <a:xfrm>
            <a:off x="2020528" y="2634664"/>
            <a:ext cx="2071431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45" name="TextBox 44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49" name="TextBox 48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50" name="Rectangle 49"/>
          <p:cNvSpPr/>
          <p:nvPr/>
        </p:nvSpPr>
        <p:spPr>
          <a:xfrm>
            <a:off x="2005264" y="6317433"/>
            <a:ext cx="2086696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963985" y="42037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8926" y="476403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  <a:endParaRPr lang="en-US" sz="3200" b="1" dirty="0">
              <a:solidFill>
                <a:srgbClr val="0000FF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084273" y="371104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6175237" y="5898686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’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831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" y="968973"/>
            <a:ext cx="7644568" cy="563911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E. Subtropical Dominant Jet Superposition Events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4563" y="1075095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12 Hours Prior to Jet Superposition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</a:t>
            </a:r>
            <a:r>
              <a:rPr lang="en-US" b="1" dirty="0" smtClean="0"/>
              <a:t>ind speed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1.5-,2-,</a:t>
            </a:r>
          </a:p>
          <a:p>
            <a:r>
              <a:rPr lang="en-US" dirty="0" smtClean="0"/>
              <a:t>3-PVU 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056921" y="393832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pert.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056920" y="450404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pert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2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" y="968973"/>
            <a:ext cx="7644568" cy="563911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E. Subtropical Dominant Jet Superposition Events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4563" y="1075095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12 Hours Prior to Jet Superposition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</a:t>
            </a:r>
            <a:r>
              <a:rPr lang="en-US" b="1" dirty="0" smtClean="0"/>
              <a:t>ind speed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913908" y="4793118"/>
            <a:ext cx="1478812" cy="1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082241" y="4012389"/>
            <a:ext cx="2048312" cy="589547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082241" y="1630068"/>
            <a:ext cx="1734234" cy="1914948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0737" y="4372387"/>
            <a:ext cx="1898316" cy="92333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Ascent directly beneath the jet core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195910" y="2550862"/>
            <a:ext cx="2102771" cy="2308324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Cold anomaly in the lower stratosphere and deep layer warm anomaly in the troposphere indicative of a negative PV anomaly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1.5-,2-,</a:t>
            </a:r>
          </a:p>
          <a:p>
            <a:r>
              <a:rPr lang="en-US" dirty="0" smtClean="0"/>
              <a:t>3-PVU 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56921" y="393832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pert.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056920" y="450404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pert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61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" y="970603"/>
            <a:ext cx="7610381" cy="563584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E. Subtropical Dominant Jet Superposition Events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2473" y="1075095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0 Hours Prior to Jet Superposition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</a:t>
            </a:r>
            <a:r>
              <a:rPr lang="en-US" b="1" dirty="0" smtClean="0"/>
              <a:t>ind speed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1.5-,2-,</a:t>
            </a:r>
          </a:p>
          <a:p>
            <a:r>
              <a:rPr lang="en-US" dirty="0" smtClean="0"/>
              <a:t>3-PVU 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056921" y="393832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pert.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36" name="Rectangle 3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056920" y="450404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pert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sp>
        <p:nvSpPr>
          <p:cNvPr id="39" name="TextBox 3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9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" y="970603"/>
            <a:ext cx="7610381" cy="563584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E. Subtropical Dominant Jet Superposition Events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2473" y="1075095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0 Hours Prior to Jet Superposition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</a:t>
            </a:r>
            <a:r>
              <a:rPr lang="en-US" b="1" dirty="0" smtClean="0"/>
              <a:t>ind speed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235906" y="3050939"/>
            <a:ext cx="2248401" cy="146254"/>
          </a:xfrm>
          <a:prstGeom prst="straightConnector1">
            <a:avLst/>
          </a:prstGeom>
          <a:ln w="76200" cmpd="sng">
            <a:solidFill>
              <a:srgbClr val="E46C0A"/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814148" y="4829038"/>
            <a:ext cx="1604822" cy="199160"/>
          </a:xfrm>
          <a:prstGeom prst="straightConnector1">
            <a:avLst/>
          </a:prstGeom>
          <a:ln w="76200" cmpd="sng">
            <a:solidFill>
              <a:srgbClr val="E46C0A"/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97154" y="2055566"/>
            <a:ext cx="1898316" cy="203132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Warm anomaly strengthens </a:t>
            </a:r>
            <a:r>
              <a:rPr lang="en-US" b="1" dirty="0" err="1" smtClean="0"/>
              <a:t>poleward</a:t>
            </a:r>
            <a:r>
              <a:rPr lang="en-US" b="1" dirty="0" smtClean="0"/>
              <a:t> of the jet, indicative of the arrival of a positive PV anomaly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80738" y="4353329"/>
            <a:ext cx="2245113" cy="120032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Subsidence directly beneath and </a:t>
            </a:r>
            <a:r>
              <a:rPr lang="en-US" b="1" dirty="0" err="1" smtClean="0"/>
              <a:t>poleward</a:t>
            </a:r>
            <a:r>
              <a:rPr lang="en-US" b="1" dirty="0" smtClean="0"/>
              <a:t> of the jet core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1.5-,2-,</a:t>
            </a:r>
          </a:p>
          <a:p>
            <a:r>
              <a:rPr lang="en-US" dirty="0" smtClean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056921" y="393832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pert.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48" name="Rectangle 47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056920" y="450404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pert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sp>
        <p:nvSpPr>
          <p:cNvPr id="51" name="TextBox 50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9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pic>
        <p:nvPicPr>
          <p:cNvPr id="2" name="Picture 1" descr="diagnostic_time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2" y="706313"/>
            <a:ext cx="8177910" cy="61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17851" y="1189793"/>
            <a:ext cx="4450779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Polar Dominant Events:</a:t>
            </a:r>
          </a:p>
        </p:txBody>
      </p:sp>
    </p:spTree>
    <p:extLst>
      <p:ext uri="{BB962C8B-B14F-4D97-AF65-F5344CB8AC3E}">
        <p14:creationId xmlns:p14="http://schemas.microsoft.com/office/powerpoint/2010/main" val="105085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Background</a:t>
            </a:r>
            <a:endParaRPr lang="en-US" sz="36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3465837" y="2067025"/>
            <a:ext cx="5424820" cy="4336702"/>
            <a:chOff x="3465837" y="1225884"/>
            <a:chExt cx="5424820" cy="4336702"/>
          </a:xfrm>
        </p:grpSpPr>
        <p:pic>
          <p:nvPicPr>
            <p:cNvPr id="2" name="Picture 1" descr="supjfreqCMH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837" y="1225884"/>
              <a:ext cx="5424820" cy="43367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91351" y="1225884"/>
              <a:ext cx="716117" cy="5439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7221970" y="4093521"/>
            <a:ext cx="287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Number of Events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789056" y="6389458"/>
            <a:ext cx="31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Christenson et al. (2017)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6235" y="1090784"/>
            <a:ext cx="5104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Climatological frequency of Northern Hemisphere jet </a:t>
            </a:r>
            <a:r>
              <a:rPr lang="en-US" sz="2000" b="1" dirty="0">
                <a:solidFill>
                  <a:srgbClr val="0000FF"/>
                </a:solidFill>
              </a:rPr>
              <a:t>s</a:t>
            </a:r>
            <a:r>
              <a:rPr lang="en-US" sz="2000" b="1" dirty="0" smtClean="0">
                <a:solidFill>
                  <a:srgbClr val="0000FF"/>
                </a:solidFill>
              </a:rPr>
              <a:t>uperposition </a:t>
            </a:r>
            <a:r>
              <a:rPr lang="en-US" sz="2000" b="1" dirty="0">
                <a:solidFill>
                  <a:srgbClr val="0000FF"/>
                </a:solidFill>
              </a:rPr>
              <a:t>e</a:t>
            </a:r>
            <a:r>
              <a:rPr lang="en-US" sz="2000" b="1" dirty="0" smtClean="0">
                <a:solidFill>
                  <a:srgbClr val="0000FF"/>
                </a:solidFill>
              </a:rPr>
              <a:t>vents per cold season (Nov–Mar) 1960–2010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391282" y="3431533"/>
            <a:ext cx="1216047" cy="2107556"/>
          </a:xfrm>
          <a:custGeom>
            <a:avLst/>
            <a:gdLst>
              <a:gd name="connsiteX0" fmla="*/ 297256 w 1216047"/>
              <a:gd name="connsiteY0" fmla="*/ 0 h 2107556"/>
              <a:gd name="connsiteX1" fmla="*/ 770163 w 1216047"/>
              <a:gd name="connsiteY1" fmla="*/ 391789 h 2107556"/>
              <a:gd name="connsiteX2" fmla="*/ 1040396 w 1216047"/>
              <a:gd name="connsiteY2" fmla="*/ 661989 h 2107556"/>
              <a:gd name="connsiteX3" fmla="*/ 1013373 w 1216047"/>
              <a:gd name="connsiteY3" fmla="*/ 945698 h 2107556"/>
              <a:gd name="connsiteX4" fmla="*/ 1107954 w 1216047"/>
              <a:gd name="connsiteY4" fmla="*/ 1202388 h 2107556"/>
              <a:gd name="connsiteX5" fmla="*/ 1216047 w 1216047"/>
              <a:gd name="connsiteY5" fmla="*/ 1296958 h 2107556"/>
              <a:gd name="connsiteX6" fmla="*/ 972838 w 1216047"/>
              <a:gd name="connsiteY6" fmla="*/ 1702257 h 2107556"/>
              <a:gd name="connsiteX7" fmla="*/ 783675 w 1216047"/>
              <a:gd name="connsiteY7" fmla="*/ 1999476 h 2107556"/>
              <a:gd name="connsiteX8" fmla="*/ 702605 w 1216047"/>
              <a:gd name="connsiteY8" fmla="*/ 2107556 h 2107556"/>
              <a:gd name="connsiteX9" fmla="*/ 297256 w 1216047"/>
              <a:gd name="connsiteY9" fmla="*/ 1688747 h 2107556"/>
              <a:gd name="connsiteX10" fmla="*/ 94581 w 1216047"/>
              <a:gd name="connsiteY10" fmla="*/ 1310467 h 2107556"/>
              <a:gd name="connsiteX11" fmla="*/ 0 w 1216047"/>
              <a:gd name="connsiteY11" fmla="*/ 891658 h 2107556"/>
              <a:gd name="connsiteX12" fmla="*/ 40535 w 1216047"/>
              <a:gd name="connsiteY12" fmla="*/ 472849 h 2107556"/>
              <a:gd name="connsiteX13" fmla="*/ 297256 w 1216047"/>
              <a:gd name="connsiteY13" fmla="*/ 0 h 210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6047" h="2107556">
                <a:moveTo>
                  <a:pt x="297256" y="0"/>
                </a:moveTo>
                <a:lnTo>
                  <a:pt x="770163" y="391789"/>
                </a:lnTo>
                <a:lnTo>
                  <a:pt x="1040396" y="661989"/>
                </a:lnTo>
                <a:lnTo>
                  <a:pt x="1013373" y="945698"/>
                </a:lnTo>
                <a:lnTo>
                  <a:pt x="1107954" y="1202388"/>
                </a:lnTo>
                <a:lnTo>
                  <a:pt x="1216047" y="1296958"/>
                </a:lnTo>
                <a:lnTo>
                  <a:pt x="972838" y="1702257"/>
                </a:lnTo>
                <a:lnTo>
                  <a:pt x="783675" y="1999476"/>
                </a:lnTo>
                <a:lnTo>
                  <a:pt x="702605" y="2107556"/>
                </a:lnTo>
                <a:lnTo>
                  <a:pt x="297256" y="1688747"/>
                </a:lnTo>
                <a:lnTo>
                  <a:pt x="94581" y="1310467"/>
                </a:lnTo>
                <a:lnTo>
                  <a:pt x="0" y="891658"/>
                </a:lnTo>
                <a:lnTo>
                  <a:pt x="40535" y="472849"/>
                </a:lnTo>
                <a:lnTo>
                  <a:pt x="297256" y="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7157" y="1117803"/>
            <a:ext cx="3699652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Christenson et al. (2017) highlight three locations that experience the  greatest frequency of </a:t>
            </a:r>
          </a:p>
          <a:p>
            <a:r>
              <a:rPr lang="en-US" sz="2400" dirty="0" smtClean="0"/>
              <a:t>jet </a:t>
            </a:r>
            <a:r>
              <a:rPr lang="en-US" sz="2400" dirty="0" err="1" smtClean="0"/>
              <a:t>superpositions</a:t>
            </a:r>
            <a:r>
              <a:rPr lang="en-US" sz="2400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800" b="1" dirty="0" smtClean="0"/>
              <a:t>1) Western Pacific</a:t>
            </a:r>
          </a:p>
          <a:p>
            <a:pPr marL="457200" indent="-457200">
              <a:buFont typeface="Arial"/>
              <a:buChar char="•"/>
            </a:pPr>
            <a:endParaRPr lang="en-US" sz="2800" b="1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2) North America</a:t>
            </a:r>
          </a:p>
          <a:p>
            <a:pPr marL="457200" indent="-457200">
              <a:buFont typeface="Arial"/>
              <a:buChar char="•"/>
            </a:pPr>
            <a:endParaRPr lang="en-US" sz="2800" b="1" dirty="0" smtClean="0"/>
          </a:p>
          <a:p>
            <a:r>
              <a:rPr lang="en-US" sz="2800" b="1" dirty="0" smtClean="0"/>
              <a:t>3) Northern Africa</a:t>
            </a:r>
          </a:p>
        </p:txBody>
      </p:sp>
    </p:spTree>
    <p:extLst>
      <p:ext uri="{BB962C8B-B14F-4D97-AF65-F5344CB8AC3E}">
        <p14:creationId xmlns:p14="http://schemas.microsoft.com/office/powerpoint/2010/main" val="376266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705356" y="1144082"/>
            <a:ext cx="7714235" cy="5479725"/>
            <a:chOff x="705356" y="1144082"/>
            <a:chExt cx="7714235" cy="54797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56" y="1144082"/>
              <a:ext cx="7714235" cy="547972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917851" y="1189793"/>
              <a:ext cx="4450779" cy="187743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Polar Dominant Events:</a:t>
              </a:r>
            </a:p>
            <a:p>
              <a:pPr marL="230188" indent="-230188">
                <a:buAutoNum type="arabicParenR"/>
              </a:pPr>
              <a:r>
                <a:rPr lang="en-US" sz="1600" dirty="0" err="1" smtClean="0">
                  <a:solidFill>
                    <a:srgbClr val="000000"/>
                  </a:solidFill>
                </a:rPr>
                <a:t>Anticyclonic</a:t>
              </a:r>
              <a:r>
                <a:rPr lang="en-US" sz="1600" dirty="0" smtClean="0">
                  <a:solidFill>
                    <a:srgbClr val="000000"/>
                  </a:solidFill>
                </a:rPr>
                <a:t> wave breaking event amplifies the flow over North America</a:t>
              </a:r>
            </a:p>
            <a:p>
              <a:pPr marL="230188" indent="-230188">
                <a:buAutoNum type="arabicParenR"/>
              </a:pPr>
              <a:r>
                <a:rPr lang="en-US" sz="1600" dirty="0" smtClean="0">
                  <a:solidFill>
                    <a:srgbClr val="000000"/>
                  </a:solidFill>
                </a:rPr>
                <a:t>QG descent beneath the jet core forced by geostrophic CAA facilitates jet superposition</a:t>
              </a:r>
            </a:p>
            <a:p>
              <a:pPr marL="230188" indent="-230188">
                <a:buAutoNum type="arabicParenR"/>
              </a:pPr>
              <a:r>
                <a:rPr lang="en-US" sz="1600" dirty="0" smtClean="0">
                  <a:solidFill>
                    <a:srgbClr val="000000"/>
                  </a:solidFill>
                </a:rPr>
                <a:t>Downstream precipitation slows the propagation of the upper-level trough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882315" y="3273672"/>
              <a:ext cx="2450851" cy="1512223"/>
            </a:xfrm>
            <a:custGeom>
              <a:avLst/>
              <a:gdLst>
                <a:gd name="connsiteX0" fmla="*/ 0 w 2450851"/>
                <a:gd name="connsiteY0" fmla="*/ 1164644 h 1512223"/>
                <a:gd name="connsiteX1" fmla="*/ 280737 w 2450851"/>
                <a:gd name="connsiteY1" fmla="*/ 803696 h 1512223"/>
                <a:gd name="connsiteX2" fmla="*/ 1149684 w 2450851"/>
                <a:gd name="connsiteY2" fmla="*/ 55065 h 1512223"/>
                <a:gd name="connsiteX3" fmla="*/ 2179053 w 2450851"/>
                <a:gd name="connsiteY3" fmla="*/ 148644 h 1512223"/>
                <a:gd name="connsiteX4" fmla="*/ 2446421 w 2450851"/>
                <a:gd name="connsiteY4" fmla="*/ 883907 h 1512223"/>
                <a:gd name="connsiteX5" fmla="*/ 2352842 w 2450851"/>
                <a:gd name="connsiteY5" fmla="*/ 1512223 h 151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0851" h="1512223">
                  <a:moveTo>
                    <a:pt x="0" y="1164644"/>
                  </a:moveTo>
                  <a:cubicBezTo>
                    <a:pt x="44561" y="1076635"/>
                    <a:pt x="89123" y="988626"/>
                    <a:pt x="280737" y="803696"/>
                  </a:cubicBezTo>
                  <a:cubicBezTo>
                    <a:pt x="472351" y="618766"/>
                    <a:pt x="833298" y="164240"/>
                    <a:pt x="1149684" y="55065"/>
                  </a:cubicBezTo>
                  <a:cubicBezTo>
                    <a:pt x="1466070" y="-54110"/>
                    <a:pt x="1962930" y="10504"/>
                    <a:pt x="2179053" y="148644"/>
                  </a:cubicBezTo>
                  <a:cubicBezTo>
                    <a:pt x="2395176" y="286784"/>
                    <a:pt x="2417456" y="656644"/>
                    <a:pt x="2446421" y="883907"/>
                  </a:cubicBezTo>
                  <a:cubicBezTo>
                    <a:pt x="2475386" y="1111170"/>
                    <a:pt x="2352842" y="1512223"/>
                    <a:pt x="2352842" y="1512223"/>
                  </a:cubicBezTo>
                </a:path>
              </a:pathLst>
            </a:custGeom>
            <a:ln w="57150" cmpd="sng">
              <a:solidFill>
                <a:srgbClr val="008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2647" y="4018259"/>
              <a:ext cx="1296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CAA</a:t>
              </a:r>
              <a:endParaRPr lang="en-US" sz="12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85871" y="4401428"/>
              <a:ext cx="1296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 smtClean="0"/>
                <a:t>Precip</a:t>
              </a:r>
              <a:r>
                <a:rPr lang="en-US" sz="1200" b="1" dirty="0" smtClean="0"/>
                <a:t>.</a:t>
              </a:r>
              <a:endParaRPr lang="en-US" sz="12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60400" y="3417498"/>
              <a:ext cx="10669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n>
                    <a:solidFill>
                      <a:srgbClr val="000000"/>
                    </a:solidFill>
                  </a:ln>
                  <a:solidFill>
                    <a:srgbClr val="FF0000"/>
                  </a:solidFill>
                  <a:effectLst/>
                  <a:latin typeface="Bell MT"/>
                  <a:cs typeface="Bell MT"/>
                </a:rPr>
                <a:t>L</a:t>
              </a:r>
              <a:endParaRPr 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latin typeface="Bell MT"/>
                <a:cs typeface="Bell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80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53781" y="6199609"/>
            <a:ext cx="4721212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East Subtropical Dominant Events:</a:t>
            </a:r>
          </a:p>
        </p:txBody>
      </p:sp>
    </p:spTree>
    <p:extLst>
      <p:ext uri="{BB962C8B-B14F-4D97-AF65-F5344CB8AC3E}">
        <p14:creationId xmlns:p14="http://schemas.microsoft.com/office/powerpoint/2010/main" val="9317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705356" y="1144081"/>
            <a:ext cx="7714236" cy="5479725"/>
            <a:chOff x="705356" y="1144081"/>
            <a:chExt cx="7714236" cy="54797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56" y="1144081"/>
              <a:ext cx="7714236" cy="54797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653781" y="4706261"/>
              <a:ext cx="4721212" cy="187743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East Subtropical Dominant Events:</a:t>
              </a:r>
            </a:p>
            <a:p>
              <a:pPr marL="230188" indent="-230188">
                <a:buAutoNum type="arabicParenR"/>
              </a:pPr>
              <a:r>
                <a:rPr lang="en-US" sz="1600" dirty="0" smtClean="0">
                  <a:solidFill>
                    <a:srgbClr val="000000"/>
                  </a:solidFill>
                </a:rPr>
                <a:t>Antecedent precipitation and southerly flow amplify ridge over eastern North America</a:t>
              </a:r>
            </a:p>
            <a:p>
              <a:pPr marL="230188" indent="-230188">
                <a:buAutoNum type="arabicParenR"/>
              </a:pPr>
              <a:r>
                <a:rPr lang="en-US" sz="1600" dirty="0" smtClean="0">
                  <a:solidFill>
                    <a:srgbClr val="000000"/>
                  </a:solidFill>
                </a:rPr>
                <a:t>Arrival of upper-level trough is associated with geostrophic CAA at the time of jet superposition</a:t>
              </a:r>
            </a:p>
            <a:p>
              <a:pPr marL="230188" indent="-230188">
                <a:buAutoNum type="arabicParenR"/>
              </a:pPr>
              <a:r>
                <a:rPr lang="en-US" sz="1600" dirty="0" smtClean="0">
                  <a:solidFill>
                    <a:srgbClr val="000000"/>
                  </a:solidFill>
                </a:rPr>
                <a:t>Geostrophic CAA forces QG descent beneath the jet core and completes jet superposition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45787" y="2914315"/>
              <a:ext cx="1296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CAA</a:t>
              </a:r>
              <a:endParaRPr lang="en-US" sz="1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28892" y="3811786"/>
              <a:ext cx="1296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Antecedent moisture and </a:t>
              </a:r>
              <a:r>
                <a:rPr lang="en-US" sz="1200" b="1" dirty="0" err="1" smtClean="0"/>
                <a:t>precip</a:t>
              </a:r>
              <a:r>
                <a:rPr lang="en-US" sz="1200" b="1" dirty="0" smtClean="0"/>
                <a:t>.</a:t>
              </a:r>
              <a:endParaRPr lang="en-US" sz="1200" b="1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864686" y="2552288"/>
              <a:ext cx="10669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n>
                    <a:solidFill>
                      <a:srgbClr val="000000"/>
                    </a:solidFill>
                  </a:ln>
                  <a:solidFill>
                    <a:srgbClr val="FF0000"/>
                  </a:solidFill>
                  <a:latin typeface="Bell MT"/>
                  <a:cs typeface="Bell MT"/>
                </a:rPr>
                <a:t>L</a:t>
              </a:r>
              <a:endParaRPr 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Bell MT"/>
                <a:cs typeface="Bell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36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Future Work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7156" y="1117809"/>
            <a:ext cx="8811593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Apply piecewise PV inversion (e.g., Davis and Emanuel 1991) to quantify the influence that polar cyclonic and tropical </a:t>
            </a:r>
            <a:r>
              <a:rPr lang="en-US" sz="2400" dirty="0" err="1" smtClean="0"/>
              <a:t>anticyclonic</a:t>
            </a:r>
            <a:r>
              <a:rPr lang="en-US" sz="2400" dirty="0" smtClean="0"/>
              <a:t> PV anomalies have on deforming the </a:t>
            </a:r>
            <a:r>
              <a:rPr lang="en-US" sz="2400" dirty="0" err="1" smtClean="0"/>
              <a:t>tropopause</a:t>
            </a:r>
            <a:r>
              <a:rPr lang="en-US" sz="2400" dirty="0" smtClean="0"/>
              <a:t> during each type of superposition event.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Examine the impact that each type of jet superposition event has on the evolution of the downstream large-scale flow pattern.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Utilize numerical simulations of jet superposition events to examine the sensitivity of jet superposition to </a:t>
            </a:r>
            <a:r>
              <a:rPr lang="en-US" sz="2400" dirty="0" err="1" smtClean="0"/>
              <a:t>diabatic</a:t>
            </a:r>
            <a:r>
              <a:rPr lang="en-US" sz="2400" dirty="0" smtClean="0"/>
              <a:t> processes.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Further illuminate the connection between jet superposition events and high-impact weather events (e.g., severe weather, </a:t>
            </a:r>
            <a:r>
              <a:rPr lang="en-US" sz="2400" dirty="0" err="1" smtClean="0"/>
              <a:t>cyclogenesis</a:t>
            </a:r>
            <a:r>
              <a:rPr lang="en-US" sz="2400" dirty="0" smtClean="0"/>
              <a:t>, floods).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402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Supplementary Slides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References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263804" y="1009559"/>
            <a:ext cx="8718013" cy="5878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Cavallo</a:t>
            </a:r>
            <a:r>
              <a:rPr lang="en-US" sz="1200" dirty="0"/>
              <a:t>, S. M., and G. J. Hakim, 2010: Composite structure of </a:t>
            </a:r>
            <a:r>
              <a:rPr lang="en-US" sz="1200" dirty="0" err="1"/>
              <a:t>tropopause</a:t>
            </a:r>
            <a:r>
              <a:rPr lang="en-US" sz="1200" dirty="0"/>
              <a:t> polar cyclones. </a:t>
            </a:r>
            <a:r>
              <a:rPr lang="en-US" sz="1200" i="1" dirty="0"/>
              <a:t>Mon. </a:t>
            </a:r>
            <a:r>
              <a:rPr lang="en-US" sz="1200" i="1" dirty="0" err="1"/>
              <a:t>Wea</a:t>
            </a:r>
            <a:r>
              <a:rPr lang="en-US" sz="1200" i="1" dirty="0"/>
              <a:t>. Rev.</a:t>
            </a:r>
            <a:r>
              <a:rPr lang="en-US" sz="1200" dirty="0"/>
              <a:t>, </a:t>
            </a:r>
            <a:r>
              <a:rPr lang="en-US" sz="1200" b="1" dirty="0"/>
              <a:t>138, </a:t>
            </a:r>
            <a:r>
              <a:rPr lang="en-US" sz="1200" dirty="0"/>
              <a:t>3840</a:t>
            </a:r>
            <a:r>
              <a:rPr lang="en-US" sz="1200" dirty="0">
                <a:sym typeface="Symbol"/>
              </a:rPr>
              <a:t></a:t>
            </a:r>
            <a:r>
              <a:rPr lang="en-US" sz="1200" dirty="0"/>
              <a:t>3857.</a:t>
            </a:r>
          </a:p>
          <a:p>
            <a:endParaRPr lang="en-US" sz="800" dirty="0" smtClean="0"/>
          </a:p>
          <a:p>
            <a:r>
              <a:rPr lang="en-US" sz="1200" dirty="0"/>
              <a:t>Christenson, C. E., and J. E. Martin, 2012: The large-scale environment associated with the 25</a:t>
            </a:r>
            <a:r>
              <a:rPr lang="en-US" sz="1200" dirty="0">
                <a:sym typeface="Symbol"/>
              </a:rPr>
              <a:t></a:t>
            </a:r>
            <a:r>
              <a:rPr lang="en-US" sz="1200" dirty="0"/>
              <a:t>28 April 2011 severe weather outbreak. </a:t>
            </a:r>
            <a:r>
              <a:rPr lang="en-US" sz="1200" i="1" dirty="0"/>
              <a:t>16</a:t>
            </a:r>
            <a:r>
              <a:rPr lang="en-US" sz="1200" i="1" baseline="30000" dirty="0"/>
              <a:t>th</a:t>
            </a:r>
            <a:r>
              <a:rPr lang="en-US" sz="1200" i="1" dirty="0"/>
              <a:t> NWA Severe Storms and Doppler Radar Conference</a:t>
            </a:r>
            <a:r>
              <a:rPr lang="en-US" sz="1200" dirty="0"/>
              <a:t>, Des Moines, IA, National Weather Association, 31 March 2012. </a:t>
            </a:r>
            <a:endParaRPr lang="en-US" sz="1200" dirty="0" smtClean="0"/>
          </a:p>
          <a:p>
            <a:endParaRPr lang="en-US" sz="800" dirty="0" smtClean="0"/>
          </a:p>
          <a:p>
            <a:r>
              <a:rPr lang="en-US" sz="1200" dirty="0" smtClean="0"/>
              <a:t>Christenson</a:t>
            </a:r>
            <a:r>
              <a:rPr lang="en-US" sz="1200" dirty="0"/>
              <a:t>, C. E., J. E. Martin, and Z. J. </a:t>
            </a:r>
            <a:r>
              <a:rPr lang="en-US" sz="1200" dirty="0" err="1"/>
              <a:t>Handlos</a:t>
            </a:r>
            <a:r>
              <a:rPr lang="en-US" sz="1200" dirty="0"/>
              <a:t>, 2017: A synoptic-climatology of Northern </a:t>
            </a:r>
            <a:r>
              <a:rPr lang="en-US" sz="1200" dirty="0" smtClean="0"/>
              <a:t>Hemisphere</a:t>
            </a:r>
            <a:r>
              <a:rPr lang="en-US" sz="1200" dirty="0"/>
              <a:t>, cold season polar and subtropical jet superposition events. </a:t>
            </a:r>
            <a:r>
              <a:rPr lang="en-US" sz="1200" i="1" dirty="0"/>
              <a:t>J. Climate</a:t>
            </a:r>
            <a:r>
              <a:rPr lang="en-US" sz="1200" dirty="0" smtClean="0"/>
              <a:t>, </a:t>
            </a:r>
            <a:r>
              <a:rPr lang="en-US" sz="1200" b="1" dirty="0" smtClean="0"/>
              <a:t>30</a:t>
            </a:r>
            <a:r>
              <a:rPr lang="en-US" sz="1200" dirty="0"/>
              <a:t>, 7231-7246</a:t>
            </a:r>
            <a:r>
              <a:rPr lang="en-US" sz="1200" dirty="0" smtClean="0"/>
              <a:t>.</a:t>
            </a:r>
          </a:p>
          <a:p>
            <a:endParaRPr lang="en-US" sz="800" dirty="0"/>
          </a:p>
          <a:p>
            <a:r>
              <a:rPr lang="en-US" sz="1200" dirty="0" err="1" smtClean="0"/>
              <a:t>Defant</a:t>
            </a:r>
            <a:r>
              <a:rPr lang="en-US" sz="1200" dirty="0" smtClean="0"/>
              <a:t>, F., </a:t>
            </a:r>
            <a:r>
              <a:rPr lang="en-US" sz="1200" dirty="0"/>
              <a:t>and H. </a:t>
            </a:r>
            <a:r>
              <a:rPr lang="en-US" sz="1200" dirty="0" err="1"/>
              <a:t>Taba</a:t>
            </a:r>
            <a:r>
              <a:rPr lang="en-US" sz="1200" dirty="0"/>
              <a:t>, 1957: The threefold structure of the atmosphere and the characteristics of the </a:t>
            </a:r>
            <a:r>
              <a:rPr lang="en-US" sz="1200" dirty="0" err="1"/>
              <a:t>tropopause</a:t>
            </a:r>
            <a:r>
              <a:rPr lang="en-US" sz="1200" dirty="0"/>
              <a:t>. </a:t>
            </a:r>
            <a:r>
              <a:rPr lang="en-US" sz="1200" i="1" dirty="0" err="1"/>
              <a:t>Tellus</a:t>
            </a:r>
            <a:r>
              <a:rPr lang="en-US" sz="1200" dirty="0"/>
              <a:t>, </a:t>
            </a:r>
            <a:r>
              <a:rPr lang="en-US" sz="1200" b="1" dirty="0"/>
              <a:t>9,</a:t>
            </a:r>
            <a:r>
              <a:rPr lang="en-US" sz="1200" dirty="0"/>
              <a:t> 259-275</a:t>
            </a:r>
            <a:r>
              <a:rPr lang="en-US" sz="1200" dirty="0" smtClean="0"/>
              <a:t>.</a:t>
            </a:r>
          </a:p>
          <a:p>
            <a:endParaRPr lang="en-US" sz="800" dirty="0" smtClean="0"/>
          </a:p>
          <a:p>
            <a:r>
              <a:rPr lang="en-US" sz="1200" dirty="0"/>
              <a:t>Lang, A. A., and J. E. Martin, 2012: The structure and evolution of lower stratospheric frontal zones. Part I: Examples in northwesterly and southwesterly flow. </a:t>
            </a:r>
            <a:r>
              <a:rPr lang="en-US" sz="1200" i="1" dirty="0"/>
              <a:t>Quart. J. Roy. Meteor. Soc.</a:t>
            </a:r>
            <a:r>
              <a:rPr lang="en-US" sz="1200" dirty="0"/>
              <a:t>, </a:t>
            </a:r>
            <a:r>
              <a:rPr lang="en-US" sz="1200" b="1" dirty="0"/>
              <a:t>138, </a:t>
            </a:r>
            <a:r>
              <a:rPr lang="en-US" sz="1200" dirty="0"/>
              <a:t>1350-1365.</a:t>
            </a:r>
          </a:p>
          <a:p>
            <a:endParaRPr lang="en-US" sz="800" dirty="0" smtClean="0"/>
          </a:p>
          <a:p>
            <a:r>
              <a:rPr lang="en-US" sz="1200" dirty="0" err="1"/>
              <a:t>Knupp</a:t>
            </a:r>
            <a:r>
              <a:rPr lang="en-US" sz="1200" dirty="0"/>
              <a:t>, K. R., T. A. Murphy, T. A. Coleman, R. A. Wade, S. A. Mullins, C. J. Schultz, E. V. Schultz, L. Carey, A. </a:t>
            </a:r>
            <a:r>
              <a:rPr lang="en-US" sz="1200" dirty="0" err="1"/>
              <a:t>Sherrer</a:t>
            </a:r>
            <a:r>
              <a:rPr lang="en-US" sz="1200" dirty="0"/>
              <a:t>, E. W. </a:t>
            </a:r>
            <a:r>
              <a:rPr lang="en-US" sz="1200" dirty="0" err="1"/>
              <a:t>McCaul</a:t>
            </a:r>
            <a:r>
              <a:rPr lang="en-US" sz="1200" dirty="0"/>
              <a:t> Jr., B. </a:t>
            </a:r>
            <a:r>
              <a:rPr lang="en-US" sz="1200" dirty="0" err="1"/>
              <a:t>Carcione</a:t>
            </a:r>
            <a:r>
              <a:rPr lang="en-US" sz="1200" dirty="0"/>
              <a:t>, S. Latimer, A. Kula, K. Laws, P. T. Marsh, and K. </a:t>
            </a:r>
            <a:r>
              <a:rPr lang="en-US" sz="1200" dirty="0" err="1"/>
              <a:t>Klockow</a:t>
            </a:r>
            <a:r>
              <a:rPr lang="en-US" sz="1200" dirty="0"/>
              <a:t>, 2014: Meteorological overview of the devastating 27 April 2011 Tornado Outbreak. </a:t>
            </a:r>
            <a:r>
              <a:rPr lang="en-US" sz="1200" i="1" dirty="0"/>
              <a:t>Bull. Amer. Meteor. Soc., </a:t>
            </a:r>
            <a:r>
              <a:rPr lang="en-US" sz="1200" b="1" dirty="0"/>
              <a:t>95, </a:t>
            </a:r>
            <a:r>
              <a:rPr lang="en-US" sz="1200" dirty="0"/>
              <a:t>1041</a:t>
            </a:r>
            <a:r>
              <a:rPr lang="en-US" sz="1200" dirty="0">
                <a:sym typeface="Symbol"/>
              </a:rPr>
              <a:t></a:t>
            </a:r>
            <a:r>
              <a:rPr lang="en-US" sz="1200" dirty="0"/>
              <a:t>1062.</a:t>
            </a:r>
          </a:p>
          <a:p>
            <a:endParaRPr lang="en-US" sz="800" dirty="0" smtClean="0"/>
          </a:p>
          <a:p>
            <a:r>
              <a:rPr lang="en-US" sz="1200" dirty="0"/>
              <a:t>Moore, B. J., P. J. Neiman, F. M. Ralph, and F. E. </a:t>
            </a:r>
            <a:r>
              <a:rPr lang="en-US" sz="1200" dirty="0" err="1"/>
              <a:t>Barthold</a:t>
            </a:r>
            <a:r>
              <a:rPr lang="en-US" sz="1200" dirty="0"/>
              <a:t>, 2012: Physical processes associated with heavy flooding rainfall in Nashville, Tennessee, and vicinity during 1-2 May 2010: The role of an atmospheric river and </a:t>
            </a:r>
            <a:r>
              <a:rPr lang="en-US" sz="1200" dirty="0" err="1"/>
              <a:t>mesoscale</a:t>
            </a:r>
            <a:r>
              <a:rPr lang="en-US" sz="1200" dirty="0"/>
              <a:t> convective systems. </a:t>
            </a:r>
            <a:r>
              <a:rPr lang="en-US" sz="1200" i="1" dirty="0"/>
              <a:t>Mon. </a:t>
            </a:r>
            <a:r>
              <a:rPr lang="en-US" sz="1200" i="1" dirty="0" err="1"/>
              <a:t>Wea</a:t>
            </a:r>
            <a:r>
              <a:rPr lang="en-US" sz="1200" i="1" dirty="0"/>
              <a:t>. Rev.</a:t>
            </a:r>
            <a:r>
              <a:rPr lang="en-US" sz="1200" dirty="0"/>
              <a:t>, </a:t>
            </a:r>
            <a:r>
              <a:rPr lang="en-US" sz="1200" b="1" dirty="0"/>
              <a:t>140,</a:t>
            </a:r>
            <a:r>
              <a:rPr lang="en-US" sz="1200" dirty="0"/>
              <a:t> 358-378.</a:t>
            </a:r>
          </a:p>
          <a:p>
            <a:endParaRPr lang="en-US" sz="800" dirty="0" smtClean="0"/>
          </a:p>
          <a:p>
            <a:r>
              <a:rPr lang="en-US" sz="1200" dirty="0"/>
              <a:t>Pyle, M. E., D. Keyser, and L. F. </a:t>
            </a:r>
            <a:r>
              <a:rPr lang="en-US" sz="1200" dirty="0" err="1"/>
              <a:t>Bosart</a:t>
            </a:r>
            <a:r>
              <a:rPr lang="en-US" sz="1200" dirty="0"/>
              <a:t>, 2004: A diagnostic study of jet streaks: Kinematic signatures and relationship to coherent </a:t>
            </a:r>
            <a:r>
              <a:rPr lang="en-US" sz="1200" dirty="0" err="1"/>
              <a:t>tropopause</a:t>
            </a:r>
            <a:r>
              <a:rPr lang="en-US" sz="1200" dirty="0"/>
              <a:t> disturbances. </a:t>
            </a:r>
            <a:r>
              <a:rPr lang="en-US" sz="1200" i="1" dirty="0"/>
              <a:t>Mon. </a:t>
            </a:r>
            <a:r>
              <a:rPr lang="en-US" sz="1200" i="1" dirty="0" err="1"/>
              <a:t>Wea</a:t>
            </a:r>
            <a:r>
              <a:rPr lang="en-US" sz="1200" i="1" dirty="0"/>
              <a:t>. Rev.</a:t>
            </a:r>
            <a:r>
              <a:rPr lang="en-US" sz="1200" dirty="0"/>
              <a:t>, </a:t>
            </a:r>
            <a:r>
              <a:rPr lang="en-US" sz="1200" b="1" dirty="0"/>
              <a:t>132, </a:t>
            </a:r>
            <a:r>
              <a:rPr lang="en-US" sz="1200" dirty="0"/>
              <a:t>297</a:t>
            </a:r>
            <a:r>
              <a:rPr lang="en-US" sz="1200" dirty="0">
                <a:sym typeface="Symbol"/>
              </a:rPr>
              <a:t></a:t>
            </a:r>
            <a:r>
              <a:rPr lang="en-US" sz="1200" dirty="0"/>
              <a:t>319.</a:t>
            </a:r>
          </a:p>
          <a:p>
            <a:endParaRPr lang="en-US" sz="800" dirty="0" smtClean="0"/>
          </a:p>
          <a:p>
            <a:r>
              <a:rPr lang="en-US" sz="1200" dirty="0" err="1" smtClean="0"/>
              <a:t>Saha</a:t>
            </a:r>
            <a:r>
              <a:rPr lang="en-US" sz="1200" dirty="0" smtClean="0"/>
              <a:t>, S. </a:t>
            </a:r>
            <a:r>
              <a:rPr lang="en-US" sz="1200" dirty="0"/>
              <a:t>and </a:t>
            </a:r>
            <a:r>
              <a:rPr lang="en-US" sz="1200" dirty="0" smtClean="0"/>
              <a:t>co-authors, </a:t>
            </a:r>
            <a:r>
              <a:rPr lang="en-US" sz="1200" dirty="0"/>
              <a:t>2014: The NCEP Climate Forecast System Version 2. </a:t>
            </a:r>
            <a:r>
              <a:rPr lang="en-US" sz="1200" i="1" dirty="0"/>
              <a:t>J. Climate</a:t>
            </a:r>
            <a:r>
              <a:rPr lang="en-US" sz="1200" dirty="0"/>
              <a:t>, </a:t>
            </a:r>
            <a:r>
              <a:rPr lang="en-US" sz="1200" b="1" dirty="0"/>
              <a:t>27, </a:t>
            </a:r>
            <a:r>
              <a:rPr lang="en-US" sz="1200" dirty="0"/>
              <a:t>2185</a:t>
            </a:r>
            <a:r>
              <a:rPr lang="en-US" sz="1200" dirty="0">
                <a:sym typeface="Symbol"/>
              </a:rPr>
              <a:t></a:t>
            </a:r>
            <a:r>
              <a:rPr lang="en-US" sz="1200" dirty="0"/>
              <a:t>2208.</a:t>
            </a:r>
          </a:p>
          <a:p>
            <a:endParaRPr lang="en-US" sz="800" dirty="0" smtClean="0"/>
          </a:p>
          <a:p>
            <a:r>
              <a:rPr lang="en-US" sz="1200" dirty="0"/>
              <a:t>Winters, A. C., and J. E. Martin, 2014: The role of a polar/subtropical jet superposition in the May 2010 Nashville Flood. </a:t>
            </a:r>
            <a:r>
              <a:rPr lang="en-US" sz="1200" i="1" dirty="0" err="1"/>
              <a:t>Wea</a:t>
            </a:r>
            <a:r>
              <a:rPr lang="en-US" sz="1200" i="1" dirty="0"/>
              <a:t>. Forecasting</a:t>
            </a:r>
            <a:r>
              <a:rPr lang="en-US" sz="1200" dirty="0"/>
              <a:t>, </a:t>
            </a:r>
            <a:r>
              <a:rPr lang="en-US" sz="1200" b="1" dirty="0"/>
              <a:t>29, </a:t>
            </a:r>
            <a:r>
              <a:rPr lang="en-US" sz="1200" dirty="0"/>
              <a:t>954–974</a:t>
            </a:r>
            <a:r>
              <a:rPr lang="en-US" sz="1200" dirty="0" smtClean="0"/>
              <a:t>.</a:t>
            </a:r>
          </a:p>
          <a:p>
            <a:endParaRPr lang="en-US" sz="800" dirty="0"/>
          </a:p>
          <a:p>
            <a:r>
              <a:rPr lang="en-US" sz="1200" dirty="0" smtClean="0"/>
              <a:t>Winters, A. C. and J. E. Martin, </a:t>
            </a:r>
            <a:r>
              <a:rPr lang="en-US" sz="1200" dirty="0"/>
              <a:t>2016: Synoptic and </a:t>
            </a:r>
            <a:r>
              <a:rPr lang="en-US" sz="1200" dirty="0" err="1"/>
              <a:t>mesoscale</a:t>
            </a:r>
            <a:r>
              <a:rPr lang="en-US" sz="1200" dirty="0"/>
              <a:t> processes supporting vertical superposition of the polar and subtropical jets in two contrasting cases. </a:t>
            </a:r>
            <a:r>
              <a:rPr lang="en-US" sz="1200" i="1" dirty="0"/>
              <a:t>Quart. J. Roy. Meteor. Soc.</a:t>
            </a:r>
            <a:r>
              <a:rPr lang="en-US" sz="1200" dirty="0"/>
              <a:t>, </a:t>
            </a:r>
            <a:r>
              <a:rPr lang="en-US" sz="1200" b="1" dirty="0"/>
              <a:t>142, </a:t>
            </a:r>
            <a:r>
              <a:rPr lang="en-US" sz="1200" dirty="0"/>
              <a:t>1133–1149.</a:t>
            </a:r>
          </a:p>
          <a:p>
            <a:endParaRPr lang="en-US" sz="800" dirty="0"/>
          </a:p>
          <a:p>
            <a:r>
              <a:rPr lang="en-US" sz="1200" dirty="0" smtClean="0"/>
              <a:t>Winters, </a:t>
            </a:r>
            <a:r>
              <a:rPr lang="en-US" sz="1200" dirty="0"/>
              <a:t>A. C., and J. E. Martin, 2017: Diagnosis of a North American polar/subtropical jet superposition employing potential </a:t>
            </a:r>
            <a:r>
              <a:rPr lang="en-US" sz="1200" dirty="0" err="1"/>
              <a:t>vorticity</a:t>
            </a:r>
            <a:r>
              <a:rPr lang="en-US" sz="1200" dirty="0"/>
              <a:t> </a:t>
            </a:r>
            <a:r>
              <a:rPr lang="en-US" sz="1200" dirty="0" smtClean="0"/>
              <a:t>inversion. </a:t>
            </a:r>
            <a:r>
              <a:rPr lang="en-US" sz="1200" i="1" dirty="0"/>
              <a:t>Mon. </a:t>
            </a:r>
            <a:r>
              <a:rPr lang="en-US" sz="1200" i="1" dirty="0" err="1"/>
              <a:t>Wea</a:t>
            </a:r>
            <a:r>
              <a:rPr lang="en-US" sz="1200" i="1" dirty="0"/>
              <a:t>. Rev.</a:t>
            </a:r>
            <a:r>
              <a:rPr lang="en-US" sz="1200" dirty="0"/>
              <a:t>,</a:t>
            </a:r>
            <a:r>
              <a:rPr lang="en-US" sz="1200" b="1" dirty="0"/>
              <a:t>145</a:t>
            </a:r>
            <a:r>
              <a:rPr lang="en-US" sz="1200" dirty="0"/>
              <a:t>, 1853-1873. </a:t>
            </a:r>
          </a:p>
        </p:txBody>
      </p:sp>
    </p:spTree>
    <p:extLst>
      <p:ext uri="{BB962C8B-B14F-4D97-AF65-F5344CB8AC3E}">
        <p14:creationId xmlns:p14="http://schemas.microsoft.com/office/powerpoint/2010/main" val="60345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329533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7264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5480" y="1522003"/>
            <a:ext cx="5863806" cy="454919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156" y="1503114"/>
            <a:ext cx="29883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Calculated the centroid of each jet superposition based on all valid grid points at a particular analysis time.</a:t>
            </a:r>
          </a:p>
          <a:p>
            <a:endParaRPr lang="en-US" sz="2000" dirty="0"/>
          </a:p>
          <a:p>
            <a:r>
              <a:rPr lang="en-US" sz="2000" dirty="0" smtClean="0"/>
              <a:t>To calculate the centroid, there must exist a group of 18 superposition grid points, of which no superposition grid point is &gt;1000 km away from another superposition grid point.</a:t>
            </a:r>
          </a:p>
          <a:p>
            <a:pPr marL="222250" indent="-222250">
              <a:buFont typeface="+mj-lt"/>
              <a:buAutoNum type="arabicPeriod" startAt="3"/>
            </a:pPr>
            <a:endParaRPr lang="en-US" sz="2000" dirty="0"/>
          </a:p>
        </p:txBody>
      </p:sp>
      <p:sp>
        <p:nvSpPr>
          <p:cNvPr id="13" name="Multiply 12"/>
          <p:cNvSpPr/>
          <p:nvPr/>
        </p:nvSpPr>
        <p:spPr>
          <a:xfrm>
            <a:off x="4066116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4476749" y="49402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4887382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5226048" y="46905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5632448" y="46989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623993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7768166" y="2277532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8026399" y="4787898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3106800" y="6104471"/>
            <a:ext cx="337015" cy="325966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3106800" y="6443137"/>
            <a:ext cx="337015" cy="325966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43815" y="6079071"/>
            <a:ext cx="3598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</a:t>
            </a:r>
            <a:r>
              <a:rPr lang="en-US" sz="1600" dirty="0" smtClean="0"/>
              <a:t>sed for calculation 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443815" y="64093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</a:t>
            </a:r>
            <a:r>
              <a:rPr lang="en-US" sz="1600" dirty="0" smtClean="0"/>
              <a:t>ot used for calculation 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6722533" y="62569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Jet </a:t>
            </a:r>
            <a:r>
              <a:rPr lang="en-US" sz="1600" dirty="0"/>
              <a:t>s</a:t>
            </a:r>
            <a:r>
              <a:rPr lang="en-US" sz="1600" dirty="0" smtClean="0"/>
              <a:t>uperposition centroid 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3076914" y="9951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Sample Jet Superposition Centroid Calculation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9" name="Multiply 28"/>
          <p:cNvSpPr/>
          <p:nvPr/>
        </p:nvSpPr>
        <p:spPr>
          <a:xfrm>
            <a:off x="380788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0" name="Multiply 29"/>
          <p:cNvSpPr/>
          <p:nvPr/>
        </p:nvSpPr>
        <p:spPr>
          <a:xfrm>
            <a:off x="3807883" y="45381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1" name="Multiply 30"/>
          <p:cNvSpPr/>
          <p:nvPr/>
        </p:nvSpPr>
        <p:spPr>
          <a:xfrm>
            <a:off x="3448048" y="37380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Multiply 31"/>
          <p:cNvSpPr/>
          <p:nvPr/>
        </p:nvSpPr>
        <p:spPr>
          <a:xfrm>
            <a:off x="3448048" y="33824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3" name="Multiply 32"/>
          <p:cNvSpPr/>
          <p:nvPr/>
        </p:nvSpPr>
        <p:spPr>
          <a:xfrm>
            <a:off x="3448048" y="30225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8284632" y="4356096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722533" y="2777066"/>
            <a:ext cx="1045633" cy="1460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8205275">
            <a:off x="6369930" y="315457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 &gt;1000 km</a:t>
            </a:r>
            <a:endParaRPr lang="en-US" i="1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6756399" y="4356096"/>
            <a:ext cx="1528233" cy="182035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364617">
            <a:off x="6899801" y="409100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 &gt;1000 km</a:t>
            </a:r>
            <a:endParaRPr lang="en-US" i="1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6736161" y="4508496"/>
            <a:ext cx="1290238" cy="440269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091872">
            <a:off x="6628340" y="4732935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 &gt;1000 km</a:t>
            </a:r>
            <a:endParaRPr lang="en-US" i="1" dirty="0"/>
          </a:p>
        </p:txBody>
      </p:sp>
      <p:sp>
        <p:nvSpPr>
          <p:cNvPr id="3" name="Oval 2"/>
          <p:cNvSpPr/>
          <p:nvPr/>
        </p:nvSpPr>
        <p:spPr>
          <a:xfrm>
            <a:off x="4375149" y="4635498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402691" y="6303436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7510"/>
            <a:ext cx="6434037" cy="5001534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Frequency of East Subtropical Dominant Jet Superposition Events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76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Composite movement of superposition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16" name="Oval 15"/>
          <p:cNvSpPr/>
          <p:nvPr/>
        </p:nvSpPr>
        <p:spPr>
          <a:xfrm>
            <a:off x="7408844" y="335845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615848" y="3453370"/>
            <a:ext cx="601052" cy="5500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86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704"/>
            <a:ext cx="6434037" cy="500914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113714"/>
            <a:ext cx="2540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Frequency of West Subtropical Dominant Jet Superposition Events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53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Composite movement of superposition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3" name="Oval 22"/>
          <p:cNvSpPr/>
          <p:nvPr/>
        </p:nvSpPr>
        <p:spPr>
          <a:xfrm>
            <a:off x="3730060" y="3610168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937064" y="3712604"/>
            <a:ext cx="942911" cy="5500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85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</a:t>
            </a:r>
            <a:r>
              <a:rPr lang="en-US" sz="3600" b="1" dirty="0" err="1" smtClean="0"/>
              <a:t>Superpositions</a:t>
            </a:r>
            <a:r>
              <a:rPr lang="en-US" sz="3600" b="1" dirty="0" smtClean="0"/>
              <a:t> and High-Impact Weather</a:t>
            </a:r>
            <a:endParaRPr lang="en-US" sz="3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6" y="1077274"/>
            <a:ext cx="3899249" cy="29280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 descr="moore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5" y="3512982"/>
            <a:ext cx="3381332" cy="3211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268" y="5952520"/>
            <a:ext cx="223324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Moore et al. (2012)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54692" y="993016"/>
            <a:ext cx="43349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Jet </a:t>
            </a:r>
            <a:r>
              <a:rPr lang="en-US" sz="2000" b="1" dirty="0" err="1" smtClean="0">
                <a:solidFill>
                  <a:srgbClr val="0000FF"/>
                </a:solidFill>
              </a:rPr>
              <a:t>superpositions</a:t>
            </a:r>
            <a:r>
              <a:rPr lang="en-US" sz="2000" b="1" dirty="0" smtClean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 smtClean="0"/>
          </a:p>
          <a:p>
            <a:pPr marL="458788" indent="-458788"/>
            <a:r>
              <a:rPr lang="en-US" sz="1600" i="1" dirty="0" smtClean="0">
                <a:solidFill>
                  <a:srgbClr val="FF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</a:t>
            </a:r>
            <a:r>
              <a:rPr lang="en-US" sz="1600" dirty="0" smtClean="0">
                <a:solidFill>
                  <a:srgbClr val="FF0000"/>
                </a:solidFill>
              </a:rPr>
              <a:t>enhanced the </a:t>
            </a:r>
            <a:r>
              <a:rPr lang="en-US" sz="1600" dirty="0" err="1">
                <a:solidFill>
                  <a:srgbClr val="FF0000"/>
                </a:solidFill>
              </a:rPr>
              <a:t>poleward</a:t>
            </a:r>
            <a:r>
              <a:rPr lang="en-US" sz="1600" dirty="0">
                <a:solidFill>
                  <a:srgbClr val="FF0000"/>
                </a:solidFill>
              </a:rPr>
              <a:t> moisture transport via its </a:t>
            </a:r>
            <a:r>
              <a:rPr lang="en-US" sz="1600" dirty="0" err="1">
                <a:solidFill>
                  <a:srgbClr val="FF0000"/>
                </a:solidFill>
              </a:rPr>
              <a:t>ageostrophic</a:t>
            </a:r>
            <a:r>
              <a:rPr lang="en-US" sz="1600" dirty="0">
                <a:solidFill>
                  <a:srgbClr val="FF0000"/>
                </a:solidFill>
              </a:rPr>
              <a:t> circulation (Winters and Martin 2014; 2016</a:t>
            </a:r>
            <a:r>
              <a:rPr lang="en-US" sz="1600" dirty="0" smtClean="0">
                <a:solidFill>
                  <a:srgbClr val="FF0000"/>
                </a:solidFill>
              </a:rPr>
              <a:t>).</a:t>
            </a:r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endParaRPr lang="en-US" sz="1600" dirty="0" smtClean="0">
              <a:solidFill>
                <a:srgbClr val="FF0000"/>
              </a:solidFill>
            </a:endParaRPr>
          </a:p>
          <a:p>
            <a:pPr marL="230188"/>
            <a:endParaRPr lang="en-US" sz="1600" dirty="0" smtClean="0">
              <a:solidFill>
                <a:srgbClr val="FF0000"/>
              </a:solidFill>
            </a:endParaRPr>
          </a:p>
          <a:p>
            <a:endParaRPr lang="en-US" sz="1600" i="1" dirty="0" smtClean="0"/>
          </a:p>
          <a:p>
            <a:pPr marL="458788" indent="-458788"/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41286" y="1077274"/>
            <a:ext cx="1827977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The Tennessean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9505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8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3872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37" y="148456"/>
            <a:ext cx="6961538" cy="3212508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23" y="3486184"/>
            <a:ext cx="6970366" cy="32190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Polar Dominant Jet Superposition Events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018776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3006533"/>
            <a:ext cx="4466882" cy="382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75399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2015673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04" y="6350985"/>
            <a:ext cx="4466882" cy="3781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72296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N=80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818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37" y="145590"/>
            <a:ext cx="6961538" cy="3218241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23" y="3485355"/>
            <a:ext cx="6970366" cy="322066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32607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E. Subtropical Dominant Jet Superposition Events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018776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3006533"/>
            <a:ext cx="4466882" cy="382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5399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2015673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04" y="6350985"/>
            <a:ext cx="4466882" cy="3781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72296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N=76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6910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yle2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7" y="931107"/>
            <a:ext cx="7821179" cy="594409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50037" y="1130709"/>
            <a:ext cx="3117134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Dynamic </a:t>
            </a:r>
            <a:r>
              <a:rPr lang="en-US" sz="2000" b="1" dirty="0" err="1" smtClean="0">
                <a:solidFill>
                  <a:srgbClr val="0000FF"/>
                </a:solidFill>
              </a:rPr>
              <a:t>Tropopause</a:t>
            </a:r>
            <a:r>
              <a:rPr lang="en-US" sz="2000" b="1" dirty="0" smtClean="0">
                <a:solidFill>
                  <a:srgbClr val="0000FF"/>
                </a:solidFill>
              </a:rPr>
              <a:t> Potential Temperature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1954" y="1132150"/>
            <a:ext cx="1977886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Pyle et al. (2004)</a:t>
            </a:r>
            <a:endParaRPr lang="en-US" sz="2000" b="1" dirty="0"/>
          </a:p>
        </p:txBody>
      </p:sp>
      <p:sp>
        <p:nvSpPr>
          <p:cNvPr id="16" name="Oval 15"/>
          <p:cNvSpPr/>
          <p:nvPr/>
        </p:nvSpPr>
        <p:spPr>
          <a:xfrm>
            <a:off x="3455160" y="2247900"/>
            <a:ext cx="1701686" cy="17018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6991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y2H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8" y="883865"/>
            <a:ext cx="7708715" cy="595953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09746" y="1070870"/>
            <a:ext cx="7271728" cy="5088630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72031" y="3256823"/>
            <a:ext cx="2846665" cy="2846855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64533" y="1070870"/>
            <a:ext cx="2616941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0000"/>
                </a:solidFill>
              </a:rPr>
              <a:t>Heather </a:t>
            </a:r>
            <a:r>
              <a:rPr lang="en-US" sz="2000" b="1" dirty="0" err="1" smtClean="0">
                <a:solidFill>
                  <a:srgbClr val="000000"/>
                </a:solidFill>
              </a:rPr>
              <a:t>Archambault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09746" y="1070870"/>
            <a:ext cx="3117134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Dynamic </a:t>
            </a:r>
            <a:r>
              <a:rPr lang="en-US" sz="2000" b="1" dirty="0" err="1" smtClean="0">
                <a:solidFill>
                  <a:srgbClr val="0000FF"/>
                </a:solidFill>
              </a:rPr>
              <a:t>Tropopause</a:t>
            </a:r>
            <a:r>
              <a:rPr lang="en-US" sz="2000" b="1" dirty="0" smtClean="0">
                <a:solidFill>
                  <a:srgbClr val="0000FF"/>
                </a:solidFill>
              </a:rPr>
              <a:t> Potential Temperature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ure5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34" y="1021626"/>
            <a:ext cx="4351740" cy="57545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53649" y="6426627"/>
            <a:ext cx="265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Lang and Martin (2012)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80738" y="1686236"/>
            <a:ext cx="4073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Traditional four-quadrant model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-16039" y="3233634"/>
            <a:ext cx="4794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Geo. </a:t>
            </a:r>
            <a:r>
              <a:rPr lang="en-US" sz="2400" b="1" dirty="0">
                <a:solidFill>
                  <a:srgbClr val="0000FF"/>
                </a:solidFill>
              </a:rPr>
              <a:t>c</a:t>
            </a:r>
            <a:r>
              <a:rPr lang="en-US" sz="2400" b="1" dirty="0" smtClean="0">
                <a:solidFill>
                  <a:srgbClr val="0000FF"/>
                </a:solidFill>
              </a:rPr>
              <a:t>old-air advection (CAA)   </a:t>
            </a:r>
            <a:r>
              <a:rPr lang="en-US" sz="2400" dirty="0" smtClean="0"/>
              <a:t> along the jet axis promotes </a:t>
            </a:r>
            <a:r>
              <a:rPr lang="en-US" sz="2400" b="1" dirty="0" smtClean="0"/>
              <a:t>subsidence</a:t>
            </a:r>
            <a:r>
              <a:rPr lang="en-US" sz="2400" dirty="0" smtClean="0"/>
              <a:t> through the jet core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-16039" y="4969457"/>
            <a:ext cx="4794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Geo. </a:t>
            </a:r>
            <a:r>
              <a:rPr lang="en-US" sz="2400" b="1" dirty="0">
                <a:solidFill>
                  <a:srgbClr val="FF0000"/>
                </a:solidFill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</a:rPr>
              <a:t>arm-air advection (WAA)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along the jet axis promotes </a:t>
            </a:r>
          </a:p>
          <a:p>
            <a:pPr algn="ctr"/>
            <a:r>
              <a:rPr lang="en-US" sz="2400" b="1" dirty="0" smtClean="0"/>
              <a:t>ascent</a:t>
            </a:r>
            <a:r>
              <a:rPr lang="en-US" sz="2400" b="1" u="sng" dirty="0" smtClean="0"/>
              <a:t> </a:t>
            </a:r>
            <a:r>
              <a:rPr lang="en-US" sz="2400" dirty="0" smtClean="0"/>
              <a:t>through the jet core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Ageostrophic</a:t>
            </a:r>
            <a:r>
              <a:rPr lang="en-US" sz="3600" b="1" dirty="0" smtClean="0"/>
              <a:t> Transverse Jet Circulations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0185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Insight into how the tropopause can be restructured from a PV perspective can be found by consulting </a:t>
            </a:r>
            <a:r>
              <a:rPr lang="en-US" sz="2000" b="1" dirty="0" err="1" smtClean="0"/>
              <a:t>Wandishin</a:t>
            </a:r>
            <a:r>
              <a:rPr lang="en-US" sz="2000" b="1" dirty="0" smtClean="0"/>
              <a:t> et al. (2000)</a:t>
            </a:r>
            <a:endParaRPr lang="en-US" sz="2000" b="1" dirty="0"/>
          </a:p>
        </p:txBody>
      </p:sp>
      <p:pic>
        <p:nvPicPr>
          <p:cNvPr id="8" name="Picture 7" descr="Screen Shot 2015-07-15 at 9.56.0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144" y="2568222"/>
            <a:ext cx="5364827" cy="32267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497" y="2474164"/>
            <a:ext cx="3039944" cy="3416320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 processes can account for “</a:t>
            </a:r>
            <a:r>
              <a:rPr lang="en-US" dirty="0" err="1" smtClean="0"/>
              <a:t>foldogenesis</a:t>
            </a:r>
            <a:r>
              <a:rPr lang="en-US" dirty="0" smtClean="0"/>
              <a:t>”:</a:t>
            </a:r>
          </a:p>
          <a:p>
            <a:endParaRPr lang="en-US" dirty="0" smtClean="0"/>
          </a:p>
          <a:p>
            <a:pPr marL="342900" indent="-342900">
              <a:buAutoNum type="arabicParenR"/>
            </a:pPr>
            <a:r>
              <a:rPr lang="en-US" b="1" dirty="0" smtClean="0"/>
              <a:t>Differential vertical motions</a:t>
            </a:r>
            <a:r>
              <a:rPr lang="en-US" dirty="0" smtClean="0"/>
              <a:t> can </a:t>
            </a:r>
            <a:r>
              <a:rPr lang="en-US" u="sng" dirty="0" smtClean="0"/>
              <a:t>vertically steepen</a:t>
            </a:r>
            <a:r>
              <a:rPr lang="en-US" dirty="0" smtClean="0"/>
              <a:t> the tropopause.</a:t>
            </a:r>
          </a:p>
          <a:p>
            <a:pPr marL="342900" indent="-342900">
              <a:buAutoNum type="arabicParenR"/>
            </a:pPr>
            <a:endParaRPr lang="en-US" dirty="0" smtClean="0"/>
          </a:p>
          <a:p>
            <a:pPr marL="342900" indent="-342900">
              <a:buAutoNum type="arabicParenR"/>
            </a:pPr>
            <a:r>
              <a:rPr lang="en-US" b="1" dirty="0" smtClean="0"/>
              <a:t>Convergence</a:t>
            </a:r>
            <a:r>
              <a:rPr lang="en-US" dirty="0" smtClean="0"/>
              <a:t> or a </a:t>
            </a:r>
            <a:r>
              <a:rPr lang="en-US" b="1" dirty="0" smtClean="0"/>
              <a:t>vertical shear</a:t>
            </a:r>
            <a:r>
              <a:rPr lang="en-US" dirty="0" smtClean="0"/>
              <a:t> can produce a </a:t>
            </a:r>
            <a:r>
              <a:rPr lang="en-US" u="sng" dirty="0" smtClean="0"/>
              <a:t>differential horizontal advection</a:t>
            </a:r>
            <a:r>
              <a:rPr lang="en-US" dirty="0" smtClean="0"/>
              <a:t> of the tropopause surface.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296" y="5946926"/>
            <a:ext cx="805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These same mechanisms are also likely to play an important role in superpositions.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21394" y="5672673"/>
            <a:ext cx="232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Wandishin</a:t>
            </a:r>
            <a:r>
              <a:rPr lang="en-US" sz="1400" dirty="0" smtClean="0"/>
              <a:t> et al. 2000</a:t>
            </a:r>
            <a:endParaRPr lang="en-US" sz="14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Background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0145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Background</a:t>
            </a:r>
            <a:endParaRPr lang="en-US" sz="3600" b="1" dirty="0"/>
          </a:p>
        </p:txBody>
      </p:sp>
      <p:pic>
        <p:nvPicPr>
          <p:cNvPr id="3" name="Picture 2" descr="Screen Shot 2018-02-24 at 6.34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6" y="1121277"/>
            <a:ext cx="8531109" cy="5544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9462" y="1279769"/>
            <a:ext cx="362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Christenson et al. (2017)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4264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</a:t>
            </a:r>
            <a:r>
              <a:rPr lang="en-US" sz="3600" b="1" dirty="0" err="1" smtClean="0"/>
              <a:t>Superpositions</a:t>
            </a:r>
            <a:r>
              <a:rPr lang="en-US" sz="3600" b="1" dirty="0" smtClean="0"/>
              <a:t> and High-Impact Weather</a:t>
            </a:r>
            <a:endParaRPr lang="en-US" sz="3600" b="1" dirty="0"/>
          </a:p>
        </p:txBody>
      </p:sp>
      <p:pic>
        <p:nvPicPr>
          <p:cNvPr id="10" name="Picture 9" descr="dec09satell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33" y="1117804"/>
            <a:ext cx="3615202" cy="26105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88" y="3558721"/>
            <a:ext cx="3102010" cy="31506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Jet </a:t>
            </a:r>
            <a:r>
              <a:rPr lang="en-US" sz="2000" b="1" dirty="0" err="1" smtClean="0">
                <a:solidFill>
                  <a:srgbClr val="0000FF"/>
                </a:solidFill>
              </a:rPr>
              <a:t>superpositions</a:t>
            </a:r>
            <a:r>
              <a:rPr lang="en-US" sz="2000" b="1" dirty="0" smtClean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 smtClean="0"/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</a:t>
            </a:r>
            <a:r>
              <a:rPr lang="en-US" sz="1600" dirty="0" smtClean="0"/>
              <a:t>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</a:t>
            </a:r>
            <a:r>
              <a:rPr lang="en-US" sz="1600" dirty="0" smtClean="0"/>
              <a:t>).</a:t>
            </a:r>
            <a:endParaRPr lang="en-US" sz="1600" dirty="0"/>
          </a:p>
          <a:p>
            <a:pPr marL="458788" indent="-458788"/>
            <a:endParaRPr lang="en-US" sz="1600" dirty="0" smtClean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 smtClean="0">
                <a:solidFill>
                  <a:srgbClr val="FF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 smtClean="0">
              <a:solidFill>
                <a:srgbClr val="FF0000"/>
              </a:solidFill>
            </a:endParaRPr>
          </a:p>
          <a:p>
            <a:pPr marL="230188"/>
            <a:endParaRPr lang="en-US" sz="1600" dirty="0" smtClean="0">
              <a:solidFill>
                <a:srgbClr val="FF0000"/>
              </a:solidFill>
            </a:endParaRPr>
          </a:p>
          <a:p>
            <a:endParaRPr lang="en-US" sz="1600" i="1" dirty="0" smtClean="0"/>
          </a:p>
          <a:p>
            <a:pPr marL="458788" indent="-458788"/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819059" y="3590305"/>
            <a:ext cx="276984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Winters and Martin (2016)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8062" y="1103535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NASA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629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3122</TotalTime>
  <Words>4603</Words>
  <Application>Microsoft Macintosh PowerPoint</Application>
  <PresentationFormat>On-screen Show (4:3)</PresentationFormat>
  <Paragraphs>832</Paragraphs>
  <Slides>87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3" baseType="lpstr">
      <vt:lpstr>Arial</vt:lpstr>
      <vt:lpstr>Bell MT</vt:lpstr>
      <vt:lpstr>Calibri</vt:lpstr>
      <vt:lpstr>Symbol</vt:lpstr>
      <vt:lpstr>Times New Roman</vt:lpstr>
      <vt:lpstr>Office Theme</vt:lpstr>
      <vt:lpstr>Antecedent Synoptic Environments  Most Conducive to North American  Polar/Subtropical Jet Superpositions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Discerning the Relative Importance of Polar and Tropical Upper-Tropospheric PV Anomalies during North American Polar/Subtropical Jet Superpositions</dc:title>
  <dc:creator>Andrew Winters</dc:creator>
  <cp:lastModifiedBy>Winters, Andrew C</cp:lastModifiedBy>
  <cp:revision>295</cp:revision>
  <dcterms:created xsi:type="dcterms:W3CDTF">2017-09-08T12:55:01Z</dcterms:created>
  <dcterms:modified xsi:type="dcterms:W3CDTF">2018-02-26T17:11:46Z</dcterms:modified>
</cp:coreProperties>
</file>