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14"/>
  </p:notesMasterIdLst>
  <p:sldIdLst>
    <p:sldId id="257" r:id="rId2"/>
    <p:sldId id="437" r:id="rId3"/>
    <p:sldId id="365" r:id="rId4"/>
    <p:sldId id="423" r:id="rId5"/>
    <p:sldId id="424" r:id="rId6"/>
    <p:sldId id="366" r:id="rId7"/>
    <p:sldId id="368" r:id="rId8"/>
    <p:sldId id="367" r:id="rId9"/>
    <p:sldId id="380" r:id="rId10"/>
    <p:sldId id="382" r:id="rId11"/>
    <p:sldId id="371" r:id="rId12"/>
    <p:sldId id="372" r:id="rId13"/>
    <p:sldId id="369" r:id="rId14"/>
    <p:sldId id="370" r:id="rId15"/>
    <p:sldId id="373" r:id="rId16"/>
    <p:sldId id="267" r:id="rId17"/>
    <p:sldId id="397" r:id="rId18"/>
    <p:sldId id="270" r:id="rId19"/>
    <p:sldId id="341" r:id="rId20"/>
    <p:sldId id="276" r:id="rId21"/>
    <p:sldId id="509" r:id="rId22"/>
    <p:sldId id="508" r:id="rId23"/>
    <p:sldId id="466" r:id="rId24"/>
    <p:sldId id="467" r:id="rId25"/>
    <p:sldId id="287" r:id="rId26"/>
    <p:sldId id="399" r:id="rId27"/>
    <p:sldId id="398" r:id="rId28"/>
    <p:sldId id="400" r:id="rId29"/>
    <p:sldId id="401" r:id="rId30"/>
    <p:sldId id="402" r:id="rId31"/>
    <p:sldId id="403" r:id="rId32"/>
    <p:sldId id="404" r:id="rId33"/>
    <p:sldId id="384" r:id="rId34"/>
    <p:sldId id="406" r:id="rId35"/>
    <p:sldId id="405" r:id="rId36"/>
    <p:sldId id="527" r:id="rId37"/>
    <p:sldId id="385" r:id="rId38"/>
    <p:sldId id="386" r:id="rId39"/>
    <p:sldId id="387" r:id="rId40"/>
    <p:sldId id="348" r:id="rId41"/>
    <p:sldId id="286" r:id="rId42"/>
    <p:sldId id="288" r:id="rId43"/>
    <p:sldId id="289" r:id="rId44"/>
    <p:sldId id="290" r:id="rId45"/>
    <p:sldId id="291" r:id="rId46"/>
    <p:sldId id="429" r:id="rId47"/>
    <p:sldId id="298" r:id="rId48"/>
    <p:sldId id="312" r:id="rId49"/>
    <p:sldId id="333" r:id="rId50"/>
    <p:sldId id="388" r:id="rId51"/>
    <p:sldId id="389" r:id="rId52"/>
    <p:sldId id="294" r:id="rId53"/>
    <p:sldId id="390" r:id="rId54"/>
    <p:sldId id="301" r:id="rId55"/>
    <p:sldId id="309" r:id="rId56"/>
    <p:sldId id="310" r:id="rId57"/>
    <p:sldId id="311" r:id="rId58"/>
    <p:sldId id="313" r:id="rId59"/>
    <p:sldId id="364" r:id="rId60"/>
    <p:sldId id="314" r:id="rId61"/>
    <p:sldId id="412" r:id="rId62"/>
    <p:sldId id="415" r:id="rId63"/>
    <p:sldId id="413" r:id="rId64"/>
    <p:sldId id="414" r:id="rId65"/>
    <p:sldId id="416" r:id="rId66"/>
    <p:sldId id="305" r:id="rId67"/>
    <p:sldId id="306" r:id="rId68"/>
    <p:sldId id="307" r:id="rId69"/>
    <p:sldId id="318" r:id="rId70"/>
    <p:sldId id="316" r:id="rId71"/>
    <p:sldId id="417" r:id="rId72"/>
    <p:sldId id="418" r:id="rId73"/>
    <p:sldId id="419" r:id="rId74"/>
    <p:sldId id="420" r:id="rId75"/>
    <p:sldId id="421" r:id="rId76"/>
    <p:sldId id="322" r:id="rId77"/>
    <p:sldId id="434" r:id="rId78"/>
    <p:sldId id="435" r:id="rId79"/>
    <p:sldId id="430" r:id="rId80"/>
    <p:sldId id="524" r:id="rId81"/>
    <p:sldId id="525" r:id="rId82"/>
    <p:sldId id="489" r:id="rId83"/>
    <p:sldId id="514" r:id="rId84"/>
    <p:sldId id="513" r:id="rId85"/>
    <p:sldId id="523" r:id="rId86"/>
    <p:sldId id="515" r:id="rId87"/>
    <p:sldId id="516" r:id="rId88"/>
    <p:sldId id="491" r:id="rId89"/>
    <p:sldId id="492" r:id="rId90"/>
    <p:sldId id="493" r:id="rId91"/>
    <p:sldId id="495" r:id="rId92"/>
    <p:sldId id="526" r:id="rId93"/>
    <p:sldId id="393" r:id="rId94"/>
    <p:sldId id="324" r:id="rId95"/>
    <p:sldId id="326" r:id="rId96"/>
    <p:sldId id="325" r:id="rId97"/>
    <p:sldId id="394" r:id="rId98"/>
    <p:sldId id="282" r:id="rId99"/>
    <p:sldId id="323" r:id="rId100"/>
    <p:sldId id="303" r:id="rId101"/>
    <p:sldId id="283" r:id="rId102"/>
    <p:sldId id="299" r:id="rId103"/>
    <p:sldId id="300" r:id="rId104"/>
    <p:sldId id="302" r:id="rId105"/>
    <p:sldId id="422" r:id="rId106"/>
    <p:sldId id="335" r:id="rId107"/>
    <p:sldId id="336" r:id="rId108"/>
    <p:sldId id="395" r:id="rId109"/>
    <p:sldId id="396" r:id="rId110"/>
    <p:sldId id="391" r:id="rId111"/>
    <p:sldId id="410" r:id="rId112"/>
    <p:sldId id="411" r:id="rId11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D23FF"/>
    <a:srgbClr val="00B100"/>
    <a:srgbClr val="0B8A0A"/>
    <a:srgbClr val="E300D7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2153" autoAdjust="0"/>
    <p:restoredTop sz="94691" autoAdjust="0"/>
  </p:normalViewPr>
  <p:slideViewPr>
    <p:cSldViewPr snapToGrid="0" snapToObjects="1">
      <p:cViewPr varScale="1">
        <p:scale>
          <a:sx n="181" d="100"/>
          <a:sy n="181" d="100"/>
        </p:scale>
        <p:origin x="936" y="17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024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theme" Target="theme/theme1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tableStyles" Target="tableStyles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BC05B0-3D57-6C4C-ABC2-2F082DB93CDA}" type="datetimeFigureOut">
              <a:rPr lang="en-US" smtClean="0"/>
              <a:t>4/4/19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DC18CA-E1B9-DE4B-9DDF-C36E4C8C582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0800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45F2C-FF2F-4742-8DDF-AE4D55051786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4329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88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81772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89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64053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90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9549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91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401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92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234057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2F45F2C-FF2F-4742-8DDF-AE4D55051786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75432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090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29760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869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84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73769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85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46140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86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6149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DC18CA-E1B9-DE4B-9DDF-C36E4C8C5827}" type="slidenum">
              <a:rPr lang="en-US" smtClean="0"/>
              <a:t>87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2703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4/4/19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9424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4/4/19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5630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4/4/19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26135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4/4/19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92524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4/4/19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8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4/4/19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8098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4/4/19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7383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4/4/19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0953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4/4/19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2264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4/4/19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972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F777FC-5B0E-B443-81D2-2E374849EA1E}" type="datetimeFigureOut">
              <a:rPr lang="en-US" smtClean="0"/>
              <a:t>4/4/19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021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F777FC-5B0E-B443-81D2-2E374849EA1E}" type="datetimeFigureOut">
              <a:rPr lang="en-US" smtClean="0"/>
              <a:t>4/4/19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B0B79C-932F-084F-89DE-21192243612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0511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5.gif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76.gif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tiff"/><Relationship Id="rId2" Type="http://schemas.openxmlformats.org/officeDocument/2006/relationships/image" Target="../media/image78.em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gif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gi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emf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emf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emf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46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48.gi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49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emf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em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3.emf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emf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65.emf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7.emf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gif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gif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gif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Two_Roads.png"/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-87924" y="0"/>
            <a:ext cx="9271000" cy="6975231"/>
          </a:xfrm>
          <a:prstGeom prst="rect">
            <a:avLst/>
          </a:prstGeom>
        </p:spPr>
      </p:pic>
      <p:sp>
        <p:nvSpPr>
          <p:cNvPr id="5" name="Title 1"/>
          <p:cNvSpPr>
            <a:spLocks noGrp="1"/>
          </p:cNvSpPr>
          <p:nvPr>
            <p:ph type="ctrTitle"/>
          </p:nvPr>
        </p:nvSpPr>
        <p:spPr>
          <a:xfrm>
            <a:off x="641929" y="142116"/>
            <a:ext cx="8364031" cy="1589655"/>
          </a:xfrm>
        </p:spPr>
        <p:txBody>
          <a:bodyPr>
            <a:noAutofit/>
          </a:bodyPr>
          <a:lstStyle/>
          <a:p>
            <a:pPr algn="r"/>
            <a:r>
              <a:rPr lang="en-US" sz="3200" b="1" dirty="0"/>
              <a:t>Antecedent Synoptic Environments </a:t>
            </a:r>
            <a:br>
              <a:rPr lang="en-US" sz="3200" b="1" dirty="0"/>
            </a:br>
            <a:r>
              <a:rPr lang="en-US" sz="3200" b="1" dirty="0"/>
              <a:t>Most Conducive to North American </a:t>
            </a:r>
            <a:br>
              <a:rPr lang="en-US" sz="3200" b="1" dirty="0"/>
            </a:br>
            <a:r>
              <a:rPr lang="en-US" sz="3200" b="1" dirty="0"/>
              <a:t>Polar/Subtropical Jet Superpositions</a:t>
            </a:r>
          </a:p>
        </p:txBody>
      </p:sp>
      <p:cxnSp>
        <p:nvCxnSpPr>
          <p:cNvPr id="6" name="Straight Connector 5"/>
          <p:cNvCxnSpPr/>
          <p:nvPr/>
        </p:nvCxnSpPr>
        <p:spPr>
          <a:xfrm>
            <a:off x="4546117" y="1859774"/>
            <a:ext cx="4459843" cy="18404"/>
          </a:xfrm>
          <a:prstGeom prst="line">
            <a:avLst/>
          </a:prstGeom>
          <a:ln w="5715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Subtitle 2"/>
          <p:cNvSpPr>
            <a:spLocks noGrp="1"/>
          </p:cNvSpPr>
          <p:nvPr>
            <p:ph type="subTitle" idx="1"/>
          </p:nvPr>
        </p:nvSpPr>
        <p:spPr>
          <a:xfrm>
            <a:off x="1046624" y="1976496"/>
            <a:ext cx="7959338" cy="1352736"/>
          </a:xfrm>
        </p:spPr>
        <p:txBody>
          <a:bodyPr>
            <a:noAutofit/>
          </a:bodyPr>
          <a:lstStyle/>
          <a:p>
            <a:pPr algn="r"/>
            <a:r>
              <a:rPr lang="en-US" sz="2800" dirty="0">
                <a:solidFill>
                  <a:schemeClr val="tx1"/>
                </a:solidFill>
              </a:rPr>
              <a:t>Andrew C. Winters</a:t>
            </a:r>
          </a:p>
          <a:p>
            <a:pPr algn="r"/>
            <a:r>
              <a:rPr lang="en-US" sz="2400" dirty="0">
                <a:solidFill>
                  <a:schemeClr val="tx1"/>
                </a:solidFill>
              </a:rPr>
              <a:t>School of Marine and Atmospheric Sciences</a:t>
            </a:r>
          </a:p>
          <a:p>
            <a:pPr algn="r"/>
            <a:r>
              <a:rPr lang="en-US" sz="2400" dirty="0">
                <a:solidFill>
                  <a:schemeClr val="tx1"/>
                </a:solidFill>
              </a:rPr>
              <a:t>Stony Brook University</a:t>
            </a:r>
          </a:p>
          <a:p>
            <a:pPr algn="r"/>
            <a:r>
              <a:rPr lang="en-US" sz="2400" dirty="0">
                <a:solidFill>
                  <a:schemeClr val="tx1"/>
                </a:solidFill>
              </a:rPr>
              <a:t>Stony Brook, NY</a:t>
            </a:r>
          </a:p>
          <a:p>
            <a:pPr algn="r"/>
            <a:r>
              <a:rPr lang="en-US" sz="2400" dirty="0">
                <a:solidFill>
                  <a:schemeClr val="tx1"/>
                </a:solidFill>
              </a:rPr>
              <a:t>10 April 2019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8275" y="6431955"/>
            <a:ext cx="57352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This work is funded by an NSF-PRF (AGS-1624316)</a:t>
            </a:r>
          </a:p>
        </p:txBody>
      </p:sp>
      <p:sp>
        <p:nvSpPr>
          <p:cNvPr id="9" name="Rectangle 8"/>
          <p:cNvSpPr/>
          <p:nvPr/>
        </p:nvSpPr>
        <p:spPr>
          <a:xfrm>
            <a:off x="155223" y="5175409"/>
            <a:ext cx="2220817" cy="125313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nsflogo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223" y="5150009"/>
            <a:ext cx="1222207" cy="1229570"/>
          </a:xfrm>
          <a:prstGeom prst="rect">
            <a:avLst/>
          </a:prstGeom>
        </p:spPr>
      </p:pic>
      <p:pic>
        <p:nvPicPr>
          <p:cNvPr id="8" name="Picture 7" descr="albany2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6675" y="5218284"/>
            <a:ext cx="732062" cy="1184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3765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465837" y="2067025"/>
            <a:ext cx="5424820" cy="4336702"/>
            <a:chOff x="3465837" y="1225884"/>
            <a:chExt cx="5424820" cy="4336702"/>
          </a:xfrm>
        </p:grpSpPr>
        <p:pic>
          <p:nvPicPr>
            <p:cNvPr id="2" name="Picture 1" descr="supjfreqCMH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5837" y="1225884"/>
              <a:ext cx="5424820" cy="433670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891351" y="1225884"/>
              <a:ext cx="716117" cy="5439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 rot="16200000">
            <a:off x="7221970" y="4093521"/>
            <a:ext cx="2877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Number of Events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89056" y="6389458"/>
            <a:ext cx="3121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Christenson et al. (2017)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56235" y="1090784"/>
            <a:ext cx="51047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Climatological frequency of Northern Hemisphere jet superposition events per cold season (Nov–Mar) 1960–2010</a:t>
            </a:r>
          </a:p>
        </p:txBody>
      </p:sp>
      <p:sp>
        <p:nvSpPr>
          <p:cNvPr id="11" name="Freeform 10"/>
          <p:cNvSpPr/>
          <p:nvPr/>
        </p:nvSpPr>
        <p:spPr>
          <a:xfrm>
            <a:off x="4391282" y="3431533"/>
            <a:ext cx="1216047" cy="2107556"/>
          </a:xfrm>
          <a:custGeom>
            <a:avLst/>
            <a:gdLst>
              <a:gd name="connsiteX0" fmla="*/ 297256 w 1216047"/>
              <a:gd name="connsiteY0" fmla="*/ 0 h 2107556"/>
              <a:gd name="connsiteX1" fmla="*/ 770163 w 1216047"/>
              <a:gd name="connsiteY1" fmla="*/ 391789 h 2107556"/>
              <a:gd name="connsiteX2" fmla="*/ 1040396 w 1216047"/>
              <a:gd name="connsiteY2" fmla="*/ 661989 h 2107556"/>
              <a:gd name="connsiteX3" fmla="*/ 1013373 w 1216047"/>
              <a:gd name="connsiteY3" fmla="*/ 945698 h 2107556"/>
              <a:gd name="connsiteX4" fmla="*/ 1107954 w 1216047"/>
              <a:gd name="connsiteY4" fmla="*/ 1202388 h 2107556"/>
              <a:gd name="connsiteX5" fmla="*/ 1216047 w 1216047"/>
              <a:gd name="connsiteY5" fmla="*/ 1296958 h 2107556"/>
              <a:gd name="connsiteX6" fmla="*/ 972838 w 1216047"/>
              <a:gd name="connsiteY6" fmla="*/ 1702257 h 2107556"/>
              <a:gd name="connsiteX7" fmla="*/ 783675 w 1216047"/>
              <a:gd name="connsiteY7" fmla="*/ 1999476 h 2107556"/>
              <a:gd name="connsiteX8" fmla="*/ 702605 w 1216047"/>
              <a:gd name="connsiteY8" fmla="*/ 2107556 h 2107556"/>
              <a:gd name="connsiteX9" fmla="*/ 297256 w 1216047"/>
              <a:gd name="connsiteY9" fmla="*/ 1688747 h 2107556"/>
              <a:gd name="connsiteX10" fmla="*/ 94581 w 1216047"/>
              <a:gd name="connsiteY10" fmla="*/ 1310467 h 2107556"/>
              <a:gd name="connsiteX11" fmla="*/ 0 w 1216047"/>
              <a:gd name="connsiteY11" fmla="*/ 891658 h 2107556"/>
              <a:gd name="connsiteX12" fmla="*/ 40535 w 1216047"/>
              <a:gd name="connsiteY12" fmla="*/ 472849 h 2107556"/>
              <a:gd name="connsiteX13" fmla="*/ 297256 w 1216047"/>
              <a:gd name="connsiteY13" fmla="*/ 0 h 2107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6047" h="2107556">
                <a:moveTo>
                  <a:pt x="297256" y="0"/>
                </a:moveTo>
                <a:lnTo>
                  <a:pt x="770163" y="391789"/>
                </a:lnTo>
                <a:lnTo>
                  <a:pt x="1040396" y="661989"/>
                </a:lnTo>
                <a:lnTo>
                  <a:pt x="1013373" y="945698"/>
                </a:lnTo>
                <a:lnTo>
                  <a:pt x="1107954" y="1202388"/>
                </a:lnTo>
                <a:lnTo>
                  <a:pt x="1216047" y="1296958"/>
                </a:lnTo>
                <a:lnTo>
                  <a:pt x="972838" y="1702257"/>
                </a:lnTo>
                <a:lnTo>
                  <a:pt x="783675" y="1999476"/>
                </a:lnTo>
                <a:lnTo>
                  <a:pt x="702605" y="2107556"/>
                </a:lnTo>
                <a:lnTo>
                  <a:pt x="297256" y="1688747"/>
                </a:lnTo>
                <a:lnTo>
                  <a:pt x="94581" y="1310467"/>
                </a:lnTo>
                <a:lnTo>
                  <a:pt x="0" y="891658"/>
                </a:lnTo>
                <a:lnTo>
                  <a:pt x="40535" y="472849"/>
                </a:lnTo>
                <a:lnTo>
                  <a:pt x="297256" y="0"/>
                </a:lnTo>
                <a:close/>
              </a:path>
            </a:pathLst>
          </a:cu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7157" y="1117803"/>
            <a:ext cx="3699652" cy="4647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Christenson et al. (2017) highlight three locations that experience the  greatest frequency of </a:t>
            </a:r>
          </a:p>
          <a:p>
            <a:r>
              <a:rPr lang="en-US" sz="2400" dirty="0"/>
              <a:t>jet </a:t>
            </a:r>
            <a:r>
              <a:rPr lang="en-US" sz="2400" dirty="0" err="1"/>
              <a:t>superpositions</a:t>
            </a:r>
            <a:r>
              <a:rPr lang="en-US" sz="2400" dirty="0"/>
              <a:t>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b="1" dirty="0"/>
              <a:t>1) Western Pacific</a:t>
            </a:r>
          </a:p>
          <a:p>
            <a:pPr marL="457200" indent="-457200">
              <a:buFont typeface="Arial"/>
              <a:buChar char="•"/>
            </a:pPr>
            <a:endParaRPr lang="en-US" sz="2800" b="1" dirty="0"/>
          </a:p>
          <a:p>
            <a:r>
              <a:rPr lang="en-US" sz="2800" b="1" dirty="0">
                <a:solidFill>
                  <a:srgbClr val="FF0000"/>
                </a:solidFill>
              </a:rPr>
              <a:t>2) North America</a:t>
            </a:r>
          </a:p>
          <a:p>
            <a:pPr marL="457200" indent="-457200">
              <a:buFont typeface="Arial"/>
              <a:buChar char="•"/>
            </a:pPr>
            <a:endParaRPr lang="en-US" sz="2800" b="1" dirty="0"/>
          </a:p>
          <a:p>
            <a:r>
              <a:rPr lang="en-US" sz="2800" b="1" dirty="0"/>
              <a:t>3) Northern Africa</a:t>
            </a:r>
          </a:p>
        </p:txBody>
      </p:sp>
    </p:spTree>
    <p:extLst>
      <p:ext uri="{BB962C8B-B14F-4D97-AF65-F5344CB8AC3E}">
        <p14:creationId xmlns:p14="http://schemas.microsoft.com/office/powerpoint/2010/main" val="3762662148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3" y="329533"/>
            <a:ext cx="8729577" cy="655191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</p:spTree>
    <p:extLst>
      <p:ext uri="{BB962C8B-B14F-4D97-AF65-F5344CB8AC3E}">
        <p14:creationId xmlns:p14="http://schemas.microsoft.com/office/powerpoint/2010/main" val="4072641721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3175480" y="1522003"/>
            <a:ext cx="5863806" cy="4549197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6" y="1503114"/>
            <a:ext cx="2988324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Calculated the centroid of each jet superposition based on all valid grid points at a particular analysis time.</a:t>
            </a:r>
          </a:p>
          <a:p>
            <a:endParaRPr lang="en-US" sz="2000" dirty="0"/>
          </a:p>
          <a:p>
            <a:r>
              <a:rPr lang="en-US" sz="2000" dirty="0"/>
              <a:t>To calculate the centroid, there must exist a group of 18 superposition grid points, of which no superposition grid point is &gt;1000 km away from another superposition grid point.</a:t>
            </a:r>
          </a:p>
          <a:p>
            <a:pPr marL="222250" indent="-222250">
              <a:buFont typeface="+mj-lt"/>
              <a:buAutoNum type="arabicPeriod" startAt="3"/>
            </a:pPr>
            <a:endParaRPr lang="en-US" sz="2000" dirty="0"/>
          </a:p>
        </p:txBody>
      </p:sp>
      <p:sp>
        <p:nvSpPr>
          <p:cNvPr id="13" name="Multiply 12"/>
          <p:cNvSpPr/>
          <p:nvPr/>
        </p:nvSpPr>
        <p:spPr>
          <a:xfrm>
            <a:off x="4066116" y="4948765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4" name="Multiply 13"/>
          <p:cNvSpPr/>
          <p:nvPr/>
        </p:nvSpPr>
        <p:spPr>
          <a:xfrm>
            <a:off x="4476749" y="4940298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5" name="Multiply 14"/>
          <p:cNvSpPr/>
          <p:nvPr/>
        </p:nvSpPr>
        <p:spPr>
          <a:xfrm>
            <a:off x="4887382" y="4948765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6" name="Multiply 15"/>
          <p:cNvSpPr/>
          <p:nvPr/>
        </p:nvSpPr>
        <p:spPr>
          <a:xfrm>
            <a:off x="5226048" y="4690531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7" name="Multiply 16"/>
          <p:cNvSpPr/>
          <p:nvPr/>
        </p:nvSpPr>
        <p:spPr>
          <a:xfrm>
            <a:off x="5632448" y="4698998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8" name="Multiply 17"/>
          <p:cNvSpPr/>
          <p:nvPr/>
        </p:nvSpPr>
        <p:spPr>
          <a:xfrm>
            <a:off x="6239933" y="4135964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19" name="Multiply 18"/>
          <p:cNvSpPr/>
          <p:nvPr/>
        </p:nvSpPr>
        <p:spPr>
          <a:xfrm>
            <a:off x="7768166" y="2277532"/>
            <a:ext cx="516466" cy="499534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Multiply 19"/>
          <p:cNvSpPr/>
          <p:nvPr/>
        </p:nvSpPr>
        <p:spPr>
          <a:xfrm>
            <a:off x="8026399" y="4787898"/>
            <a:ext cx="516466" cy="499534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Multiply 20"/>
          <p:cNvSpPr/>
          <p:nvPr/>
        </p:nvSpPr>
        <p:spPr>
          <a:xfrm>
            <a:off x="3106800" y="6104471"/>
            <a:ext cx="337015" cy="325966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Multiply 21"/>
          <p:cNvSpPr/>
          <p:nvPr/>
        </p:nvSpPr>
        <p:spPr>
          <a:xfrm>
            <a:off x="3106800" y="6443137"/>
            <a:ext cx="337015" cy="325966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3443815" y="6079071"/>
            <a:ext cx="359833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Used for calculation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443815" y="6409381"/>
            <a:ext cx="3881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Not used for calculation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722533" y="6256981"/>
            <a:ext cx="38819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Jet superposition centroid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76914" y="995114"/>
            <a:ext cx="6067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Sample Jet Superposition Centroid Calculation</a:t>
            </a:r>
          </a:p>
        </p:txBody>
      </p:sp>
      <p:sp>
        <p:nvSpPr>
          <p:cNvPr id="29" name="Multiply 28"/>
          <p:cNvSpPr/>
          <p:nvPr/>
        </p:nvSpPr>
        <p:spPr>
          <a:xfrm>
            <a:off x="3807883" y="4135964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0" name="Multiply 29"/>
          <p:cNvSpPr/>
          <p:nvPr/>
        </p:nvSpPr>
        <p:spPr>
          <a:xfrm>
            <a:off x="3807883" y="4538131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1" name="Multiply 30"/>
          <p:cNvSpPr/>
          <p:nvPr/>
        </p:nvSpPr>
        <p:spPr>
          <a:xfrm>
            <a:off x="3448048" y="3738033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2" name="Multiply 31"/>
          <p:cNvSpPr/>
          <p:nvPr/>
        </p:nvSpPr>
        <p:spPr>
          <a:xfrm>
            <a:off x="3448048" y="3382433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3" name="Multiply 32"/>
          <p:cNvSpPr/>
          <p:nvPr/>
        </p:nvSpPr>
        <p:spPr>
          <a:xfrm>
            <a:off x="3448048" y="3022598"/>
            <a:ext cx="516466" cy="499534"/>
          </a:xfrm>
          <a:prstGeom prst="mathMultiply">
            <a:avLst/>
          </a:prstGeom>
          <a:solidFill>
            <a:srgbClr val="008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8000"/>
              </a:solidFill>
            </a:endParaRPr>
          </a:p>
        </p:txBody>
      </p:sp>
      <p:sp>
        <p:nvSpPr>
          <p:cNvPr id="34" name="Multiply 33"/>
          <p:cNvSpPr/>
          <p:nvPr/>
        </p:nvSpPr>
        <p:spPr>
          <a:xfrm>
            <a:off x="8284632" y="4356096"/>
            <a:ext cx="516466" cy="499534"/>
          </a:xfrm>
          <a:prstGeom prst="mathMultiply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6" name="Straight Connector 35"/>
          <p:cNvCxnSpPr/>
          <p:nvPr/>
        </p:nvCxnSpPr>
        <p:spPr>
          <a:xfrm flipV="1">
            <a:off x="6722533" y="2777066"/>
            <a:ext cx="1045633" cy="1460501"/>
          </a:xfrm>
          <a:prstGeom prst="line">
            <a:avLst/>
          </a:prstGeom>
          <a:ln w="38100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 rot="18205275">
            <a:off x="6369930" y="3154571"/>
            <a:ext cx="149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 &gt;1000 km</a:t>
            </a:r>
          </a:p>
        </p:txBody>
      </p:sp>
      <p:cxnSp>
        <p:nvCxnSpPr>
          <p:cNvPr id="39" name="Straight Connector 38"/>
          <p:cNvCxnSpPr/>
          <p:nvPr/>
        </p:nvCxnSpPr>
        <p:spPr>
          <a:xfrm>
            <a:off x="6756399" y="4356096"/>
            <a:ext cx="1528233" cy="182035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 rot="364617">
            <a:off x="6899801" y="4091001"/>
            <a:ext cx="149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 &gt;1000 km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6736161" y="4508496"/>
            <a:ext cx="1290238" cy="440269"/>
          </a:xfrm>
          <a:prstGeom prst="line">
            <a:avLst/>
          </a:prstGeom>
          <a:ln w="28575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 rot="1091872">
            <a:off x="6628340" y="4732935"/>
            <a:ext cx="14964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d &gt;1000 km</a:t>
            </a:r>
          </a:p>
        </p:txBody>
      </p:sp>
      <p:sp>
        <p:nvSpPr>
          <p:cNvPr id="3" name="Oval 2"/>
          <p:cNvSpPr/>
          <p:nvPr/>
        </p:nvSpPr>
        <p:spPr>
          <a:xfrm>
            <a:off x="4375149" y="4635498"/>
            <a:ext cx="298451" cy="279401"/>
          </a:xfrm>
          <a:prstGeom prst="ellipse">
            <a:avLst/>
          </a:prstGeom>
          <a:solidFill>
            <a:srgbClr val="FFFF00"/>
          </a:solid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Oval 34"/>
          <p:cNvSpPr/>
          <p:nvPr/>
        </p:nvSpPr>
        <p:spPr>
          <a:xfrm>
            <a:off x="6402691" y="6303436"/>
            <a:ext cx="298451" cy="279401"/>
          </a:xfrm>
          <a:prstGeom prst="ellipse">
            <a:avLst/>
          </a:prstGeom>
          <a:solidFill>
            <a:srgbClr val="FFFF00"/>
          </a:solidFill>
          <a:ln w="5715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44653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66" y="1137510"/>
            <a:ext cx="6434037" cy="5001534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35269"/>
            <a:ext cx="5820191" cy="423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421" y="1113714"/>
            <a:ext cx="2259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Frequency of East Subtropical Dominant Jet Superposition Events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40219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 = 76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13" name="Oval 12"/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46816" y="4539927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Centroid of all events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67365" y="5607671"/>
            <a:ext cx="548105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46816" y="5150821"/>
            <a:ext cx="1857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Composite movement of superposition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33685" y="4117760"/>
            <a:ext cx="2259482" cy="201062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16" name="Oval 15"/>
          <p:cNvSpPr/>
          <p:nvPr/>
        </p:nvSpPr>
        <p:spPr>
          <a:xfrm>
            <a:off x="7408844" y="335845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Arrow Connector 19"/>
          <p:cNvCxnSpPr/>
          <p:nvPr/>
        </p:nvCxnSpPr>
        <p:spPr>
          <a:xfrm>
            <a:off x="7615848" y="3453370"/>
            <a:ext cx="601052" cy="55005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4869507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66" y="1133704"/>
            <a:ext cx="6434037" cy="500914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35269"/>
            <a:ext cx="5820191" cy="423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0" y="1113714"/>
            <a:ext cx="254021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Frequency of West Subtropical Dominant Jet Superposition Events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40219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 = 53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13" name="Oval 12"/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846816" y="4539927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Centroid of all events</a:t>
            </a: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267365" y="5607671"/>
            <a:ext cx="548105" cy="0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846816" y="5150821"/>
            <a:ext cx="185744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Composite movement of superposition</a:t>
            </a:r>
          </a:p>
        </p:txBody>
      </p:sp>
      <p:sp>
        <p:nvSpPr>
          <p:cNvPr id="18" name="Rectangle 17"/>
          <p:cNvSpPr/>
          <p:nvPr/>
        </p:nvSpPr>
        <p:spPr>
          <a:xfrm>
            <a:off x="133685" y="4117760"/>
            <a:ext cx="2259482" cy="2010627"/>
          </a:xfrm>
          <a:prstGeom prst="rect">
            <a:avLst/>
          </a:prstGeom>
          <a:noFill/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23" name="Oval 22"/>
          <p:cNvSpPr/>
          <p:nvPr/>
        </p:nvSpPr>
        <p:spPr>
          <a:xfrm>
            <a:off x="3730060" y="3610168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Arrow Connector 23"/>
          <p:cNvCxnSpPr/>
          <p:nvPr/>
        </p:nvCxnSpPr>
        <p:spPr>
          <a:xfrm>
            <a:off x="3937064" y="3712604"/>
            <a:ext cx="942911" cy="55005"/>
          </a:xfrm>
          <a:prstGeom prst="straightConnector1">
            <a:avLst/>
          </a:prstGeom>
          <a:ln w="57150" cmpd="sng">
            <a:solidFill>
              <a:srgbClr val="FF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63855535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3" y="436477"/>
            <a:ext cx="8729578" cy="655191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1538728568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Downstream Consequences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3B997D8-963A-2645-A4AB-A03515614B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40260" y="1141713"/>
            <a:ext cx="7749307" cy="58288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9CE30AC-61B5-8942-8E19-7E2C8D644717}"/>
              </a:ext>
            </a:extLst>
          </p:cNvPr>
          <p:cNvSpPr txBox="1"/>
          <p:nvPr/>
        </p:nvSpPr>
        <p:spPr>
          <a:xfrm>
            <a:off x="280737" y="1113577"/>
            <a:ext cx="87180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North Atlantic Oscillation: 5 Days After Jet Superposition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89BDE5-F78D-1C49-B06C-6E779FB843A2}"/>
              </a:ext>
            </a:extLst>
          </p:cNvPr>
          <p:cNvSpPr txBox="1"/>
          <p:nvPr/>
        </p:nvSpPr>
        <p:spPr>
          <a:xfrm>
            <a:off x="6731391" y="1712202"/>
            <a:ext cx="2489981" cy="4985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200" b="1" dirty="0"/>
              <a:t>All Events </a:t>
            </a:r>
          </a:p>
          <a:p>
            <a:pPr lvl="0" algn="ctr"/>
            <a:r>
              <a:rPr lang="en-US" sz="2200" b="1" dirty="0"/>
              <a:t>𝚫NAO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+0.11</a:t>
            </a:r>
          </a:p>
          <a:p>
            <a:pPr algn="ctr"/>
            <a:endParaRPr lang="en-US" sz="2200" b="1" dirty="0">
              <a:solidFill>
                <a:srgbClr val="0D23FF"/>
              </a:solidFill>
            </a:endParaRPr>
          </a:p>
          <a:p>
            <a:pPr algn="ctr"/>
            <a:r>
              <a:rPr lang="en-US" sz="2200" b="1" dirty="0">
                <a:solidFill>
                  <a:srgbClr val="0D23FF"/>
                </a:solidFill>
              </a:rPr>
              <a:t>Ave. Polar Dominant 𝚫NAO</a:t>
            </a:r>
          </a:p>
          <a:p>
            <a:pPr algn="ctr"/>
            <a:r>
              <a:rPr lang="en-US" sz="2000" dirty="0"/>
              <a:t>+0.15</a:t>
            </a:r>
          </a:p>
          <a:p>
            <a:pPr algn="ctr"/>
            <a:endParaRPr lang="en-US" sz="2000" dirty="0"/>
          </a:p>
          <a:p>
            <a:pPr algn="ctr"/>
            <a:r>
              <a:rPr lang="en-US" sz="2200" b="1" dirty="0">
                <a:solidFill>
                  <a:srgbClr val="FF0000"/>
                </a:solidFill>
              </a:rPr>
              <a:t>Ave. Subtropical Dominant 𝚫NAO</a:t>
            </a:r>
          </a:p>
          <a:p>
            <a:pPr algn="ctr"/>
            <a:r>
              <a:rPr lang="en-US" sz="2000" dirty="0"/>
              <a:t>+0.13</a:t>
            </a:r>
          </a:p>
          <a:p>
            <a:pPr algn="ctr"/>
            <a:endParaRPr lang="en-US" sz="2000" dirty="0"/>
          </a:p>
          <a:p>
            <a:pPr lvl="0" algn="ctr"/>
            <a:r>
              <a:rPr lang="en-US" sz="2200" b="1" dirty="0">
                <a:solidFill>
                  <a:srgbClr val="0B8A0A"/>
                </a:solidFill>
              </a:rPr>
              <a:t>Ave. Hybrid </a:t>
            </a:r>
          </a:p>
          <a:p>
            <a:pPr lvl="0" algn="ctr"/>
            <a:r>
              <a:rPr lang="en-US" sz="2200" b="1" dirty="0">
                <a:solidFill>
                  <a:srgbClr val="0B8A0A"/>
                </a:solidFill>
              </a:rPr>
              <a:t>𝚫NAO</a:t>
            </a:r>
          </a:p>
          <a:p>
            <a:pPr lvl="0" algn="ctr"/>
            <a:r>
              <a:rPr lang="en-US" sz="2000" dirty="0">
                <a:solidFill>
                  <a:prstClr val="black"/>
                </a:solidFill>
              </a:rPr>
              <a:t>+0.07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83D1876-858A-7443-848D-3685F8D885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439" y="6491252"/>
            <a:ext cx="764395" cy="267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71975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337" y="148456"/>
            <a:ext cx="6961538" cy="3212508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23" y="3486184"/>
            <a:ext cx="6970366" cy="321900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Geo. Height, &amp; Geo. Height </a:t>
            </a:r>
            <a:r>
              <a:rPr lang="en-US" sz="1600" b="1" dirty="0" err="1"/>
              <a:t>Anom</a:t>
            </a:r>
            <a:r>
              <a:rPr lang="en-US" sz="1600" b="1" dirty="0"/>
              <a:t>., &amp; 300-hPa Geo. Temp Adv.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15923" y="3482425"/>
            <a:ext cx="6974048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MSLP </a:t>
            </a:r>
            <a:r>
              <a:rPr lang="en-US" sz="1600" b="1" dirty="0" err="1"/>
              <a:t>Anom</a:t>
            </a:r>
            <a:r>
              <a:rPr lang="en-US" sz="1600" b="1" dirty="0"/>
              <a:t>., PWAT </a:t>
            </a:r>
            <a:r>
              <a:rPr lang="en-US" sz="1600" b="1" dirty="0" err="1"/>
              <a:t>Anom</a:t>
            </a:r>
            <a:r>
              <a:rPr lang="en-US" sz="1600" b="1" dirty="0"/>
              <a:t>., &amp; OLR </a:t>
            </a:r>
            <a:r>
              <a:rPr lang="en-US" sz="1600" b="1" dirty="0" err="1"/>
              <a:t>Anom</a:t>
            </a:r>
            <a:r>
              <a:rPr lang="en-US" sz="1600" b="1" dirty="0"/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Polar Dominant Jet Superposition Events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3 Days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Prior to Jet Superposition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2018776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07" y="3006533"/>
            <a:ext cx="4466882" cy="3826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375399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 s</a:t>
            </a:r>
            <a:r>
              <a:rPr lang="en-US" sz="1400" baseline="30000" dirty="0"/>
              <a:t>–1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2015673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504" y="6350985"/>
            <a:ext cx="4466882" cy="3781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6372296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N=80</a:t>
            </a:r>
          </a:p>
        </p:txBody>
      </p:sp>
    </p:spTree>
    <p:extLst>
      <p:ext uri="{BB962C8B-B14F-4D97-AF65-F5344CB8AC3E}">
        <p14:creationId xmlns:p14="http://schemas.microsoft.com/office/powerpoint/2010/main" val="22818508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0337" y="145590"/>
            <a:ext cx="6961538" cy="3218241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5923" y="3485355"/>
            <a:ext cx="6970366" cy="3220664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Geo. Height, &amp; Geo. Height </a:t>
            </a:r>
            <a:r>
              <a:rPr lang="en-US" sz="1600" b="1" dirty="0" err="1"/>
              <a:t>Anom</a:t>
            </a:r>
            <a:r>
              <a:rPr lang="en-US" sz="1600" b="1" dirty="0"/>
              <a:t>., &amp; 300-hPa Geo. Temp Adv.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32607" y="3482425"/>
            <a:ext cx="6957364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MSLP </a:t>
            </a:r>
            <a:r>
              <a:rPr lang="en-US" sz="1600" b="1" dirty="0" err="1"/>
              <a:t>Anom</a:t>
            </a:r>
            <a:r>
              <a:rPr lang="en-US" sz="1600" b="1" dirty="0"/>
              <a:t>., PWAT </a:t>
            </a:r>
            <a:r>
              <a:rPr lang="en-US" sz="1600" b="1" dirty="0" err="1"/>
              <a:t>Anom</a:t>
            </a:r>
            <a:r>
              <a:rPr lang="en-US" sz="1600" b="1" dirty="0"/>
              <a:t>., &amp; OLR </a:t>
            </a:r>
            <a:r>
              <a:rPr lang="en-US" sz="1600" b="1" dirty="0" err="1"/>
              <a:t>Anom</a:t>
            </a:r>
            <a:r>
              <a:rPr lang="en-US" sz="1600" b="1" dirty="0"/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E. Subtropical Dominant Jet Superposition Events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3 Days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Prior to Jet Superposition</a:t>
            </a:r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Rectangle 3"/>
          <p:cNvSpPr/>
          <p:nvPr/>
        </p:nvSpPr>
        <p:spPr>
          <a:xfrm>
            <a:off x="2018776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07" y="3006533"/>
            <a:ext cx="4466882" cy="3826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75399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 s</a:t>
            </a:r>
            <a:r>
              <a:rPr lang="en-US" sz="1400" baseline="30000" dirty="0"/>
              <a:t>–1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2015673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504" y="6350985"/>
            <a:ext cx="4466882" cy="37817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372296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N=76</a:t>
            </a:r>
          </a:p>
        </p:txBody>
      </p:sp>
    </p:spTree>
    <p:extLst>
      <p:ext uri="{BB962C8B-B14F-4D97-AF65-F5344CB8AC3E}">
        <p14:creationId xmlns:p14="http://schemas.microsoft.com/office/powerpoint/2010/main" val="769105844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yle20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877" y="931107"/>
            <a:ext cx="7821179" cy="5944096"/>
          </a:xfrm>
          <a:prstGeom prst="rect">
            <a:avLst/>
          </a:prstGeom>
        </p:spPr>
      </p:pic>
      <p:cxnSp>
        <p:nvCxnSpPr>
          <p:cNvPr id="10" name="Straight Connector 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950037" y="1130709"/>
            <a:ext cx="3117134" cy="70788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Dynamic </a:t>
            </a:r>
            <a:r>
              <a:rPr lang="en-US" sz="2000" b="1" dirty="0" err="1">
                <a:solidFill>
                  <a:srgbClr val="0000FF"/>
                </a:solidFill>
              </a:rPr>
              <a:t>Tropopause</a:t>
            </a:r>
            <a:r>
              <a:rPr lang="en-US" sz="2000" b="1" dirty="0">
                <a:solidFill>
                  <a:srgbClr val="0000FF"/>
                </a:solidFill>
              </a:rPr>
              <a:t> Potential Temperature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321954" y="1132150"/>
            <a:ext cx="1977886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/>
              <a:t>Pyle et al. (2004)</a:t>
            </a:r>
          </a:p>
        </p:txBody>
      </p:sp>
      <p:sp>
        <p:nvSpPr>
          <p:cNvPr id="16" name="Oval 15"/>
          <p:cNvSpPr/>
          <p:nvPr/>
        </p:nvSpPr>
        <p:spPr>
          <a:xfrm>
            <a:off x="3455160" y="2247900"/>
            <a:ext cx="1701686" cy="1701800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  <a:effectLst>
            <a:glow rad="1016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</p:spTree>
    <p:extLst>
      <p:ext uri="{BB962C8B-B14F-4D97-AF65-F5344CB8AC3E}">
        <p14:creationId xmlns:p14="http://schemas.microsoft.com/office/powerpoint/2010/main" val="3469913967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may2HA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118" y="883865"/>
            <a:ext cx="7708715" cy="595953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909746" y="1070870"/>
            <a:ext cx="7271728" cy="5088630"/>
          </a:xfrm>
          <a:prstGeom prst="rect">
            <a:avLst/>
          </a:prstGeom>
          <a:noFill/>
          <a:ln w="38100" cmpd="sng">
            <a:solidFill>
              <a:srgbClr val="00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872031" y="3256823"/>
            <a:ext cx="2846665" cy="2846855"/>
          </a:xfrm>
          <a:prstGeom prst="ellipse">
            <a:avLst/>
          </a:prstGeom>
          <a:noFill/>
          <a:ln w="76200" cmpd="sng">
            <a:solidFill>
              <a:srgbClr val="FFFF00"/>
            </a:solidFill>
          </a:ln>
          <a:effectLst>
            <a:glow rad="1016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5564533" y="1070870"/>
            <a:ext cx="2616941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sz="2000" b="1" dirty="0">
                <a:solidFill>
                  <a:srgbClr val="000000"/>
                </a:solidFill>
              </a:rPr>
              <a:t>Heather </a:t>
            </a:r>
            <a:r>
              <a:rPr lang="en-US" sz="2000" b="1" dirty="0" err="1">
                <a:solidFill>
                  <a:srgbClr val="000000"/>
                </a:solidFill>
              </a:rPr>
              <a:t>Archambault</a:t>
            </a:r>
            <a:endParaRPr lang="en-US" sz="2000" b="1" dirty="0">
              <a:solidFill>
                <a:srgbClr val="00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09746" y="1070870"/>
            <a:ext cx="3117134" cy="707886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0000FF"/>
                </a:solidFill>
              </a:rPr>
              <a:t>Dynamic </a:t>
            </a:r>
            <a:r>
              <a:rPr lang="en-US" sz="2000" b="1" dirty="0" err="1">
                <a:solidFill>
                  <a:srgbClr val="0000FF"/>
                </a:solidFill>
              </a:rPr>
              <a:t>Tropopause</a:t>
            </a:r>
            <a:r>
              <a:rPr lang="en-US" sz="2000" b="1" dirty="0">
                <a:solidFill>
                  <a:srgbClr val="0000FF"/>
                </a:solidFill>
              </a:rPr>
              <a:t> Potential Temperature</a:t>
            </a:r>
          </a:p>
        </p:txBody>
      </p:sp>
    </p:spTree>
    <p:extLst>
      <p:ext uri="{BB962C8B-B14F-4D97-AF65-F5344CB8AC3E}">
        <p14:creationId xmlns:p14="http://schemas.microsoft.com/office/powerpoint/2010/main" val="95482891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24048" y="1225884"/>
            <a:ext cx="8526374" cy="5284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	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</a:t>
            </a:r>
            <a:r>
              <a:rPr lang="en-US" sz="3600" b="1" dirty="0" err="1"/>
              <a:t>Superpositions</a:t>
            </a:r>
            <a:r>
              <a:rPr lang="en-US" sz="3600" b="1" dirty="0"/>
              <a:t> and High-Impact Weather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286" y="1077274"/>
            <a:ext cx="3899249" cy="292808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5" name="Picture 4" descr="moore201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565" y="3512982"/>
            <a:ext cx="3381332" cy="321173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71166" y="5966588"/>
            <a:ext cx="2233241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Moore et al. (2012)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54692" y="993016"/>
            <a:ext cx="4334976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Jet </a:t>
            </a:r>
            <a:r>
              <a:rPr lang="en-US" sz="2000" b="1" dirty="0" err="1">
                <a:solidFill>
                  <a:srgbClr val="0000FF"/>
                </a:solidFill>
              </a:rPr>
              <a:t>superpositions</a:t>
            </a:r>
            <a:r>
              <a:rPr lang="en-US" sz="2000" b="1" dirty="0">
                <a:solidFill>
                  <a:srgbClr val="0000FF"/>
                </a:solidFill>
              </a:rPr>
              <a:t> can be an element of high-impact weather events</a:t>
            </a:r>
          </a:p>
          <a:p>
            <a:pPr algn="ctr"/>
            <a:endParaRPr lang="en-US" sz="1600" b="1" dirty="0"/>
          </a:p>
          <a:p>
            <a:pPr marL="458788" indent="-458788"/>
            <a:r>
              <a:rPr lang="en-US" sz="1600" i="1" dirty="0">
                <a:solidFill>
                  <a:srgbClr val="FF0000"/>
                </a:solidFill>
              </a:rPr>
              <a:t>1–3 May 2010 Nashville Flood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Jet superposition enhanced the </a:t>
            </a:r>
            <a:r>
              <a:rPr lang="en-US" sz="1600" dirty="0" err="1">
                <a:solidFill>
                  <a:srgbClr val="FF0000"/>
                </a:solidFill>
              </a:rPr>
              <a:t>poleward</a:t>
            </a:r>
            <a:r>
              <a:rPr lang="en-US" sz="1600" dirty="0">
                <a:solidFill>
                  <a:srgbClr val="FF0000"/>
                </a:solidFill>
              </a:rPr>
              <a:t> moisture transport via its </a:t>
            </a:r>
            <a:r>
              <a:rPr lang="en-US" sz="1600" dirty="0" err="1">
                <a:solidFill>
                  <a:srgbClr val="FF0000"/>
                </a:solidFill>
              </a:rPr>
              <a:t>ageostrophic</a:t>
            </a:r>
            <a:r>
              <a:rPr lang="en-US" sz="1600" dirty="0">
                <a:solidFill>
                  <a:srgbClr val="FF0000"/>
                </a:solidFill>
              </a:rPr>
              <a:t> circulation (Winters and Martin 2014; 2016).</a:t>
            </a:r>
          </a:p>
          <a:p>
            <a:pPr marL="458788" indent="-458788"/>
            <a:endParaRPr lang="en-US" sz="1600" dirty="0">
              <a:solidFill>
                <a:srgbClr val="FF0000"/>
              </a:solidFill>
            </a:endParaRPr>
          </a:p>
          <a:p>
            <a:pPr marL="230188"/>
            <a:endParaRPr lang="en-US" sz="1600" dirty="0">
              <a:solidFill>
                <a:srgbClr val="FF0000"/>
              </a:solidFill>
            </a:endParaRPr>
          </a:p>
          <a:p>
            <a:endParaRPr lang="en-US" sz="1600" i="1" dirty="0"/>
          </a:p>
          <a:p>
            <a:pPr marL="458788" indent="-458788"/>
            <a:endParaRPr lang="en-US" sz="1600" dirty="0"/>
          </a:p>
        </p:txBody>
      </p:sp>
      <p:sp>
        <p:nvSpPr>
          <p:cNvPr id="12" name="TextBox 11"/>
          <p:cNvSpPr txBox="1"/>
          <p:nvPr/>
        </p:nvSpPr>
        <p:spPr>
          <a:xfrm>
            <a:off x="241286" y="1077274"/>
            <a:ext cx="1827977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i="1" dirty="0"/>
              <a:t>The Tennessean</a:t>
            </a:r>
          </a:p>
        </p:txBody>
      </p:sp>
    </p:spTree>
    <p:extLst>
      <p:ext uri="{BB962C8B-B14F-4D97-AF65-F5344CB8AC3E}">
        <p14:creationId xmlns:p14="http://schemas.microsoft.com/office/powerpoint/2010/main" val="495051688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Figure5ut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8934" y="1021626"/>
            <a:ext cx="4351740" cy="5754554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1953649" y="6426627"/>
            <a:ext cx="26545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Lang and Martin (2012)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80738" y="1686236"/>
            <a:ext cx="407343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Traditional four-quadrant model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-16039" y="3233634"/>
            <a:ext cx="479401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Geo. cold-air advection (CAA)   </a:t>
            </a:r>
            <a:r>
              <a:rPr lang="en-US" sz="2400" dirty="0"/>
              <a:t> along the jet axis promotes </a:t>
            </a:r>
            <a:r>
              <a:rPr lang="en-US" sz="2400" b="1" dirty="0"/>
              <a:t>subsidence</a:t>
            </a:r>
            <a:r>
              <a:rPr lang="en-US" sz="2400" dirty="0"/>
              <a:t> through the jet core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-16039" y="4969457"/>
            <a:ext cx="4794016" cy="1200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Geo. warm-air advection (WAA)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/>
              <a:t>along the jet axis promotes </a:t>
            </a:r>
          </a:p>
          <a:p>
            <a:pPr algn="ctr"/>
            <a:r>
              <a:rPr lang="en-US" sz="2400" b="1" dirty="0"/>
              <a:t>ascent</a:t>
            </a:r>
            <a:r>
              <a:rPr lang="en-US" sz="2400" b="1" u="sng" dirty="0"/>
              <a:t> </a:t>
            </a:r>
            <a:r>
              <a:rPr lang="en-US" sz="2400" dirty="0"/>
              <a:t>through the jet core</a:t>
            </a:r>
          </a:p>
        </p:txBody>
      </p:sp>
      <p:cxnSp>
        <p:nvCxnSpPr>
          <p:cNvPr id="11" name="Straight Connector 10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/>
              <a:t>Ageostrophic</a:t>
            </a:r>
            <a:r>
              <a:rPr lang="en-US" sz="3600" b="1" dirty="0"/>
              <a:t> Transverse Jet Circulations</a:t>
            </a:r>
          </a:p>
        </p:txBody>
      </p:sp>
    </p:spTree>
    <p:extLst>
      <p:ext uri="{BB962C8B-B14F-4D97-AF65-F5344CB8AC3E}">
        <p14:creationId xmlns:p14="http://schemas.microsoft.com/office/powerpoint/2010/main" val="340185636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79462" y="1279769"/>
            <a:ext cx="4132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143000"/>
            <a:ext cx="8229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Insight into how the tropopause can be restructured from a PV perspective can be found by consulting </a:t>
            </a:r>
            <a:r>
              <a:rPr lang="en-US" sz="2000" b="1" dirty="0" err="1"/>
              <a:t>Wandishin</a:t>
            </a:r>
            <a:r>
              <a:rPr lang="en-US" sz="2000" b="1" dirty="0"/>
              <a:t> et al. (2000)</a:t>
            </a:r>
          </a:p>
        </p:txBody>
      </p:sp>
      <p:pic>
        <p:nvPicPr>
          <p:cNvPr id="8" name="Picture 7" descr="Screen Shot 2015-07-15 at 9.56.07 A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97144" y="2568222"/>
            <a:ext cx="5364827" cy="322674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325497" y="2474164"/>
            <a:ext cx="3039944" cy="3416320"/>
          </a:xfrm>
          <a:prstGeom prst="rect">
            <a:avLst/>
          </a:prstGeom>
          <a:solidFill>
            <a:srgbClr val="FFFF00">
              <a:alpha val="50000"/>
            </a:srgbClr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Two processes can account for “</a:t>
            </a:r>
            <a:r>
              <a:rPr lang="en-US" dirty="0" err="1"/>
              <a:t>foldogenesis</a:t>
            </a:r>
            <a:r>
              <a:rPr lang="en-US" dirty="0"/>
              <a:t>”:</a:t>
            </a:r>
          </a:p>
          <a:p>
            <a:endParaRPr lang="en-US" dirty="0"/>
          </a:p>
          <a:p>
            <a:pPr marL="342900" indent="-342900">
              <a:buAutoNum type="arabicParenR"/>
            </a:pPr>
            <a:r>
              <a:rPr lang="en-US" b="1" dirty="0"/>
              <a:t>Differential vertical motions</a:t>
            </a:r>
            <a:r>
              <a:rPr lang="en-US" dirty="0"/>
              <a:t> can </a:t>
            </a:r>
            <a:r>
              <a:rPr lang="en-US" u="sng" dirty="0"/>
              <a:t>vertically steepen</a:t>
            </a:r>
            <a:r>
              <a:rPr lang="en-US" dirty="0"/>
              <a:t> the tropopause.</a:t>
            </a:r>
          </a:p>
          <a:p>
            <a:pPr marL="342900" indent="-342900">
              <a:buAutoNum type="arabicParenR"/>
            </a:pPr>
            <a:endParaRPr lang="en-US" dirty="0"/>
          </a:p>
          <a:p>
            <a:pPr marL="342900" indent="-342900">
              <a:buAutoNum type="arabicParenR"/>
            </a:pPr>
            <a:r>
              <a:rPr lang="en-US" b="1" dirty="0"/>
              <a:t>Convergence</a:t>
            </a:r>
            <a:r>
              <a:rPr lang="en-US" dirty="0"/>
              <a:t> or a </a:t>
            </a:r>
            <a:r>
              <a:rPr lang="en-US" b="1" dirty="0"/>
              <a:t>vertical shear</a:t>
            </a:r>
            <a:r>
              <a:rPr lang="en-US" dirty="0"/>
              <a:t> can produce a </a:t>
            </a:r>
            <a:r>
              <a:rPr lang="en-US" u="sng" dirty="0"/>
              <a:t>differential horizontal advection</a:t>
            </a:r>
            <a:r>
              <a:rPr lang="en-US" dirty="0"/>
              <a:t> of the tropopause surface.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30296" y="5946926"/>
            <a:ext cx="80565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</a:rPr>
              <a:t>These same mechanisms are also likely to play an important role in superpositions.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21394" y="5672673"/>
            <a:ext cx="23236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err="1"/>
              <a:t>Wandishin</a:t>
            </a:r>
            <a:r>
              <a:rPr lang="en-US" sz="1400" dirty="0"/>
              <a:t> et al. 2000</a:t>
            </a:r>
          </a:p>
        </p:txBody>
      </p:sp>
      <p:cxnSp>
        <p:nvCxnSpPr>
          <p:cNvPr id="13" name="Straight Connector 1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</p:spTree>
    <p:extLst>
      <p:ext uri="{BB962C8B-B14F-4D97-AF65-F5344CB8AC3E}">
        <p14:creationId xmlns:p14="http://schemas.microsoft.com/office/powerpoint/2010/main" val="2101459993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679462" y="1279769"/>
            <a:ext cx="41323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cxnSp>
        <p:nvCxnSpPr>
          <p:cNvPr id="13" name="Straight Connector 1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pic>
        <p:nvPicPr>
          <p:cNvPr id="3" name="Picture 2" descr="Screen Shot 2018-02-24 at 6.34.2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736" y="1121277"/>
            <a:ext cx="8531109" cy="55444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679462" y="1279769"/>
            <a:ext cx="3622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/>
              <a:t>Christenson et al. (2017)</a:t>
            </a:r>
          </a:p>
        </p:txBody>
      </p:sp>
    </p:spTree>
    <p:extLst>
      <p:ext uri="{BB962C8B-B14F-4D97-AF65-F5344CB8AC3E}">
        <p14:creationId xmlns:p14="http://schemas.microsoft.com/office/powerpoint/2010/main" val="16426452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24048" y="1225884"/>
            <a:ext cx="8526374" cy="5284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	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</a:t>
            </a:r>
            <a:r>
              <a:rPr lang="en-US" sz="3600" b="1" dirty="0" err="1"/>
              <a:t>Superpositions</a:t>
            </a:r>
            <a:r>
              <a:rPr lang="en-US" sz="3600" b="1" dirty="0"/>
              <a:t> and High-Impact Weather</a:t>
            </a:r>
          </a:p>
        </p:txBody>
      </p:sp>
      <p:pic>
        <p:nvPicPr>
          <p:cNvPr id="10" name="Picture 9" descr="dec09satellit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2333" y="1117804"/>
            <a:ext cx="3615202" cy="2610568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788" y="3558721"/>
            <a:ext cx="3102010" cy="315066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54692" y="993016"/>
            <a:ext cx="433497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Jet </a:t>
            </a:r>
            <a:r>
              <a:rPr lang="en-US" sz="2000" b="1" dirty="0" err="1">
                <a:solidFill>
                  <a:srgbClr val="0000FF"/>
                </a:solidFill>
              </a:rPr>
              <a:t>superpositions</a:t>
            </a:r>
            <a:r>
              <a:rPr lang="en-US" sz="2000" b="1" dirty="0">
                <a:solidFill>
                  <a:srgbClr val="0000FF"/>
                </a:solidFill>
              </a:rPr>
              <a:t> can be an element of high-impact weather events</a:t>
            </a:r>
          </a:p>
          <a:p>
            <a:pPr algn="ctr"/>
            <a:endParaRPr lang="en-US" sz="1600" b="1" dirty="0"/>
          </a:p>
          <a:p>
            <a:pPr marL="458788" indent="-458788"/>
            <a:r>
              <a:rPr lang="en-US" sz="1600" i="1" dirty="0">
                <a:solidFill>
                  <a:srgbClr val="000000"/>
                </a:solidFill>
              </a:rPr>
              <a:t>1–3 May 2010 Nashville Flood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/>
              <a:t>Jet superposition enhanced the </a:t>
            </a:r>
            <a:r>
              <a:rPr lang="en-US" sz="1600" dirty="0" err="1"/>
              <a:t>poleward</a:t>
            </a:r>
            <a:r>
              <a:rPr lang="en-US" sz="1600" dirty="0"/>
              <a:t> moisture transport via its </a:t>
            </a:r>
            <a:r>
              <a:rPr lang="en-US" sz="1600" dirty="0" err="1"/>
              <a:t>ageostrophic</a:t>
            </a:r>
            <a:r>
              <a:rPr lang="en-US" sz="1600" dirty="0"/>
              <a:t> circulation (Winters and Martin 2014; 2016).</a:t>
            </a:r>
          </a:p>
          <a:p>
            <a:pPr marL="458788" indent="-458788"/>
            <a:endParaRPr lang="en-US" sz="1600" dirty="0">
              <a:solidFill>
                <a:srgbClr val="FF0000"/>
              </a:solidFill>
            </a:endParaRPr>
          </a:p>
          <a:p>
            <a:pPr marL="458788" indent="-458788"/>
            <a:r>
              <a:rPr lang="en-US" sz="1600" i="1" dirty="0">
                <a:solidFill>
                  <a:srgbClr val="FF0000"/>
                </a:solidFill>
              </a:rPr>
              <a:t>18–20 December 2009 Mid-Atlantic Blizzard</a:t>
            </a:r>
          </a:p>
          <a:p>
            <a:pPr marL="404813" indent="-174625">
              <a:buFont typeface="Arial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Jet superposition was associated with a rapidly deepening East Coast cyclone (Winters and Martin 2016; 2017).</a:t>
            </a:r>
          </a:p>
          <a:p>
            <a:pPr marL="230188"/>
            <a:endParaRPr lang="en-US" sz="1600" dirty="0">
              <a:solidFill>
                <a:srgbClr val="FF0000"/>
              </a:solidFill>
            </a:endParaRPr>
          </a:p>
          <a:p>
            <a:pPr marL="230188"/>
            <a:endParaRPr lang="en-US" sz="1600" dirty="0">
              <a:solidFill>
                <a:srgbClr val="FF0000"/>
              </a:solidFill>
            </a:endParaRPr>
          </a:p>
          <a:p>
            <a:endParaRPr lang="en-US" sz="1600" i="1" dirty="0"/>
          </a:p>
          <a:p>
            <a:pPr marL="458788" indent="-458788"/>
            <a:endParaRPr lang="en-US" sz="1600" dirty="0"/>
          </a:p>
        </p:txBody>
      </p:sp>
      <p:sp>
        <p:nvSpPr>
          <p:cNvPr id="9" name="TextBox 8"/>
          <p:cNvSpPr txBox="1"/>
          <p:nvPr/>
        </p:nvSpPr>
        <p:spPr>
          <a:xfrm>
            <a:off x="826093" y="3583271"/>
            <a:ext cx="276984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Winters and Martin (2016)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78062" y="1103535"/>
            <a:ext cx="79916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NASA</a:t>
            </a:r>
          </a:p>
        </p:txBody>
      </p:sp>
    </p:spTree>
    <p:extLst>
      <p:ext uri="{BB962C8B-B14F-4D97-AF65-F5344CB8AC3E}">
        <p14:creationId xmlns:p14="http://schemas.microsoft.com/office/powerpoint/2010/main" val="41362998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24048" y="1225884"/>
            <a:ext cx="8526374" cy="5284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	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</a:t>
            </a:r>
            <a:r>
              <a:rPr lang="en-US" sz="3600" b="1" dirty="0" err="1"/>
              <a:t>Superpositions</a:t>
            </a:r>
            <a:r>
              <a:rPr lang="en-US" sz="3600" b="1" dirty="0"/>
              <a:t> and High-Impact Weather</a:t>
            </a:r>
          </a:p>
        </p:txBody>
      </p:sp>
      <p:pic>
        <p:nvPicPr>
          <p:cNvPr id="8" name="Picture 7" descr="oct2010impac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04" y="3844114"/>
            <a:ext cx="3944715" cy="2899308"/>
          </a:xfrm>
          <a:prstGeom prst="rect">
            <a:avLst/>
          </a:prstGeom>
        </p:spPr>
      </p:pic>
      <p:pic>
        <p:nvPicPr>
          <p:cNvPr id="9" name="Picture 8" descr="october20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9218" y="1136236"/>
            <a:ext cx="3886322" cy="259088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4554692" y="993016"/>
            <a:ext cx="4334976" cy="5139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Jet </a:t>
            </a:r>
            <a:r>
              <a:rPr lang="en-US" sz="2000" b="1" dirty="0" err="1">
                <a:solidFill>
                  <a:srgbClr val="0000FF"/>
                </a:solidFill>
              </a:rPr>
              <a:t>superpositions</a:t>
            </a:r>
            <a:r>
              <a:rPr lang="en-US" sz="2000" b="1" dirty="0">
                <a:solidFill>
                  <a:srgbClr val="0000FF"/>
                </a:solidFill>
              </a:rPr>
              <a:t> can be an element of high-impact weather events</a:t>
            </a:r>
          </a:p>
          <a:p>
            <a:pPr algn="ctr"/>
            <a:endParaRPr lang="en-US" sz="1600" b="1" dirty="0"/>
          </a:p>
          <a:p>
            <a:pPr marL="458788" indent="-458788"/>
            <a:r>
              <a:rPr lang="en-US" sz="1600" i="1" dirty="0">
                <a:solidFill>
                  <a:srgbClr val="000000"/>
                </a:solidFill>
              </a:rPr>
              <a:t>1–3 May 2010 Nashville Flood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/>
              <a:t>Jet superposition enhanced the </a:t>
            </a:r>
            <a:r>
              <a:rPr lang="en-US" sz="1600" dirty="0" err="1"/>
              <a:t>poleward</a:t>
            </a:r>
            <a:r>
              <a:rPr lang="en-US" sz="1600" dirty="0"/>
              <a:t> moisture transport via its </a:t>
            </a:r>
            <a:r>
              <a:rPr lang="en-US" sz="1600" dirty="0" err="1"/>
              <a:t>ageostrophic</a:t>
            </a:r>
            <a:r>
              <a:rPr lang="en-US" sz="1600" dirty="0"/>
              <a:t> circulation (Winters and Martin 2014; 2016).</a:t>
            </a:r>
          </a:p>
          <a:p>
            <a:pPr marL="458788" indent="-458788"/>
            <a:endParaRPr lang="en-US" sz="1600" dirty="0">
              <a:solidFill>
                <a:srgbClr val="FF0000"/>
              </a:solidFill>
            </a:endParaRPr>
          </a:p>
          <a:p>
            <a:pPr marL="458788" indent="-458788"/>
            <a:r>
              <a:rPr lang="en-US" sz="1600" i="1" dirty="0">
                <a:solidFill>
                  <a:srgbClr val="000000"/>
                </a:solidFill>
              </a:rPr>
              <a:t>18–20 December 2009 Mid-Atlantic Blizzard</a:t>
            </a:r>
          </a:p>
          <a:p>
            <a:pPr marL="404813" indent="-174625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Jet superposition was associated with a rapidly deepening East Coast cyclone (Winters and Martin 2016; 2017).</a:t>
            </a:r>
          </a:p>
          <a:p>
            <a:pPr marL="230188"/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i="1" dirty="0">
                <a:solidFill>
                  <a:srgbClr val="FF0000"/>
                </a:solidFill>
              </a:rPr>
              <a:t>26 October 2010: Explosive </a:t>
            </a:r>
            <a:r>
              <a:rPr lang="en-US" sz="1600" i="1" dirty="0" err="1">
                <a:solidFill>
                  <a:srgbClr val="FF0000"/>
                </a:solidFill>
              </a:rPr>
              <a:t>Cyclogenesis</a:t>
            </a:r>
            <a:r>
              <a:rPr lang="en-US" sz="1600" i="1" dirty="0">
                <a:solidFill>
                  <a:srgbClr val="FF0000"/>
                </a:solidFill>
              </a:rPr>
              <a:t> Event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Jet superposition over the West Pacific preceded the development of an intense Midwest U.S. cyclone.</a:t>
            </a:r>
          </a:p>
          <a:p>
            <a:pPr marL="230188"/>
            <a:endParaRPr lang="en-US" sz="1600" dirty="0">
              <a:solidFill>
                <a:srgbClr val="FF0000"/>
              </a:solidFill>
            </a:endParaRPr>
          </a:p>
          <a:p>
            <a:endParaRPr lang="en-US" sz="1600" i="1" dirty="0"/>
          </a:p>
          <a:p>
            <a:pPr marL="458788" indent="-458788"/>
            <a:endParaRPr lang="en-US" sz="1600" dirty="0"/>
          </a:p>
        </p:txBody>
      </p:sp>
      <p:sp>
        <p:nvSpPr>
          <p:cNvPr id="10" name="TextBox 9"/>
          <p:cNvSpPr txBox="1"/>
          <p:nvPr/>
        </p:nvSpPr>
        <p:spPr>
          <a:xfrm>
            <a:off x="433275" y="1132073"/>
            <a:ext cx="79916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NASA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6241" y="3856993"/>
            <a:ext cx="79916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NWS</a:t>
            </a:r>
          </a:p>
        </p:txBody>
      </p:sp>
    </p:spTree>
    <p:extLst>
      <p:ext uri="{BB962C8B-B14F-4D97-AF65-F5344CB8AC3E}">
        <p14:creationId xmlns:p14="http://schemas.microsoft.com/office/powerpoint/2010/main" val="14825954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24048" y="1225884"/>
            <a:ext cx="8526374" cy="5284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	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</a:t>
            </a:r>
            <a:r>
              <a:rPr lang="en-US" sz="3600" b="1" dirty="0" err="1"/>
              <a:t>Superpositions</a:t>
            </a:r>
            <a:r>
              <a:rPr lang="en-US" sz="3600" b="1" dirty="0"/>
              <a:t> and High-Impact Weather</a:t>
            </a:r>
          </a:p>
        </p:txBody>
      </p:sp>
      <p:pic>
        <p:nvPicPr>
          <p:cNvPr id="16" name="Picture 15" descr="oct2010impac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04" y="3911084"/>
            <a:ext cx="3944715" cy="276536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8" name="Picture 17" descr="october20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51" y="1136236"/>
            <a:ext cx="3906519" cy="259088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554692" y="993016"/>
            <a:ext cx="4334976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Jet </a:t>
            </a:r>
            <a:r>
              <a:rPr lang="en-US" sz="2000" b="1" dirty="0" err="1">
                <a:solidFill>
                  <a:srgbClr val="0000FF"/>
                </a:solidFill>
              </a:rPr>
              <a:t>superpositions</a:t>
            </a:r>
            <a:r>
              <a:rPr lang="en-US" sz="2000" b="1" dirty="0">
                <a:solidFill>
                  <a:srgbClr val="0000FF"/>
                </a:solidFill>
              </a:rPr>
              <a:t> can be an element of high-impact weather events</a:t>
            </a:r>
          </a:p>
          <a:p>
            <a:pPr algn="ctr"/>
            <a:endParaRPr lang="en-US" sz="1600" b="1" dirty="0"/>
          </a:p>
          <a:p>
            <a:pPr marL="458788" indent="-458788"/>
            <a:r>
              <a:rPr lang="en-US" sz="1600" i="1" dirty="0">
                <a:solidFill>
                  <a:srgbClr val="000000"/>
                </a:solidFill>
              </a:rPr>
              <a:t>1–3 May 2010 Nashville Flood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/>
              <a:t>Jet superposition enhanced the </a:t>
            </a:r>
            <a:r>
              <a:rPr lang="en-US" sz="1600" dirty="0" err="1"/>
              <a:t>poleward</a:t>
            </a:r>
            <a:r>
              <a:rPr lang="en-US" sz="1600" dirty="0"/>
              <a:t> moisture transport via its </a:t>
            </a:r>
            <a:r>
              <a:rPr lang="en-US" sz="1600" dirty="0" err="1"/>
              <a:t>ageostrophic</a:t>
            </a:r>
            <a:r>
              <a:rPr lang="en-US" sz="1600" dirty="0"/>
              <a:t> circulation (Winters and Martin 2014; 2016).</a:t>
            </a:r>
          </a:p>
          <a:p>
            <a:pPr marL="458788" indent="-458788"/>
            <a:endParaRPr lang="en-US" sz="1600" dirty="0">
              <a:solidFill>
                <a:srgbClr val="FF0000"/>
              </a:solidFill>
            </a:endParaRPr>
          </a:p>
          <a:p>
            <a:pPr marL="458788" indent="-458788"/>
            <a:r>
              <a:rPr lang="en-US" sz="1600" i="1" dirty="0">
                <a:solidFill>
                  <a:srgbClr val="000000"/>
                </a:solidFill>
              </a:rPr>
              <a:t>18–20 December 2009 Mid-Atlantic Blizzard</a:t>
            </a:r>
          </a:p>
          <a:p>
            <a:pPr marL="404813" indent="-174625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Jet superposition was associated with a rapidly deepening East Coast cyclone (Winters and Martin 2016; 2017).</a:t>
            </a:r>
          </a:p>
          <a:p>
            <a:pPr marL="230188"/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i="1" dirty="0">
                <a:solidFill>
                  <a:srgbClr val="000000"/>
                </a:solidFill>
              </a:rPr>
              <a:t>26 October 2010: Explosive </a:t>
            </a:r>
            <a:r>
              <a:rPr lang="en-US" sz="1600" i="1" dirty="0" err="1">
                <a:solidFill>
                  <a:srgbClr val="000000"/>
                </a:solidFill>
              </a:rPr>
              <a:t>Cyclogenesis</a:t>
            </a:r>
            <a:r>
              <a:rPr lang="en-US" sz="1600" i="1" dirty="0">
                <a:solidFill>
                  <a:srgbClr val="000000"/>
                </a:solidFill>
              </a:rPr>
              <a:t> Event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Jet superposition over the West Pacific preceded the development of an intense Midwest U.S. cyclone.</a:t>
            </a:r>
          </a:p>
          <a:p>
            <a:pPr marL="230188" lvl="0"/>
            <a:endParaRPr lang="en-US" sz="1600" dirty="0"/>
          </a:p>
          <a:p>
            <a:pPr marL="458788" indent="-458788"/>
            <a:r>
              <a:rPr lang="en-US" sz="1600" i="1" dirty="0">
                <a:solidFill>
                  <a:srgbClr val="FF0000"/>
                </a:solidFill>
              </a:rPr>
              <a:t>25–28 April 2011 Tornado Outbreak</a:t>
            </a:r>
          </a:p>
          <a:p>
            <a:pPr marL="404813" indent="-174625">
              <a:buFont typeface="Arial"/>
              <a:buChar char="•"/>
            </a:pPr>
            <a:r>
              <a:rPr lang="en-US" sz="1600" dirty="0">
                <a:solidFill>
                  <a:srgbClr val="FF0000"/>
                </a:solidFill>
              </a:rPr>
              <a:t>Jet superposition occurred over the West Pacific prior to the outbreak (</a:t>
            </a:r>
            <a:r>
              <a:rPr lang="en-US" sz="1600" dirty="0" err="1">
                <a:solidFill>
                  <a:srgbClr val="FF0000"/>
                </a:solidFill>
              </a:rPr>
              <a:t>Knupp</a:t>
            </a:r>
            <a:r>
              <a:rPr lang="en-US" sz="1600" dirty="0">
                <a:solidFill>
                  <a:srgbClr val="FF0000"/>
                </a:solidFill>
              </a:rPr>
              <a:t> et al. 2014; Christenson and Martin 2012).</a:t>
            </a:r>
            <a:endParaRPr lang="en-US" sz="1600" i="1" dirty="0"/>
          </a:p>
        </p:txBody>
      </p:sp>
      <p:sp>
        <p:nvSpPr>
          <p:cNvPr id="9" name="TextBox 8"/>
          <p:cNvSpPr txBox="1"/>
          <p:nvPr/>
        </p:nvSpPr>
        <p:spPr>
          <a:xfrm>
            <a:off x="440309" y="1132073"/>
            <a:ext cx="79916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NASA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19004" y="3911084"/>
            <a:ext cx="63703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SPC</a:t>
            </a:r>
          </a:p>
        </p:txBody>
      </p:sp>
    </p:spTree>
    <p:extLst>
      <p:ext uri="{BB962C8B-B14F-4D97-AF65-F5344CB8AC3E}">
        <p14:creationId xmlns:p14="http://schemas.microsoft.com/office/powerpoint/2010/main" val="16887660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824048" y="1225884"/>
            <a:ext cx="8526374" cy="528453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>
                <a:solidFill>
                  <a:prstClr val="black"/>
                </a:solidFill>
              </a:rPr>
              <a:t>	</a:t>
            </a:r>
            <a:endParaRPr lang="en-US" sz="2400" dirty="0"/>
          </a:p>
        </p:txBody>
      </p:sp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</a:t>
            </a:r>
            <a:r>
              <a:rPr lang="en-US" sz="3600" b="1" dirty="0" err="1"/>
              <a:t>Superpositions</a:t>
            </a:r>
            <a:r>
              <a:rPr lang="en-US" sz="3600" b="1" dirty="0"/>
              <a:t> and High-Impact Weather</a:t>
            </a:r>
          </a:p>
        </p:txBody>
      </p:sp>
      <p:pic>
        <p:nvPicPr>
          <p:cNvPr id="16" name="Picture 15" descr="oct2010impacts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9004" y="3911084"/>
            <a:ext cx="3944715" cy="276536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pic>
        <p:nvPicPr>
          <p:cNvPr id="18" name="Picture 17" descr="october201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7651" y="1136236"/>
            <a:ext cx="3906519" cy="2590881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8" name="TextBox 7"/>
          <p:cNvSpPr txBox="1"/>
          <p:nvPr/>
        </p:nvSpPr>
        <p:spPr>
          <a:xfrm>
            <a:off x="4554692" y="993016"/>
            <a:ext cx="4334976" cy="56323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Jet </a:t>
            </a:r>
            <a:r>
              <a:rPr lang="en-US" sz="2000" b="1" dirty="0" err="1">
                <a:solidFill>
                  <a:srgbClr val="0000FF"/>
                </a:solidFill>
              </a:rPr>
              <a:t>superpositions</a:t>
            </a:r>
            <a:r>
              <a:rPr lang="en-US" sz="2000" b="1" dirty="0">
                <a:solidFill>
                  <a:srgbClr val="0000FF"/>
                </a:solidFill>
              </a:rPr>
              <a:t> can be an element of high-impact weather events</a:t>
            </a:r>
          </a:p>
          <a:p>
            <a:pPr algn="ctr"/>
            <a:endParaRPr lang="en-US" sz="1600" b="1" dirty="0"/>
          </a:p>
          <a:p>
            <a:pPr marL="458788" indent="-458788"/>
            <a:r>
              <a:rPr lang="en-US" sz="1600" i="1" dirty="0">
                <a:solidFill>
                  <a:srgbClr val="000000"/>
                </a:solidFill>
              </a:rPr>
              <a:t>1–3 May 2010 Nashville Flood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/>
              <a:t>Jet superposition enhanced the </a:t>
            </a:r>
            <a:r>
              <a:rPr lang="en-US" sz="1600" dirty="0" err="1"/>
              <a:t>poleward</a:t>
            </a:r>
            <a:r>
              <a:rPr lang="en-US" sz="1600" dirty="0"/>
              <a:t> moisture transport via its </a:t>
            </a:r>
            <a:r>
              <a:rPr lang="en-US" sz="1600" dirty="0" err="1"/>
              <a:t>ageostrophic</a:t>
            </a:r>
            <a:r>
              <a:rPr lang="en-US" sz="1600" dirty="0"/>
              <a:t> circulation (Winters and Martin 2014; 2016).</a:t>
            </a:r>
          </a:p>
          <a:p>
            <a:pPr marL="458788" indent="-458788"/>
            <a:endParaRPr lang="en-US" sz="1600" dirty="0">
              <a:solidFill>
                <a:srgbClr val="FF0000"/>
              </a:solidFill>
            </a:endParaRPr>
          </a:p>
          <a:p>
            <a:pPr marL="458788" indent="-458788"/>
            <a:r>
              <a:rPr lang="en-US" sz="1600" i="1" dirty="0">
                <a:solidFill>
                  <a:srgbClr val="000000"/>
                </a:solidFill>
              </a:rPr>
              <a:t>18–20 December 2009 Mid-Atlantic Blizzard</a:t>
            </a:r>
          </a:p>
          <a:p>
            <a:pPr marL="404813" indent="-174625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Jet superposition was associated with a rapidly deepening East Coast cyclone (Winters and Martin 2016; 2017).</a:t>
            </a:r>
          </a:p>
          <a:p>
            <a:pPr marL="230188"/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i="1" dirty="0">
                <a:solidFill>
                  <a:srgbClr val="000000"/>
                </a:solidFill>
              </a:rPr>
              <a:t>26 October 2010: Explosive </a:t>
            </a:r>
            <a:r>
              <a:rPr lang="en-US" sz="1600" i="1" dirty="0" err="1">
                <a:solidFill>
                  <a:srgbClr val="000000"/>
                </a:solidFill>
              </a:rPr>
              <a:t>Cyclogenesis</a:t>
            </a:r>
            <a:r>
              <a:rPr lang="en-US" sz="1600" i="1" dirty="0">
                <a:solidFill>
                  <a:srgbClr val="000000"/>
                </a:solidFill>
              </a:rPr>
              <a:t> Event</a:t>
            </a:r>
          </a:p>
          <a:p>
            <a:pPr marL="404813" lvl="0" indent="-174625">
              <a:buFont typeface="Arial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Jet superposition over the West Pacific preceded the development of an intense Midwest U.S. cyclone.</a:t>
            </a:r>
          </a:p>
          <a:p>
            <a:pPr marL="230188" lvl="0"/>
            <a:endParaRPr lang="en-US" sz="1600" dirty="0"/>
          </a:p>
          <a:p>
            <a:pPr marL="458788" indent="-458788"/>
            <a:r>
              <a:rPr lang="en-US" sz="1600" i="1" dirty="0"/>
              <a:t>25–28 April 2011 Tornado Outbreak</a:t>
            </a:r>
          </a:p>
          <a:p>
            <a:pPr marL="404813" indent="-174625">
              <a:buFont typeface="Arial"/>
              <a:buChar char="•"/>
            </a:pPr>
            <a:r>
              <a:rPr lang="en-US" sz="1600" dirty="0"/>
              <a:t>Jet superposition occurred over the West Pacific prior to the outbreak (</a:t>
            </a:r>
            <a:r>
              <a:rPr lang="en-US" sz="1600" dirty="0" err="1"/>
              <a:t>Knupp</a:t>
            </a:r>
            <a:r>
              <a:rPr lang="en-US" sz="1600" dirty="0"/>
              <a:t> et al. 2014; Christenson and Martin 2012).</a:t>
            </a:r>
            <a:endParaRPr lang="en-US" sz="1600" i="1" dirty="0"/>
          </a:p>
        </p:txBody>
      </p:sp>
      <p:sp>
        <p:nvSpPr>
          <p:cNvPr id="9" name="Rectangle 8"/>
          <p:cNvSpPr/>
          <p:nvPr/>
        </p:nvSpPr>
        <p:spPr>
          <a:xfrm>
            <a:off x="181381" y="1052654"/>
            <a:ext cx="8724996" cy="5683435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810846" y="3003842"/>
            <a:ext cx="7493000" cy="144655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0000FF"/>
                </a:solidFill>
                <a:effectLst/>
              </a:rPr>
              <a:t>How do these structures develop?</a:t>
            </a:r>
          </a:p>
        </p:txBody>
      </p:sp>
    </p:spTree>
    <p:extLst>
      <p:ext uri="{BB962C8B-B14F-4D97-AF65-F5344CB8AC3E}">
        <p14:creationId xmlns:p14="http://schemas.microsoft.com/office/powerpoint/2010/main" val="8439407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3" name="Rectangle 2"/>
          <p:cNvSpPr/>
          <p:nvPr/>
        </p:nvSpPr>
        <p:spPr>
          <a:xfrm>
            <a:off x="905279" y="4377232"/>
            <a:ext cx="2472630" cy="5133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18644" y="5133790"/>
            <a:ext cx="1864614" cy="12141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5557064" y="6205258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374417767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3" name="Rectangle 2"/>
          <p:cNvSpPr/>
          <p:nvPr/>
        </p:nvSpPr>
        <p:spPr>
          <a:xfrm>
            <a:off x="905279" y="4377232"/>
            <a:ext cx="2472630" cy="5133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1918644" y="5133790"/>
            <a:ext cx="1864614" cy="1214159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4938297" y="2771443"/>
            <a:ext cx="3781353" cy="2523768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Polar cyclonic PV anomalies:</a:t>
            </a:r>
          </a:p>
          <a:p>
            <a:pPr algn="ctr"/>
            <a:endParaRPr lang="en-US" sz="1200" dirty="0"/>
          </a:p>
          <a:p>
            <a:pPr marL="342900" indent="-342900">
              <a:buAutoNum type="arabicParenR"/>
            </a:pPr>
            <a:r>
              <a:rPr lang="en-US" dirty="0"/>
              <a:t>Often referred to as coherent tropopause disturbances (Pyle et al. 2004) or tropopause polar vortices (</a:t>
            </a:r>
            <a:r>
              <a:rPr lang="en-US" dirty="0" err="1"/>
              <a:t>Cavallo</a:t>
            </a:r>
            <a:r>
              <a:rPr lang="en-US" dirty="0"/>
              <a:t> and Hakim 2010).</a:t>
            </a:r>
          </a:p>
          <a:p>
            <a:pPr marL="342900" indent="-342900">
              <a:buFontTx/>
              <a:buAutoNum type="arabicParenR"/>
            </a:pPr>
            <a:r>
              <a:rPr lang="en-US" dirty="0"/>
              <a:t>Typify a dynamical environment conducive to </a:t>
            </a:r>
            <a:r>
              <a:rPr lang="en-US" dirty="0" err="1"/>
              <a:t>midlatitude</a:t>
            </a:r>
            <a:r>
              <a:rPr lang="en-US" dirty="0"/>
              <a:t> </a:t>
            </a:r>
            <a:r>
              <a:rPr lang="en-US" dirty="0" err="1"/>
              <a:t>cyclogenesis</a:t>
            </a:r>
            <a:r>
              <a:rPr lang="en-US" dirty="0"/>
              <a:t>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1994868-3472-2E4D-AEF2-6C1B127F540E}"/>
              </a:ext>
            </a:extLst>
          </p:cNvPr>
          <p:cNvSpPr txBox="1"/>
          <p:nvPr/>
        </p:nvSpPr>
        <p:spPr>
          <a:xfrm>
            <a:off x="5557064" y="6205258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11058881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CAE804F-A2FE-F548-9F3B-E36011798587}"/>
              </a:ext>
            </a:extLst>
          </p:cNvPr>
          <p:cNvSpPr txBox="1"/>
          <p:nvPr/>
        </p:nvSpPr>
        <p:spPr>
          <a:xfrm>
            <a:off x="5557064" y="6205258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5522024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690511" y="2839525"/>
            <a:ext cx="4029037" cy="2246769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Tropical </a:t>
            </a:r>
            <a:r>
              <a:rPr lang="en-US" sz="2000" b="1" dirty="0" err="1">
                <a:solidFill>
                  <a:srgbClr val="0000FF"/>
                </a:solidFill>
              </a:rPr>
              <a:t>anticyclonic</a:t>
            </a:r>
            <a:r>
              <a:rPr lang="en-US" sz="2000" b="1" dirty="0">
                <a:solidFill>
                  <a:srgbClr val="0000FF"/>
                </a:solidFill>
              </a:rPr>
              <a:t> PV anomalies:</a:t>
            </a:r>
          </a:p>
          <a:p>
            <a:pPr algn="ctr"/>
            <a:endParaRPr lang="en-US" sz="1200" dirty="0"/>
          </a:p>
          <a:p>
            <a:pPr marL="342900" indent="-342900">
              <a:buAutoNum type="arabicParenR"/>
            </a:pPr>
            <a:r>
              <a:rPr lang="en-US" dirty="0"/>
              <a:t>Typify a thermodynamic environment characterized by weak upper-tropospheric static stability.</a:t>
            </a:r>
          </a:p>
          <a:p>
            <a:pPr marL="342900" indent="-342900">
              <a:buFontTx/>
              <a:buAutoNum type="arabicParenR"/>
            </a:pPr>
            <a:r>
              <a:rPr lang="en-US" dirty="0"/>
              <a:t>Atmospheric rivers often form within the </a:t>
            </a:r>
            <a:r>
              <a:rPr lang="en-US" dirty="0" err="1"/>
              <a:t>poleward</a:t>
            </a:r>
            <a:r>
              <a:rPr lang="en-US" dirty="0"/>
              <a:t>-directed branch of their circulation.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E1E3527-DAC4-2242-9543-7C3DE215FB70}"/>
              </a:ext>
            </a:extLst>
          </p:cNvPr>
          <p:cNvSpPr txBox="1"/>
          <p:nvPr/>
        </p:nvSpPr>
        <p:spPr>
          <a:xfrm>
            <a:off x="5557064" y="6205258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24173084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Two_Roads.png">
            <a:extLst>
              <a:ext uri="{FF2B5EF4-FFF2-40B4-BE49-F238E27FC236}">
                <a16:creationId xmlns:a16="http://schemas.microsoft.com/office/drawing/2014/main" id="{8DEF2A07-8680-A340-A0B0-FDDF9E62D8A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65000"/>
          </a:blip>
          <a:stretch>
            <a:fillRect/>
          </a:stretch>
        </p:blipFill>
        <p:spPr>
          <a:xfrm>
            <a:off x="-87924" y="0"/>
            <a:ext cx="9271000" cy="6975231"/>
          </a:xfrm>
          <a:prstGeom prst="rect">
            <a:avLst/>
          </a:prstGeom>
        </p:spPr>
      </p:pic>
      <p:sp>
        <p:nvSpPr>
          <p:cNvPr id="3" name="Freeform 2">
            <a:extLst>
              <a:ext uri="{FF2B5EF4-FFF2-40B4-BE49-F238E27FC236}">
                <a16:creationId xmlns:a16="http://schemas.microsoft.com/office/drawing/2014/main" id="{0165D219-E6F3-584E-BB83-D0A213A5BBB5}"/>
              </a:ext>
            </a:extLst>
          </p:cNvPr>
          <p:cNvSpPr/>
          <p:nvPr/>
        </p:nvSpPr>
        <p:spPr>
          <a:xfrm>
            <a:off x="576775" y="1328393"/>
            <a:ext cx="7244862" cy="1849902"/>
          </a:xfrm>
          <a:custGeom>
            <a:avLst/>
            <a:gdLst>
              <a:gd name="connsiteX0" fmla="*/ 0 w 7244862"/>
              <a:gd name="connsiteY0" fmla="*/ 1849902 h 1849902"/>
              <a:gd name="connsiteX1" fmla="*/ 858130 w 7244862"/>
              <a:gd name="connsiteY1" fmla="*/ 1617785 h 1849902"/>
              <a:gd name="connsiteX2" fmla="*/ 1899139 w 7244862"/>
              <a:gd name="connsiteY2" fmla="*/ 1350499 h 1849902"/>
              <a:gd name="connsiteX3" fmla="*/ 3024554 w 7244862"/>
              <a:gd name="connsiteY3" fmla="*/ 1139483 h 1849902"/>
              <a:gd name="connsiteX4" fmla="*/ 4248443 w 7244862"/>
              <a:gd name="connsiteY4" fmla="*/ 872197 h 1849902"/>
              <a:gd name="connsiteX5" fmla="*/ 4986997 w 7244862"/>
              <a:gd name="connsiteY5" fmla="*/ 703385 h 1849902"/>
              <a:gd name="connsiteX6" fmla="*/ 5683348 w 7244862"/>
              <a:gd name="connsiteY6" fmla="*/ 555674 h 1849902"/>
              <a:gd name="connsiteX7" fmla="*/ 6154616 w 7244862"/>
              <a:gd name="connsiteY7" fmla="*/ 400929 h 1849902"/>
              <a:gd name="connsiteX8" fmla="*/ 6724357 w 7244862"/>
              <a:gd name="connsiteY8" fmla="*/ 196948 h 1849902"/>
              <a:gd name="connsiteX9" fmla="*/ 7244862 w 7244862"/>
              <a:gd name="connsiteY9" fmla="*/ 0 h 18499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7244862" h="1849902">
                <a:moveTo>
                  <a:pt x="0" y="1849902"/>
                </a:moveTo>
                <a:lnTo>
                  <a:pt x="858130" y="1617785"/>
                </a:lnTo>
                <a:lnTo>
                  <a:pt x="1899139" y="1350499"/>
                </a:lnTo>
                <a:lnTo>
                  <a:pt x="3024554" y="1139483"/>
                </a:lnTo>
                <a:lnTo>
                  <a:pt x="4248443" y="872197"/>
                </a:lnTo>
                <a:lnTo>
                  <a:pt x="4986997" y="703385"/>
                </a:lnTo>
                <a:lnTo>
                  <a:pt x="5683348" y="555674"/>
                </a:lnTo>
                <a:lnTo>
                  <a:pt x="6154616" y="400929"/>
                </a:lnTo>
                <a:lnTo>
                  <a:pt x="6724357" y="196948"/>
                </a:lnTo>
                <a:lnTo>
                  <a:pt x="7244862" y="0"/>
                </a:lnTo>
              </a:path>
            </a:pathLst>
          </a:custGeom>
          <a:noFill/>
          <a:ln w="57150">
            <a:solidFill>
              <a:srgbClr val="FFFF00"/>
            </a:solidFill>
            <a:headEnd type="none" w="med" len="med"/>
            <a:tailEnd type="triangle" w="med" len="med"/>
          </a:ln>
          <a:effectLst>
            <a:glow rad="1778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reeform 5">
            <a:extLst>
              <a:ext uri="{FF2B5EF4-FFF2-40B4-BE49-F238E27FC236}">
                <a16:creationId xmlns:a16="http://schemas.microsoft.com/office/drawing/2014/main" id="{3BA70A4A-CAA9-0E4A-AF72-D54FD2829B48}"/>
              </a:ext>
            </a:extLst>
          </p:cNvPr>
          <p:cNvSpPr/>
          <p:nvPr/>
        </p:nvSpPr>
        <p:spPr>
          <a:xfrm>
            <a:off x="6081486" y="1654629"/>
            <a:ext cx="1908628" cy="3831771"/>
          </a:xfrm>
          <a:custGeom>
            <a:avLst/>
            <a:gdLst>
              <a:gd name="connsiteX0" fmla="*/ 1364343 w 1908628"/>
              <a:gd name="connsiteY0" fmla="*/ 3831771 h 3831771"/>
              <a:gd name="connsiteX1" fmla="*/ 878114 w 1908628"/>
              <a:gd name="connsiteY1" fmla="*/ 3243942 h 3831771"/>
              <a:gd name="connsiteX2" fmla="*/ 435428 w 1908628"/>
              <a:gd name="connsiteY2" fmla="*/ 2685142 h 3831771"/>
              <a:gd name="connsiteX3" fmla="*/ 152400 w 1908628"/>
              <a:gd name="connsiteY3" fmla="*/ 2249714 h 3831771"/>
              <a:gd name="connsiteX4" fmla="*/ 0 w 1908628"/>
              <a:gd name="connsiteY4" fmla="*/ 1850571 h 3831771"/>
              <a:gd name="connsiteX5" fmla="*/ 7257 w 1908628"/>
              <a:gd name="connsiteY5" fmla="*/ 1429657 h 3831771"/>
              <a:gd name="connsiteX6" fmla="*/ 123371 w 1908628"/>
              <a:gd name="connsiteY6" fmla="*/ 957942 h 3831771"/>
              <a:gd name="connsiteX7" fmla="*/ 348343 w 1908628"/>
              <a:gd name="connsiteY7" fmla="*/ 660400 h 3831771"/>
              <a:gd name="connsiteX8" fmla="*/ 711200 w 1908628"/>
              <a:gd name="connsiteY8" fmla="*/ 435428 h 3831771"/>
              <a:gd name="connsiteX9" fmla="*/ 1386114 w 1908628"/>
              <a:gd name="connsiteY9" fmla="*/ 188685 h 3831771"/>
              <a:gd name="connsiteX10" fmla="*/ 1908628 w 1908628"/>
              <a:gd name="connsiteY10" fmla="*/ 0 h 38317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1908628" h="3831771">
                <a:moveTo>
                  <a:pt x="1364343" y="3831771"/>
                </a:moveTo>
                <a:lnTo>
                  <a:pt x="878114" y="3243942"/>
                </a:lnTo>
                <a:lnTo>
                  <a:pt x="435428" y="2685142"/>
                </a:lnTo>
                <a:lnTo>
                  <a:pt x="152400" y="2249714"/>
                </a:lnTo>
                <a:lnTo>
                  <a:pt x="0" y="1850571"/>
                </a:lnTo>
                <a:lnTo>
                  <a:pt x="7257" y="1429657"/>
                </a:lnTo>
                <a:lnTo>
                  <a:pt x="123371" y="957942"/>
                </a:lnTo>
                <a:lnTo>
                  <a:pt x="348343" y="660400"/>
                </a:lnTo>
                <a:lnTo>
                  <a:pt x="711200" y="435428"/>
                </a:lnTo>
                <a:lnTo>
                  <a:pt x="1386114" y="188685"/>
                </a:lnTo>
                <a:lnTo>
                  <a:pt x="1908628" y="0"/>
                </a:lnTo>
              </a:path>
            </a:pathLst>
          </a:custGeom>
          <a:noFill/>
          <a:ln w="57150">
            <a:solidFill>
              <a:srgbClr val="FFFF00"/>
            </a:solidFill>
            <a:headEnd type="none" w="med" len="med"/>
            <a:tailEnd type="triangle" w="med" len="med"/>
          </a:ln>
          <a:effectLst>
            <a:glow rad="177800">
              <a:schemeClr val="tx1">
                <a:alpha val="40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37FB2A4-D3B8-FD46-8CEB-C2B2C632CBD0}"/>
              </a:ext>
            </a:extLst>
          </p:cNvPr>
          <p:cNvSpPr txBox="1"/>
          <p:nvPr/>
        </p:nvSpPr>
        <p:spPr>
          <a:xfrm>
            <a:off x="181428" y="326571"/>
            <a:ext cx="50074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Superposition represents the “merger” of two separate, rapidly-moving air streams</a:t>
            </a:r>
          </a:p>
        </p:txBody>
      </p:sp>
    </p:spTree>
    <p:extLst>
      <p:ext uri="{BB962C8B-B14F-4D97-AF65-F5344CB8AC3E}">
        <p14:creationId xmlns:p14="http://schemas.microsoft.com/office/powerpoint/2010/main" val="35088123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4DE2AC7-588A-1049-A1E3-B24325BA59EF}"/>
              </a:ext>
            </a:extLst>
          </p:cNvPr>
          <p:cNvSpPr txBox="1"/>
          <p:nvPr/>
        </p:nvSpPr>
        <p:spPr>
          <a:xfrm>
            <a:off x="5557064" y="6205258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278034150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20D1A8F-2A69-504E-A106-47FDACC623A0}"/>
              </a:ext>
            </a:extLst>
          </p:cNvPr>
          <p:cNvCxnSpPr>
            <a:cxnSpLocks/>
          </p:cNvCxnSpPr>
          <p:nvPr/>
        </p:nvCxnSpPr>
        <p:spPr>
          <a:xfrm>
            <a:off x="5342028" y="2448494"/>
            <a:ext cx="0" cy="3115993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7EA09D43-09AD-B04B-9161-0EB8635F6BAB}"/>
              </a:ext>
            </a:extLst>
          </p:cNvPr>
          <p:cNvSpPr txBox="1"/>
          <p:nvPr/>
        </p:nvSpPr>
        <p:spPr>
          <a:xfrm>
            <a:off x="5125052" y="1968316"/>
            <a:ext cx="1095750" cy="584775"/>
          </a:xfrm>
          <a:prstGeom prst="rect">
            <a:avLst/>
          </a:prstGeom>
          <a:noFill/>
          <a:effectLst>
            <a:glow rad="1016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C38C51A-FDA0-B94E-A162-3EACC017AFFA}"/>
              </a:ext>
            </a:extLst>
          </p:cNvPr>
          <p:cNvSpPr txBox="1"/>
          <p:nvPr/>
        </p:nvSpPr>
        <p:spPr>
          <a:xfrm>
            <a:off x="5125052" y="5483991"/>
            <a:ext cx="109575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A’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49D3921-AAC2-C64F-BF54-E346AF57BC4F}"/>
              </a:ext>
            </a:extLst>
          </p:cNvPr>
          <p:cNvSpPr txBox="1"/>
          <p:nvPr/>
        </p:nvSpPr>
        <p:spPr>
          <a:xfrm>
            <a:off x="5557064" y="6205258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38680417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0011231B-1B00-BD4C-990C-B2EFDADE4DE8}"/>
              </a:ext>
            </a:extLst>
          </p:cNvPr>
          <p:cNvCxnSpPr>
            <a:cxnSpLocks/>
          </p:cNvCxnSpPr>
          <p:nvPr/>
        </p:nvCxnSpPr>
        <p:spPr>
          <a:xfrm>
            <a:off x="5342028" y="2448494"/>
            <a:ext cx="0" cy="3115993"/>
          </a:xfrm>
          <a:prstGeom prst="line">
            <a:avLst/>
          </a:prstGeom>
          <a:ln w="635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B6D943F-8AB4-0C48-A8B1-10409D95822E}"/>
              </a:ext>
            </a:extLst>
          </p:cNvPr>
          <p:cNvSpPr txBox="1"/>
          <p:nvPr/>
        </p:nvSpPr>
        <p:spPr>
          <a:xfrm>
            <a:off x="5125052" y="1968316"/>
            <a:ext cx="1095750" cy="584775"/>
          </a:xfrm>
          <a:prstGeom prst="rect">
            <a:avLst/>
          </a:prstGeom>
          <a:noFill/>
          <a:effectLst>
            <a:glow rad="101600">
              <a:schemeClr val="tx1">
                <a:alpha val="4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4690DB4-23EE-1C44-9D70-6100E7235A28}"/>
              </a:ext>
            </a:extLst>
          </p:cNvPr>
          <p:cNvSpPr txBox="1"/>
          <p:nvPr/>
        </p:nvSpPr>
        <p:spPr>
          <a:xfrm>
            <a:off x="5125052" y="5483991"/>
            <a:ext cx="1095750" cy="584775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200" b="1" dirty="0">
                <a:effectLst>
                  <a:glow rad="127000">
                    <a:schemeClr val="bg1"/>
                  </a:glow>
                </a:effectLst>
              </a:rPr>
              <a:t>A’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42D6FDE-0CBE-E44A-8999-0FCDCCA60A06}"/>
              </a:ext>
            </a:extLst>
          </p:cNvPr>
          <p:cNvSpPr/>
          <p:nvPr/>
        </p:nvSpPr>
        <p:spPr>
          <a:xfrm>
            <a:off x="5564098" y="1153910"/>
            <a:ext cx="3502410" cy="261716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874A6FB-4D4A-264F-96A7-7786D402C4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0592" y="1163748"/>
            <a:ext cx="3445069" cy="260732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D80DA30-2577-3E4E-8B5B-AF50233ED5E7}"/>
              </a:ext>
            </a:extLst>
          </p:cNvPr>
          <p:cNvSpPr txBox="1"/>
          <p:nvPr/>
        </p:nvSpPr>
        <p:spPr>
          <a:xfrm>
            <a:off x="7299932" y="3771070"/>
            <a:ext cx="1766576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txBody>
          <a:bodyPr wrap="square" rtlCol="0">
            <a:spAutoFit/>
          </a:bodyPr>
          <a:lstStyle/>
          <a:p>
            <a:pPr algn="r"/>
            <a:r>
              <a:rPr lang="en-US" b="1" dirty="0">
                <a:ln>
                  <a:solidFill>
                    <a:sysClr val="windowText" lastClr="000000"/>
                  </a:solidFill>
                </a:ln>
                <a:solidFill>
                  <a:srgbClr val="FFFF00"/>
                </a:solidFill>
              </a:rPr>
              <a:t>2-PVU contour</a:t>
            </a:r>
          </a:p>
          <a:p>
            <a:pPr algn="r"/>
            <a:r>
              <a:rPr lang="en-US" b="1" dirty="0">
                <a:solidFill>
                  <a:srgbClr val="FF0000"/>
                </a:solidFill>
              </a:rPr>
              <a:t>Potential Temp.</a:t>
            </a:r>
          </a:p>
          <a:p>
            <a:pPr algn="r"/>
            <a:r>
              <a:rPr lang="en-US" b="1" dirty="0"/>
              <a:t>Wind Speed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47A7CA7-04B3-6742-BD6A-B7D91A826CFD}"/>
              </a:ext>
            </a:extLst>
          </p:cNvPr>
          <p:cNvSpPr/>
          <p:nvPr/>
        </p:nvSpPr>
        <p:spPr>
          <a:xfrm>
            <a:off x="5816990" y="3283042"/>
            <a:ext cx="1955410" cy="28629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D5D360-E993-D34C-80AA-793480252AA4}"/>
              </a:ext>
            </a:extLst>
          </p:cNvPr>
          <p:cNvSpPr txBox="1"/>
          <p:nvPr/>
        </p:nvSpPr>
        <p:spPr>
          <a:xfrm>
            <a:off x="5774042" y="3261940"/>
            <a:ext cx="25118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1200 UTC 20 Dec 2009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AE1438-6807-8947-A0EC-211A3A97B37B}"/>
              </a:ext>
            </a:extLst>
          </p:cNvPr>
          <p:cNvSpPr txBox="1"/>
          <p:nvPr/>
        </p:nvSpPr>
        <p:spPr>
          <a:xfrm>
            <a:off x="5557064" y="6205258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404384581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E24792-3BCD-2648-8C43-FCFA7F677436}"/>
              </a:ext>
            </a:extLst>
          </p:cNvPr>
          <p:cNvSpPr/>
          <p:nvPr/>
        </p:nvSpPr>
        <p:spPr>
          <a:xfrm>
            <a:off x="1885428" y="1401063"/>
            <a:ext cx="2172894" cy="4898294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6C1BB3C-1808-2F45-B1EC-9348E5C6C8A7}"/>
              </a:ext>
            </a:extLst>
          </p:cNvPr>
          <p:cNvSpPr txBox="1"/>
          <p:nvPr/>
        </p:nvSpPr>
        <p:spPr>
          <a:xfrm>
            <a:off x="4345895" y="1399624"/>
            <a:ext cx="3798108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</a:rPr>
              <a:t>The relative importance of these PV anomalies is highly variable between jet superposition events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A26214-CCB6-3D43-B987-2B528D8905EA}"/>
              </a:ext>
            </a:extLst>
          </p:cNvPr>
          <p:cNvSpPr txBox="1"/>
          <p:nvPr/>
        </p:nvSpPr>
        <p:spPr>
          <a:xfrm>
            <a:off x="5557064" y="6205258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401765943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Conceptual Model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73E24792-3BCD-2648-8C43-FCFA7F677436}"/>
              </a:ext>
            </a:extLst>
          </p:cNvPr>
          <p:cNvSpPr/>
          <p:nvPr/>
        </p:nvSpPr>
        <p:spPr>
          <a:xfrm>
            <a:off x="1885428" y="1401063"/>
            <a:ext cx="2172894" cy="4898294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3F67BB9-63F8-7942-BED4-FEB2E65E68F4}"/>
              </a:ext>
            </a:extLst>
          </p:cNvPr>
          <p:cNvSpPr txBox="1"/>
          <p:nvPr/>
        </p:nvSpPr>
        <p:spPr>
          <a:xfrm>
            <a:off x="4229120" y="1399624"/>
            <a:ext cx="4045815" cy="1200329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i="1" u="sng" dirty="0">
                <a:solidFill>
                  <a:srgbClr val="0000FF"/>
                </a:solidFill>
              </a:rPr>
              <a:t>GOAL</a:t>
            </a:r>
            <a:r>
              <a:rPr lang="en-US" b="1" dirty="0">
                <a:solidFill>
                  <a:srgbClr val="0000FF"/>
                </a:solidFill>
              </a:rPr>
              <a:t>: To determine the characteristic types of interaction that exist between upper-tropospheric PV anomalies during jet superposition events</a:t>
            </a:r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A704839-430E-EA4C-A8EE-09989F4C660C}"/>
              </a:ext>
            </a:extLst>
          </p:cNvPr>
          <p:cNvSpPr txBox="1"/>
          <p:nvPr/>
        </p:nvSpPr>
        <p:spPr>
          <a:xfrm>
            <a:off x="5557064" y="6205258"/>
            <a:ext cx="281474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Winters and Martin (2017)</a:t>
            </a:r>
          </a:p>
        </p:txBody>
      </p:sp>
    </p:spTree>
    <p:extLst>
      <p:ext uri="{BB962C8B-B14F-4D97-AF65-F5344CB8AC3E}">
        <p14:creationId xmlns:p14="http://schemas.microsoft.com/office/powerpoint/2010/main" val="634267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67895" y="2691928"/>
            <a:ext cx="823494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Jet Superposition Event Identification and Classification</a:t>
            </a:r>
          </a:p>
        </p:txBody>
      </p:sp>
    </p:spTree>
    <p:extLst>
      <p:ext uri="{BB962C8B-B14F-4D97-AF65-F5344CB8AC3E}">
        <p14:creationId xmlns:p14="http://schemas.microsoft.com/office/powerpoint/2010/main" val="306660832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8" name="Rectangle 7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69498" y="3541188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365399" y="2710057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</p:spTree>
    <p:extLst>
      <p:ext uri="{BB962C8B-B14F-4D97-AF65-F5344CB8AC3E}">
        <p14:creationId xmlns:p14="http://schemas.microsoft.com/office/powerpoint/2010/main" val="4654298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27" name="Freeform 26"/>
          <p:cNvSpPr/>
          <p:nvPr/>
        </p:nvSpPr>
        <p:spPr>
          <a:xfrm>
            <a:off x="4102996" y="3715975"/>
            <a:ext cx="571669" cy="705565"/>
          </a:xfrm>
          <a:custGeom>
            <a:avLst/>
            <a:gdLst>
              <a:gd name="connsiteX0" fmla="*/ 571669 w 571669"/>
              <a:gd name="connsiteY0" fmla="*/ 0 h 705565"/>
              <a:gd name="connsiteX1" fmla="*/ 477597 w 571669"/>
              <a:gd name="connsiteY1" fmla="*/ 54274 h 705565"/>
              <a:gd name="connsiteX2" fmla="*/ 365434 w 571669"/>
              <a:gd name="connsiteY2" fmla="*/ 90457 h 705565"/>
              <a:gd name="connsiteX3" fmla="*/ 340107 w 571669"/>
              <a:gd name="connsiteY3" fmla="*/ 202624 h 705565"/>
              <a:gd name="connsiteX4" fmla="*/ 325634 w 571669"/>
              <a:gd name="connsiteY4" fmla="*/ 296699 h 705565"/>
              <a:gd name="connsiteX5" fmla="*/ 260507 w 571669"/>
              <a:gd name="connsiteY5" fmla="*/ 361828 h 705565"/>
              <a:gd name="connsiteX6" fmla="*/ 191762 w 571669"/>
              <a:gd name="connsiteY6" fmla="*/ 390774 h 705565"/>
              <a:gd name="connsiteX7" fmla="*/ 101308 w 571669"/>
              <a:gd name="connsiteY7" fmla="*/ 387156 h 705565"/>
              <a:gd name="connsiteX8" fmla="*/ 0 w 571669"/>
              <a:gd name="connsiteY8" fmla="*/ 372683 h 705565"/>
              <a:gd name="connsiteX9" fmla="*/ 115781 w 571669"/>
              <a:gd name="connsiteY9" fmla="*/ 452285 h 705565"/>
              <a:gd name="connsiteX10" fmla="*/ 220708 w 571669"/>
              <a:gd name="connsiteY10" fmla="*/ 531887 h 705565"/>
              <a:gd name="connsiteX11" fmla="*/ 303925 w 571669"/>
              <a:gd name="connsiteY11" fmla="*/ 640436 h 705565"/>
              <a:gd name="connsiteX12" fmla="*/ 343725 w 571669"/>
              <a:gd name="connsiteY12" fmla="*/ 705565 h 705565"/>
              <a:gd name="connsiteX13" fmla="*/ 408852 w 571669"/>
              <a:gd name="connsiteY13" fmla="*/ 604253 h 705565"/>
              <a:gd name="connsiteX14" fmla="*/ 463124 w 571669"/>
              <a:gd name="connsiteY14" fmla="*/ 492086 h 705565"/>
              <a:gd name="connsiteX15" fmla="*/ 510161 w 571669"/>
              <a:gd name="connsiteY15" fmla="*/ 354592 h 705565"/>
              <a:gd name="connsiteX16" fmla="*/ 553579 w 571669"/>
              <a:gd name="connsiteY16" fmla="*/ 209860 h 705565"/>
              <a:gd name="connsiteX17" fmla="*/ 571669 w 571669"/>
              <a:gd name="connsiteY17" fmla="*/ 54274 h 705565"/>
              <a:gd name="connsiteX18" fmla="*/ 571669 w 571669"/>
              <a:gd name="connsiteY18" fmla="*/ 0 h 705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571669" h="705565">
                <a:moveTo>
                  <a:pt x="571669" y="0"/>
                </a:moveTo>
                <a:lnTo>
                  <a:pt x="477597" y="54274"/>
                </a:lnTo>
                <a:lnTo>
                  <a:pt x="365434" y="90457"/>
                </a:lnTo>
                <a:lnTo>
                  <a:pt x="340107" y="202624"/>
                </a:lnTo>
                <a:lnTo>
                  <a:pt x="325634" y="296699"/>
                </a:lnTo>
                <a:lnTo>
                  <a:pt x="260507" y="361828"/>
                </a:lnTo>
                <a:lnTo>
                  <a:pt x="191762" y="390774"/>
                </a:lnTo>
                <a:lnTo>
                  <a:pt x="101308" y="387156"/>
                </a:lnTo>
                <a:lnTo>
                  <a:pt x="0" y="372683"/>
                </a:lnTo>
                <a:lnTo>
                  <a:pt x="115781" y="452285"/>
                </a:lnTo>
                <a:lnTo>
                  <a:pt x="220708" y="531887"/>
                </a:lnTo>
                <a:lnTo>
                  <a:pt x="303925" y="640436"/>
                </a:lnTo>
                <a:lnTo>
                  <a:pt x="343725" y="705565"/>
                </a:lnTo>
                <a:lnTo>
                  <a:pt x="408852" y="604253"/>
                </a:lnTo>
                <a:lnTo>
                  <a:pt x="463124" y="492086"/>
                </a:lnTo>
                <a:lnTo>
                  <a:pt x="510161" y="354592"/>
                </a:lnTo>
                <a:lnTo>
                  <a:pt x="553579" y="209860"/>
                </a:lnTo>
                <a:lnTo>
                  <a:pt x="571669" y="54274"/>
                </a:lnTo>
                <a:lnTo>
                  <a:pt x="571669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50000"/>
            </a:schemeClr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253834" y="5086176"/>
            <a:ext cx="3534837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Strong horizontal PV gradient within the 1–3-PVU channel in the 315–330-K isentropic layer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414817273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4260483" y="4355803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4676392" y="1731896"/>
            <a:ext cx="0" cy="2623908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4260483" y="1731896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5267489" y="5370336"/>
            <a:ext cx="3534837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Integrated 400–100-hPa wind speed must exceed 30 m s</a:t>
            </a:r>
            <a:r>
              <a:rPr lang="en-US" b="1" baseline="30000" dirty="0">
                <a:solidFill>
                  <a:srgbClr val="000000"/>
                </a:solidFill>
              </a:rPr>
              <a:t>–1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40255406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269743" y="3314281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D727E848-006E-F84E-A300-99F63BC359A7}"/>
              </a:ext>
            </a:extLst>
          </p:cNvPr>
          <p:cNvSpPr/>
          <p:nvPr/>
        </p:nvSpPr>
        <p:spPr>
          <a:xfrm>
            <a:off x="814940" y="2406230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A7370122-955C-9A49-80D5-90071158062D}"/>
              </a:ext>
            </a:extLst>
          </p:cNvPr>
          <p:cNvSpPr/>
          <p:nvPr/>
        </p:nvSpPr>
        <p:spPr>
          <a:xfrm>
            <a:off x="951356" y="2448625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4844146D-DD8C-7A42-AC09-91906137714A}"/>
              </a:ext>
            </a:extLst>
          </p:cNvPr>
          <p:cNvSpPr/>
          <p:nvPr/>
        </p:nvSpPr>
        <p:spPr>
          <a:xfrm>
            <a:off x="1102387" y="248526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F8024AD-107E-AD4F-9ED1-1C9C347FF5A7}"/>
              </a:ext>
            </a:extLst>
          </p:cNvPr>
          <p:cNvSpPr/>
          <p:nvPr/>
        </p:nvSpPr>
        <p:spPr>
          <a:xfrm>
            <a:off x="1248980" y="2481187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4954898F-9725-8541-86A9-06097A9EFA1B}"/>
              </a:ext>
            </a:extLst>
          </p:cNvPr>
          <p:cNvSpPr/>
          <p:nvPr/>
        </p:nvSpPr>
        <p:spPr>
          <a:xfrm>
            <a:off x="1396000" y="2447678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18B07F2D-6361-9647-8B86-2328C3F97F8D}"/>
              </a:ext>
            </a:extLst>
          </p:cNvPr>
          <p:cNvSpPr/>
          <p:nvPr/>
        </p:nvSpPr>
        <p:spPr>
          <a:xfrm>
            <a:off x="675812" y="2344206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FA83522-8CD6-864F-8293-77BBFABDCDCC}"/>
              </a:ext>
            </a:extLst>
          </p:cNvPr>
          <p:cNvSpPr/>
          <p:nvPr/>
        </p:nvSpPr>
        <p:spPr>
          <a:xfrm>
            <a:off x="242079" y="283100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F5A41E8-EC6D-E343-A3DE-F1FA531C2401}"/>
              </a:ext>
            </a:extLst>
          </p:cNvPr>
          <p:cNvSpPr txBox="1"/>
          <p:nvPr/>
        </p:nvSpPr>
        <p:spPr>
          <a:xfrm>
            <a:off x="292747" y="2691608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PJ ID’s</a:t>
            </a:r>
          </a:p>
        </p:txBody>
      </p:sp>
      <p:sp>
        <p:nvSpPr>
          <p:cNvPr id="42" name="Rectangle 41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269061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ure2_ne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08" y="1021730"/>
            <a:ext cx="8035473" cy="56780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6038" y="1050961"/>
            <a:ext cx="4140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Modified from </a:t>
            </a:r>
            <a:r>
              <a:rPr lang="en-US" b="1" dirty="0" err="1"/>
              <a:t>Defant</a:t>
            </a:r>
            <a:r>
              <a:rPr lang="en-US" b="1" dirty="0"/>
              <a:t> and </a:t>
            </a:r>
            <a:r>
              <a:rPr lang="en-US" b="1" dirty="0" err="1"/>
              <a:t>Taba</a:t>
            </a:r>
            <a:r>
              <a:rPr lang="en-US" b="1" dirty="0"/>
              <a:t> (1957)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7275469-5984-664A-AD9A-C9D6B169884B}"/>
              </a:ext>
            </a:extLst>
          </p:cNvPr>
          <p:cNvSpPr txBox="1"/>
          <p:nvPr/>
        </p:nvSpPr>
        <p:spPr>
          <a:xfrm rot="16200000">
            <a:off x="-509955" y="3082555"/>
            <a:ext cx="2089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Pressure (</a:t>
            </a:r>
            <a:r>
              <a:rPr lang="en-US" dirty="0" err="1"/>
              <a:t>hPa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5573536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253834" y="5086176"/>
            <a:ext cx="3534837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Strong horizontal PV gradient within the 1–3-PVU channel in the 340–355-K isentropic layer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" name="Freeform 2"/>
          <p:cNvSpPr/>
          <p:nvPr/>
        </p:nvSpPr>
        <p:spPr>
          <a:xfrm>
            <a:off x="6650182" y="2416856"/>
            <a:ext cx="587182" cy="1242565"/>
          </a:xfrm>
          <a:custGeom>
            <a:avLst/>
            <a:gdLst>
              <a:gd name="connsiteX0" fmla="*/ 587182 w 587182"/>
              <a:gd name="connsiteY0" fmla="*/ 0 h 1242565"/>
              <a:gd name="connsiteX1" fmla="*/ 396007 w 587182"/>
              <a:gd name="connsiteY1" fmla="*/ 40964 h 1242565"/>
              <a:gd name="connsiteX2" fmla="*/ 163865 w 587182"/>
              <a:gd name="connsiteY2" fmla="*/ 150200 h 1242565"/>
              <a:gd name="connsiteX3" fmla="*/ 150209 w 587182"/>
              <a:gd name="connsiteY3" fmla="*/ 355019 h 1242565"/>
              <a:gd name="connsiteX4" fmla="*/ 109243 w 587182"/>
              <a:gd name="connsiteY4" fmla="*/ 587146 h 1242565"/>
              <a:gd name="connsiteX5" fmla="*/ 54621 w 587182"/>
              <a:gd name="connsiteY5" fmla="*/ 751001 h 1242565"/>
              <a:gd name="connsiteX6" fmla="*/ 0 w 587182"/>
              <a:gd name="connsiteY6" fmla="*/ 914855 h 1242565"/>
              <a:gd name="connsiteX7" fmla="*/ 109243 w 587182"/>
              <a:gd name="connsiteY7" fmla="*/ 1092365 h 1242565"/>
              <a:gd name="connsiteX8" fmla="*/ 191175 w 587182"/>
              <a:gd name="connsiteY8" fmla="*/ 1242565 h 1242565"/>
              <a:gd name="connsiteX9" fmla="*/ 191175 w 587182"/>
              <a:gd name="connsiteY9" fmla="*/ 1242565 h 1242565"/>
              <a:gd name="connsiteX10" fmla="*/ 218486 w 587182"/>
              <a:gd name="connsiteY10" fmla="*/ 1037746 h 1242565"/>
              <a:gd name="connsiteX11" fmla="*/ 232142 w 587182"/>
              <a:gd name="connsiteY11" fmla="*/ 778310 h 1242565"/>
              <a:gd name="connsiteX12" fmla="*/ 232142 w 587182"/>
              <a:gd name="connsiteY12" fmla="*/ 546182 h 1242565"/>
              <a:gd name="connsiteX13" fmla="*/ 259452 w 587182"/>
              <a:gd name="connsiteY13" fmla="*/ 368673 h 1242565"/>
              <a:gd name="connsiteX14" fmla="*/ 382351 w 587182"/>
              <a:gd name="connsiteY14" fmla="*/ 163855 h 1242565"/>
              <a:gd name="connsiteX15" fmla="*/ 587182 w 587182"/>
              <a:gd name="connsiteY15" fmla="*/ 0 h 12425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87182" h="1242565">
                <a:moveTo>
                  <a:pt x="587182" y="0"/>
                </a:moveTo>
                <a:lnTo>
                  <a:pt x="396007" y="40964"/>
                </a:lnTo>
                <a:lnTo>
                  <a:pt x="163865" y="150200"/>
                </a:lnTo>
                <a:lnTo>
                  <a:pt x="150209" y="355019"/>
                </a:lnTo>
                <a:lnTo>
                  <a:pt x="109243" y="587146"/>
                </a:lnTo>
                <a:lnTo>
                  <a:pt x="54621" y="751001"/>
                </a:lnTo>
                <a:lnTo>
                  <a:pt x="0" y="914855"/>
                </a:lnTo>
                <a:lnTo>
                  <a:pt x="109243" y="1092365"/>
                </a:lnTo>
                <a:lnTo>
                  <a:pt x="191175" y="1242565"/>
                </a:lnTo>
                <a:lnTo>
                  <a:pt x="191175" y="1242565"/>
                </a:lnTo>
                <a:lnTo>
                  <a:pt x="218486" y="1037746"/>
                </a:lnTo>
                <a:lnTo>
                  <a:pt x="232142" y="778310"/>
                </a:lnTo>
                <a:lnTo>
                  <a:pt x="232142" y="546182"/>
                </a:lnTo>
                <a:lnTo>
                  <a:pt x="259452" y="368673"/>
                </a:lnTo>
                <a:lnTo>
                  <a:pt x="382351" y="163855"/>
                </a:lnTo>
                <a:lnTo>
                  <a:pt x="587182" y="0"/>
                </a:lnTo>
                <a:close/>
              </a:path>
            </a:pathLst>
          </a:custGeom>
          <a:solidFill>
            <a:schemeClr val="tx1">
              <a:lumMod val="75000"/>
              <a:lumOff val="25000"/>
              <a:alpha val="51000"/>
            </a:schemeClr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CB62E574-E4DB-6E4B-B73C-E560538A8C1D}"/>
              </a:ext>
            </a:extLst>
          </p:cNvPr>
          <p:cNvSpPr/>
          <p:nvPr/>
        </p:nvSpPr>
        <p:spPr>
          <a:xfrm>
            <a:off x="814940" y="2406230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DDA4B33D-6773-414A-886D-48720D592347}"/>
              </a:ext>
            </a:extLst>
          </p:cNvPr>
          <p:cNvSpPr/>
          <p:nvPr/>
        </p:nvSpPr>
        <p:spPr>
          <a:xfrm>
            <a:off x="951356" y="2448625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06EBDA9-1CD4-8248-A043-610DA3AFCCEA}"/>
              </a:ext>
            </a:extLst>
          </p:cNvPr>
          <p:cNvSpPr/>
          <p:nvPr/>
        </p:nvSpPr>
        <p:spPr>
          <a:xfrm>
            <a:off x="1102387" y="248526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0841E21-23BB-954D-A2E1-1732324575BD}"/>
              </a:ext>
            </a:extLst>
          </p:cNvPr>
          <p:cNvSpPr/>
          <p:nvPr/>
        </p:nvSpPr>
        <p:spPr>
          <a:xfrm>
            <a:off x="1248980" y="2481187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387D8F69-1540-AB41-9AEB-063091BAB4F6}"/>
              </a:ext>
            </a:extLst>
          </p:cNvPr>
          <p:cNvSpPr/>
          <p:nvPr/>
        </p:nvSpPr>
        <p:spPr>
          <a:xfrm>
            <a:off x="1396000" y="2447678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891FB98E-6312-1842-9C1D-3A9FF958E829}"/>
              </a:ext>
            </a:extLst>
          </p:cNvPr>
          <p:cNvSpPr/>
          <p:nvPr/>
        </p:nvSpPr>
        <p:spPr>
          <a:xfrm>
            <a:off x="675812" y="2344206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318C212F-9788-6943-A958-2345561C62AB}"/>
              </a:ext>
            </a:extLst>
          </p:cNvPr>
          <p:cNvSpPr/>
          <p:nvPr/>
        </p:nvSpPr>
        <p:spPr>
          <a:xfrm>
            <a:off x="242079" y="283100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CBF4480A-1803-0A4D-8DCA-03B06BBED3EC}"/>
              </a:ext>
            </a:extLst>
          </p:cNvPr>
          <p:cNvSpPr txBox="1"/>
          <p:nvPr/>
        </p:nvSpPr>
        <p:spPr>
          <a:xfrm>
            <a:off x="292747" y="2691608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PJ ID’s</a:t>
            </a:r>
          </a:p>
        </p:txBody>
      </p:sp>
      <p:sp>
        <p:nvSpPr>
          <p:cNvPr id="44" name="Rectangle 43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231717765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267489" y="5370336"/>
            <a:ext cx="3534837" cy="646331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Integrated 400–100-hPa wind speed must exceed 30 m s</a:t>
            </a:r>
            <a:r>
              <a:rPr lang="en-US" b="1" baseline="30000" dirty="0">
                <a:solidFill>
                  <a:srgbClr val="000000"/>
                </a:solidFill>
              </a:rPr>
              <a:t>–1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5" name="Straight Connector 4"/>
          <p:cNvCxnSpPr/>
          <p:nvPr/>
        </p:nvCxnSpPr>
        <p:spPr>
          <a:xfrm>
            <a:off x="6525152" y="4369459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6941061" y="1745552"/>
            <a:ext cx="0" cy="2623908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6525152" y="1745552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4CD61034-8EEA-794F-B216-13FD7875FFE0}"/>
              </a:ext>
            </a:extLst>
          </p:cNvPr>
          <p:cNvSpPr/>
          <p:nvPr/>
        </p:nvSpPr>
        <p:spPr>
          <a:xfrm>
            <a:off x="814940" y="2406230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8B7A8204-E8A0-6C4E-B952-22FC94A37E81}"/>
              </a:ext>
            </a:extLst>
          </p:cNvPr>
          <p:cNvSpPr/>
          <p:nvPr/>
        </p:nvSpPr>
        <p:spPr>
          <a:xfrm>
            <a:off x="951356" y="2448625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90D18BD0-9AF0-9A4C-9484-3B750CA8063E}"/>
              </a:ext>
            </a:extLst>
          </p:cNvPr>
          <p:cNvSpPr/>
          <p:nvPr/>
        </p:nvSpPr>
        <p:spPr>
          <a:xfrm>
            <a:off x="1102387" y="248526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98E38E70-F487-A441-AD86-6464C42CE29C}"/>
              </a:ext>
            </a:extLst>
          </p:cNvPr>
          <p:cNvSpPr/>
          <p:nvPr/>
        </p:nvSpPr>
        <p:spPr>
          <a:xfrm>
            <a:off x="1248980" y="2481187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3FF8457C-2116-0748-AA6A-CC701CD4033E}"/>
              </a:ext>
            </a:extLst>
          </p:cNvPr>
          <p:cNvSpPr/>
          <p:nvPr/>
        </p:nvSpPr>
        <p:spPr>
          <a:xfrm>
            <a:off x="1396000" y="2447678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F758C13D-B9F7-3441-A597-BC115FCDB6C3}"/>
              </a:ext>
            </a:extLst>
          </p:cNvPr>
          <p:cNvSpPr/>
          <p:nvPr/>
        </p:nvSpPr>
        <p:spPr>
          <a:xfrm>
            <a:off x="675812" y="2344206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915BA458-4518-D148-89A4-25CE0C6EFDA4}"/>
              </a:ext>
            </a:extLst>
          </p:cNvPr>
          <p:cNvSpPr/>
          <p:nvPr/>
        </p:nvSpPr>
        <p:spPr>
          <a:xfrm>
            <a:off x="242079" y="283100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35E3527-CFB4-724E-BEEA-40D814D86488}"/>
              </a:ext>
            </a:extLst>
          </p:cNvPr>
          <p:cNvSpPr txBox="1"/>
          <p:nvPr/>
        </p:nvSpPr>
        <p:spPr>
          <a:xfrm>
            <a:off x="292747" y="2691608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PJ ID’s</a:t>
            </a:r>
          </a:p>
        </p:txBody>
      </p:sp>
      <p:sp>
        <p:nvSpPr>
          <p:cNvPr id="45" name="Rectangle 44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40648002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1"/>
          <p:cNvGrpSpPr/>
          <p:nvPr/>
        </p:nvGrpSpPr>
        <p:grpSpPr>
          <a:xfrm>
            <a:off x="2425143" y="1674608"/>
            <a:ext cx="6501664" cy="4987772"/>
            <a:chOff x="2368059" y="1674608"/>
            <a:chExt cx="6501664" cy="4987772"/>
          </a:xfrm>
        </p:grpSpPr>
        <p:pic>
          <p:nvPicPr>
            <p:cNvPr id="10" name="Picture 9" descr="JetID.gif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368059" y="1674608"/>
              <a:ext cx="6501664" cy="4987772"/>
            </a:xfrm>
            <a:prstGeom prst="rect">
              <a:avLst/>
            </a:prstGeom>
          </p:spPr>
        </p:pic>
        <p:sp>
          <p:nvSpPr>
            <p:cNvPr id="11" name="Rectangle 10"/>
            <p:cNvSpPr/>
            <p:nvPr/>
          </p:nvSpPr>
          <p:spPr>
            <a:xfrm>
              <a:off x="2368059" y="3389614"/>
              <a:ext cx="181424" cy="118397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546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4649975" y="1731896"/>
            <a:ext cx="36812" cy="441156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4567152" y="398562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 flipH="1">
            <a:off x="6941642" y="1731896"/>
            <a:ext cx="9204" cy="4411565"/>
          </a:xfrm>
          <a:prstGeom prst="line">
            <a:avLst/>
          </a:prstGeom>
          <a:ln w="60325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Oval 18"/>
          <p:cNvSpPr/>
          <p:nvPr/>
        </p:nvSpPr>
        <p:spPr>
          <a:xfrm>
            <a:off x="6836603" y="2988355"/>
            <a:ext cx="239270" cy="257664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polar and subtropical jets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cxnSp>
        <p:nvCxnSpPr>
          <p:cNvPr id="22" name="Straight Connector 21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7" name="Rectangle 6"/>
          <p:cNvSpPr/>
          <p:nvPr/>
        </p:nvSpPr>
        <p:spPr>
          <a:xfrm>
            <a:off x="3628268" y="6230045"/>
            <a:ext cx="4620289" cy="54071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323150" y="1028362"/>
            <a:ext cx="448800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27 April 2010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8407" y="1958536"/>
            <a:ext cx="128344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2176970" y="3537919"/>
            <a:ext cx="181045" cy="124725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8" name="Straight Connector 27"/>
          <p:cNvCxnSpPr/>
          <p:nvPr/>
        </p:nvCxnSpPr>
        <p:spPr>
          <a:xfrm>
            <a:off x="923943" y="2086828"/>
            <a:ext cx="1245893" cy="1454658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525291" y="1632724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2163722" y="3149398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A’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71620" y="2100483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D23FF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972148" y="2798009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6354836" y="2296529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76200">
                    <a:schemeClr val="bg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099791" y="5220131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FE1F9E8D-367F-324C-A0E9-6278889C3204}"/>
              </a:ext>
            </a:extLst>
          </p:cNvPr>
          <p:cNvSpPr/>
          <p:nvPr/>
        </p:nvSpPr>
        <p:spPr>
          <a:xfrm>
            <a:off x="814940" y="2406230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31EB1E59-E4CE-2B40-996D-45953A9051C7}"/>
              </a:ext>
            </a:extLst>
          </p:cNvPr>
          <p:cNvSpPr/>
          <p:nvPr/>
        </p:nvSpPr>
        <p:spPr>
          <a:xfrm>
            <a:off x="951356" y="2448625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3AB42A94-AEF1-724C-B921-3A12C93D7DF2}"/>
              </a:ext>
            </a:extLst>
          </p:cNvPr>
          <p:cNvSpPr/>
          <p:nvPr/>
        </p:nvSpPr>
        <p:spPr>
          <a:xfrm>
            <a:off x="1102387" y="248526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>
            <a:extLst>
              <a:ext uri="{FF2B5EF4-FFF2-40B4-BE49-F238E27FC236}">
                <a16:creationId xmlns:a16="http://schemas.microsoft.com/office/drawing/2014/main" id="{FD3344F9-C5E5-7644-A4C1-812E5524386B}"/>
              </a:ext>
            </a:extLst>
          </p:cNvPr>
          <p:cNvSpPr/>
          <p:nvPr/>
        </p:nvSpPr>
        <p:spPr>
          <a:xfrm>
            <a:off x="1248980" y="2481187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DB42263B-8DC9-E043-AB63-9C3F0F317104}"/>
              </a:ext>
            </a:extLst>
          </p:cNvPr>
          <p:cNvSpPr/>
          <p:nvPr/>
        </p:nvSpPr>
        <p:spPr>
          <a:xfrm>
            <a:off x="1396000" y="2447678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Oval 40">
            <a:extLst>
              <a:ext uri="{FF2B5EF4-FFF2-40B4-BE49-F238E27FC236}">
                <a16:creationId xmlns:a16="http://schemas.microsoft.com/office/drawing/2014/main" id="{681C5EA2-30C4-1849-B9B6-728D742DB19D}"/>
              </a:ext>
            </a:extLst>
          </p:cNvPr>
          <p:cNvSpPr/>
          <p:nvPr/>
        </p:nvSpPr>
        <p:spPr>
          <a:xfrm>
            <a:off x="675812" y="2344206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704C11B2-2704-DC42-A52E-2B95823C82F8}"/>
              </a:ext>
            </a:extLst>
          </p:cNvPr>
          <p:cNvSpPr/>
          <p:nvPr/>
        </p:nvSpPr>
        <p:spPr>
          <a:xfrm>
            <a:off x="242079" y="2831009"/>
            <a:ext cx="91984" cy="91236"/>
          </a:xfrm>
          <a:prstGeom prst="ellipse">
            <a:avLst/>
          </a:prstGeom>
          <a:solidFill>
            <a:srgbClr val="0D23FF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3A0FC190-68D2-024B-B043-61BFF9CF6F5C}"/>
              </a:ext>
            </a:extLst>
          </p:cNvPr>
          <p:cNvSpPr txBox="1"/>
          <p:nvPr/>
        </p:nvSpPr>
        <p:spPr>
          <a:xfrm>
            <a:off x="292747" y="2691608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PJ ID’s</a:t>
            </a:r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1ECBA0B7-87A0-D94B-BB12-4A5A32F1A609}"/>
              </a:ext>
            </a:extLst>
          </p:cNvPr>
          <p:cNvSpPr/>
          <p:nvPr/>
        </p:nvSpPr>
        <p:spPr>
          <a:xfrm>
            <a:off x="1558067" y="3271701"/>
            <a:ext cx="91984" cy="912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C3AEB841-5BD3-5A43-B5B5-77860D9CB6A3}"/>
              </a:ext>
            </a:extLst>
          </p:cNvPr>
          <p:cNvSpPr/>
          <p:nvPr/>
        </p:nvSpPr>
        <p:spPr>
          <a:xfrm>
            <a:off x="1700355" y="3206346"/>
            <a:ext cx="91984" cy="912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991CF125-33A5-DE41-8B60-E965C5B2C247}"/>
              </a:ext>
            </a:extLst>
          </p:cNvPr>
          <p:cNvSpPr/>
          <p:nvPr/>
        </p:nvSpPr>
        <p:spPr>
          <a:xfrm>
            <a:off x="1816295" y="3128509"/>
            <a:ext cx="91984" cy="912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EC6C49C-5B1F-704A-A313-984AD29E18B8}"/>
              </a:ext>
            </a:extLst>
          </p:cNvPr>
          <p:cNvSpPr/>
          <p:nvPr/>
        </p:nvSpPr>
        <p:spPr>
          <a:xfrm>
            <a:off x="1940104" y="3064690"/>
            <a:ext cx="91984" cy="912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80D2A6F3-F879-4A49-AA74-CF6FFAC0422C}"/>
              </a:ext>
            </a:extLst>
          </p:cNvPr>
          <p:cNvSpPr/>
          <p:nvPr/>
        </p:nvSpPr>
        <p:spPr>
          <a:xfrm>
            <a:off x="237444" y="3064690"/>
            <a:ext cx="91984" cy="91236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F3DD4162-43D5-4A46-B832-20BAFDDA245D}"/>
              </a:ext>
            </a:extLst>
          </p:cNvPr>
          <p:cNvSpPr txBox="1"/>
          <p:nvPr/>
        </p:nvSpPr>
        <p:spPr>
          <a:xfrm>
            <a:off x="288954" y="2917080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STJ ID’s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414387738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2484358" y="1674608"/>
            <a:ext cx="6452201" cy="4569920"/>
            <a:chOff x="2417522" y="1674608"/>
            <a:chExt cx="6452201" cy="4569920"/>
          </a:xfrm>
        </p:grpSpPr>
        <p:pic>
          <p:nvPicPr>
            <p:cNvPr id="21" name="Picture 20" descr="OctSuperJetCX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7522" y="1674608"/>
              <a:ext cx="6452201" cy="456992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417522" y="3399162"/>
              <a:ext cx="256092" cy="1136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98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sp>
        <p:nvSpPr>
          <p:cNvPr id="16" name="Oval 15"/>
          <p:cNvSpPr/>
          <p:nvPr/>
        </p:nvSpPr>
        <p:spPr>
          <a:xfrm>
            <a:off x="5990098" y="4201351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999647" y="3084210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a jet superposition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81618" y="1029112"/>
            <a:ext cx="5553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24 October 2010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359368" y="1986436"/>
            <a:ext cx="0" cy="1328019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320629" y="1859797"/>
            <a:ext cx="101309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280827" y="3340348"/>
            <a:ext cx="166437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149579" y="319292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6129" y="1587493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202298" y="2459114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SUPJ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86136" y="5261096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30799467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2484358" y="1674608"/>
            <a:ext cx="6452201" cy="4569920"/>
            <a:chOff x="2417522" y="1674608"/>
            <a:chExt cx="6452201" cy="4569920"/>
          </a:xfrm>
        </p:grpSpPr>
        <p:pic>
          <p:nvPicPr>
            <p:cNvPr id="21" name="Picture 20" descr="OctSuperJetCX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7522" y="1674608"/>
              <a:ext cx="6452201" cy="456992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417522" y="3399162"/>
              <a:ext cx="256092" cy="1136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98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6092017" y="1731896"/>
            <a:ext cx="36814" cy="444972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990098" y="4201351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999647" y="3084210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a jet superposition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81618" y="1029112"/>
            <a:ext cx="5553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24 October 2010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359368" y="1986436"/>
            <a:ext cx="0" cy="1328019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320629" y="1859797"/>
            <a:ext cx="101309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280827" y="3340348"/>
            <a:ext cx="166437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149579" y="319292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6129" y="1587493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08454" y="5159122"/>
            <a:ext cx="3534837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Criteria for both the polar and subtropical jets satisfied within  the same grid column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Freeform 3"/>
          <p:cNvSpPr/>
          <p:nvPr/>
        </p:nvSpPr>
        <p:spPr>
          <a:xfrm>
            <a:off x="5926445" y="2689947"/>
            <a:ext cx="423318" cy="914855"/>
          </a:xfrm>
          <a:custGeom>
            <a:avLst/>
            <a:gdLst>
              <a:gd name="connsiteX0" fmla="*/ 423318 w 423318"/>
              <a:gd name="connsiteY0" fmla="*/ 0 h 914855"/>
              <a:gd name="connsiteX1" fmla="*/ 259453 w 423318"/>
              <a:gd name="connsiteY1" fmla="*/ 109237 h 914855"/>
              <a:gd name="connsiteX2" fmla="*/ 95588 w 423318"/>
              <a:gd name="connsiteY2" fmla="*/ 245782 h 914855"/>
              <a:gd name="connsiteX3" fmla="*/ 95588 w 423318"/>
              <a:gd name="connsiteY3" fmla="*/ 245782 h 914855"/>
              <a:gd name="connsiteX4" fmla="*/ 40967 w 423318"/>
              <a:gd name="connsiteY4" fmla="*/ 395982 h 914855"/>
              <a:gd name="connsiteX5" fmla="*/ 13656 w 423318"/>
              <a:gd name="connsiteY5" fmla="*/ 559837 h 914855"/>
              <a:gd name="connsiteX6" fmla="*/ 0 w 423318"/>
              <a:gd name="connsiteY6" fmla="*/ 737346 h 914855"/>
              <a:gd name="connsiteX7" fmla="*/ 13656 w 423318"/>
              <a:gd name="connsiteY7" fmla="*/ 914855 h 914855"/>
              <a:gd name="connsiteX8" fmla="*/ 191176 w 423318"/>
              <a:gd name="connsiteY8" fmla="*/ 914855 h 914855"/>
              <a:gd name="connsiteX9" fmla="*/ 204831 w 423318"/>
              <a:gd name="connsiteY9" fmla="*/ 669073 h 914855"/>
              <a:gd name="connsiteX10" fmla="*/ 232142 w 423318"/>
              <a:gd name="connsiteY10" fmla="*/ 477910 h 914855"/>
              <a:gd name="connsiteX11" fmla="*/ 245798 w 423318"/>
              <a:gd name="connsiteY11" fmla="*/ 314055 h 914855"/>
              <a:gd name="connsiteX12" fmla="*/ 273108 w 423318"/>
              <a:gd name="connsiteY12" fmla="*/ 150200 h 914855"/>
              <a:gd name="connsiteX13" fmla="*/ 273108 w 423318"/>
              <a:gd name="connsiteY13" fmla="*/ 150200 h 914855"/>
              <a:gd name="connsiteX14" fmla="*/ 423318 w 423318"/>
              <a:gd name="connsiteY14" fmla="*/ 0 h 9148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23318" h="914855">
                <a:moveTo>
                  <a:pt x="423318" y="0"/>
                </a:moveTo>
                <a:lnTo>
                  <a:pt x="259453" y="109237"/>
                </a:lnTo>
                <a:lnTo>
                  <a:pt x="95588" y="245782"/>
                </a:lnTo>
                <a:lnTo>
                  <a:pt x="95588" y="245782"/>
                </a:lnTo>
                <a:lnTo>
                  <a:pt x="40967" y="395982"/>
                </a:lnTo>
                <a:lnTo>
                  <a:pt x="13656" y="559837"/>
                </a:lnTo>
                <a:lnTo>
                  <a:pt x="0" y="737346"/>
                </a:lnTo>
                <a:lnTo>
                  <a:pt x="13656" y="914855"/>
                </a:lnTo>
                <a:lnTo>
                  <a:pt x="191176" y="914855"/>
                </a:lnTo>
                <a:lnTo>
                  <a:pt x="204831" y="669073"/>
                </a:lnTo>
                <a:lnTo>
                  <a:pt x="232142" y="477910"/>
                </a:lnTo>
                <a:lnTo>
                  <a:pt x="245798" y="314055"/>
                </a:lnTo>
                <a:lnTo>
                  <a:pt x="273108" y="150200"/>
                </a:lnTo>
                <a:lnTo>
                  <a:pt x="273108" y="150200"/>
                </a:lnTo>
                <a:lnTo>
                  <a:pt x="423318" y="0"/>
                </a:lnTo>
                <a:close/>
              </a:path>
            </a:pathLst>
          </a:custGeom>
          <a:solidFill>
            <a:srgbClr val="404040">
              <a:alpha val="50000"/>
            </a:srgbClr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reeform 5"/>
          <p:cNvSpPr/>
          <p:nvPr/>
        </p:nvSpPr>
        <p:spPr>
          <a:xfrm>
            <a:off x="5817202" y="3959821"/>
            <a:ext cx="491595" cy="832928"/>
          </a:xfrm>
          <a:custGeom>
            <a:avLst/>
            <a:gdLst>
              <a:gd name="connsiteX0" fmla="*/ 122899 w 491595"/>
              <a:gd name="connsiteY0" fmla="*/ 0 h 832928"/>
              <a:gd name="connsiteX1" fmla="*/ 286764 w 491595"/>
              <a:gd name="connsiteY1" fmla="*/ 109236 h 832928"/>
              <a:gd name="connsiteX2" fmla="*/ 259453 w 491595"/>
              <a:gd name="connsiteY2" fmla="*/ 395982 h 832928"/>
              <a:gd name="connsiteX3" fmla="*/ 355041 w 491595"/>
              <a:gd name="connsiteY3" fmla="*/ 614455 h 832928"/>
              <a:gd name="connsiteX4" fmla="*/ 491595 w 491595"/>
              <a:gd name="connsiteY4" fmla="*/ 832928 h 832928"/>
              <a:gd name="connsiteX5" fmla="*/ 300419 w 491595"/>
              <a:gd name="connsiteY5" fmla="*/ 696382 h 832928"/>
              <a:gd name="connsiteX6" fmla="*/ 177520 w 491595"/>
              <a:gd name="connsiteY6" fmla="*/ 600800 h 832928"/>
              <a:gd name="connsiteX7" fmla="*/ 95588 w 491595"/>
              <a:gd name="connsiteY7" fmla="*/ 505218 h 832928"/>
              <a:gd name="connsiteX8" fmla="*/ 95588 w 491595"/>
              <a:gd name="connsiteY8" fmla="*/ 505218 h 832928"/>
              <a:gd name="connsiteX9" fmla="*/ 0 w 491595"/>
              <a:gd name="connsiteY9" fmla="*/ 409636 h 832928"/>
              <a:gd name="connsiteX10" fmla="*/ 81933 w 491595"/>
              <a:gd name="connsiteY10" fmla="*/ 218473 h 832928"/>
              <a:gd name="connsiteX11" fmla="*/ 95588 w 491595"/>
              <a:gd name="connsiteY11" fmla="*/ 81927 h 832928"/>
              <a:gd name="connsiteX12" fmla="*/ 122899 w 491595"/>
              <a:gd name="connsiteY12" fmla="*/ 0 h 8329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1595" h="832928">
                <a:moveTo>
                  <a:pt x="122899" y="0"/>
                </a:moveTo>
                <a:lnTo>
                  <a:pt x="286764" y="109236"/>
                </a:lnTo>
                <a:lnTo>
                  <a:pt x="259453" y="395982"/>
                </a:lnTo>
                <a:lnTo>
                  <a:pt x="355041" y="614455"/>
                </a:lnTo>
                <a:lnTo>
                  <a:pt x="491595" y="832928"/>
                </a:lnTo>
                <a:lnTo>
                  <a:pt x="300419" y="696382"/>
                </a:lnTo>
                <a:lnTo>
                  <a:pt x="177520" y="600800"/>
                </a:lnTo>
                <a:lnTo>
                  <a:pt x="95588" y="505218"/>
                </a:lnTo>
                <a:lnTo>
                  <a:pt x="95588" y="505218"/>
                </a:lnTo>
                <a:lnTo>
                  <a:pt x="0" y="409636"/>
                </a:lnTo>
                <a:lnTo>
                  <a:pt x="81933" y="218473"/>
                </a:lnTo>
                <a:lnTo>
                  <a:pt x="95588" y="81927"/>
                </a:lnTo>
                <a:lnTo>
                  <a:pt x="122899" y="0"/>
                </a:lnTo>
                <a:close/>
              </a:path>
            </a:pathLst>
          </a:custGeom>
          <a:solidFill>
            <a:srgbClr val="404040">
              <a:alpha val="51000"/>
            </a:srgbClr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/>
          <p:cNvSpPr txBox="1"/>
          <p:nvPr/>
        </p:nvSpPr>
        <p:spPr>
          <a:xfrm>
            <a:off x="202298" y="2459114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SUPJ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086136" y="5261096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38" name="Rectangle 37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21211795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2484358" y="1674608"/>
            <a:ext cx="6452201" cy="4569920"/>
            <a:chOff x="2417522" y="1674608"/>
            <a:chExt cx="6452201" cy="4569920"/>
          </a:xfrm>
        </p:grpSpPr>
        <p:pic>
          <p:nvPicPr>
            <p:cNvPr id="21" name="Picture 20" descr="OctSuperJetCX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7522" y="1674608"/>
              <a:ext cx="6452201" cy="456992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417522" y="3399162"/>
              <a:ext cx="256092" cy="1136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98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6092017" y="1731896"/>
            <a:ext cx="36814" cy="444972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990098" y="4201351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999647" y="3084210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a jet superposition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81618" y="1029112"/>
            <a:ext cx="5553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24 October 2010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359368" y="1986436"/>
            <a:ext cx="0" cy="1328019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320629" y="1859797"/>
            <a:ext cx="101309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280827" y="3340348"/>
            <a:ext cx="166437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149579" y="319292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6129" y="1587493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08454" y="5159122"/>
            <a:ext cx="3534837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Criteria for both the polar and subtropical jets satisfied within  the same grid column</a:t>
            </a:r>
            <a:endParaRPr lang="en-US" dirty="0">
              <a:solidFill>
                <a:srgbClr val="000000"/>
              </a:solidFill>
            </a:endParaRPr>
          </a:p>
        </p:txBody>
      </p:sp>
      <p:cxnSp>
        <p:nvCxnSpPr>
          <p:cNvPr id="37" name="Straight Connector 36"/>
          <p:cNvCxnSpPr/>
          <p:nvPr/>
        </p:nvCxnSpPr>
        <p:spPr>
          <a:xfrm>
            <a:off x="5705852" y="4369459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6121761" y="1745552"/>
            <a:ext cx="0" cy="2623908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5705852" y="1745552"/>
            <a:ext cx="832980" cy="0"/>
          </a:xfrm>
          <a:prstGeom prst="line">
            <a:avLst/>
          </a:prstGeom>
          <a:ln w="57150" cmpd="sng"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02298" y="2459114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SUPJ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86136" y="5261096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50" name="Rectangle 49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</p:spTree>
    <p:extLst>
      <p:ext uri="{BB962C8B-B14F-4D97-AF65-F5344CB8AC3E}">
        <p14:creationId xmlns:p14="http://schemas.microsoft.com/office/powerpoint/2010/main" val="416988351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Box 28"/>
          <p:cNvSpPr txBox="1"/>
          <p:nvPr/>
        </p:nvSpPr>
        <p:spPr>
          <a:xfrm>
            <a:off x="8553622" y="608245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931219" y="6095687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grpSp>
        <p:nvGrpSpPr>
          <p:cNvPr id="2" name="Group 22"/>
          <p:cNvGrpSpPr/>
          <p:nvPr/>
        </p:nvGrpSpPr>
        <p:grpSpPr>
          <a:xfrm>
            <a:off x="2484358" y="1674608"/>
            <a:ext cx="6452201" cy="4569920"/>
            <a:chOff x="2417522" y="1674608"/>
            <a:chExt cx="6452201" cy="4569920"/>
          </a:xfrm>
        </p:grpSpPr>
        <p:pic>
          <p:nvPicPr>
            <p:cNvPr id="21" name="Picture 20" descr="OctSuperJetCX.pn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417522" y="1674608"/>
              <a:ext cx="6452201" cy="4569920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2417522" y="3399162"/>
              <a:ext cx="256092" cy="113623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4" name="Picture 13" descr="Figure4doub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2298" y="1731896"/>
            <a:ext cx="2414021" cy="1962587"/>
          </a:xfrm>
          <a:prstGeom prst="rect">
            <a:avLst/>
          </a:prstGeom>
          <a:ln w="25400">
            <a:solidFill>
              <a:schemeClr val="tx1"/>
            </a:solidFill>
          </a:ln>
        </p:spPr>
      </p:pic>
      <p:cxnSp>
        <p:nvCxnSpPr>
          <p:cNvPr id="12" name="Straight Connector 11"/>
          <p:cNvCxnSpPr/>
          <p:nvPr/>
        </p:nvCxnSpPr>
        <p:spPr>
          <a:xfrm flipH="1">
            <a:off x="6092017" y="1731896"/>
            <a:ext cx="36814" cy="4449725"/>
          </a:xfrm>
          <a:prstGeom prst="line">
            <a:avLst/>
          </a:prstGeom>
          <a:ln w="60325">
            <a:solidFill>
              <a:srgbClr val="0000FF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Oval 15"/>
          <p:cNvSpPr/>
          <p:nvPr/>
        </p:nvSpPr>
        <p:spPr>
          <a:xfrm>
            <a:off x="5990098" y="4201351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5999647" y="3084210"/>
            <a:ext cx="239270" cy="257664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Connector 22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35463" y="4125284"/>
            <a:ext cx="259025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a jet superposition during Nov–Mar </a:t>
            </a:r>
          </a:p>
          <a:p>
            <a:r>
              <a:rPr lang="en-US" sz="2000" dirty="0"/>
              <a:t>1979–2010.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781618" y="1029112"/>
            <a:ext cx="5553563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>
                <a:solidFill>
                  <a:srgbClr val="0D23FF"/>
                </a:solidFill>
              </a:rPr>
              <a:t>0000 UTC 24 October 2010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1359368" y="1986436"/>
            <a:ext cx="0" cy="1328019"/>
          </a:xfrm>
          <a:prstGeom prst="line">
            <a:avLst/>
          </a:prstGeom>
          <a:ln w="57150" cap="rnd" cmpd="sng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1320629" y="1859797"/>
            <a:ext cx="101309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1280827" y="3340348"/>
            <a:ext cx="166437" cy="9769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1149579" y="3192922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B’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956129" y="1587493"/>
            <a:ext cx="69705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B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49630" y="3672919"/>
            <a:ext cx="22894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wind speed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308454" y="5159122"/>
            <a:ext cx="3534837" cy="923330"/>
          </a:xfrm>
          <a:prstGeom prst="rect">
            <a:avLst/>
          </a:prstGeom>
          <a:solidFill>
            <a:srgbClr val="FFFFFF"/>
          </a:solidFill>
          <a:ln w="381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00"/>
                </a:solidFill>
              </a:rPr>
              <a:t>Criteria for both the polar and subtropical jets satisfied within  the same grid column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202298" y="2459114"/>
            <a:ext cx="18908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FF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SUPJ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086136" y="5261096"/>
            <a:ext cx="2047093" cy="923330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FF0000"/>
                </a:solidFill>
              </a:rPr>
              <a:t>Isotachs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b="1" dirty="0">
                <a:solidFill>
                  <a:srgbClr val="008000"/>
                </a:solidFill>
              </a:rPr>
              <a:t>Potential Temp.</a:t>
            </a:r>
          </a:p>
          <a:p>
            <a:r>
              <a:rPr lang="en-US" b="1" dirty="0"/>
              <a:t>1,2,3-PVU contours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53927B2-8729-1541-8943-AE6807572574}"/>
              </a:ext>
            </a:extLst>
          </p:cNvPr>
          <p:cNvSpPr txBox="1"/>
          <p:nvPr/>
        </p:nvSpPr>
        <p:spPr>
          <a:xfrm>
            <a:off x="290983" y="3365427"/>
            <a:ext cx="10351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SUPJ ID’s</a:t>
            </a:r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DA27D583-1438-424F-9087-90FC62A98B18}"/>
              </a:ext>
            </a:extLst>
          </p:cNvPr>
          <p:cNvSpPr/>
          <p:nvPr/>
        </p:nvSpPr>
        <p:spPr>
          <a:xfrm>
            <a:off x="249063" y="3504475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23D821D-56AF-134B-87E9-66C05226E00F}"/>
              </a:ext>
            </a:extLst>
          </p:cNvPr>
          <p:cNvSpPr/>
          <p:nvPr/>
        </p:nvSpPr>
        <p:spPr>
          <a:xfrm>
            <a:off x="1101721" y="2571621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2337E525-F26C-D840-9F47-82D7CDD25843}"/>
              </a:ext>
            </a:extLst>
          </p:cNvPr>
          <p:cNvSpPr/>
          <p:nvPr/>
        </p:nvSpPr>
        <p:spPr>
          <a:xfrm>
            <a:off x="1234183" y="2546689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ECC36B6C-AAEE-E54D-B594-AF8F705C4083}"/>
              </a:ext>
            </a:extLst>
          </p:cNvPr>
          <p:cNvSpPr/>
          <p:nvPr/>
        </p:nvSpPr>
        <p:spPr>
          <a:xfrm>
            <a:off x="1378449" y="2544027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Oval 46">
            <a:extLst>
              <a:ext uri="{FF2B5EF4-FFF2-40B4-BE49-F238E27FC236}">
                <a16:creationId xmlns:a16="http://schemas.microsoft.com/office/drawing/2014/main" id="{BC22288A-1C77-DF40-ABEF-B5D789D6D80A}"/>
              </a:ext>
            </a:extLst>
          </p:cNvPr>
          <p:cNvSpPr/>
          <p:nvPr/>
        </p:nvSpPr>
        <p:spPr>
          <a:xfrm>
            <a:off x="1518377" y="2544027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B19EE217-52AA-1544-BE2B-49E89150D643}"/>
              </a:ext>
            </a:extLst>
          </p:cNvPr>
          <p:cNvSpPr/>
          <p:nvPr/>
        </p:nvSpPr>
        <p:spPr>
          <a:xfrm>
            <a:off x="1677385" y="2544027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BF8FFD15-F9C6-8748-B324-46862BD4609B}"/>
              </a:ext>
            </a:extLst>
          </p:cNvPr>
          <p:cNvSpPr/>
          <p:nvPr/>
        </p:nvSpPr>
        <p:spPr>
          <a:xfrm>
            <a:off x="1827007" y="2537773"/>
            <a:ext cx="91984" cy="91236"/>
          </a:xfrm>
          <a:prstGeom prst="ellipse">
            <a:avLst/>
          </a:prstGeom>
          <a:solidFill>
            <a:srgbClr val="FFFF00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3215791" y="6219413"/>
            <a:ext cx="5397786" cy="5847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b="1" dirty="0"/>
              <a:t>Winters and Martin (2014, 2016, 2017); Christenson et al. (2017); </a:t>
            </a:r>
            <a:r>
              <a:rPr lang="en-US" sz="1600" b="1" dirty="0" err="1"/>
              <a:t>Handlos</a:t>
            </a:r>
            <a:r>
              <a:rPr lang="en-US" sz="1600" b="1" dirty="0"/>
              <a:t> and Martin (2016)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6E7B8E09-B054-B64D-9539-5550F652BE7F}"/>
              </a:ext>
            </a:extLst>
          </p:cNvPr>
          <p:cNvSpPr txBox="1"/>
          <p:nvPr/>
        </p:nvSpPr>
        <p:spPr>
          <a:xfrm>
            <a:off x="5444350" y="3236984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FF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SUPJ</a:t>
            </a:r>
          </a:p>
        </p:txBody>
      </p:sp>
    </p:spTree>
    <p:extLst>
      <p:ext uri="{BB962C8B-B14F-4D97-AF65-F5344CB8AC3E}">
        <p14:creationId xmlns:p14="http://schemas.microsoft.com/office/powerpoint/2010/main" val="193539034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supj_freq_all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80" y="1661703"/>
            <a:ext cx="5863806" cy="4568832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5" name="Picture 4" descr="supj_freq_all_legend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80" y="6262006"/>
            <a:ext cx="5823270" cy="37594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175480" y="1134814"/>
            <a:ext cx="582327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Jet Superposition Frequency – All Times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168446" y="1653209"/>
            <a:ext cx="121767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 = 61660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99122" y="1024520"/>
            <a:ext cx="3076357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a jet superposition during Nov–Mar 1979–2010.</a:t>
            </a:r>
          </a:p>
          <a:p>
            <a:endParaRPr lang="en-US" sz="2000" dirty="0"/>
          </a:p>
          <a:p>
            <a:pPr marL="222250" indent="-222250">
              <a:buFont typeface="+mj-lt"/>
              <a:buAutoNum type="arabicPeriod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8050790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80" y="1671520"/>
            <a:ext cx="5863806" cy="454919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80" y="6262005"/>
            <a:ext cx="5820191" cy="423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76914" y="1134814"/>
            <a:ext cx="6067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Jet Superposition Frequency – Top 10% Times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68446" y="1667277"/>
            <a:ext cx="121767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 = 19485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99122" y="1024520"/>
            <a:ext cx="3076357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a jet superposition during Nov–Mar 1979–2010.</a:t>
            </a:r>
          </a:p>
          <a:p>
            <a:pPr marL="228600" indent="-228600">
              <a:buFont typeface="+mj-lt"/>
              <a:buAutoNum type="arabicPeriod"/>
            </a:pPr>
            <a:endParaRPr lang="en-US" sz="20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Retained analysis times that rank in the top 10% in terms the number of grid points characterized by a jet superposition.</a:t>
            </a:r>
          </a:p>
          <a:p>
            <a:pPr marL="228600" indent="-228600">
              <a:buFont typeface="+mj-lt"/>
              <a:buAutoNum type="arabicPeriod"/>
            </a:pPr>
            <a:endParaRPr lang="en-US" sz="2000" dirty="0"/>
          </a:p>
          <a:p>
            <a:pPr marL="228600" indent="-228600">
              <a:buFont typeface="+mj-lt"/>
              <a:buAutoNum type="arabicPeriod"/>
            </a:pPr>
            <a:endParaRPr lang="en-US" sz="2000" dirty="0"/>
          </a:p>
          <a:p>
            <a:pPr marL="222250" indent="-222250">
              <a:buFont typeface="+mj-lt"/>
              <a:buAutoNum type="arabicPeriod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41188078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80" y="1671520"/>
            <a:ext cx="5863806" cy="4549197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80" y="6262005"/>
            <a:ext cx="5820191" cy="423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076914" y="1134814"/>
            <a:ext cx="60670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Jet Superposition Frequency – Top 10% Times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168446" y="1667277"/>
            <a:ext cx="1217673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 = 19485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Identification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386119" y="1670401"/>
            <a:ext cx="3670300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326 unique jet superposition events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99122" y="1024520"/>
            <a:ext cx="3076357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Isolated grid points over North America in the CFSR (</a:t>
            </a:r>
            <a:r>
              <a:rPr lang="en-US" sz="2000" dirty="0" err="1"/>
              <a:t>Saha</a:t>
            </a:r>
            <a:r>
              <a:rPr lang="en-US" sz="2000" dirty="0"/>
              <a:t> et al. 2014) characterized by a jet superposition during Nov–Mar 1979–2010.</a:t>
            </a:r>
          </a:p>
          <a:p>
            <a:pPr marL="228600" indent="-228600">
              <a:buFont typeface="+mj-lt"/>
              <a:buAutoNum type="arabicPeriod"/>
            </a:pPr>
            <a:endParaRPr lang="en-US" sz="20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Retained analysis times that rank in the top 10% in terms the number of grid points characterized by a jet superposition.</a:t>
            </a:r>
          </a:p>
          <a:p>
            <a:pPr marL="228600" indent="-228600">
              <a:buFont typeface="+mj-lt"/>
              <a:buAutoNum type="arabicPeriod"/>
            </a:pPr>
            <a:endParaRPr lang="en-US" sz="20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Filtered retained analysis times to group together jet superpositions that are &lt; 30 h and &lt; 1500 km apart.</a:t>
            </a:r>
          </a:p>
          <a:p>
            <a:pPr marL="228600" indent="-228600">
              <a:buFont typeface="+mj-lt"/>
              <a:buAutoNum type="arabicPeriod"/>
            </a:pPr>
            <a:endParaRPr lang="en-US" sz="2000" dirty="0"/>
          </a:p>
          <a:p>
            <a:pPr marL="222250" indent="-222250">
              <a:buFont typeface="+mj-lt"/>
              <a:buAutoNum type="arabicPeriod"/>
            </a:pP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7835845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ure2_ne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08" y="1021730"/>
            <a:ext cx="8035473" cy="56780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6038" y="1050961"/>
            <a:ext cx="4140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Modified from </a:t>
            </a:r>
            <a:r>
              <a:rPr lang="en-US" b="1" dirty="0" err="1"/>
              <a:t>Defant</a:t>
            </a:r>
            <a:r>
              <a:rPr lang="en-US" b="1" dirty="0"/>
              <a:t> and </a:t>
            </a:r>
            <a:r>
              <a:rPr lang="en-US" b="1" dirty="0" err="1"/>
              <a:t>Taba</a:t>
            </a:r>
            <a:r>
              <a:rPr lang="en-US" b="1" dirty="0"/>
              <a:t> (1957)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D94CFA-EEA9-6C4A-B3F0-372C6DB87EB9}"/>
              </a:ext>
            </a:extLst>
          </p:cNvPr>
          <p:cNvSpPr/>
          <p:nvPr/>
        </p:nvSpPr>
        <p:spPr>
          <a:xfrm>
            <a:off x="5617699" y="2879801"/>
            <a:ext cx="358726" cy="41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3C0113-83FB-2F4D-9D82-CD1B36F493B1}"/>
              </a:ext>
            </a:extLst>
          </p:cNvPr>
          <p:cNvSpPr txBox="1"/>
          <p:nvPr/>
        </p:nvSpPr>
        <p:spPr>
          <a:xfrm>
            <a:off x="5196122" y="2702480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17E2FC2-E99B-2143-9B0D-9A588CA4D423}"/>
              </a:ext>
            </a:extLst>
          </p:cNvPr>
          <p:cNvSpPr txBox="1"/>
          <p:nvPr/>
        </p:nvSpPr>
        <p:spPr>
          <a:xfrm>
            <a:off x="5332823" y="1021730"/>
            <a:ext cx="189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0B8EC93-8053-9146-96EA-400B34A3F582}"/>
              </a:ext>
            </a:extLst>
          </p:cNvPr>
          <p:cNvSpPr txBox="1"/>
          <p:nvPr/>
        </p:nvSpPr>
        <p:spPr>
          <a:xfrm>
            <a:off x="5873256" y="1037119"/>
            <a:ext cx="2518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Subtropical Jet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6179880-7A81-BD43-8CDF-F7F661068E64}"/>
              </a:ext>
            </a:extLst>
          </p:cNvPr>
          <p:cNvSpPr txBox="1"/>
          <p:nvPr/>
        </p:nvSpPr>
        <p:spPr>
          <a:xfrm rot="16200000">
            <a:off x="-509955" y="3082555"/>
            <a:ext cx="2089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Pressure (</a:t>
            </a:r>
            <a:r>
              <a:rPr lang="en-US" dirty="0" err="1"/>
              <a:t>hPa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56964678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Determined the mean position of the 2-PVU contour on the 320-K and 350-K surfaces at each analysis time in the CFSR. </a:t>
            </a:r>
          </a:p>
          <a:p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96758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0000 UTC 1 January</a:t>
            </a:r>
          </a:p>
        </p:txBody>
      </p:sp>
    </p:spTree>
    <p:extLst>
      <p:ext uri="{BB962C8B-B14F-4D97-AF65-F5344CB8AC3E}">
        <p14:creationId xmlns:p14="http://schemas.microsoft.com/office/powerpoint/2010/main" val="42932291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Determined the mean position of the 2-PVU contour on the 320-K and 350-K surfaces at each analysis time in the CFSR. </a:t>
            </a:r>
          </a:p>
          <a:p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96758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0000 UTC 1 January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445466" y="3058171"/>
            <a:ext cx="158086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rgbClr val="0000FF"/>
                  </a:solidFill>
                </a:ln>
                <a:solidFill>
                  <a:srgbClr val="FFFFFF"/>
                </a:solidFill>
              </a:rPr>
              <a:t>Polar Jet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204935" y="4642628"/>
            <a:ext cx="217269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ln>
                  <a:solidFill>
                    <a:srgbClr val="FF0000"/>
                  </a:solidFill>
                </a:ln>
                <a:solidFill>
                  <a:srgbClr val="FFFFFF"/>
                </a:solidFill>
              </a:rPr>
              <a:t>Subtropical Jet</a:t>
            </a:r>
          </a:p>
        </p:txBody>
      </p:sp>
    </p:spTree>
    <p:extLst>
      <p:ext uri="{BB962C8B-B14F-4D97-AF65-F5344CB8AC3E}">
        <p14:creationId xmlns:p14="http://schemas.microsoft.com/office/powerpoint/2010/main" val="8921396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Determined the mean position of the 2-PVU contour on the 320-K and 350-K surfaces at each analysis time in the CFSR.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Compared the position of the jet superposition centroid at the start of each event against the climatological position of the 2-PVU contour. </a:t>
            </a:r>
          </a:p>
          <a:p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96758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0000 UTC 1 January</a:t>
            </a:r>
          </a:p>
        </p:txBody>
      </p:sp>
    </p:spTree>
    <p:extLst>
      <p:ext uri="{BB962C8B-B14F-4D97-AF65-F5344CB8AC3E}">
        <p14:creationId xmlns:p14="http://schemas.microsoft.com/office/powerpoint/2010/main" val="251059340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Determined the mean position of the 2-PVU contour on the 320-K and 350-K surfaces at each analysis time in the CFSR.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Compared the position of the jet superposition centroid at the start of each event against the climatological position of the 2-PVU contour.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31775" indent="-122238">
              <a:buFont typeface="Arial"/>
              <a:buChar char="•"/>
            </a:pPr>
            <a:r>
              <a:rPr lang="en-US" sz="2200" b="1" dirty="0">
                <a:solidFill>
                  <a:srgbClr val="0000FF"/>
                </a:solidFill>
              </a:rPr>
              <a:t>Polar Dominant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96758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0000 UTC 1 January</a:t>
            </a:r>
          </a:p>
        </p:txBody>
      </p:sp>
      <p:sp>
        <p:nvSpPr>
          <p:cNvPr id="5" name="Rectangle 4"/>
          <p:cNvSpPr/>
          <p:nvPr/>
        </p:nvSpPr>
        <p:spPr>
          <a:xfrm>
            <a:off x="6530930" y="1776666"/>
            <a:ext cx="2467820" cy="637851"/>
          </a:xfrm>
          <a:prstGeom prst="rect">
            <a:avLst/>
          </a:prstGeom>
          <a:noFill/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6746720" y="1936895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7270544" y="1811282"/>
            <a:ext cx="20225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Jet Superposition Centroid</a:t>
            </a:r>
          </a:p>
        </p:txBody>
      </p:sp>
      <p:sp>
        <p:nvSpPr>
          <p:cNvPr id="11" name="Freeform 10"/>
          <p:cNvSpPr/>
          <p:nvPr/>
        </p:nvSpPr>
        <p:spPr>
          <a:xfrm>
            <a:off x="4607468" y="3437883"/>
            <a:ext cx="2256443" cy="1235946"/>
          </a:xfrm>
          <a:custGeom>
            <a:avLst/>
            <a:gdLst>
              <a:gd name="connsiteX0" fmla="*/ 0 w 2256443"/>
              <a:gd name="connsiteY0" fmla="*/ 0 h 1235946"/>
              <a:gd name="connsiteX1" fmla="*/ 351303 w 2256443"/>
              <a:gd name="connsiteY1" fmla="*/ 202650 h 1235946"/>
              <a:gd name="connsiteX2" fmla="*/ 662070 w 2256443"/>
              <a:gd name="connsiteY2" fmla="*/ 675499 h 1235946"/>
              <a:gd name="connsiteX3" fmla="*/ 905280 w 2256443"/>
              <a:gd name="connsiteY3" fmla="*/ 1080798 h 1235946"/>
              <a:gd name="connsiteX4" fmla="*/ 1324140 w 2256443"/>
              <a:gd name="connsiteY4" fmla="*/ 1229408 h 1235946"/>
              <a:gd name="connsiteX5" fmla="*/ 1675443 w 2256443"/>
              <a:gd name="connsiteY5" fmla="*/ 891658 h 1235946"/>
              <a:gd name="connsiteX6" fmla="*/ 1918652 w 2256443"/>
              <a:gd name="connsiteY6" fmla="*/ 513379 h 1235946"/>
              <a:gd name="connsiteX7" fmla="*/ 2256443 w 2256443"/>
              <a:gd name="connsiteY7" fmla="*/ 270200 h 123594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56443" h="1235946">
                <a:moveTo>
                  <a:pt x="0" y="0"/>
                </a:moveTo>
                <a:cubicBezTo>
                  <a:pt x="120479" y="45033"/>
                  <a:pt x="240958" y="90067"/>
                  <a:pt x="351303" y="202650"/>
                </a:cubicBezTo>
                <a:cubicBezTo>
                  <a:pt x="461648" y="315233"/>
                  <a:pt x="569741" y="529141"/>
                  <a:pt x="662070" y="675499"/>
                </a:cubicBezTo>
                <a:cubicBezTo>
                  <a:pt x="754399" y="821857"/>
                  <a:pt x="794935" y="988480"/>
                  <a:pt x="905280" y="1080798"/>
                </a:cubicBezTo>
                <a:cubicBezTo>
                  <a:pt x="1015625" y="1173116"/>
                  <a:pt x="1195780" y="1260931"/>
                  <a:pt x="1324140" y="1229408"/>
                </a:cubicBezTo>
                <a:cubicBezTo>
                  <a:pt x="1452500" y="1197885"/>
                  <a:pt x="1576358" y="1010996"/>
                  <a:pt x="1675443" y="891658"/>
                </a:cubicBezTo>
                <a:cubicBezTo>
                  <a:pt x="1774528" y="772320"/>
                  <a:pt x="1821819" y="616955"/>
                  <a:pt x="1918652" y="513379"/>
                </a:cubicBezTo>
                <a:cubicBezTo>
                  <a:pt x="2015485" y="409803"/>
                  <a:pt x="2135964" y="340001"/>
                  <a:pt x="2256443" y="270200"/>
                </a:cubicBezTo>
              </a:path>
            </a:pathLst>
          </a:custGeom>
          <a:noFill/>
          <a:ln w="76200" cap="rnd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/>
          <p:cNvSpPr/>
          <p:nvPr/>
        </p:nvSpPr>
        <p:spPr>
          <a:xfrm>
            <a:off x="5693920" y="4485108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64119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6" y="1024520"/>
            <a:ext cx="2988323" cy="5016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Determined the mean position of the 2-PVU contour on the 320-K and 350-K surfaces at each analysis time in the CFSR.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Compared the position of the jet superposition centroid at the start of each event against the climatological position of the 2-PVU contour. </a:t>
            </a:r>
          </a:p>
          <a:p>
            <a:endParaRPr lang="en-US" sz="1200" dirty="0"/>
          </a:p>
          <a:p>
            <a:pPr marL="231775" lvl="0" indent="-122238">
              <a:buFont typeface="Arial"/>
              <a:buChar char="•"/>
            </a:pPr>
            <a:r>
              <a:rPr lang="en-US" sz="2200" dirty="0">
                <a:solidFill>
                  <a:prstClr val="black"/>
                </a:solidFill>
              </a:rPr>
              <a:t>Polar Dominant</a:t>
            </a:r>
          </a:p>
          <a:p>
            <a:pPr marL="231775" lvl="0" indent="-122238">
              <a:buFont typeface="Arial"/>
              <a:buChar char="•"/>
            </a:pPr>
            <a:r>
              <a:rPr lang="en-US" sz="2200" b="1" dirty="0">
                <a:solidFill>
                  <a:srgbClr val="FF0000"/>
                </a:solidFill>
              </a:rPr>
              <a:t>Subtropical Dominant</a:t>
            </a:r>
          </a:p>
          <a:p>
            <a:endParaRPr lang="en-US" sz="1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96758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0000 UTC 1 January</a:t>
            </a:r>
          </a:p>
        </p:txBody>
      </p:sp>
      <p:sp>
        <p:nvSpPr>
          <p:cNvPr id="3" name="Freeform 2"/>
          <p:cNvSpPr/>
          <p:nvPr/>
        </p:nvSpPr>
        <p:spPr>
          <a:xfrm>
            <a:off x="5353328" y="3735220"/>
            <a:ext cx="2742922" cy="1044071"/>
          </a:xfrm>
          <a:custGeom>
            <a:avLst/>
            <a:gdLst>
              <a:gd name="connsiteX0" fmla="*/ 0 w 2296978"/>
              <a:gd name="connsiteY0" fmla="*/ 1044071 h 1044071"/>
              <a:gd name="connsiteX1" fmla="*/ 351303 w 2296978"/>
              <a:gd name="connsiteY1" fmla="*/ 800891 h 1044071"/>
              <a:gd name="connsiteX2" fmla="*/ 635047 w 2296978"/>
              <a:gd name="connsiteY2" fmla="*/ 409102 h 1044071"/>
              <a:gd name="connsiteX3" fmla="*/ 864745 w 2296978"/>
              <a:gd name="connsiteY3" fmla="*/ 138902 h 1044071"/>
              <a:gd name="connsiteX4" fmla="*/ 1107954 w 2296978"/>
              <a:gd name="connsiteY4" fmla="*/ 3803 h 1044071"/>
              <a:gd name="connsiteX5" fmla="*/ 1526815 w 2296978"/>
              <a:gd name="connsiteY5" fmla="*/ 71352 h 1044071"/>
              <a:gd name="connsiteX6" fmla="*/ 1945676 w 2296978"/>
              <a:gd name="connsiteY6" fmla="*/ 409102 h 1044071"/>
              <a:gd name="connsiteX7" fmla="*/ 2296978 w 2296978"/>
              <a:gd name="connsiteY7" fmla="*/ 746851 h 10440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296978" h="1044071">
                <a:moveTo>
                  <a:pt x="0" y="1044071"/>
                </a:moveTo>
                <a:cubicBezTo>
                  <a:pt x="122731" y="975395"/>
                  <a:pt x="245462" y="906719"/>
                  <a:pt x="351303" y="800891"/>
                </a:cubicBezTo>
                <a:cubicBezTo>
                  <a:pt x="457144" y="695063"/>
                  <a:pt x="549473" y="519433"/>
                  <a:pt x="635047" y="409102"/>
                </a:cubicBezTo>
                <a:cubicBezTo>
                  <a:pt x="720621" y="298770"/>
                  <a:pt x="785927" y="206452"/>
                  <a:pt x="864745" y="138902"/>
                </a:cubicBezTo>
                <a:cubicBezTo>
                  <a:pt x="943563" y="71352"/>
                  <a:pt x="997609" y="15061"/>
                  <a:pt x="1107954" y="3803"/>
                </a:cubicBezTo>
                <a:cubicBezTo>
                  <a:pt x="1218299" y="-7455"/>
                  <a:pt x="1387195" y="3802"/>
                  <a:pt x="1526815" y="71352"/>
                </a:cubicBezTo>
                <a:cubicBezTo>
                  <a:pt x="1666435" y="138902"/>
                  <a:pt x="1817316" y="296519"/>
                  <a:pt x="1945676" y="409102"/>
                </a:cubicBezTo>
                <a:cubicBezTo>
                  <a:pt x="2074036" y="521685"/>
                  <a:pt x="2296978" y="746851"/>
                  <a:pt x="2296978" y="746851"/>
                </a:cubicBezTo>
              </a:path>
            </a:pathLst>
          </a:custGeom>
          <a:ln w="76200" cap="rnd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6466615" y="3546644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6746720" y="1936895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270544" y="1811282"/>
            <a:ext cx="20225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Jet Superposition Centroid</a:t>
            </a:r>
          </a:p>
        </p:txBody>
      </p:sp>
    </p:spTree>
    <p:extLst>
      <p:ext uri="{BB962C8B-B14F-4D97-AF65-F5344CB8AC3E}">
        <p14:creationId xmlns:p14="http://schemas.microsoft.com/office/powerpoint/2010/main" val="250083195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Classification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87157" y="1024520"/>
            <a:ext cx="2988322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28600" indent="-228600">
              <a:buFont typeface="+mj-lt"/>
              <a:buAutoNum type="arabicPeriod"/>
            </a:pPr>
            <a:r>
              <a:rPr lang="en-US" sz="2000" dirty="0"/>
              <a:t>Determined the mean position of the 2-PVU contour on the 320-K and 350-K surfaces at each analysis time in the CFSR.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28600" indent="-228600">
              <a:buFont typeface="+mj-lt"/>
              <a:buAutoNum type="arabicPeriod"/>
            </a:pPr>
            <a:r>
              <a:rPr lang="en-US" sz="2000" dirty="0"/>
              <a:t>Compared the position of the jet superposition centroid at the start of each event against the climatological position of the 2-PVU contour. </a:t>
            </a:r>
          </a:p>
          <a:p>
            <a:pPr marL="177800" indent="-177800">
              <a:buFont typeface="+mj-lt"/>
              <a:buAutoNum type="arabicPeriod"/>
            </a:pPr>
            <a:endParaRPr lang="en-US" sz="1200" dirty="0"/>
          </a:p>
          <a:p>
            <a:pPr marL="231775" indent="-122238">
              <a:buFont typeface="Arial"/>
              <a:buChar char="•"/>
            </a:pPr>
            <a:r>
              <a:rPr lang="en-US" sz="2200" dirty="0"/>
              <a:t>Polar Dominant</a:t>
            </a:r>
          </a:p>
          <a:p>
            <a:pPr marL="231775" indent="-122238">
              <a:buFont typeface="Arial"/>
              <a:buChar char="•"/>
            </a:pPr>
            <a:r>
              <a:rPr lang="en-US" sz="2200" dirty="0"/>
              <a:t>Subtropical Dominant</a:t>
            </a:r>
          </a:p>
          <a:p>
            <a:pPr marL="231775" indent="-122238">
              <a:buFont typeface="Arial"/>
              <a:buChar char="•"/>
            </a:pPr>
            <a:r>
              <a:rPr lang="en-US" sz="2200" b="1" dirty="0">
                <a:solidFill>
                  <a:srgbClr val="0B8A0A"/>
                </a:solidFill>
              </a:rPr>
              <a:t>Hybrid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4058" y="1100020"/>
            <a:ext cx="5846649" cy="4549196"/>
          </a:xfrm>
          <a:prstGeom prst="rect">
            <a:avLst/>
          </a:prstGeom>
          <a:ln w="12700" cmpd="sng"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3196758" y="1112720"/>
            <a:ext cx="2070100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0000 UTC 1 January</a:t>
            </a:r>
          </a:p>
        </p:txBody>
      </p:sp>
      <p:sp>
        <p:nvSpPr>
          <p:cNvPr id="3" name="Freeform 2"/>
          <p:cNvSpPr/>
          <p:nvPr/>
        </p:nvSpPr>
        <p:spPr>
          <a:xfrm>
            <a:off x="4828423" y="3461275"/>
            <a:ext cx="2531227" cy="742615"/>
          </a:xfrm>
          <a:custGeom>
            <a:avLst/>
            <a:gdLst>
              <a:gd name="connsiteX0" fmla="*/ 0 w 2442121"/>
              <a:gd name="connsiteY0" fmla="*/ 0 h 742615"/>
              <a:gd name="connsiteX1" fmla="*/ 376784 w 2442121"/>
              <a:gd name="connsiteY1" fmla="*/ 293092 h 742615"/>
              <a:gd name="connsiteX2" fmla="*/ 711704 w 2442121"/>
              <a:gd name="connsiteY2" fmla="*/ 600140 h 742615"/>
              <a:gd name="connsiteX3" fmla="*/ 1102443 w 2442121"/>
              <a:gd name="connsiteY3" fmla="*/ 739708 h 742615"/>
              <a:gd name="connsiteX4" fmla="*/ 1688552 w 2442121"/>
              <a:gd name="connsiteY4" fmla="*/ 669924 h 742615"/>
              <a:gd name="connsiteX5" fmla="*/ 2190931 w 2442121"/>
              <a:gd name="connsiteY5" fmla="*/ 390789 h 742615"/>
              <a:gd name="connsiteX6" fmla="*/ 2442121 w 2442121"/>
              <a:gd name="connsiteY6" fmla="*/ 209351 h 7426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442121" h="742615">
                <a:moveTo>
                  <a:pt x="0" y="0"/>
                </a:moveTo>
                <a:cubicBezTo>
                  <a:pt x="129083" y="96534"/>
                  <a:pt x="258167" y="193069"/>
                  <a:pt x="376784" y="293092"/>
                </a:cubicBezTo>
                <a:cubicBezTo>
                  <a:pt x="495401" y="393115"/>
                  <a:pt x="590761" y="525704"/>
                  <a:pt x="711704" y="600140"/>
                </a:cubicBezTo>
                <a:cubicBezTo>
                  <a:pt x="832647" y="674576"/>
                  <a:pt x="939635" y="728077"/>
                  <a:pt x="1102443" y="739708"/>
                </a:cubicBezTo>
                <a:cubicBezTo>
                  <a:pt x="1265251" y="751339"/>
                  <a:pt x="1507137" y="728077"/>
                  <a:pt x="1688552" y="669924"/>
                </a:cubicBezTo>
                <a:cubicBezTo>
                  <a:pt x="1869967" y="611771"/>
                  <a:pt x="2065336" y="467551"/>
                  <a:pt x="2190931" y="390789"/>
                </a:cubicBezTo>
                <a:cubicBezTo>
                  <a:pt x="2316526" y="314027"/>
                  <a:pt x="2442121" y="209351"/>
                  <a:pt x="2442121" y="209351"/>
                </a:cubicBezTo>
              </a:path>
            </a:pathLst>
          </a:custGeom>
          <a:ln w="76200" cap="rnd" cmpd="sng">
            <a:solidFill>
              <a:srgbClr val="0000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 4"/>
          <p:cNvSpPr/>
          <p:nvPr/>
        </p:nvSpPr>
        <p:spPr>
          <a:xfrm>
            <a:off x="5283200" y="4194541"/>
            <a:ext cx="1987344" cy="587009"/>
          </a:xfrm>
          <a:custGeom>
            <a:avLst/>
            <a:gdLst>
              <a:gd name="connsiteX0" fmla="*/ 0 w 2302572"/>
              <a:gd name="connsiteY0" fmla="*/ 642103 h 642103"/>
              <a:gd name="connsiteX1" fmla="*/ 418650 w 2302572"/>
              <a:gd name="connsiteY1" fmla="*/ 349011 h 642103"/>
              <a:gd name="connsiteX2" fmla="*/ 823344 w 2302572"/>
              <a:gd name="connsiteY2" fmla="*/ 97789 h 642103"/>
              <a:gd name="connsiteX3" fmla="*/ 1116399 w 2302572"/>
              <a:gd name="connsiteY3" fmla="*/ 92 h 642103"/>
              <a:gd name="connsiteX4" fmla="*/ 1925787 w 2302572"/>
              <a:gd name="connsiteY4" fmla="*/ 111746 h 642103"/>
              <a:gd name="connsiteX5" fmla="*/ 2302572 w 2302572"/>
              <a:gd name="connsiteY5" fmla="*/ 279227 h 6421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302572" h="642103">
                <a:moveTo>
                  <a:pt x="0" y="642103"/>
                </a:moveTo>
                <a:cubicBezTo>
                  <a:pt x="140713" y="540916"/>
                  <a:pt x="281426" y="439730"/>
                  <a:pt x="418650" y="349011"/>
                </a:cubicBezTo>
                <a:cubicBezTo>
                  <a:pt x="555874" y="258292"/>
                  <a:pt x="707053" y="155942"/>
                  <a:pt x="823344" y="97789"/>
                </a:cubicBezTo>
                <a:cubicBezTo>
                  <a:pt x="939635" y="39636"/>
                  <a:pt x="932659" y="-2234"/>
                  <a:pt x="1116399" y="92"/>
                </a:cubicBezTo>
                <a:cubicBezTo>
                  <a:pt x="1300139" y="2418"/>
                  <a:pt x="1728092" y="65224"/>
                  <a:pt x="1925787" y="111746"/>
                </a:cubicBezTo>
                <a:cubicBezTo>
                  <a:pt x="2123482" y="158268"/>
                  <a:pt x="2302572" y="279227"/>
                  <a:pt x="2302572" y="279227"/>
                </a:cubicBezTo>
              </a:path>
            </a:pathLst>
          </a:custGeom>
          <a:ln w="76200" cap="rnd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5-Point Star 11"/>
          <p:cNvSpPr/>
          <p:nvPr/>
        </p:nvSpPr>
        <p:spPr>
          <a:xfrm>
            <a:off x="6028491" y="4002697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5-Point Star 12"/>
          <p:cNvSpPr/>
          <p:nvPr/>
        </p:nvSpPr>
        <p:spPr>
          <a:xfrm>
            <a:off x="6746720" y="1936895"/>
            <a:ext cx="403107" cy="327525"/>
          </a:xfrm>
          <a:prstGeom prst="star5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7270544" y="1811282"/>
            <a:ext cx="2022564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Jet Superposition Centroid</a:t>
            </a:r>
          </a:p>
        </p:txBody>
      </p:sp>
    </p:spTree>
    <p:extLst>
      <p:ext uri="{BB962C8B-B14F-4D97-AF65-F5344CB8AC3E}">
        <p14:creationId xmlns:p14="http://schemas.microsoft.com/office/powerpoint/2010/main" val="144772340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0" y="2658566"/>
            <a:ext cx="9144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Climatological Characteristics of </a:t>
            </a:r>
          </a:p>
          <a:p>
            <a:pPr algn="ctr"/>
            <a:r>
              <a:rPr lang="en-US" sz="4400" b="1" dirty="0">
                <a:solidFill>
                  <a:srgbClr val="FF0000"/>
                </a:solidFill>
              </a:rPr>
              <a:t>Jet Superposition Events</a:t>
            </a:r>
          </a:p>
        </p:txBody>
      </p:sp>
    </p:spTree>
    <p:extLst>
      <p:ext uri="{BB962C8B-B14F-4D97-AF65-F5344CB8AC3E}">
        <p14:creationId xmlns:p14="http://schemas.microsoft.com/office/powerpoint/2010/main" val="39219295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3" y="436477"/>
            <a:ext cx="8729577" cy="655191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178217140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3" y="436477"/>
            <a:ext cx="8729577" cy="655191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363580" y="1216526"/>
            <a:ext cx="2646947" cy="5026527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86B7BB-DD7F-3440-AC36-F0A558805AB1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366292576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893" y="436477"/>
            <a:ext cx="8729577" cy="6551917"/>
          </a:xfrm>
          <a:prstGeom prst="rect">
            <a:avLst/>
          </a:prstGeom>
        </p:spPr>
      </p:pic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5197643" y="1544236"/>
            <a:ext cx="2854886" cy="763384"/>
          </a:xfrm>
          <a:prstGeom prst="rect">
            <a:avLst/>
          </a:prstGeom>
          <a:noFill/>
          <a:ln w="5715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32DDD6-F9B9-9F46-8944-3CC3F09511CE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Characteristics</a:t>
            </a:r>
          </a:p>
        </p:txBody>
      </p:sp>
    </p:spTree>
    <p:extLst>
      <p:ext uri="{BB962C8B-B14F-4D97-AF65-F5344CB8AC3E}">
        <p14:creationId xmlns:p14="http://schemas.microsoft.com/office/powerpoint/2010/main" val="1755647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Figure2_ne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8808" y="1021730"/>
            <a:ext cx="8035473" cy="567806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56038" y="1050961"/>
            <a:ext cx="4140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Modified from </a:t>
            </a:r>
            <a:r>
              <a:rPr lang="en-US" b="1" dirty="0" err="1"/>
              <a:t>Defant</a:t>
            </a:r>
            <a:r>
              <a:rPr lang="en-US" b="1" dirty="0"/>
              <a:t> and </a:t>
            </a:r>
            <a:r>
              <a:rPr lang="en-US" b="1" dirty="0" err="1"/>
              <a:t>Taba</a:t>
            </a:r>
            <a:r>
              <a:rPr lang="en-US" b="1" dirty="0"/>
              <a:t> (1957)</a:t>
            </a:r>
          </a:p>
        </p:txBody>
      </p:sp>
      <p:cxnSp>
        <p:nvCxnSpPr>
          <p:cNvPr id="8" name="Straight Connector 7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0F5778D2-B7E6-6643-8FB8-87F2F121F632}"/>
              </a:ext>
            </a:extLst>
          </p:cNvPr>
          <p:cNvSpPr/>
          <p:nvPr/>
        </p:nvSpPr>
        <p:spPr>
          <a:xfrm>
            <a:off x="3995225" y="3355145"/>
            <a:ext cx="358726" cy="41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65BF8CC-BD4C-7648-9C30-2C31FEB31062}"/>
              </a:ext>
            </a:extLst>
          </p:cNvPr>
          <p:cNvSpPr txBox="1"/>
          <p:nvPr/>
        </p:nvSpPr>
        <p:spPr>
          <a:xfrm>
            <a:off x="3787537" y="3177824"/>
            <a:ext cx="8790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0D23FF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4D94CFA-EEA9-6C4A-B3F0-372C6DB87EB9}"/>
              </a:ext>
            </a:extLst>
          </p:cNvPr>
          <p:cNvSpPr/>
          <p:nvPr/>
        </p:nvSpPr>
        <p:spPr>
          <a:xfrm>
            <a:off x="5617699" y="2879801"/>
            <a:ext cx="358726" cy="4148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63C0113-83FB-2F4D-9D82-CD1B36F493B1}"/>
              </a:ext>
            </a:extLst>
          </p:cNvPr>
          <p:cNvSpPr txBox="1"/>
          <p:nvPr/>
        </p:nvSpPr>
        <p:spPr>
          <a:xfrm>
            <a:off x="5196122" y="2702480"/>
            <a:ext cx="189083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rgbClr val="FF00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2E0309A-54A2-314A-B32C-3DCCB943C779}"/>
              </a:ext>
            </a:extLst>
          </p:cNvPr>
          <p:cNvSpPr txBox="1"/>
          <p:nvPr/>
        </p:nvSpPr>
        <p:spPr>
          <a:xfrm>
            <a:off x="5332823" y="1021730"/>
            <a:ext cx="189083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STJ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C3102BB-402C-1146-B68F-A546C899B35F}"/>
              </a:ext>
            </a:extLst>
          </p:cNvPr>
          <p:cNvSpPr txBox="1"/>
          <p:nvPr/>
        </p:nvSpPr>
        <p:spPr>
          <a:xfrm>
            <a:off x="5873256" y="1037119"/>
            <a:ext cx="2518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Subtropical Jet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6744A4-E42D-EC4B-8CAF-357B61370305}"/>
              </a:ext>
            </a:extLst>
          </p:cNvPr>
          <p:cNvSpPr txBox="1"/>
          <p:nvPr/>
        </p:nvSpPr>
        <p:spPr>
          <a:xfrm>
            <a:off x="5332823" y="1268914"/>
            <a:ext cx="8790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D23FF"/>
                </a:solidFill>
                <a:effectLst>
                  <a:glow rad="762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PJ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BA2788A-FEEC-9C4F-A016-5944D243F5D2}"/>
              </a:ext>
            </a:extLst>
          </p:cNvPr>
          <p:cNvSpPr txBox="1"/>
          <p:nvPr/>
        </p:nvSpPr>
        <p:spPr>
          <a:xfrm>
            <a:off x="5873256" y="1284303"/>
            <a:ext cx="251811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/>
              <a:t>Polar Jet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7A823F2-1691-1347-84CA-14F955F3CD91}"/>
              </a:ext>
            </a:extLst>
          </p:cNvPr>
          <p:cNvSpPr txBox="1"/>
          <p:nvPr/>
        </p:nvSpPr>
        <p:spPr>
          <a:xfrm rot="16200000">
            <a:off x="-509955" y="3082555"/>
            <a:ext cx="2089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Pressure (</a:t>
            </a:r>
            <a:r>
              <a:rPr lang="en-US" dirty="0" err="1"/>
              <a:t>hPa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5586809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19" y="1127082"/>
            <a:ext cx="6458531" cy="5022392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21000"/>
            <a:ext cx="5820191" cy="423523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60421" y="1113714"/>
            <a:ext cx="2259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Frequency of </a:t>
            </a:r>
            <a:r>
              <a:rPr lang="en-US" sz="2400" b="1" dirty="0">
                <a:solidFill>
                  <a:srgbClr val="0000FF"/>
                </a:solidFill>
              </a:rPr>
              <a:t>Polar Dominant </a:t>
            </a:r>
            <a:r>
              <a:rPr lang="en-US" sz="2400" b="1" dirty="0"/>
              <a:t>Jet Superposition Events</a:t>
            </a:r>
          </a:p>
        </p:txBody>
      </p:sp>
      <p:sp>
        <p:nvSpPr>
          <p:cNvPr id="6" name="Oval 5"/>
          <p:cNvSpPr/>
          <p:nvPr/>
        </p:nvSpPr>
        <p:spPr>
          <a:xfrm>
            <a:off x="5187553" y="4640959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2540219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 = 80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509565" y="6474399"/>
            <a:ext cx="228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Number of events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57C016D-FA70-A54E-A3FA-87CBFDA77D42}"/>
              </a:ext>
            </a:extLst>
          </p:cNvPr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B6CE023-81CD-DD48-8A77-4294FEB18AC3}"/>
              </a:ext>
            </a:extLst>
          </p:cNvPr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418CD8A-B810-8940-A5B8-692BEF25A9BB}"/>
              </a:ext>
            </a:extLst>
          </p:cNvPr>
          <p:cNvSpPr/>
          <p:nvPr/>
        </p:nvSpPr>
        <p:spPr>
          <a:xfrm>
            <a:off x="133685" y="4117760"/>
            <a:ext cx="2259482" cy="113652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BF20002-BB31-2D47-A371-D54B5E5385B6}"/>
              </a:ext>
            </a:extLst>
          </p:cNvPr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92C99F2-3343-9A4F-B7BE-5114A1FED4F5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Characteristics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088E9478-40B9-5141-8981-2A6BF536C4BA}"/>
              </a:ext>
            </a:extLst>
          </p:cNvPr>
          <p:cNvSpPr txBox="1"/>
          <p:nvPr/>
        </p:nvSpPr>
        <p:spPr>
          <a:xfrm>
            <a:off x="699585" y="4555425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 Location of Superposition</a:t>
            </a:r>
          </a:p>
        </p:txBody>
      </p:sp>
    </p:spTree>
    <p:extLst>
      <p:ext uri="{BB962C8B-B14F-4D97-AF65-F5344CB8AC3E}">
        <p14:creationId xmlns:p14="http://schemas.microsoft.com/office/powerpoint/2010/main" val="354430192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219" y="1133616"/>
            <a:ext cx="6458531" cy="5009323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60421" y="1113714"/>
            <a:ext cx="2259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Frequency of </a:t>
            </a:r>
            <a:r>
              <a:rPr lang="en-US" sz="2400" b="1" dirty="0">
                <a:solidFill>
                  <a:srgbClr val="0B8A0A"/>
                </a:solidFill>
              </a:rPr>
              <a:t>Hybrid</a:t>
            </a:r>
            <a:r>
              <a:rPr lang="en-US" sz="2400" b="1" dirty="0"/>
              <a:t>             Jet Superposition Events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40219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 = 117</a:t>
            </a:r>
          </a:p>
        </p:txBody>
      </p:sp>
      <p:sp>
        <p:nvSpPr>
          <p:cNvPr id="6" name="Oval 5"/>
          <p:cNvSpPr/>
          <p:nvPr/>
        </p:nvSpPr>
        <p:spPr>
          <a:xfrm>
            <a:off x="5741340" y="4387697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21000"/>
            <a:ext cx="5820191" cy="423523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4509565" y="6474399"/>
            <a:ext cx="228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Number of events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9F2AC840-1FC8-1B41-8CB5-D9C1DA620ECD}"/>
              </a:ext>
            </a:extLst>
          </p:cNvPr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535766B1-9552-C443-A8F3-FC0730ADEDCC}"/>
              </a:ext>
            </a:extLst>
          </p:cNvPr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0A3B99A2-13C5-5B46-A532-D339B6F99497}"/>
              </a:ext>
            </a:extLst>
          </p:cNvPr>
          <p:cNvSpPr/>
          <p:nvPr/>
        </p:nvSpPr>
        <p:spPr>
          <a:xfrm>
            <a:off x="133685" y="4117760"/>
            <a:ext cx="2259482" cy="113652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F54048-AF24-5A4F-9771-19F00784C876}"/>
              </a:ext>
            </a:extLst>
          </p:cNvPr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589CB07-DAD9-1D4F-8801-30EF4E8FBE98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Characteristics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84FB02D-41D4-084E-BE0D-B01000DDD330}"/>
              </a:ext>
            </a:extLst>
          </p:cNvPr>
          <p:cNvSpPr txBox="1"/>
          <p:nvPr/>
        </p:nvSpPr>
        <p:spPr>
          <a:xfrm>
            <a:off x="699585" y="4555425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 Location of Superposition</a:t>
            </a:r>
          </a:p>
        </p:txBody>
      </p:sp>
    </p:spTree>
    <p:extLst>
      <p:ext uri="{BB962C8B-B14F-4D97-AF65-F5344CB8AC3E}">
        <p14:creationId xmlns:p14="http://schemas.microsoft.com/office/powerpoint/2010/main" val="179639745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66" y="1133616"/>
            <a:ext cx="6434037" cy="5009323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60421" y="1113714"/>
            <a:ext cx="2259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Frequency of </a:t>
            </a:r>
            <a:r>
              <a:rPr lang="en-US" sz="2400" b="1" dirty="0">
                <a:solidFill>
                  <a:srgbClr val="FF0000"/>
                </a:solidFill>
              </a:rPr>
              <a:t>Subtropical Dominant </a:t>
            </a:r>
            <a:r>
              <a:rPr lang="en-US" sz="2400" b="1" dirty="0"/>
              <a:t>Jet Superposition Events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53587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 = 129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21000"/>
            <a:ext cx="5820191" cy="42352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509565" y="6474399"/>
            <a:ext cx="228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Number of events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9E6804B-7A84-A240-86DB-EAD09E9AEC33}"/>
              </a:ext>
            </a:extLst>
          </p:cNvPr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81621EC0-4B08-6743-AC5A-4B0BFDA1630C}"/>
              </a:ext>
            </a:extLst>
          </p:cNvPr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9EE0771-FDC8-5A46-88F4-379122AC2FF1}"/>
              </a:ext>
            </a:extLst>
          </p:cNvPr>
          <p:cNvSpPr/>
          <p:nvPr/>
        </p:nvSpPr>
        <p:spPr>
          <a:xfrm>
            <a:off x="133685" y="4117760"/>
            <a:ext cx="2259482" cy="113652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EBB376D4-F74B-484C-8092-954A9FB5B568}"/>
              </a:ext>
            </a:extLst>
          </p:cNvPr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9785BE-0205-604B-8A24-2B7FA15C4795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Characteristics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E328683-8D65-8A4D-8081-236ACE2B2D50}"/>
              </a:ext>
            </a:extLst>
          </p:cNvPr>
          <p:cNvSpPr txBox="1"/>
          <p:nvPr/>
        </p:nvSpPr>
        <p:spPr>
          <a:xfrm>
            <a:off x="699585" y="4555425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 Location of Superposition</a:t>
            </a:r>
          </a:p>
        </p:txBody>
      </p:sp>
    </p:spTree>
    <p:extLst>
      <p:ext uri="{BB962C8B-B14F-4D97-AF65-F5344CB8AC3E}">
        <p14:creationId xmlns:p14="http://schemas.microsoft.com/office/powerpoint/2010/main" val="164527462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2466" y="1133616"/>
            <a:ext cx="6434037" cy="5009323"/>
          </a:xfrm>
          <a:prstGeom prst="rect">
            <a:avLst/>
          </a:prstGeom>
          <a:ln w="28575" cmpd="sng"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160421" y="1113714"/>
            <a:ext cx="225948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00"/>
                </a:solidFill>
              </a:rPr>
              <a:t>Frequency of </a:t>
            </a:r>
            <a:r>
              <a:rPr lang="en-US" sz="2400" b="1" dirty="0">
                <a:solidFill>
                  <a:srgbClr val="FF0000"/>
                </a:solidFill>
              </a:rPr>
              <a:t>Subtropical Dominant </a:t>
            </a:r>
            <a:r>
              <a:rPr lang="en-US" sz="2400" b="1" dirty="0">
                <a:solidFill>
                  <a:srgbClr val="000000"/>
                </a:solidFill>
              </a:rPr>
              <a:t>Jet Superposition Events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53587" y="1127082"/>
            <a:ext cx="104251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N = 129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801895" y="2072105"/>
            <a:ext cx="3196855" cy="335547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2578304" y="2072105"/>
            <a:ext cx="3196855" cy="3355474"/>
          </a:xfrm>
          <a:prstGeom prst="rect">
            <a:avLst/>
          </a:prstGeom>
          <a:noFill/>
          <a:ln w="57150" cmpd="sng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7408844" y="335845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3730060" y="3610168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2605040" y="2098841"/>
            <a:ext cx="1485696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West: N = 53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5828631" y="2098841"/>
            <a:ext cx="1485696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East: N = 76</a:t>
            </a: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1384" y="6221000"/>
            <a:ext cx="5820191" cy="423523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4509565" y="6474399"/>
            <a:ext cx="22881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Number of events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327B588-9295-5F46-B2F1-84C731658376}"/>
              </a:ext>
            </a:extLst>
          </p:cNvPr>
          <p:cNvSpPr/>
          <p:nvPr/>
        </p:nvSpPr>
        <p:spPr>
          <a:xfrm>
            <a:off x="133685" y="4117760"/>
            <a:ext cx="2259482" cy="391478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 w="127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70C4F4B4-7486-1C46-BB03-4D8898F987CD}"/>
              </a:ext>
            </a:extLst>
          </p:cNvPr>
          <p:cNvSpPr/>
          <p:nvPr/>
        </p:nvSpPr>
        <p:spPr>
          <a:xfrm>
            <a:off x="374313" y="4753632"/>
            <a:ext cx="207004" cy="191391"/>
          </a:xfrm>
          <a:prstGeom prst="ellipse">
            <a:avLst/>
          </a:prstGeom>
          <a:solidFill>
            <a:srgbClr val="FF0000"/>
          </a:solidFill>
          <a:ln w="38100" cmpd="sng">
            <a:solidFill>
              <a:srgbClr val="00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7F754B41-DF42-4848-BED0-E893216432B0}"/>
              </a:ext>
            </a:extLst>
          </p:cNvPr>
          <p:cNvSpPr/>
          <p:nvPr/>
        </p:nvSpPr>
        <p:spPr>
          <a:xfrm>
            <a:off x="133685" y="4117760"/>
            <a:ext cx="2259482" cy="1136523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CE90880-32E0-B54A-9AE0-444B36C394DF}"/>
              </a:ext>
            </a:extLst>
          </p:cNvPr>
          <p:cNvSpPr txBox="1"/>
          <p:nvPr/>
        </p:nvSpPr>
        <p:spPr>
          <a:xfrm>
            <a:off x="360945" y="4139906"/>
            <a:ext cx="17050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A646427B-915A-3E4B-B985-3A7CE660E9E9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Characteristics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8997F79-F225-E943-979E-8AD901DD0449}"/>
              </a:ext>
            </a:extLst>
          </p:cNvPr>
          <p:cNvSpPr txBox="1"/>
          <p:nvPr/>
        </p:nvSpPr>
        <p:spPr>
          <a:xfrm>
            <a:off x="699585" y="4555425"/>
            <a:ext cx="170504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 Location of Superposition</a:t>
            </a:r>
          </a:p>
        </p:txBody>
      </p:sp>
    </p:spTree>
    <p:extLst>
      <p:ext uri="{BB962C8B-B14F-4D97-AF65-F5344CB8AC3E}">
        <p14:creationId xmlns:p14="http://schemas.microsoft.com/office/powerpoint/2010/main" val="77567342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467895" y="1371372"/>
            <a:ext cx="8234947" cy="4154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Jet Superposition Event Composites:</a:t>
            </a:r>
          </a:p>
          <a:p>
            <a:pPr algn="ctr"/>
            <a:endParaRPr lang="en-US" sz="4400" b="1" dirty="0">
              <a:solidFill>
                <a:srgbClr val="FF0000"/>
              </a:solidFill>
            </a:endParaRPr>
          </a:p>
          <a:p>
            <a:pPr algn="ctr"/>
            <a:r>
              <a:rPr lang="en-US" sz="4400" b="1" dirty="0"/>
              <a:t>Polar Dominant </a:t>
            </a:r>
          </a:p>
          <a:p>
            <a:pPr algn="ctr"/>
            <a:r>
              <a:rPr lang="en-US" sz="4400" b="1" dirty="0"/>
              <a:t>vs. </a:t>
            </a:r>
          </a:p>
          <a:p>
            <a:pPr algn="ctr"/>
            <a:r>
              <a:rPr lang="en-US" sz="4400" b="1" dirty="0"/>
              <a:t>East Subtropical Dominant</a:t>
            </a:r>
          </a:p>
        </p:txBody>
      </p:sp>
    </p:spTree>
    <p:extLst>
      <p:ext uri="{BB962C8B-B14F-4D97-AF65-F5344CB8AC3E}">
        <p14:creationId xmlns:p14="http://schemas.microsoft.com/office/powerpoint/2010/main" val="24400202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4893" y="149030"/>
            <a:ext cx="6952426" cy="3211359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424" y="3486184"/>
            <a:ext cx="6957364" cy="321900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Polar Dominant Jet Superposition Events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2 Days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Prior to Jet Superposition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/>
          <p:cNvSpPr/>
          <p:nvPr/>
        </p:nvSpPr>
        <p:spPr>
          <a:xfrm>
            <a:off x="4095081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 s</a:t>
            </a:r>
            <a:r>
              <a:rPr lang="en-US" sz="1400" baseline="30000" dirty="0"/>
              <a:t>–1</a:t>
            </a:r>
            <a:endParaRPr lang="en-US" sz="1400" dirty="0"/>
          </a:p>
        </p:txBody>
      </p:sp>
      <p:sp>
        <p:nvSpPr>
          <p:cNvPr id="16" name="Rectangle 15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mm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N=80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3203582" y="3892828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684355" y="5080657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</a:p>
        </p:txBody>
      </p:sp>
      <p:sp>
        <p:nvSpPr>
          <p:cNvPr id="25" name="Rectangle 24"/>
          <p:cNvSpPr/>
          <p:nvPr/>
        </p:nvSpPr>
        <p:spPr>
          <a:xfrm>
            <a:off x="1998963" y="2634664"/>
            <a:ext cx="2092997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29" name="Straight Connector 28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WAA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CAA</a:t>
            </a:r>
          </a:p>
        </p:txBody>
      </p:sp>
      <p:sp>
        <p:nvSpPr>
          <p:cNvPr id="33" name="Rectangle 32"/>
          <p:cNvSpPr/>
          <p:nvPr/>
        </p:nvSpPr>
        <p:spPr>
          <a:xfrm>
            <a:off x="1998963" y="6317433"/>
            <a:ext cx="2092997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MSLP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36" name="Straight Connector 35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Neg. OLR </a:t>
            </a:r>
          </a:p>
          <a:p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011401" y="135520"/>
            <a:ext cx="6971195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Geo. Height, &amp; Geo. Height </a:t>
            </a:r>
            <a:r>
              <a:rPr lang="en-US" sz="1600" b="1" dirty="0" err="1"/>
              <a:t>Anom</a:t>
            </a:r>
            <a:r>
              <a:rPr lang="en-US" sz="1600" b="1" dirty="0"/>
              <a:t>., &amp; 300-hPa Geo. Temp Adv.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2015923" y="3482425"/>
            <a:ext cx="6974048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MSLP </a:t>
            </a:r>
            <a:r>
              <a:rPr lang="en-US" sz="1600" b="1" dirty="0" err="1"/>
              <a:t>Anom</a:t>
            </a:r>
            <a:r>
              <a:rPr lang="en-US" sz="1600" b="1" dirty="0"/>
              <a:t>., PWAT </a:t>
            </a:r>
            <a:r>
              <a:rPr lang="en-US" sz="1600" b="1" dirty="0" err="1"/>
              <a:t>Anom</a:t>
            </a:r>
            <a:r>
              <a:rPr lang="en-US" sz="1600" b="1" dirty="0"/>
              <a:t>., &amp; –OLR </a:t>
            </a:r>
            <a:r>
              <a:rPr lang="en-US" sz="1600" b="1" dirty="0" err="1"/>
              <a:t>Anom</a:t>
            </a:r>
            <a:r>
              <a:rPr lang="en-US" sz="1600" b="1" dirty="0"/>
              <a:t>.</a:t>
            </a:r>
          </a:p>
        </p:txBody>
      </p:sp>
      <p:cxnSp>
        <p:nvCxnSpPr>
          <p:cNvPr id="40" name="Straight Connector 39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669323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07" y="152593"/>
            <a:ext cx="6936998" cy="3204232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424" y="3488804"/>
            <a:ext cx="6957364" cy="321376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Polar Dominant Jet Superposition Events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1 Day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Prior to Jet Superposition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N=80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3644740" y="3807611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5963747" y="5189566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812055" y="4805373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087707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4" name="Picture 23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25" name="TextBox 24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 s</a:t>
            </a:r>
            <a:r>
              <a:rPr lang="en-US" sz="1400" baseline="30000" dirty="0"/>
              <a:t>–1</a:t>
            </a:r>
            <a:endParaRPr lang="en-US" sz="1400" dirty="0"/>
          </a:p>
        </p:txBody>
      </p:sp>
      <p:sp>
        <p:nvSpPr>
          <p:cNvPr id="26" name="Rectangle 25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mm</a:t>
            </a:r>
          </a:p>
        </p:txBody>
      </p:sp>
      <p:sp>
        <p:nvSpPr>
          <p:cNvPr id="29" name="Rectangle 28"/>
          <p:cNvSpPr/>
          <p:nvPr/>
        </p:nvSpPr>
        <p:spPr>
          <a:xfrm>
            <a:off x="2013712" y="2634664"/>
            <a:ext cx="2078248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0" name="Straight Connector 29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34" name="Straight Connector 33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WAA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CAA</a:t>
            </a:r>
          </a:p>
        </p:txBody>
      </p:sp>
      <p:sp>
        <p:nvSpPr>
          <p:cNvPr id="38" name="Rectangle 37"/>
          <p:cNvSpPr/>
          <p:nvPr/>
        </p:nvSpPr>
        <p:spPr>
          <a:xfrm>
            <a:off x="1998963" y="6317433"/>
            <a:ext cx="2092997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9" name="Straight Connector 38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MSLP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41" name="Straight Connector 40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TextBox 41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Neg. OLR </a:t>
            </a:r>
          </a:p>
          <a:p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Geo. Height, &amp; Geo. Height </a:t>
            </a:r>
            <a:r>
              <a:rPr lang="en-US" sz="1600" b="1" dirty="0" err="1"/>
              <a:t>Anom</a:t>
            </a:r>
            <a:r>
              <a:rPr lang="en-US" sz="1600" b="1" dirty="0"/>
              <a:t>., &amp; 300-hPa Geo. Temp Adv.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015923" y="3482425"/>
            <a:ext cx="6974048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MSLP </a:t>
            </a:r>
            <a:r>
              <a:rPr lang="en-US" sz="1600" b="1" dirty="0" err="1"/>
              <a:t>Anom</a:t>
            </a:r>
            <a:r>
              <a:rPr lang="en-US" sz="1600" b="1" dirty="0"/>
              <a:t>., PWAT </a:t>
            </a:r>
            <a:r>
              <a:rPr lang="en-US" sz="1600" b="1" dirty="0" err="1"/>
              <a:t>Anom</a:t>
            </a:r>
            <a:r>
              <a:rPr lang="en-US" sz="1600" b="1" dirty="0"/>
              <a:t>., &amp; –OLR </a:t>
            </a:r>
            <a:r>
              <a:rPr lang="en-US" sz="1600" b="1" dirty="0" err="1"/>
              <a:t>Anom</a:t>
            </a:r>
            <a:r>
              <a:rPr lang="en-US" sz="1600" b="1" dirty="0"/>
              <a:t>.</a:t>
            </a:r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4964569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07" y="152593"/>
            <a:ext cx="6936998" cy="3204232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809" y="3488804"/>
            <a:ext cx="6954594" cy="321376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Polar Dominant Jet Superposition Events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0 Days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Prior to Jet Superposition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6146636" y="2187013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146636" y="5614676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227498" y="5094802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N=80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6366708" y="5099085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110780" y="5141869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087707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8" name="Picture 27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32" name="TextBox 31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mm</a:t>
            </a:r>
          </a:p>
        </p:txBody>
      </p:sp>
      <p:sp>
        <p:nvSpPr>
          <p:cNvPr id="33" name="Rectangle 32"/>
          <p:cNvSpPr/>
          <p:nvPr/>
        </p:nvSpPr>
        <p:spPr>
          <a:xfrm>
            <a:off x="2013556" y="2634664"/>
            <a:ext cx="2078404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4" name="Straight Connector 33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38" name="Straight Connector 37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WAA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CAA</a:t>
            </a:r>
          </a:p>
        </p:txBody>
      </p:sp>
      <p:sp>
        <p:nvSpPr>
          <p:cNvPr id="42" name="Rectangle 41"/>
          <p:cNvSpPr/>
          <p:nvPr/>
        </p:nvSpPr>
        <p:spPr>
          <a:xfrm>
            <a:off x="1998963" y="6317433"/>
            <a:ext cx="2092997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3" name="Straight Connector 42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MSLP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45" name="Straight Connector 44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Neg. OLR </a:t>
            </a:r>
          </a:p>
          <a:p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Geo. Height, &amp; Geo. Height </a:t>
            </a:r>
            <a:r>
              <a:rPr lang="en-US" sz="1600" b="1" dirty="0" err="1"/>
              <a:t>Anom</a:t>
            </a:r>
            <a:r>
              <a:rPr lang="en-US" sz="1600" b="1" dirty="0"/>
              <a:t>., &amp; 300-hPa Geo. Temp Adv.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2015923" y="3482425"/>
            <a:ext cx="6974048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MSLP </a:t>
            </a:r>
            <a:r>
              <a:rPr lang="en-US" sz="1600" b="1" dirty="0" err="1"/>
              <a:t>Anom</a:t>
            </a:r>
            <a:r>
              <a:rPr lang="en-US" sz="1600" b="1" dirty="0"/>
              <a:t>., PWAT </a:t>
            </a:r>
            <a:r>
              <a:rPr lang="en-US" sz="1600" b="1" dirty="0" err="1"/>
              <a:t>Anom</a:t>
            </a:r>
            <a:r>
              <a:rPr lang="en-US" sz="1600" b="1" dirty="0"/>
              <a:t>., &amp; –OLR </a:t>
            </a:r>
            <a:r>
              <a:rPr lang="en-US" sz="1600" b="1" dirty="0" err="1"/>
              <a:t>Anom</a:t>
            </a:r>
            <a:r>
              <a:rPr lang="en-US" sz="1600" b="1" dirty="0"/>
              <a:t>.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 s</a:t>
            </a:r>
            <a:r>
              <a:rPr lang="en-US" sz="1400" baseline="30000" dirty="0"/>
              <a:t>–1</a:t>
            </a:r>
            <a:endParaRPr lang="en-US" sz="1400" dirty="0"/>
          </a:p>
        </p:txBody>
      </p:sp>
      <p:cxnSp>
        <p:nvCxnSpPr>
          <p:cNvPr id="51" name="Straight Connector 50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>
            <a:extLst>
              <a:ext uri="{FF2B5EF4-FFF2-40B4-BE49-F238E27FC236}">
                <a16:creationId xmlns:a16="http://schemas.microsoft.com/office/drawing/2014/main" id="{F84A8030-E21B-7B4E-91E4-AEC2A90C8A2C}"/>
              </a:ext>
            </a:extLst>
          </p:cNvPr>
          <p:cNvSpPr txBox="1"/>
          <p:nvPr/>
        </p:nvSpPr>
        <p:spPr>
          <a:xfrm>
            <a:off x="494776" y="4734495"/>
            <a:ext cx="1537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Average </a:t>
            </a:r>
          </a:p>
          <a:p>
            <a:r>
              <a:rPr lang="en-US" dirty="0"/>
              <a:t>Location of Superposition</a:t>
            </a:r>
          </a:p>
        </p:txBody>
      </p:sp>
    </p:spTree>
    <p:extLst>
      <p:ext uri="{BB962C8B-B14F-4D97-AF65-F5344CB8AC3E}">
        <p14:creationId xmlns:p14="http://schemas.microsoft.com/office/powerpoint/2010/main" val="361189121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07" y="152593"/>
            <a:ext cx="6936998" cy="3204232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809" y="3488804"/>
            <a:ext cx="6954594" cy="321376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Polar Dominant Jet Superposition Events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0 Days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Prior to Jet Superposition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51690" y="681563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48770" y="2589651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A’</a:t>
            </a:r>
          </a:p>
        </p:txBody>
      </p:sp>
      <p:sp>
        <p:nvSpPr>
          <p:cNvPr id="20" name="Oval 19"/>
          <p:cNvSpPr/>
          <p:nvPr/>
        </p:nvSpPr>
        <p:spPr>
          <a:xfrm>
            <a:off x="6146636" y="2187013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146636" y="5614676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5611388" y="939132"/>
            <a:ext cx="658238" cy="2054033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Oval 24"/>
          <p:cNvSpPr/>
          <p:nvPr/>
        </p:nvSpPr>
        <p:spPr>
          <a:xfrm>
            <a:off x="227498" y="5094802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N=80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66708" y="5099085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10780" y="5141869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5878426" y="4002334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75506" y="5910422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A’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5638124" y="4259903"/>
            <a:ext cx="658238" cy="2054033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Rectangle 38"/>
          <p:cNvSpPr/>
          <p:nvPr/>
        </p:nvSpPr>
        <p:spPr>
          <a:xfrm>
            <a:off x="4087707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 s</a:t>
            </a:r>
            <a:r>
              <a:rPr lang="en-US" sz="1400" baseline="30000" dirty="0"/>
              <a:t>–1</a:t>
            </a:r>
            <a:endParaRPr lang="en-US" sz="1400" dirty="0"/>
          </a:p>
        </p:txBody>
      </p:sp>
      <p:sp>
        <p:nvSpPr>
          <p:cNvPr id="42" name="Rectangle 41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mm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013556" y="2634664"/>
            <a:ext cx="2078404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WAA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CAA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998963" y="6317433"/>
            <a:ext cx="2092997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MSLP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Neg. OLR </a:t>
            </a:r>
          </a:p>
          <a:p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Geo. Height, &amp; Geo. Height </a:t>
            </a:r>
            <a:r>
              <a:rPr lang="en-US" sz="1600" b="1" dirty="0" err="1"/>
              <a:t>Anom</a:t>
            </a:r>
            <a:r>
              <a:rPr lang="en-US" sz="1600" b="1" dirty="0"/>
              <a:t>., &amp; 300-hPa Geo. Temp Adv.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015923" y="3482425"/>
            <a:ext cx="6974048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MSLP </a:t>
            </a:r>
            <a:r>
              <a:rPr lang="en-US" sz="1600" b="1" dirty="0" err="1"/>
              <a:t>Anom</a:t>
            </a:r>
            <a:r>
              <a:rPr lang="en-US" sz="1600" b="1" dirty="0"/>
              <a:t>., PWAT </a:t>
            </a:r>
            <a:r>
              <a:rPr lang="en-US" sz="1600" b="1" dirty="0" err="1"/>
              <a:t>Anom</a:t>
            </a:r>
            <a:r>
              <a:rPr lang="en-US" sz="1600" b="1" dirty="0"/>
              <a:t>., &amp; –OLR </a:t>
            </a:r>
            <a:r>
              <a:rPr lang="en-US" sz="1600" b="1" dirty="0" err="1"/>
              <a:t>Anom</a:t>
            </a:r>
            <a:r>
              <a:rPr lang="en-US" sz="1600" b="1" dirty="0"/>
              <a:t>.</a:t>
            </a:r>
          </a:p>
        </p:txBody>
      </p:sp>
      <p:cxnSp>
        <p:nvCxnSpPr>
          <p:cNvPr id="61" name="Straight Connector 60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3E7BD812-991C-844D-BAE9-5190C4E3D892}"/>
              </a:ext>
            </a:extLst>
          </p:cNvPr>
          <p:cNvSpPr txBox="1"/>
          <p:nvPr/>
        </p:nvSpPr>
        <p:spPr>
          <a:xfrm>
            <a:off x="494776" y="4734495"/>
            <a:ext cx="1537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Average </a:t>
            </a:r>
          </a:p>
          <a:p>
            <a:r>
              <a:rPr lang="en-US" dirty="0"/>
              <a:t>Location of Superposition</a:t>
            </a:r>
          </a:p>
        </p:txBody>
      </p:sp>
    </p:spTree>
    <p:extLst>
      <p:ext uri="{BB962C8B-B14F-4D97-AF65-F5344CB8AC3E}">
        <p14:creationId xmlns:p14="http://schemas.microsoft.com/office/powerpoint/2010/main" val="162479739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2607" y="152593"/>
            <a:ext cx="6936998" cy="3204232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3809" y="3488804"/>
            <a:ext cx="6954594" cy="3213765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Polar Dominant Jet Superposition Events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0 Days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Prior to Jet Superposition</a:t>
            </a:r>
          </a:p>
        </p:txBody>
      </p:sp>
      <p:cxnSp>
        <p:nvCxnSpPr>
          <p:cNvPr id="14" name="Straight Connector 13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 flipH="1">
            <a:off x="6029157" y="952500"/>
            <a:ext cx="245979" cy="2028632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851690" y="681563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248770" y="2589651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A’</a:t>
            </a:r>
          </a:p>
        </p:txBody>
      </p:sp>
      <p:sp>
        <p:nvSpPr>
          <p:cNvPr id="20" name="Oval 19"/>
          <p:cNvSpPr/>
          <p:nvPr/>
        </p:nvSpPr>
        <p:spPr>
          <a:xfrm>
            <a:off x="6146636" y="2187013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6146636" y="5614676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 flipH="1">
            <a:off x="5611388" y="939132"/>
            <a:ext cx="658238" cy="2054033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6272062" y="680453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58673" y="2584090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B’</a:t>
            </a:r>
          </a:p>
        </p:txBody>
      </p:sp>
      <p:sp>
        <p:nvSpPr>
          <p:cNvPr id="25" name="Oval 24"/>
          <p:cNvSpPr/>
          <p:nvPr/>
        </p:nvSpPr>
        <p:spPr>
          <a:xfrm>
            <a:off x="227498" y="5094802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N=80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6366708" y="5099085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110780" y="5141869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cxnSp>
        <p:nvCxnSpPr>
          <p:cNvPr id="33" name="Straight Connector 32"/>
          <p:cNvCxnSpPr/>
          <p:nvPr/>
        </p:nvCxnSpPr>
        <p:spPr>
          <a:xfrm flipH="1">
            <a:off x="6055893" y="4273271"/>
            <a:ext cx="245979" cy="2028632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5878426" y="4002334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5275506" y="5910422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A’</a:t>
            </a:r>
          </a:p>
        </p:txBody>
      </p:sp>
      <p:cxnSp>
        <p:nvCxnSpPr>
          <p:cNvPr id="36" name="Straight Connector 35"/>
          <p:cNvCxnSpPr/>
          <p:nvPr/>
        </p:nvCxnSpPr>
        <p:spPr>
          <a:xfrm flipH="1">
            <a:off x="5638124" y="4259903"/>
            <a:ext cx="658238" cy="2054033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TextBox 36"/>
          <p:cNvSpPr txBox="1"/>
          <p:nvPr/>
        </p:nvSpPr>
        <p:spPr>
          <a:xfrm>
            <a:off x="6298798" y="4001224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85409" y="5904861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B’</a:t>
            </a:r>
          </a:p>
        </p:txBody>
      </p:sp>
      <p:sp>
        <p:nvSpPr>
          <p:cNvPr id="39" name="Rectangle 38"/>
          <p:cNvSpPr/>
          <p:nvPr/>
        </p:nvSpPr>
        <p:spPr>
          <a:xfrm>
            <a:off x="4087707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41" name="TextBox 40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 s</a:t>
            </a:r>
            <a:r>
              <a:rPr lang="en-US" sz="1400" baseline="30000" dirty="0"/>
              <a:t>–1</a:t>
            </a:r>
            <a:endParaRPr lang="en-US" sz="1400" dirty="0"/>
          </a:p>
        </p:txBody>
      </p:sp>
      <p:sp>
        <p:nvSpPr>
          <p:cNvPr id="42" name="Rectangle 41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44" name="TextBox 43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mm</a:t>
            </a:r>
          </a:p>
        </p:txBody>
      </p:sp>
      <p:sp>
        <p:nvSpPr>
          <p:cNvPr id="45" name="Rectangle 44"/>
          <p:cNvSpPr/>
          <p:nvPr/>
        </p:nvSpPr>
        <p:spPr>
          <a:xfrm>
            <a:off x="2013556" y="2634664"/>
            <a:ext cx="2078404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6" name="Straight Connector 45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49" name="Straight Connector 48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WAA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CAA</a:t>
            </a:r>
          </a:p>
        </p:txBody>
      </p:sp>
      <p:sp>
        <p:nvSpPr>
          <p:cNvPr id="53" name="Rectangle 52"/>
          <p:cNvSpPr/>
          <p:nvPr/>
        </p:nvSpPr>
        <p:spPr>
          <a:xfrm>
            <a:off x="1998963" y="6317433"/>
            <a:ext cx="2092997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4" name="Straight Connector 53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TextBox 54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MSLP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Neg. OLR </a:t>
            </a:r>
          </a:p>
          <a:p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58" name="Straight Connector 57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Geo. Height, &amp; Geo. Height </a:t>
            </a:r>
            <a:r>
              <a:rPr lang="en-US" sz="1600" b="1" dirty="0" err="1"/>
              <a:t>Anom</a:t>
            </a:r>
            <a:r>
              <a:rPr lang="en-US" sz="1600" b="1" dirty="0"/>
              <a:t>., &amp; 300-hPa Geo. Temp Adv.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2015923" y="3482425"/>
            <a:ext cx="6974048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MSLP </a:t>
            </a:r>
            <a:r>
              <a:rPr lang="en-US" sz="1600" b="1" dirty="0" err="1"/>
              <a:t>Anom</a:t>
            </a:r>
            <a:r>
              <a:rPr lang="en-US" sz="1600" b="1" dirty="0"/>
              <a:t>., PWAT </a:t>
            </a:r>
            <a:r>
              <a:rPr lang="en-US" sz="1600" b="1" dirty="0" err="1"/>
              <a:t>Anom</a:t>
            </a:r>
            <a:r>
              <a:rPr lang="en-US" sz="1600" b="1" dirty="0"/>
              <a:t>., &amp; –OLR </a:t>
            </a:r>
            <a:r>
              <a:rPr lang="en-US" sz="1600" b="1" dirty="0" err="1"/>
              <a:t>Anom</a:t>
            </a:r>
            <a:r>
              <a:rPr lang="en-US" sz="1600" b="1" dirty="0"/>
              <a:t>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83BE2645-0D90-E949-83D3-6A063F0124C3}"/>
              </a:ext>
            </a:extLst>
          </p:cNvPr>
          <p:cNvSpPr txBox="1"/>
          <p:nvPr/>
        </p:nvSpPr>
        <p:spPr>
          <a:xfrm>
            <a:off x="494776" y="4734495"/>
            <a:ext cx="1537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Average </a:t>
            </a:r>
          </a:p>
          <a:p>
            <a:r>
              <a:rPr lang="en-US" dirty="0"/>
              <a:t>Location of Superposition</a:t>
            </a:r>
          </a:p>
        </p:txBody>
      </p:sp>
    </p:spTree>
    <p:extLst>
      <p:ext uri="{BB962C8B-B14F-4D97-AF65-F5344CB8AC3E}">
        <p14:creationId xmlns:p14="http://schemas.microsoft.com/office/powerpoint/2010/main" val="2090917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857951" y="6087544"/>
            <a:ext cx="323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Modified from </a:t>
            </a:r>
            <a:r>
              <a:rPr lang="en-US" b="1" dirty="0" err="1"/>
              <a:t>Defant</a:t>
            </a:r>
            <a:r>
              <a:rPr lang="en-US" b="1" dirty="0"/>
              <a:t> and </a:t>
            </a:r>
            <a:r>
              <a:rPr lang="en-US" b="1" dirty="0" err="1"/>
              <a:t>Taba</a:t>
            </a:r>
            <a:r>
              <a:rPr lang="en-US" b="1" dirty="0"/>
              <a:t> (1957)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997597" y="6044012"/>
            <a:ext cx="3016306" cy="95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57951" y="1424607"/>
            <a:ext cx="32323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Maps of tropopause pressure help to identify the location of the jets.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While each jet occupies its own climatological latitude band, substantial meanders are common.</a:t>
            </a:r>
          </a:p>
          <a:p>
            <a:pPr algn="ctr"/>
            <a:endParaRPr lang="en-US" sz="2000" dirty="0"/>
          </a:p>
        </p:txBody>
      </p:sp>
      <p:pic>
        <p:nvPicPr>
          <p:cNvPr id="15" name="Content Placeholder 5" descr="Defant_Taba2.jpg"/>
          <p:cNvPicPr>
            <a:picLocks noGrp="1" noChangeAspect="1"/>
          </p:cNvPicPr>
          <p:nvPr>
            <p:ph idx="1"/>
          </p:nvPr>
        </p:nvPicPr>
        <p:blipFill>
          <a:blip r:embed="rId3"/>
          <a:srcRect l="-41797" r="-41797"/>
          <a:stretch>
            <a:fillRect/>
          </a:stretch>
        </p:blipFill>
        <p:spPr>
          <a:xfrm>
            <a:off x="-2062979" y="1052667"/>
            <a:ext cx="10330193" cy="5681208"/>
          </a:xfrm>
        </p:spPr>
      </p:pic>
      <p:sp>
        <p:nvSpPr>
          <p:cNvPr id="11" name="TextBox 10"/>
          <p:cNvSpPr txBox="1"/>
          <p:nvPr/>
        </p:nvSpPr>
        <p:spPr>
          <a:xfrm rot="19490759">
            <a:off x="1082249" y="1998390"/>
            <a:ext cx="81740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STJ</a:t>
            </a:r>
          </a:p>
        </p:txBody>
      </p:sp>
      <p:sp>
        <p:nvSpPr>
          <p:cNvPr id="13" name="TextBox 12"/>
          <p:cNvSpPr txBox="1"/>
          <p:nvPr/>
        </p:nvSpPr>
        <p:spPr>
          <a:xfrm rot="19450374">
            <a:off x="1319993" y="2160842"/>
            <a:ext cx="131149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PJ</a:t>
            </a:r>
          </a:p>
        </p:txBody>
      </p:sp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47171" y="5728597"/>
            <a:ext cx="2854960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457200"/>
            <a:r>
              <a:rPr lang="en-US" dirty="0"/>
              <a:t>Tropical Tropopause</a:t>
            </a:r>
          </a:p>
          <a:p>
            <a:pPr indent="457200"/>
            <a:r>
              <a:rPr lang="en-US" dirty="0"/>
              <a:t>Subtropical Tropopause</a:t>
            </a:r>
          </a:p>
          <a:p>
            <a:pPr indent="457200"/>
            <a:r>
              <a:rPr lang="en-US" dirty="0"/>
              <a:t>Polar Tropopause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144580" y="5824010"/>
            <a:ext cx="213360" cy="198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144580" y="6095785"/>
            <a:ext cx="213360" cy="1981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144580" y="6379797"/>
            <a:ext cx="213360" cy="1981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TextBox 26"/>
          <p:cNvSpPr txBox="1"/>
          <p:nvPr/>
        </p:nvSpPr>
        <p:spPr>
          <a:xfrm>
            <a:off x="300703" y="1091701"/>
            <a:ext cx="3250249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Tropopause</a:t>
            </a:r>
            <a:r>
              <a:rPr lang="en-US" sz="2000" b="1" dirty="0"/>
              <a:t> Pressure (</a:t>
            </a:r>
            <a:r>
              <a:rPr lang="en-US" sz="2000" b="1" dirty="0" err="1"/>
              <a:t>hPa</a:t>
            </a:r>
            <a:r>
              <a:rPr lang="en-US" sz="2000" b="1" dirty="0"/>
              <a:t>)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012C2B2-E305-F045-A165-542AF70C7948}"/>
              </a:ext>
            </a:extLst>
          </p:cNvPr>
          <p:cNvSpPr/>
          <p:nvPr/>
        </p:nvSpPr>
        <p:spPr>
          <a:xfrm>
            <a:off x="1439045" y="4975487"/>
            <a:ext cx="131952" cy="14019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BF9A8FF-E1D0-874F-937F-B91FCB3DAD5E}"/>
              </a:ext>
            </a:extLst>
          </p:cNvPr>
          <p:cNvSpPr txBox="1"/>
          <p:nvPr/>
        </p:nvSpPr>
        <p:spPr>
          <a:xfrm>
            <a:off x="2884394" y="3708605"/>
            <a:ext cx="62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NP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B48C36C-9614-5C41-A328-75B338129E38}"/>
              </a:ext>
            </a:extLst>
          </p:cNvPr>
          <p:cNvSpPr/>
          <p:nvPr/>
        </p:nvSpPr>
        <p:spPr>
          <a:xfrm>
            <a:off x="4402169" y="1098225"/>
            <a:ext cx="1432112" cy="6562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63B101A-AFE3-9E49-A054-2DB3C4589DCC}"/>
              </a:ext>
            </a:extLst>
          </p:cNvPr>
          <p:cNvSpPr/>
          <p:nvPr/>
        </p:nvSpPr>
        <p:spPr>
          <a:xfrm>
            <a:off x="4550588" y="1228450"/>
            <a:ext cx="131952" cy="14019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B9B79C2-5BBF-154A-BFFF-71C77C3BD773}"/>
              </a:ext>
            </a:extLst>
          </p:cNvPr>
          <p:cNvSpPr txBox="1"/>
          <p:nvPr/>
        </p:nvSpPr>
        <p:spPr>
          <a:xfrm>
            <a:off x="4771210" y="1118397"/>
            <a:ext cx="1291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Stony Brook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E1FD1D90-E508-6B48-A0C4-B32E9F43FE48}"/>
              </a:ext>
            </a:extLst>
          </p:cNvPr>
          <p:cNvSpPr txBox="1"/>
          <p:nvPr/>
        </p:nvSpPr>
        <p:spPr>
          <a:xfrm>
            <a:off x="4409768" y="1386646"/>
            <a:ext cx="62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NP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645EBC3C-583B-4E49-9141-E31FA8D7FD49}"/>
              </a:ext>
            </a:extLst>
          </p:cNvPr>
          <p:cNvSpPr txBox="1"/>
          <p:nvPr/>
        </p:nvSpPr>
        <p:spPr>
          <a:xfrm>
            <a:off x="4771210" y="1402035"/>
            <a:ext cx="1638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North Pole</a:t>
            </a:r>
          </a:p>
        </p:txBody>
      </p:sp>
    </p:spTree>
    <p:extLst>
      <p:ext uri="{BB962C8B-B14F-4D97-AF65-F5344CB8AC3E}">
        <p14:creationId xmlns:p14="http://schemas.microsoft.com/office/powerpoint/2010/main" val="2818801862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1" y="977588"/>
            <a:ext cx="7644569" cy="5621881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Polar Dominant Jet Superposition Events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1485" y="1064342"/>
            <a:ext cx="3656997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12 Hours Prior to Jet Superposition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56013" y="6425341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ω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93504" y="6425341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 speed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1.5-,2-,</a:t>
            </a:r>
          </a:p>
          <a:p>
            <a:r>
              <a:rPr lang="en-US" dirty="0"/>
              <a:t>3-PVU 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rgbClr val="E300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14717" y="397349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pert. PV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rgbClr val="E300D7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014716" y="4525146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pert</a:t>
            </a:r>
            <a:r>
              <a:rPr lang="en-US" dirty="0">
                <a:latin typeface="Times New Roman"/>
                <a:cs typeface="Times New Roman"/>
              </a:rPr>
              <a:t>.</a:t>
            </a:r>
            <a:r>
              <a:rPr lang="en-US" dirty="0"/>
              <a:t> PV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311410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1" y="977588"/>
            <a:ext cx="7644569" cy="5621881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Polar Dominant Jet Superposition Events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1485" y="1064342"/>
            <a:ext cx="3656997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12 Hours Prior to Jet Superposition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56013" y="6425341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ω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93504" y="6425341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 speed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1.5-,2-,</a:t>
            </a:r>
          </a:p>
          <a:p>
            <a:r>
              <a:rPr lang="en-US" dirty="0"/>
              <a:t>3-PVU 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rgbClr val="E300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14717" y="397349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pert. PV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rgbClr val="E300D7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014716" y="4525146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pert</a:t>
            </a:r>
            <a:r>
              <a:rPr lang="en-US" dirty="0">
                <a:latin typeface="Times New Roman"/>
                <a:cs typeface="Times New Roman"/>
              </a:rPr>
              <a:t>.</a:t>
            </a:r>
            <a:r>
              <a:rPr lang="en-US" dirty="0"/>
              <a:t> PV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θ</a:t>
            </a:r>
            <a:endParaRPr lang="en-US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EC1A8D5-24AA-F44D-A271-DB250F027B74}"/>
              </a:ext>
            </a:extLst>
          </p:cNvPr>
          <p:cNvCxnSpPr>
            <a:cxnSpLocks/>
          </p:cNvCxnSpPr>
          <p:nvPr/>
        </p:nvCxnSpPr>
        <p:spPr>
          <a:xfrm flipH="1" flipV="1">
            <a:off x="3924886" y="3418020"/>
            <a:ext cx="2384808" cy="284314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A10836F-B0C2-3043-A574-515CAF257302}"/>
              </a:ext>
            </a:extLst>
          </p:cNvPr>
          <p:cNvSpPr txBox="1"/>
          <p:nvPr/>
        </p:nvSpPr>
        <p:spPr>
          <a:xfrm>
            <a:off x="5430310" y="2963667"/>
            <a:ext cx="1898316" cy="1477328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Strong cyclonic PV anomaly poleward of the developing jet superposition</a:t>
            </a:r>
          </a:p>
        </p:txBody>
      </p:sp>
      <p:sp>
        <p:nvSpPr>
          <p:cNvPr id="10" name="Plus 9">
            <a:extLst>
              <a:ext uri="{FF2B5EF4-FFF2-40B4-BE49-F238E27FC236}">
                <a16:creationId xmlns:a16="http://schemas.microsoft.com/office/drawing/2014/main" id="{AE53F523-4756-8443-9DEF-EBC50AA218AD}"/>
              </a:ext>
            </a:extLst>
          </p:cNvPr>
          <p:cNvSpPr/>
          <p:nvPr/>
        </p:nvSpPr>
        <p:spPr>
          <a:xfrm>
            <a:off x="3489986" y="2781816"/>
            <a:ext cx="513470" cy="478301"/>
          </a:xfrm>
          <a:prstGeom prst="mathPlus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00B0F0"/>
              </a:solidFill>
            </a:endParaRP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2BEF1445-F6B0-0946-B568-B7D1C1B4A07C}"/>
              </a:ext>
            </a:extLst>
          </p:cNvPr>
          <p:cNvSpPr/>
          <p:nvPr/>
        </p:nvSpPr>
        <p:spPr>
          <a:xfrm>
            <a:off x="2651819" y="2739377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884E6068-BA9B-3843-AC2F-252769D72AE0}"/>
              </a:ext>
            </a:extLst>
          </p:cNvPr>
          <p:cNvSpPr/>
          <p:nvPr/>
        </p:nvSpPr>
        <p:spPr>
          <a:xfrm>
            <a:off x="2784805" y="2878779"/>
            <a:ext cx="152400" cy="153153"/>
          </a:xfrm>
          <a:prstGeom prst="ellipse">
            <a:avLst/>
          </a:prstGeom>
          <a:solidFill>
            <a:schemeClr val="tx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A25EC349-6116-894A-87AC-E939C2473844}"/>
              </a:ext>
            </a:extLst>
          </p:cNvPr>
          <p:cNvSpPr/>
          <p:nvPr/>
        </p:nvSpPr>
        <p:spPr>
          <a:xfrm>
            <a:off x="4284318" y="2740754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FC457FA-E09E-5744-9B21-37061DC42690}"/>
              </a:ext>
            </a:extLst>
          </p:cNvPr>
          <p:cNvCxnSpPr>
            <a:stCxn id="34" idx="1"/>
            <a:endCxn id="34" idx="5"/>
          </p:cNvCxnSpPr>
          <p:nvPr/>
        </p:nvCxnSpPr>
        <p:spPr>
          <a:xfrm>
            <a:off x="4345587" y="2802326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D0404998-8E34-5649-BEC9-C45123527095}"/>
              </a:ext>
            </a:extLst>
          </p:cNvPr>
          <p:cNvCxnSpPr>
            <a:stCxn id="34" idx="7"/>
            <a:endCxn id="34" idx="3"/>
          </p:cNvCxnSpPr>
          <p:nvPr/>
        </p:nvCxnSpPr>
        <p:spPr>
          <a:xfrm flipH="1">
            <a:off x="4345587" y="2802326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Oval 31">
            <a:extLst>
              <a:ext uri="{FF2B5EF4-FFF2-40B4-BE49-F238E27FC236}">
                <a16:creationId xmlns:a16="http://schemas.microsoft.com/office/drawing/2014/main" id="{A25EC349-6116-894A-87AC-E939C2473844}"/>
              </a:ext>
            </a:extLst>
          </p:cNvPr>
          <p:cNvSpPr/>
          <p:nvPr/>
        </p:nvSpPr>
        <p:spPr>
          <a:xfrm>
            <a:off x="7647575" y="5287749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DFC457FA-E09E-5744-9B21-37061DC42690}"/>
              </a:ext>
            </a:extLst>
          </p:cNvPr>
          <p:cNvCxnSpPr>
            <a:stCxn id="32" idx="1"/>
            <a:endCxn id="32" idx="5"/>
          </p:cNvCxnSpPr>
          <p:nvPr/>
        </p:nvCxnSpPr>
        <p:spPr>
          <a:xfrm>
            <a:off x="7708844" y="5349321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D0404998-8E34-5649-BEC9-C45123527095}"/>
              </a:ext>
            </a:extLst>
          </p:cNvPr>
          <p:cNvCxnSpPr>
            <a:stCxn id="32" idx="7"/>
            <a:endCxn id="32" idx="3"/>
          </p:cNvCxnSpPr>
          <p:nvPr/>
        </p:nvCxnSpPr>
        <p:spPr>
          <a:xfrm flipH="1">
            <a:off x="7708844" y="5349321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" name="Oval 37">
            <a:extLst>
              <a:ext uri="{FF2B5EF4-FFF2-40B4-BE49-F238E27FC236}">
                <a16:creationId xmlns:a16="http://schemas.microsoft.com/office/drawing/2014/main" id="{2BEF1445-F6B0-0946-B568-B7D1C1B4A07C}"/>
              </a:ext>
            </a:extLst>
          </p:cNvPr>
          <p:cNvSpPr/>
          <p:nvPr/>
        </p:nvSpPr>
        <p:spPr>
          <a:xfrm>
            <a:off x="7647575" y="5881713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84E6068-BA9B-3843-AC2F-252769D72AE0}"/>
              </a:ext>
            </a:extLst>
          </p:cNvPr>
          <p:cNvSpPr/>
          <p:nvPr/>
        </p:nvSpPr>
        <p:spPr>
          <a:xfrm>
            <a:off x="7780561" y="6021115"/>
            <a:ext cx="152400" cy="153153"/>
          </a:xfrm>
          <a:prstGeom prst="ellipse">
            <a:avLst/>
          </a:prstGeom>
          <a:solidFill>
            <a:schemeClr val="tx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/>
          <p:cNvSpPr txBox="1"/>
          <p:nvPr/>
        </p:nvSpPr>
        <p:spPr>
          <a:xfrm>
            <a:off x="8074520" y="5169232"/>
            <a:ext cx="1509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into page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8056919" y="5779010"/>
            <a:ext cx="1509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out</a:t>
            </a:r>
          </a:p>
          <a:p>
            <a:r>
              <a:rPr lang="en-US" dirty="0"/>
              <a:t>of page</a:t>
            </a:r>
          </a:p>
        </p:txBody>
      </p:sp>
    </p:spTree>
    <p:extLst>
      <p:ext uri="{BB962C8B-B14F-4D97-AF65-F5344CB8AC3E}">
        <p14:creationId xmlns:p14="http://schemas.microsoft.com/office/powerpoint/2010/main" val="2090393246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1" y="977588"/>
            <a:ext cx="7644569" cy="5621881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Polar Dominant Jet Superposition Events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1485" y="1064342"/>
            <a:ext cx="3656997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12 Hours Prior to Jet Superposition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56013" y="6425341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ω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93504" y="6425341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 speed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1.5-,2-,</a:t>
            </a:r>
          </a:p>
          <a:p>
            <a:r>
              <a:rPr lang="en-US" dirty="0"/>
              <a:t>3-PVU 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rgbClr val="E300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14717" y="397349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pert. PV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rgbClr val="E300D7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014716" y="4525146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pert</a:t>
            </a:r>
            <a:r>
              <a:rPr lang="en-US" dirty="0">
                <a:latin typeface="Times New Roman"/>
                <a:cs typeface="Times New Roman"/>
              </a:rPr>
              <a:t>.</a:t>
            </a:r>
            <a:r>
              <a:rPr lang="en-US" dirty="0"/>
              <a:t> PV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θ</a:t>
            </a:r>
            <a:endParaRPr lang="en-US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2B065599-0F24-684C-8BC3-7BC5DE212D36}"/>
              </a:ext>
            </a:extLst>
          </p:cNvPr>
          <p:cNvCxnSpPr>
            <a:cxnSpLocks/>
          </p:cNvCxnSpPr>
          <p:nvPr/>
        </p:nvCxnSpPr>
        <p:spPr>
          <a:xfrm flipV="1">
            <a:off x="2151143" y="4642338"/>
            <a:ext cx="2167639" cy="229162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ED66C272-CFDF-3B4B-BE0F-C62045D683ED}"/>
              </a:ext>
            </a:extLst>
          </p:cNvPr>
          <p:cNvSpPr txBox="1"/>
          <p:nvPr/>
        </p:nvSpPr>
        <p:spPr>
          <a:xfrm>
            <a:off x="406332" y="4204492"/>
            <a:ext cx="1898316" cy="1200329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Subsidence directly beneath and </a:t>
            </a:r>
            <a:r>
              <a:rPr lang="en-US" b="1" dirty="0" err="1"/>
              <a:t>poleward</a:t>
            </a:r>
            <a:r>
              <a:rPr lang="en-US" b="1" dirty="0"/>
              <a:t> of the jet core</a:t>
            </a:r>
          </a:p>
        </p:txBody>
      </p:sp>
    </p:spTree>
    <p:extLst>
      <p:ext uri="{BB962C8B-B14F-4D97-AF65-F5344CB8AC3E}">
        <p14:creationId xmlns:p14="http://schemas.microsoft.com/office/powerpoint/2010/main" val="1245849590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021" y="977588"/>
            <a:ext cx="7644568" cy="5621881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Polar Dominant Jet Superposition Events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31485" y="1064342"/>
            <a:ext cx="3656997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12 Hours Prior to Jet Superposition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56013" y="6425341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ω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93504" y="6425341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 speed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1.5-,2-,</a:t>
            </a:r>
          </a:p>
          <a:p>
            <a:r>
              <a:rPr lang="en-US" dirty="0"/>
              <a:t>3-PVU 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14717" y="397349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PV adv.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chemeClr val="tx1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014716" y="4525146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PV adv.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θ</a:t>
            </a:r>
            <a:endParaRPr lang="en-US" dirty="0"/>
          </a:p>
        </p:txBody>
      </p: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5EC1A8D5-24AA-F44D-A271-DB250F027B74}"/>
              </a:ext>
            </a:extLst>
          </p:cNvPr>
          <p:cNvCxnSpPr>
            <a:cxnSpLocks/>
          </p:cNvCxnSpPr>
          <p:nvPr/>
        </p:nvCxnSpPr>
        <p:spPr>
          <a:xfrm flipV="1">
            <a:off x="2489982" y="3788529"/>
            <a:ext cx="1471940" cy="1105949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>
            <a:extLst>
              <a:ext uri="{FF2B5EF4-FFF2-40B4-BE49-F238E27FC236}">
                <a16:creationId xmlns:a16="http://schemas.microsoft.com/office/drawing/2014/main" id="{4A10836F-B0C2-3043-A574-515CAF257302}"/>
              </a:ext>
            </a:extLst>
          </p:cNvPr>
          <p:cNvSpPr txBox="1"/>
          <p:nvPr/>
        </p:nvSpPr>
        <p:spPr>
          <a:xfrm>
            <a:off x="817286" y="4342824"/>
            <a:ext cx="1898316" cy="92333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Subsidence acts to steepen the tropopause</a:t>
            </a:r>
          </a:p>
        </p:txBody>
      </p:sp>
    </p:spTree>
    <p:extLst>
      <p:ext uri="{BB962C8B-B14F-4D97-AF65-F5344CB8AC3E}">
        <p14:creationId xmlns:p14="http://schemas.microsoft.com/office/powerpoint/2010/main" val="33711136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8" y="977588"/>
            <a:ext cx="7611314" cy="5621881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Polar Dominant Jet Superposition Events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45553" y="1071376"/>
            <a:ext cx="3656997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 Hours Prior to Jet Superposition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56013" y="6425341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ω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93504" y="6425341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 speed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1.5-,2-,</a:t>
            </a:r>
          </a:p>
          <a:p>
            <a:r>
              <a:rPr lang="en-US" dirty="0"/>
              <a:t>3-PVU 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8014717" y="397349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PV adv.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8" name="Straight Connector 27"/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chemeClr val="tx1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extBox 28"/>
          <p:cNvSpPr txBox="1"/>
          <p:nvPr/>
        </p:nvSpPr>
        <p:spPr>
          <a:xfrm>
            <a:off x="8014716" y="4525146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PV adv.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θ</a:t>
            </a:r>
            <a:endParaRPr lang="en-US" dirty="0"/>
          </a:p>
        </p:txBody>
      </p: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4DF3FC40-408A-D444-8305-A05081AC3FED}"/>
              </a:ext>
            </a:extLst>
          </p:cNvPr>
          <p:cNvCxnSpPr>
            <a:cxnSpLocks/>
          </p:cNvCxnSpPr>
          <p:nvPr/>
        </p:nvCxnSpPr>
        <p:spPr>
          <a:xfrm flipV="1">
            <a:off x="2489982" y="4163518"/>
            <a:ext cx="1849901" cy="730961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2EE3DA26-F910-374C-9516-590D6C491960}"/>
              </a:ext>
            </a:extLst>
          </p:cNvPr>
          <p:cNvSpPr txBox="1"/>
          <p:nvPr/>
        </p:nvSpPr>
        <p:spPr>
          <a:xfrm>
            <a:off x="817286" y="4342824"/>
            <a:ext cx="1898316" cy="92333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Subsidence acts to steepen the tropopause</a:t>
            </a:r>
          </a:p>
        </p:txBody>
      </p:sp>
    </p:spTree>
    <p:extLst>
      <p:ext uri="{BB962C8B-B14F-4D97-AF65-F5344CB8AC3E}">
        <p14:creationId xmlns:p14="http://schemas.microsoft.com/office/powerpoint/2010/main" val="7588968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48" y="977588"/>
            <a:ext cx="7611314" cy="5621880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Polar Dominant Jet Superposition Events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56013" y="6425341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ω</a:t>
            </a:r>
            <a:endParaRPr lang="en-US" sz="20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493504" y="6425341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 speed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1.5-,2-,</a:t>
            </a:r>
          </a:p>
          <a:p>
            <a:r>
              <a:rPr lang="en-US" dirty="0"/>
              <a:t>3-PVU </a:t>
            </a:r>
          </a:p>
        </p:txBody>
      </p:sp>
      <p:cxnSp>
        <p:nvCxnSpPr>
          <p:cNvPr id="23" name="Straight Connector 22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27" name="Rectangle 26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θ</a:t>
            </a:r>
            <a:endParaRPr lang="en-US" dirty="0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B558596-0B34-374E-B172-F5D50E5E0F93}"/>
              </a:ext>
            </a:extLst>
          </p:cNvPr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rgbClr val="E300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157067B-B54E-4548-B5BB-59D4133516DC}"/>
              </a:ext>
            </a:extLst>
          </p:cNvPr>
          <p:cNvSpPr txBox="1"/>
          <p:nvPr/>
        </p:nvSpPr>
        <p:spPr>
          <a:xfrm>
            <a:off x="8014717" y="397349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pert. PV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7442F0D4-65EC-8F41-8B23-711F7D039D18}"/>
              </a:ext>
            </a:extLst>
          </p:cNvPr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rgbClr val="E300D7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68B39D4D-A2BA-C946-AE06-D693009D2CA5}"/>
              </a:ext>
            </a:extLst>
          </p:cNvPr>
          <p:cNvSpPr txBox="1"/>
          <p:nvPr/>
        </p:nvSpPr>
        <p:spPr>
          <a:xfrm>
            <a:off x="8014716" y="4525146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pert</a:t>
            </a:r>
            <a:r>
              <a:rPr lang="en-US" dirty="0">
                <a:latin typeface="Times New Roman"/>
                <a:cs typeface="Times New Roman"/>
              </a:rPr>
              <a:t>.</a:t>
            </a:r>
            <a:r>
              <a:rPr lang="en-US" dirty="0"/>
              <a:t> PV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518752A-E6C1-1C41-A2FA-8D882892C6E4}"/>
              </a:ext>
            </a:extLst>
          </p:cNvPr>
          <p:cNvSpPr txBox="1"/>
          <p:nvPr/>
        </p:nvSpPr>
        <p:spPr>
          <a:xfrm>
            <a:off x="545553" y="1071376"/>
            <a:ext cx="3656997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 Hours Prior to Jet Superposition</a:t>
            </a:r>
          </a:p>
        </p:txBody>
      </p:sp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1DB8DA2F-59F8-0142-9C7C-62A9D505EB66}"/>
              </a:ext>
            </a:extLst>
          </p:cNvPr>
          <p:cNvCxnSpPr>
            <a:cxnSpLocks/>
          </p:cNvCxnSpPr>
          <p:nvPr/>
        </p:nvCxnSpPr>
        <p:spPr>
          <a:xfrm flipV="1">
            <a:off x="2428167" y="3229056"/>
            <a:ext cx="1574091" cy="1612115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37D2DF80-266B-724F-A441-603EF4BE50E2}"/>
              </a:ext>
            </a:extLst>
          </p:cNvPr>
          <p:cNvSpPr txBox="1"/>
          <p:nvPr/>
        </p:nvSpPr>
        <p:spPr>
          <a:xfrm>
            <a:off x="906855" y="4102506"/>
            <a:ext cx="2093466" cy="1200329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Cyclonic PV anomaly intensifies poleward of the jet superposition</a:t>
            </a:r>
          </a:p>
        </p:txBody>
      </p:sp>
      <p:sp>
        <p:nvSpPr>
          <p:cNvPr id="36" name="Plus 35">
            <a:extLst>
              <a:ext uri="{FF2B5EF4-FFF2-40B4-BE49-F238E27FC236}">
                <a16:creationId xmlns:a16="http://schemas.microsoft.com/office/drawing/2014/main" id="{3CA15724-539E-424D-9602-D4EB251DF08B}"/>
              </a:ext>
            </a:extLst>
          </p:cNvPr>
          <p:cNvSpPr/>
          <p:nvPr/>
        </p:nvSpPr>
        <p:spPr>
          <a:xfrm>
            <a:off x="3582512" y="2719455"/>
            <a:ext cx="738323" cy="687753"/>
          </a:xfrm>
          <a:prstGeom prst="mathPlus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BAD404CB-102D-7E4D-A729-63D39A98AAED}"/>
              </a:ext>
            </a:extLst>
          </p:cNvPr>
          <p:cNvGrpSpPr/>
          <p:nvPr/>
        </p:nvGrpSpPr>
        <p:grpSpPr>
          <a:xfrm>
            <a:off x="2884655" y="2791577"/>
            <a:ext cx="511378" cy="513903"/>
            <a:chOff x="2870376" y="2812920"/>
            <a:chExt cx="418372" cy="420438"/>
          </a:xfrm>
        </p:grpSpPr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9DBDCFD5-3B8B-D94B-A8C0-22621A2FDA0D}"/>
                </a:ext>
              </a:extLst>
            </p:cNvPr>
            <p:cNvSpPr/>
            <p:nvPr/>
          </p:nvSpPr>
          <p:spPr>
            <a:xfrm>
              <a:off x="2870376" y="2812920"/>
              <a:ext cx="418372" cy="420438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6B770A2C-A29D-7948-81D7-6E0BD526C670}"/>
                </a:ext>
              </a:extLst>
            </p:cNvPr>
            <p:cNvSpPr/>
            <p:nvPr/>
          </p:nvSpPr>
          <p:spPr>
            <a:xfrm>
              <a:off x="3003362" y="2952322"/>
              <a:ext cx="152400" cy="153153"/>
            </a:xfrm>
            <a:prstGeom prst="ellipse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9" name="Oval 38">
            <a:extLst>
              <a:ext uri="{FF2B5EF4-FFF2-40B4-BE49-F238E27FC236}">
                <a16:creationId xmlns:a16="http://schemas.microsoft.com/office/drawing/2014/main" id="{EDE62195-FFBA-EF47-9525-545EAD252172}"/>
              </a:ext>
            </a:extLst>
          </p:cNvPr>
          <p:cNvSpPr/>
          <p:nvPr/>
        </p:nvSpPr>
        <p:spPr>
          <a:xfrm>
            <a:off x="4422053" y="2762767"/>
            <a:ext cx="546030" cy="548726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FCD3CFB-8864-DA42-A421-C7A0DDE8128C}"/>
              </a:ext>
            </a:extLst>
          </p:cNvPr>
          <p:cNvCxnSpPr>
            <a:stCxn id="39" idx="1"/>
            <a:endCxn id="39" idx="5"/>
          </p:cNvCxnSpPr>
          <p:nvPr/>
        </p:nvCxnSpPr>
        <p:spPr>
          <a:xfrm>
            <a:off x="4502017" y="2843126"/>
            <a:ext cx="386102" cy="388008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0765D898-636D-4541-AD39-06F5A6788BDA}"/>
              </a:ext>
            </a:extLst>
          </p:cNvPr>
          <p:cNvCxnSpPr>
            <a:stCxn id="39" idx="7"/>
            <a:endCxn id="39" idx="3"/>
          </p:cNvCxnSpPr>
          <p:nvPr/>
        </p:nvCxnSpPr>
        <p:spPr>
          <a:xfrm flipH="1">
            <a:off x="4502017" y="2843126"/>
            <a:ext cx="386102" cy="388008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Oval 27">
            <a:extLst>
              <a:ext uri="{FF2B5EF4-FFF2-40B4-BE49-F238E27FC236}">
                <a16:creationId xmlns:a16="http://schemas.microsoft.com/office/drawing/2014/main" id="{A25EC349-6116-894A-87AC-E939C2473844}"/>
              </a:ext>
            </a:extLst>
          </p:cNvPr>
          <p:cNvSpPr/>
          <p:nvPr/>
        </p:nvSpPr>
        <p:spPr>
          <a:xfrm>
            <a:off x="7647575" y="5287749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DFC457FA-E09E-5744-9B21-37061DC42690}"/>
              </a:ext>
            </a:extLst>
          </p:cNvPr>
          <p:cNvCxnSpPr>
            <a:stCxn id="28" idx="1"/>
            <a:endCxn id="28" idx="5"/>
          </p:cNvCxnSpPr>
          <p:nvPr/>
        </p:nvCxnSpPr>
        <p:spPr>
          <a:xfrm>
            <a:off x="7708844" y="5349321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D0404998-8E34-5649-BEC9-C45123527095}"/>
              </a:ext>
            </a:extLst>
          </p:cNvPr>
          <p:cNvCxnSpPr>
            <a:stCxn id="28" idx="7"/>
            <a:endCxn id="28" idx="3"/>
          </p:cNvCxnSpPr>
          <p:nvPr/>
        </p:nvCxnSpPr>
        <p:spPr>
          <a:xfrm flipH="1">
            <a:off x="7708844" y="5349321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2BEF1445-F6B0-0946-B568-B7D1C1B4A07C}"/>
              </a:ext>
            </a:extLst>
          </p:cNvPr>
          <p:cNvSpPr/>
          <p:nvPr/>
        </p:nvSpPr>
        <p:spPr>
          <a:xfrm>
            <a:off x="7647575" y="5881713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884E6068-BA9B-3843-AC2F-252769D72AE0}"/>
              </a:ext>
            </a:extLst>
          </p:cNvPr>
          <p:cNvSpPr/>
          <p:nvPr/>
        </p:nvSpPr>
        <p:spPr>
          <a:xfrm>
            <a:off x="7780561" y="6021115"/>
            <a:ext cx="152400" cy="153153"/>
          </a:xfrm>
          <a:prstGeom prst="ellipse">
            <a:avLst/>
          </a:prstGeom>
          <a:solidFill>
            <a:schemeClr val="tx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8074520" y="5169232"/>
            <a:ext cx="1509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into page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056919" y="5779010"/>
            <a:ext cx="1509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out</a:t>
            </a:r>
          </a:p>
          <a:p>
            <a:r>
              <a:rPr lang="en-US" dirty="0"/>
              <a:t>of page</a:t>
            </a:r>
          </a:p>
        </p:txBody>
      </p:sp>
    </p:spTree>
    <p:extLst>
      <p:ext uri="{BB962C8B-B14F-4D97-AF65-F5344CB8AC3E}">
        <p14:creationId xmlns:p14="http://schemas.microsoft.com/office/powerpoint/2010/main" val="359402954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0665" y="151697"/>
            <a:ext cx="6940882" cy="3206026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2549" y="3488925"/>
            <a:ext cx="6957113" cy="3213524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E. Subtropical Dominant Jet Superposition Events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2 Days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Prior to Jet Superposition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N=76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261184" y="4658325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627435" y="4509684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087707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 s</a:t>
            </a:r>
            <a:r>
              <a:rPr lang="en-US" sz="1400" baseline="30000" dirty="0"/>
              <a:t>–1</a:t>
            </a:r>
            <a:endParaRPr lang="en-US" sz="1400" dirty="0"/>
          </a:p>
        </p:txBody>
      </p:sp>
      <p:sp>
        <p:nvSpPr>
          <p:cNvPr id="46" name="Rectangle 45"/>
          <p:cNvSpPr/>
          <p:nvPr/>
        </p:nvSpPr>
        <p:spPr>
          <a:xfrm>
            <a:off x="4106732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mm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015922" y="2634664"/>
            <a:ext cx="2076037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WAA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CAA</a:t>
            </a:r>
          </a:p>
        </p:txBody>
      </p:sp>
      <p:sp>
        <p:nvSpPr>
          <p:cNvPr id="58" name="Rectangle 57"/>
          <p:cNvSpPr/>
          <p:nvPr/>
        </p:nvSpPr>
        <p:spPr>
          <a:xfrm>
            <a:off x="1998963" y="6317433"/>
            <a:ext cx="2092997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9" name="Straight Connector 58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MSLP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Neg. OLR </a:t>
            </a:r>
          </a:p>
          <a:p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Geo. Height, &amp; Geo. Height </a:t>
            </a:r>
            <a:r>
              <a:rPr lang="en-US" sz="1600" b="1" dirty="0" err="1"/>
              <a:t>Anom</a:t>
            </a:r>
            <a:r>
              <a:rPr lang="en-US" sz="1600" b="1" dirty="0"/>
              <a:t>., &amp; 300-hPa Geo. Temp Adv.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2015923" y="3482425"/>
            <a:ext cx="6974048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MSLP </a:t>
            </a:r>
            <a:r>
              <a:rPr lang="en-US" sz="1600" b="1" dirty="0" err="1"/>
              <a:t>Anom</a:t>
            </a:r>
            <a:r>
              <a:rPr lang="en-US" sz="1600" b="1" dirty="0"/>
              <a:t>., PWAT </a:t>
            </a:r>
            <a:r>
              <a:rPr lang="en-US" sz="1600" b="1" dirty="0" err="1"/>
              <a:t>Anom</a:t>
            </a:r>
            <a:r>
              <a:rPr lang="en-US" sz="1600" b="1" dirty="0"/>
              <a:t>., &amp; –OLR </a:t>
            </a:r>
            <a:r>
              <a:rPr lang="en-US" sz="1600" b="1" dirty="0" err="1"/>
              <a:t>Anom</a:t>
            </a:r>
            <a:r>
              <a:rPr lang="en-US" sz="1600" b="1" dirty="0"/>
              <a:t>.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893976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3852" y="153169"/>
            <a:ext cx="6934508" cy="3203082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66" y="3490642"/>
            <a:ext cx="6949679" cy="3210089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2017859" y="3482425"/>
            <a:ext cx="6957364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MSLP </a:t>
            </a:r>
            <a:r>
              <a:rPr lang="en-US" sz="1600" b="1" dirty="0" err="1"/>
              <a:t>Anom</a:t>
            </a:r>
            <a:r>
              <a:rPr lang="en-US" sz="1600" b="1" dirty="0"/>
              <a:t>., PWAT </a:t>
            </a:r>
            <a:r>
              <a:rPr lang="en-US" sz="1600" b="1" dirty="0" err="1"/>
              <a:t>Anom</a:t>
            </a:r>
            <a:r>
              <a:rPr lang="en-US" sz="1600" b="1" dirty="0"/>
              <a:t>., &amp; –OLR </a:t>
            </a:r>
            <a:r>
              <a:rPr lang="en-US" sz="1600" b="1" dirty="0" err="1"/>
              <a:t>Anom</a:t>
            </a:r>
            <a:r>
              <a:rPr lang="en-US" sz="1600" b="1" dirty="0"/>
              <a:t>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E. Subtropical Dominant Jet Superposition Events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1 Day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Prior to Jet Superposition</a:t>
            </a:r>
          </a:p>
        </p:txBody>
      </p:sp>
      <p:cxnSp>
        <p:nvCxnSpPr>
          <p:cNvPr id="23" name="Straight Connector 22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N=76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136044" y="4503223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86323" y="4527512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43" name="Rectangle 42"/>
          <p:cNvSpPr/>
          <p:nvPr/>
        </p:nvSpPr>
        <p:spPr>
          <a:xfrm>
            <a:off x="4087707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4" name="Picture 43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 s</a:t>
            </a:r>
            <a:r>
              <a:rPr lang="en-US" sz="1400" baseline="30000" dirty="0"/>
              <a:t>–1</a:t>
            </a:r>
            <a:endParaRPr lang="en-US" sz="1400" dirty="0"/>
          </a:p>
        </p:txBody>
      </p:sp>
      <p:sp>
        <p:nvSpPr>
          <p:cNvPr id="46" name="Rectangle 45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48" name="TextBox 47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mm</a:t>
            </a:r>
          </a:p>
        </p:txBody>
      </p:sp>
      <p:sp>
        <p:nvSpPr>
          <p:cNvPr id="49" name="Rectangle 48"/>
          <p:cNvSpPr/>
          <p:nvPr/>
        </p:nvSpPr>
        <p:spPr>
          <a:xfrm>
            <a:off x="2011614" y="2634664"/>
            <a:ext cx="2080345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0" name="Straight Connector 49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54" name="Straight Connector 53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WAA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CAA</a:t>
            </a:r>
          </a:p>
        </p:txBody>
      </p:sp>
      <p:sp>
        <p:nvSpPr>
          <p:cNvPr id="58" name="Rectangle 57"/>
          <p:cNvSpPr/>
          <p:nvPr/>
        </p:nvSpPr>
        <p:spPr>
          <a:xfrm>
            <a:off x="2005264" y="6317433"/>
            <a:ext cx="2086696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9" name="Straight Connector 58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TextBox 59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MSLP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61" name="Straight Connector 60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TextBox 61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Neg. OLR </a:t>
            </a:r>
          </a:p>
          <a:p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2018776" y="135520"/>
            <a:ext cx="6947180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Geo. Height, &amp; Geo. Height </a:t>
            </a:r>
            <a:r>
              <a:rPr lang="en-US" sz="1600" b="1" dirty="0" err="1"/>
              <a:t>Anom</a:t>
            </a:r>
            <a:r>
              <a:rPr lang="en-US" sz="1600" b="1" dirty="0"/>
              <a:t>., &amp; 300-hPa Geo. Temp Adv.</a:t>
            </a:r>
          </a:p>
        </p:txBody>
      </p:sp>
      <p:cxnSp>
        <p:nvCxnSpPr>
          <p:cNvPr id="32" name="Straight Connector 31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015507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885" y="154108"/>
            <a:ext cx="6930442" cy="3201204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66" y="3490642"/>
            <a:ext cx="6949679" cy="3210089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2027902" y="135520"/>
            <a:ext cx="694542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Geo. Height, &amp; Geo. Height </a:t>
            </a:r>
            <a:r>
              <a:rPr lang="en-US" sz="1600" b="1" dirty="0" err="1"/>
              <a:t>Anom</a:t>
            </a:r>
            <a:r>
              <a:rPr lang="en-US" sz="1600" b="1" dirty="0"/>
              <a:t>., &amp; 300-hPa Geo. Temp Adv.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017859" y="3482425"/>
            <a:ext cx="6957364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MSLP </a:t>
            </a:r>
            <a:r>
              <a:rPr lang="en-US" sz="1600" b="1" dirty="0" err="1"/>
              <a:t>Anom</a:t>
            </a:r>
            <a:r>
              <a:rPr lang="en-US" sz="1600" b="1" dirty="0"/>
              <a:t>., PWAT </a:t>
            </a:r>
            <a:r>
              <a:rPr lang="en-US" sz="1600" b="1" dirty="0" err="1"/>
              <a:t>Anom</a:t>
            </a:r>
            <a:r>
              <a:rPr lang="en-US" sz="1600" b="1" dirty="0"/>
              <a:t>., &amp; –OLR </a:t>
            </a:r>
            <a:r>
              <a:rPr lang="en-US" sz="1600" b="1" dirty="0" err="1"/>
              <a:t>Anom</a:t>
            </a:r>
            <a:r>
              <a:rPr lang="en-US" sz="1600" b="1" dirty="0"/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E. Subtropical Dominant Jet Superposition Events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0 Days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Prior to Jet Superposition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5619552" y="1234547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619552" y="4525638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227498" y="5094802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N=76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963985" y="4203785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</a:p>
        </p:txBody>
      </p:sp>
      <p:sp>
        <p:nvSpPr>
          <p:cNvPr id="21" name="Rectangle 20"/>
          <p:cNvSpPr/>
          <p:nvPr/>
        </p:nvSpPr>
        <p:spPr>
          <a:xfrm>
            <a:off x="4080333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7" name="Picture 26" descr="jet_legen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 s</a:t>
            </a:r>
            <a:r>
              <a:rPr lang="en-US" sz="1400" baseline="30000" dirty="0"/>
              <a:t>–1</a:t>
            </a:r>
            <a:endParaRPr lang="en-US" sz="1400" dirty="0"/>
          </a:p>
        </p:txBody>
      </p:sp>
      <p:sp>
        <p:nvSpPr>
          <p:cNvPr id="29" name="Rectangle 28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31" name="TextBox 30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mm</a:t>
            </a:r>
          </a:p>
        </p:txBody>
      </p:sp>
      <p:sp>
        <p:nvSpPr>
          <p:cNvPr id="32" name="Rectangle 31"/>
          <p:cNvSpPr/>
          <p:nvPr/>
        </p:nvSpPr>
        <p:spPr>
          <a:xfrm>
            <a:off x="2020528" y="2634664"/>
            <a:ext cx="2071431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3" name="Straight Connector 32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37" name="Straight Connector 36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WAA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CAA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005264" y="6317433"/>
            <a:ext cx="2086696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MSLP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Neg. OLR </a:t>
            </a:r>
          </a:p>
          <a:p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46" name="Straight Connector 45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6828926" y="4764031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81CD1D88-2EF8-F848-998F-C03403611E51}"/>
              </a:ext>
            </a:extLst>
          </p:cNvPr>
          <p:cNvSpPr txBox="1"/>
          <p:nvPr/>
        </p:nvSpPr>
        <p:spPr>
          <a:xfrm>
            <a:off x="494776" y="4734495"/>
            <a:ext cx="1537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Average </a:t>
            </a:r>
          </a:p>
          <a:p>
            <a:r>
              <a:rPr lang="en-US" dirty="0"/>
              <a:t>Location of Superposition</a:t>
            </a:r>
          </a:p>
        </p:txBody>
      </p:sp>
    </p:spTree>
    <p:extLst>
      <p:ext uri="{BB962C8B-B14F-4D97-AF65-F5344CB8AC3E}">
        <p14:creationId xmlns:p14="http://schemas.microsoft.com/office/powerpoint/2010/main" val="2272269635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885" y="154108"/>
            <a:ext cx="6930442" cy="3201204"/>
          </a:xfrm>
          <a:prstGeom prst="rect">
            <a:avLst/>
          </a:prstGeom>
          <a:ln w="38100" cmpd="sng">
            <a:solidFill>
              <a:schemeClr val="tx1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6266" y="3490642"/>
            <a:ext cx="6949679" cy="3210089"/>
          </a:xfrm>
          <a:prstGeom prst="rect">
            <a:avLst/>
          </a:prstGeom>
          <a:ln w="38100" cmpd="sng">
            <a:solidFill>
              <a:srgbClr val="000000"/>
            </a:solidFill>
          </a:ln>
        </p:spPr>
      </p:pic>
      <p:sp>
        <p:nvSpPr>
          <p:cNvPr id="11" name="TextBox 10"/>
          <p:cNvSpPr txBox="1"/>
          <p:nvPr/>
        </p:nvSpPr>
        <p:spPr>
          <a:xfrm>
            <a:off x="2017859" y="3482425"/>
            <a:ext cx="6957364" cy="338554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MSLP </a:t>
            </a:r>
            <a:r>
              <a:rPr lang="en-US" sz="1600" b="1" dirty="0" err="1"/>
              <a:t>Anom</a:t>
            </a:r>
            <a:r>
              <a:rPr lang="en-US" sz="1600" b="1" dirty="0"/>
              <a:t>., PWAT </a:t>
            </a:r>
            <a:r>
              <a:rPr lang="en-US" sz="1600" b="1" dirty="0" err="1"/>
              <a:t>Anom</a:t>
            </a:r>
            <a:r>
              <a:rPr lang="en-US" sz="1600" b="1" dirty="0"/>
              <a:t>., &amp; –OLR </a:t>
            </a:r>
            <a:r>
              <a:rPr lang="en-US" sz="1600" b="1" dirty="0" err="1"/>
              <a:t>Anom</a:t>
            </a:r>
            <a:r>
              <a:rPr lang="en-US" sz="1600" b="1" dirty="0"/>
              <a:t>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0" y="24067"/>
            <a:ext cx="20052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E. Subtropical Dominant Jet Superposition Events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024" y="2814265"/>
            <a:ext cx="1959189" cy="12003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0 Days </a:t>
            </a:r>
          </a:p>
          <a:p>
            <a:pPr algn="ctr"/>
            <a:r>
              <a:rPr lang="en-US" sz="2400" b="1" dirty="0">
                <a:solidFill>
                  <a:srgbClr val="0000FF"/>
                </a:solidFill>
              </a:rPr>
              <a:t>Prior to Jet Superposition</a:t>
            </a:r>
          </a:p>
        </p:txBody>
      </p:sp>
      <p:cxnSp>
        <p:nvCxnSpPr>
          <p:cNvPr id="17" name="Straight Connector 16"/>
          <p:cNvCxnSpPr/>
          <p:nvPr/>
        </p:nvCxnSpPr>
        <p:spPr>
          <a:xfrm flipV="1">
            <a:off x="148628" y="1729277"/>
            <a:ext cx="1702466" cy="13510"/>
          </a:xfrm>
          <a:prstGeom prst="line">
            <a:avLst/>
          </a:prstGeom>
          <a:ln w="57150" cmpd="sng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Oval 21"/>
          <p:cNvSpPr/>
          <p:nvPr/>
        </p:nvSpPr>
        <p:spPr>
          <a:xfrm>
            <a:off x="5605809" y="1227699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5621685" y="4525638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/>
          <p:cNvCxnSpPr/>
          <p:nvPr/>
        </p:nvCxnSpPr>
        <p:spPr>
          <a:xfrm>
            <a:off x="5433523" y="615794"/>
            <a:ext cx="809664" cy="2527557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5084273" y="407110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6175237" y="2594755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C’</a:t>
            </a:r>
          </a:p>
        </p:txBody>
      </p:sp>
      <p:sp>
        <p:nvSpPr>
          <p:cNvPr id="27" name="Oval 26"/>
          <p:cNvSpPr/>
          <p:nvPr/>
        </p:nvSpPr>
        <p:spPr>
          <a:xfrm>
            <a:off x="227498" y="5094802"/>
            <a:ext cx="182676" cy="189497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/>
          <p:cNvSpPr txBox="1"/>
          <p:nvPr/>
        </p:nvSpPr>
        <p:spPr>
          <a:xfrm>
            <a:off x="481263" y="6101814"/>
            <a:ext cx="1122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N=76</a:t>
            </a:r>
          </a:p>
        </p:txBody>
      </p:sp>
      <p:cxnSp>
        <p:nvCxnSpPr>
          <p:cNvPr id="31" name="Straight Connector 30"/>
          <p:cNvCxnSpPr/>
          <p:nvPr/>
        </p:nvCxnSpPr>
        <p:spPr>
          <a:xfrm>
            <a:off x="5433523" y="3924184"/>
            <a:ext cx="809664" cy="2527557"/>
          </a:xfrm>
          <a:prstGeom prst="line">
            <a:avLst/>
          </a:prstGeom>
          <a:ln w="57150" cmpd="sng">
            <a:solidFill>
              <a:srgbClr val="00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2027902" y="135520"/>
            <a:ext cx="6945428" cy="33855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/>
              <a:t>250-hPa Jet, Geo. Height, &amp; Geo. Height </a:t>
            </a:r>
            <a:r>
              <a:rPr lang="en-US" sz="1600" b="1" dirty="0" err="1"/>
              <a:t>Anom</a:t>
            </a:r>
            <a:r>
              <a:rPr lang="en-US" sz="1600" b="1" dirty="0"/>
              <a:t>., &amp; 300-hPa Geo. Temp Adv.</a:t>
            </a:r>
          </a:p>
        </p:txBody>
      </p:sp>
      <p:sp>
        <p:nvSpPr>
          <p:cNvPr id="35" name="Rectangle 34"/>
          <p:cNvSpPr/>
          <p:nvPr/>
        </p:nvSpPr>
        <p:spPr>
          <a:xfrm>
            <a:off x="4080333" y="2981132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6" name="Picture 35" descr="jet_legend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8912" y="3006533"/>
            <a:ext cx="4466882" cy="382699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8451704" y="3028367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 s</a:t>
            </a:r>
            <a:r>
              <a:rPr lang="en-US" sz="1400" baseline="30000" dirty="0"/>
              <a:t>–1</a:t>
            </a:r>
            <a:endParaRPr lang="en-US" sz="1400" dirty="0"/>
          </a:p>
        </p:txBody>
      </p:sp>
      <p:sp>
        <p:nvSpPr>
          <p:cNvPr id="38" name="Rectangle 37"/>
          <p:cNvSpPr/>
          <p:nvPr/>
        </p:nvSpPr>
        <p:spPr>
          <a:xfrm>
            <a:off x="4091984" y="6323320"/>
            <a:ext cx="4883674" cy="382699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15" y="6350985"/>
            <a:ext cx="4466882" cy="378170"/>
          </a:xfrm>
          <a:prstGeom prst="rect">
            <a:avLst/>
          </a:prstGeom>
        </p:spPr>
      </p:pic>
      <p:sp>
        <p:nvSpPr>
          <p:cNvPr id="40" name="TextBox 39"/>
          <p:cNvSpPr txBox="1"/>
          <p:nvPr/>
        </p:nvSpPr>
        <p:spPr>
          <a:xfrm>
            <a:off x="8448607" y="6370555"/>
            <a:ext cx="1159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mm</a:t>
            </a:r>
          </a:p>
        </p:txBody>
      </p:sp>
      <p:sp>
        <p:nvSpPr>
          <p:cNvPr id="41" name="Rectangle 40"/>
          <p:cNvSpPr/>
          <p:nvPr/>
        </p:nvSpPr>
        <p:spPr>
          <a:xfrm>
            <a:off x="2020528" y="2634664"/>
            <a:ext cx="2071431" cy="740473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2" name="Straight Connector 41"/>
          <p:cNvCxnSpPr/>
          <p:nvPr/>
        </p:nvCxnSpPr>
        <p:spPr>
          <a:xfrm>
            <a:off x="2095962" y="2829013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TextBox 43"/>
          <p:cNvSpPr txBox="1"/>
          <p:nvPr/>
        </p:nvSpPr>
        <p:spPr>
          <a:xfrm>
            <a:off x="2317141" y="263400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2314020" y="297502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250-hPa Geo. Height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46" name="Straight Connector 45"/>
          <p:cNvCxnSpPr/>
          <p:nvPr/>
        </p:nvCxnSpPr>
        <p:spPr>
          <a:xfrm>
            <a:off x="3183866" y="2824061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V="1">
            <a:off x="3183866" y="3180699"/>
            <a:ext cx="263780" cy="3037"/>
          </a:xfrm>
          <a:prstGeom prst="line">
            <a:avLst/>
          </a:prstGeom>
          <a:ln w="76200" cmpd="sng">
            <a:solidFill>
              <a:srgbClr val="0D23F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TextBox 47"/>
          <p:cNvSpPr txBox="1"/>
          <p:nvPr/>
        </p:nvSpPr>
        <p:spPr>
          <a:xfrm>
            <a:off x="3392867" y="2630567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WAA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3389747" y="2968144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300-hPa </a:t>
            </a:r>
          </a:p>
          <a:p>
            <a:r>
              <a:rPr lang="en-US" sz="1000" dirty="0"/>
              <a:t>Geo. CAA</a:t>
            </a:r>
          </a:p>
        </p:txBody>
      </p:sp>
      <p:sp>
        <p:nvSpPr>
          <p:cNvPr id="50" name="Rectangle 49"/>
          <p:cNvSpPr/>
          <p:nvPr/>
        </p:nvSpPr>
        <p:spPr>
          <a:xfrm>
            <a:off x="2005264" y="6317433"/>
            <a:ext cx="2086696" cy="403788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1" name="Straight Connector 50"/>
          <p:cNvCxnSpPr/>
          <p:nvPr/>
        </p:nvCxnSpPr>
        <p:spPr>
          <a:xfrm>
            <a:off x="2095962" y="6521685"/>
            <a:ext cx="263780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/>
          <p:cNvSpPr txBox="1"/>
          <p:nvPr/>
        </p:nvSpPr>
        <p:spPr>
          <a:xfrm>
            <a:off x="2317141" y="6393047"/>
            <a:ext cx="109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MSLP </a:t>
            </a:r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3183866" y="6516733"/>
            <a:ext cx="263780" cy="0"/>
          </a:xfrm>
          <a:prstGeom prst="line">
            <a:avLst/>
          </a:prstGeom>
          <a:ln w="76200" cmpd="sng">
            <a:solidFill>
              <a:srgbClr val="FF0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TextBox 53"/>
          <p:cNvSpPr txBox="1"/>
          <p:nvPr/>
        </p:nvSpPr>
        <p:spPr>
          <a:xfrm>
            <a:off x="3400241" y="6323239"/>
            <a:ext cx="10987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Neg. OLR </a:t>
            </a:r>
          </a:p>
          <a:p>
            <a:r>
              <a:rPr lang="en-US" sz="1000" dirty="0" err="1"/>
              <a:t>Anom</a:t>
            </a:r>
            <a:r>
              <a:rPr lang="en-US" sz="1000" dirty="0"/>
              <a:t>.</a:t>
            </a:r>
          </a:p>
        </p:txBody>
      </p:sp>
      <p:cxnSp>
        <p:nvCxnSpPr>
          <p:cNvPr id="55" name="Straight Connector 54"/>
          <p:cNvCxnSpPr/>
          <p:nvPr/>
        </p:nvCxnSpPr>
        <p:spPr>
          <a:xfrm flipV="1">
            <a:off x="2095962" y="3183121"/>
            <a:ext cx="263780" cy="3037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6" name="TextBox 55"/>
          <p:cNvSpPr txBox="1"/>
          <p:nvPr/>
        </p:nvSpPr>
        <p:spPr>
          <a:xfrm>
            <a:off x="5963985" y="4203785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L</a:t>
            </a:r>
          </a:p>
        </p:txBody>
      </p:sp>
      <p:sp>
        <p:nvSpPr>
          <p:cNvPr id="57" name="TextBox 56"/>
          <p:cNvSpPr txBox="1"/>
          <p:nvPr/>
        </p:nvSpPr>
        <p:spPr>
          <a:xfrm>
            <a:off x="6828926" y="4764031"/>
            <a:ext cx="1231900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00FF"/>
                </a:solidFill>
                <a:effectLst>
                  <a:glow rad="63500">
                    <a:schemeClr val="tx1">
                      <a:alpha val="75000"/>
                    </a:schemeClr>
                  </a:glow>
                </a:effectLst>
                <a:latin typeface="Bell MT"/>
                <a:cs typeface="Bell MT"/>
              </a:rPr>
              <a:t>H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5084273" y="3711041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</a:t>
            </a:r>
          </a:p>
        </p:txBody>
      </p:sp>
      <p:sp>
        <p:nvSpPr>
          <p:cNvPr id="59" name="TextBox 58"/>
          <p:cNvSpPr txBox="1"/>
          <p:nvPr/>
        </p:nvSpPr>
        <p:spPr>
          <a:xfrm>
            <a:off x="6175237" y="5898686"/>
            <a:ext cx="6985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C’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6F38948-6ECA-4B4F-9F31-106031C69EEE}"/>
              </a:ext>
            </a:extLst>
          </p:cNvPr>
          <p:cNvSpPr txBox="1"/>
          <p:nvPr/>
        </p:nvSpPr>
        <p:spPr>
          <a:xfrm>
            <a:off x="494776" y="4734495"/>
            <a:ext cx="15373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Average </a:t>
            </a:r>
          </a:p>
          <a:p>
            <a:r>
              <a:rPr lang="en-US" dirty="0"/>
              <a:t>Location of Superposition</a:t>
            </a:r>
          </a:p>
        </p:txBody>
      </p:sp>
    </p:spTree>
    <p:extLst>
      <p:ext uri="{BB962C8B-B14F-4D97-AF65-F5344CB8AC3E}">
        <p14:creationId xmlns:p14="http://schemas.microsoft.com/office/powerpoint/2010/main" val="12831312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857951" y="6087544"/>
            <a:ext cx="323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Modified from </a:t>
            </a:r>
            <a:r>
              <a:rPr lang="en-US" b="1" dirty="0" err="1"/>
              <a:t>Defant</a:t>
            </a:r>
            <a:r>
              <a:rPr lang="en-US" b="1" dirty="0"/>
              <a:t> and </a:t>
            </a:r>
            <a:r>
              <a:rPr lang="en-US" b="1" dirty="0" err="1"/>
              <a:t>Taba</a:t>
            </a:r>
            <a:r>
              <a:rPr lang="en-US" b="1" dirty="0"/>
              <a:t> (1957)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5997597" y="6044012"/>
            <a:ext cx="3016306" cy="95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5857951" y="1424607"/>
            <a:ext cx="3232344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Maps of tropopause pressure help to identify the location of the jets.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While each jet occupies its own climatological latitude band, substantial meanders are common.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Occasionally, the latitudinal separation between the jets can vanish resulting in a vertical </a:t>
            </a:r>
            <a:r>
              <a:rPr lang="en-US" sz="2000" b="1" dirty="0"/>
              <a:t>jet superposition</a:t>
            </a:r>
            <a:r>
              <a:rPr lang="en-US" sz="2000" dirty="0"/>
              <a:t>.</a:t>
            </a:r>
            <a:endParaRPr lang="en-US" dirty="0"/>
          </a:p>
        </p:txBody>
      </p:sp>
      <p:pic>
        <p:nvPicPr>
          <p:cNvPr id="15" name="Content Placeholder 5" descr="Defant_Taba2.jpg"/>
          <p:cNvPicPr>
            <a:picLocks noGrp="1" noChangeAspect="1"/>
          </p:cNvPicPr>
          <p:nvPr>
            <p:ph idx="1"/>
          </p:nvPr>
        </p:nvPicPr>
        <p:blipFill>
          <a:blip r:embed="rId3"/>
          <a:srcRect l="-41797" r="-41797"/>
          <a:stretch>
            <a:fillRect/>
          </a:stretch>
        </p:blipFill>
        <p:spPr>
          <a:xfrm>
            <a:off x="-2062979" y="1052667"/>
            <a:ext cx="10330193" cy="5681208"/>
          </a:xfrm>
        </p:spPr>
      </p:pic>
      <p:sp>
        <p:nvSpPr>
          <p:cNvPr id="18" name="Oval 17"/>
          <p:cNvSpPr/>
          <p:nvPr/>
        </p:nvSpPr>
        <p:spPr>
          <a:xfrm>
            <a:off x="2754923" y="4572001"/>
            <a:ext cx="869461" cy="918307"/>
          </a:xfrm>
          <a:prstGeom prst="ellipse">
            <a:avLst/>
          </a:prstGeom>
          <a:noFill/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947171" y="5728597"/>
            <a:ext cx="2854960" cy="923330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indent="457200"/>
            <a:r>
              <a:rPr lang="en-US" dirty="0"/>
              <a:t>Tropical Tropopause</a:t>
            </a:r>
          </a:p>
          <a:p>
            <a:pPr indent="457200"/>
            <a:r>
              <a:rPr lang="en-US" dirty="0"/>
              <a:t>Subtropical Tropopause</a:t>
            </a:r>
          </a:p>
          <a:p>
            <a:pPr indent="457200"/>
            <a:r>
              <a:rPr lang="en-US" dirty="0"/>
              <a:t>Polar Tropopause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144580" y="5824010"/>
            <a:ext cx="213360" cy="198111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3144580" y="6095785"/>
            <a:ext cx="213360" cy="198111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3144580" y="6379797"/>
            <a:ext cx="213360" cy="19811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sp>
        <p:nvSpPr>
          <p:cNvPr id="22" name="TextBox 21"/>
          <p:cNvSpPr txBox="1"/>
          <p:nvPr/>
        </p:nvSpPr>
        <p:spPr>
          <a:xfrm rot="19490759">
            <a:off x="1082249" y="1998390"/>
            <a:ext cx="81740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STJ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F9A8FF-E1D0-874F-937F-B91FCB3DAD5E}"/>
              </a:ext>
            </a:extLst>
          </p:cNvPr>
          <p:cNvSpPr txBox="1"/>
          <p:nvPr/>
        </p:nvSpPr>
        <p:spPr>
          <a:xfrm>
            <a:off x="2884394" y="3708605"/>
            <a:ext cx="62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NP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2580535-8A9F-6845-8C4F-E46BAD25BD2C}"/>
              </a:ext>
            </a:extLst>
          </p:cNvPr>
          <p:cNvSpPr txBox="1"/>
          <p:nvPr/>
        </p:nvSpPr>
        <p:spPr>
          <a:xfrm rot="19450374">
            <a:off x="1319993" y="2160842"/>
            <a:ext cx="131149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PJ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3E97F53-7975-0749-A6C2-CF96D3ECA576}"/>
              </a:ext>
            </a:extLst>
          </p:cNvPr>
          <p:cNvSpPr txBox="1"/>
          <p:nvPr/>
        </p:nvSpPr>
        <p:spPr>
          <a:xfrm>
            <a:off x="300703" y="1091701"/>
            <a:ext cx="3250249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Tropopause</a:t>
            </a:r>
            <a:r>
              <a:rPr lang="en-US" sz="2000" b="1" dirty="0"/>
              <a:t> Pressure (</a:t>
            </a:r>
            <a:r>
              <a:rPr lang="en-US" sz="2000" b="1" dirty="0" err="1"/>
              <a:t>hPa</a:t>
            </a:r>
            <a:r>
              <a:rPr lang="en-US" sz="2000" b="1" dirty="0"/>
              <a:t>)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C558837B-C26E-3949-9B4F-4896B9895C5C}"/>
              </a:ext>
            </a:extLst>
          </p:cNvPr>
          <p:cNvSpPr/>
          <p:nvPr/>
        </p:nvSpPr>
        <p:spPr>
          <a:xfrm>
            <a:off x="4402169" y="1098225"/>
            <a:ext cx="1432112" cy="6562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Oval 32">
            <a:extLst>
              <a:ext uri="{FF2B5EF4-FFF2-40B4-BE49-F238E27FC236}">
                <a16:creationId xmlns:a16="http://schemas.microsoft.com/office/drawing/2014/main" id="{F7934C8B-4477-6D46-AC16-E111FB673FA0}"/>
              </a:ext>
            </a:extLst>
          </p:cNvPr>
          <p:cNvSpPr/>
          <p:nvPr/>
        </p:nvSpPr>
        <p:spPr>
          <a:xfrm>
            <a:off x="4550588" y="1228450"/>
            <a:ext cx="131952" cy="14019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4F0EF829-6F0D-664E-BA41-30FF85D30235}"/>
              </a:ext>
            </a:extLst>
          </p:cNvPr>
          <p:cNvSpPr txBox="1"/>
          <p:nvPr/>
        </p:nvSpPr>
        <p:spPr>
          <a:xfrm>
            <a:off x="4409768" y="1386646"/>
            <a:ext cx="62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NP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D8CE6821-6F5B-DD45-A67A-FBE5BC506E5D}"/>
              </a:ext>
            </a:extLst>
          </p:cNvPr>
          <p:cNvSpPr/>
          <p:nvPr/>
        </p:nvSpPr>
        <p:spPr>
          <a:xfrm>
            <a:off x="1439045" y="4975487"/>
            <a:ext cx="131952" cy="14019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EB92CE9-3FA8-1B4C-B2BB-C68BF67B35B5}"/>
              </a:ext>
            </a:extLst>
          </p:cNvPr>
          <p:cNvSpPr txBox="1"/>
          <p:nvPr/>
        </p:nvSpPr>
        <p:spPr>
          <a:xfrm>
            <a:off x="4771210" y="1118397"/>
            <a:ext cx="1291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Stony Brook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A75152E-C761-8A49-AE27-979A21B3CA4D}"/>
              </a:ext>
            </a:extLst>
          </p:cNvPr>
          <p:cNvSpPr txBox="1"/>
          <p:nvPr/>
        </p:nvSpPr>
        <p:spPr>
          <a:xfrm>
            <a:off x="4771210" y="1402035"/>
            <a:ext cx="1638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North Pole</a:t>
            </a:r>
          </a:p>
        </p:txBody>
      </p:sp>
    </p:spTree>
    <p:extLst>
      <p:ext uri="{BB962C8B-B14F-4D97-AF65-F5344CB8AC3E}">
        <p14:creationId xmlns:p14="http://schemas.microsoft.com/office/powerpoint/2010/main" val="119847966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5" y="978901"/>
            <a:ext cx="7644568" cy="5619253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E. Subtropical Dominant Jet Superposition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7529" y="1061027"/>
            <a:ext cx="355767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12 Hours Prior to Jet Superposition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14148" y="6394563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ω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21414" y="6420210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 speed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1.5-,2-,</a:t>
            </a:r>
          </a:p>
          <a:p>
            <a:r>
              <a:rPr lang="en-US" dirty="0"/>
              <a:t>3-PVU 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θ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B24AAE1-2507-4947-BBEF-EBDA7DB1A61B}"/>
              </a:ext>
            </a:extLst>
          </p:cNvPr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rgbClr val="E300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BA38EBE4-3F85-2D4B-BE18-7D0BE9AD5816}"/>
              </a:ext>
            </a:extLst>
          </p:cNvPr>
          <p:cNvSpPr txBox="1"/>
          <p:nvPr/>
        </p:nvSpPr>
        <p:spPr>
          <a:xfrm>
            <a:off x="8014717" y="397349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pert. PV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9316AE0E-DF0D-A748-9BC5-6C9663213BF1}"/>
              </a:ext>
            </a:extLst>
          </p:cNvPr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rgbClr val="E300D7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891FDC7E-A1FE-0444-86EE-33B13672CCB2}"/>
              </a:ext>
            </a:extLst>
          </p:cNvPr>
          <p:cNvSpPr txBox="1"/>
          <p:nvPr/>
        </p:nvSpPr>
        <p:spPr>
          <a:xfrm>
            <a:off x="8014716" y="4525146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pert</a:t>
            </a:r>
            <a:r>
              <a:rPr lang="en-US" dirty="0">
                <a:latin typeface="Times New Roman"/>
                <a:cs typeface="Times New Roman"/>
              </a:rPr>
              <a:t>.</a:t>
            </a:r>
            <a:r>
              <a:rPr lang="en-US" dirty="0"/>
              <a:t> PV</a:t>
            </a:r>
          </a:p>
        </p:txBody>
      </p:sp>
    </p:spTree>
    <p:extLst>
      <p:ext uri="{BB962C8B-B14F-4D97-AF65-F5344CB8AC3E}">
        <p14:creationId xmlns:p14="http://schemas.microsoft.com/office/powerpoint/2010/main" val="85020632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5" y="978901"/>
            <a:ext cx="7644568" cy="5619253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E. Subtropical Dominant Jet Superposition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7529" y="1061027"/>
            <a:ext cx="355767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12 Hours Prior to Jet Superposition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14148" y="6394563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ω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21414" y="6420210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 speed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1.5-,2-,</a:t>
            </a:r>
          </a:p>
          <a:p>
            <a:r>
              <a:rPr lang="en-US" dirty="0"/>
              <a:t>3-PVU 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θ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EA4D024-9F8B-CF4B-9633-B75BA0610709}"/>
              </a:ext>
            </a:extLst>
          </p:cNvPr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rgbClr val="E300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6F699B5-C433-604B-8445-3AF9FD461F51}"/>
              </a:ext>
            </a:extLst>
          </p:cNvPr>
          <p:cNvSpPr txBox="1"/>
          <p:nvPr/>
        </p:nvSpPr>
        <p:spPr>
          <a:xfrm>
            <a:off x="8014717" y="397349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pert. PV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2697A51-89BB-194C-8398-15AE3D09AF2E}"/>
              </a:ext>
            </a:extLst>
          </p:cNvPr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rgbClr val="E300D7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06ADF7A-E68E-BE46-8D48-9854E8E4AC60}"/>
              </a:ext>
            </a:extLst>
          </p:cNvPr>
          <p:cNvSpPr txBox="1"/>
          <p:nvPr/>
        </p:nvSpPr>
        <p:spPr>
          <a:xfrm>
            <a:off x="8014716" y="4525146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pert</a:t>
            </a:r>
            <a:r>
              <a:rPr lang="en-US" dirty="0">
                <a:latin typeface="Times New Roman"/>
                <a:cs typeface="Times New Roman"/>
              </a:rPr>
              <a:t>.</a:t>
            </a:r>
            <a:r>
              <a:rPr lang="en-US" dirty="0"/>
              <a:t> PV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3860EC91-DCDC-6745-8D7C-6DF3A0ED8B85}"/>
              </a:ext>
            </a:extLst>
          </p:cNvPr>
          <p:cNvCxnSpPr>
            <a:cxnSpLocks/>
          </p:cNvCxnSpPr>
          <p:nvPr/>
        </p:nvCxnSpPr>
        <p:spPr>
          <a:xfrm flipH="1" flipV="1">
            <a:off x="4149593" y="2497015"/>
            <a:ext cx="1883920" cy="2382823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E82FBA7B-8E36-CE40-9BA4-88917DE5B98C}"/>
              </a:ext>
            </a:extLst>
          </p:cNvPr>
          <p:cNvCxnSpPr>
            <a:cxnSpLocks/>
          </p:cNvCxnSpPr>
          <p:nvPr/>
        </p:nvCxnSpPr>
        <p:spPr>
          <a:xfrm flipH="1" flipV="1">
            <a:off x="3075515" y="3770596"/>
            <a:ext cx="2607834" cy="1420384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4FCB8AEB-804A-9F40-BB3F-C8377442364D}"/>
              </a:ext>
            </a:extLst>
          </p:cNvPr>
          <p:cNvSpPr txBox="1"/>
          <p:nvPr/>
        </p:nvSpPr>
        <p:spPr>
          <a:xfrm>
            <a:off x="5041641" y="4149198"/>
            <a:ext cx="2102771" cy="1477328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Juxtaposition of cyclonic and anticyclonic PV anomalies near the tropopause.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10F5E216-1E93-4D46-9D11-64498F7338A7}"/>
              </a:ext>
            </a:extLst>
          </p:cNvPr>
          <p:cNvSpPr/>
          <p:nvPr/>
        </p:nvSpPr>
        <p:spPr>
          <a:xfrm>
            <a:off x="2068011" y="3242952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Oval 30">
            <a:extLst>
              <a:ext uri="{FF2B5EF4-FFF2-40B4-BE49-F238E27FC236}">
                <a16:creationId xmlns:a16="http://schemas.microsoft.com/office/drawing/2014/main" id="{D314BDD3-CC11-4C48-95ED-B7C6E1CF3F87}"/>
              </a:ext>
            </a:extLst>
          </p:cNvPr>
          <p:cNvSpPr/>
          <p:nvPr/>
        </p:nvSpPr>
        <p:spPr>
          <a:xfrm>
            <a:off x="2200997" y="3382354"/>
            <a:ext cx="152400" cy="153153"/>
          </a:xfrm>
          <a:prstGeom prst="ellipse">
            <a:avLst/>
          </a:prstGeom>
          <a:solidFill>
            <a:schemeClr val="tx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F9A04FD5-A398-0B41-A943-706F1630E287}"/>
              </a:ext>
            </a:extLst>
          </p:cNvPr>
          <p:cNvSpPr/>
          <p:nvPr/>
        </p:nvSpPr>
        <p:spPr>
          <a:xfrm>
            <a:off x="3208136" y="3244329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6FA7DBB2-7C79-5149-BCA2-6DD4367824F5}"/>
              </a:ext>
            </a:extLst>
          </p:cNvPr>
          <p:cNvCxnSpPr>
            <a:stCxn id="32" idx="1"/>
            <a:endCxn id="32" idx="5"/>
          </p:cNvCxnSpPr>
          <p:nvPr/>
        </p:nvCxnSpPr>
        <p:spPr>
          <a:xfrm>
            <a:off x="3269405" y="3305901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AD7A421A-11CB-644E-891E-3CF6C6BA1404}"/>
              </a:ext>
            </a:extLst>
          </p:cNvPr>
          <p:cNvCxnSpPr>
            <a:stCxn id="32" idx="7"/>
            <a:endCxn id="32" idx="3"/>
          </p:cNvCxnSpPr>
          <p:nvPr/>
        </p:nvCxnSpPr>
        <p:spPr>
          <a:xfrm flipH="1">
            <a:off x="3269405" y="3305901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Plus 34">
            <a:extLst>
              <a:ext uri="{FF2B5EF4-FFF2-40B4-BE49-F238E27FC236}">
                <a16:creationId xmlns:a16="http://schemas.microsoft.com/office/drawing/2014/main" id="{2C47025C-14A7-F14F-AD89-440A64EEE5D8}"/>
              </a:ext>
            </a:extLst>
          </p:cNvPr>
          <p:cNvSpPr/>
          <p:nvPr/>
        </p:nvSpPr>
        <p:spPr>
          <a:xfrm>
            <a:off x="2576113" y="3234255"/>
            <a:ext cx="513470" cy="478301"/>
          </a:xfrm>
          <a:prstGeom prst="mathPlus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169DE65E-B70F-4C45-8778-E790B76C48CB}"/>
              </a:ext>
            </a:extLst>
          </p:cNvPr>
          <p:cNvSpPr/>
          <p:nvPr/>
        </p:nvSpPr>
        <p:spPr>
          <a:xfrm>
            <a:off x="3026883" y="1950015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DD437D16-BD4A-A04E-9A4C-E3FCC3F21861}"/>
              </a:ext>
            </a:extLst>
          </p:cNvPr>
          <p:cNvCxnSpPr>
            <a:stCxn id="36" idx="1"/>
            <a:endCxn id="36" idx="5"/>
          </p:cNvCxnSpPr>
          <p:nvPr/>
        </p:nvCxnSpPr>
        <p:spPr>
          <a:xfrm>
            <a:off x="3088152" y="2011587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507A42F-5A8F-6045-AE67-CBD8413BEC94}"/>
              </a:ext>
            </a:extLst>
          </p:cNvPr>
          <p:cNvCxnSpPr>
            <a:stCxn id="36" idx="7"/>
            <a:endCxn id="36" idx="3"/>
          </p:cNvCxnSpPr>
          <p:nvPr/>
        </p:nvCxnSpPr>
        <p:spPr>
          <a:xfrm flipH="1">
            <a:off x="3088152" y="2011587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Oval 38">
            <a:extLst>
              <a:ext uri="{FF2B5EF4-FFF2-40B4-BE49-F238E27FC236}">
                <a16:creationId xmlns:a16="http://schemas.microsoft.com/office/drawing/2014/main" id="{068187A0-6247-324A-B4F4-8155CF6298B0}"/>
              </a:ext>
            </a:extLst>
          </p:cNvPr>
          <p:cNvSpPr/>
          <p:nvPr/>
        </p:nvSpPr>
        <p:spPr>
          <a:xfrm>
            <a:off x="4195913" y="1937816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878A468C-3E27-924B-A430-4E2DFE070978}"/>
              </a:ext>
            </a:extLst>
          </p:cNvPr>
          <p:cNvSpPr/>
          <p:nvPr/>
        </p:nvSpPr>
        <p:spPr>
          <a:xfrm>
            <a:off x="4328899" y="2077218"/>
            <a:ext cx="152400" cy="153153"/>
          </a:xfrm>
          <a:prstGeom prst="ellipse">
            <a:avLst/>
          </a:prstGeom>
          <a:solidFill>
            <a:schemeClr val="tx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Minus 10">
            <a:extLst>
              <a:ext uri="{FF2B5EF4-FFF2-40B4-BE49-F238E27FC236}">
                <a16:creationId xmlns:a16="http://schemas.microsoft.com/office/drawing/2014/main" id="{D8F99F72-C1B0-334B-818A-3BDB26CF4B93}"/>
              </a:ext>
            </a:extLst>
          </p:cNvPr>
          <p:cNvSpPr/>
          <p:nvPr/>
        </p:nvSpPr>
        <p:spPr>
          <a:xfrm>
            <a:off x="3529732" y="1853988"/>
            <a:ext cx="545475" cy="564941"/>
          </a:xfrm>
          <a:prstGeom prst="mathMinus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25EC349-6116-894A-87AC-E939C2473844}"/>
              </a:ext>
            </a:extLst>
          </p:cNvPr>
          <p:cNvSpPr/>
          <p:nvPr/>
        </p:nvSpPr>
        <p:spPr>
          <a:xfrm>
            <a:off x="7647575" y="5287749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FC457FA-E09E-5744-9B21-37061DC42690}"/>
              </a:ext>
            </a:extLst>
          </p:cNvPr>
          <p:cNvCxnSpPr>
            <a:stCxn id="42" idx="1"/>
            <a:endCxn id="42" idx="5"/>
          </p:cNvCxnSpPr>
          <p:nvPr/>
        </p:nvCxnSpPr>
        <p:spPr>
          <a:xfrm>
            <a:off x="7708844" y="5349321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D0404998-8E34-5649-BEC9-C45123527095}"/>
              </a:ext>
            </a:extLst>
          </p:cNvPr>
          <p:cNvCxnSpPr>
            <a:stCxn id="42" idx="7"/>
            <a:endCxn id="42" idx="3"/>
          </p:cNvCxnSpPr>
          <p:nvPr/>
        </p:nvCxnSpPr>
        <p:spPr>
          <a:xfrm flipH="1">
            <a:off x="7708844" y="5349321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8" name="Oval 47">
            <a:extLst>
              <a:ext uri="{FF2B5EF4-FFF2-40B4-BE49-F238E27FC236}">
                <a16:creationId xmlns:a16="http://schemas.microsoft.com/office/drawing/2014/main" id="{2BEF1445-F6B0-0946-B568-B7D1C1B4A07C}"/>
              </a:ext>
            </a:extLst>
          </p:cNvPr>
          <p:cNvSpPr/>
          <p:nvPr/>
        </p:nvSpPr>
        <p:spPr>
          <a:xfrm>
            <a:off x="7647575" y="5881713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0" name="Oval 49">
            <a:extLst>
              <a:ext uri="{FF2B5EF4-FFF2-40B4-BE49-F238E27FC236}">
                <a16:creationId xmlns:a16="http://schemas.microsoft.com/office/drawing/2014/main" id="{884E6068-BA9B-3843-AC2F-252769D72AE0}"/>
              </a:ext>
            </a:extLst>
          </p:cNvPr>
          <p:cNvSpPr/>
          <p:nvPr/>
        </p:nvSpPr>
        <p:spPr>
          <a:xfrm>
            <a:off x="7780561" y="6021115"/>
            <a:ext cx="152400" cy="153153"/>
          </a:xfrm>
          <a:prstGeom prst="ellipse">
            <a:avLst/>
          </a:prstGeom>
          <a:solidFill>
            <a:schemeClr val="tx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TextBox 50"/>
          <p:cNvSpPr txBox="1"/>
          <p:nvPr/>
        </p:nvSpPr>
        <p:spPr>
          <a:xfrm>
            <a:off x="8074520" y="5169232"/>
            <a:ext cx="1509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into page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8056919" y="5779010"/>
            <a:ext cx="1509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out</a:t>
            </a:r>
          </a:p>
          <a:p>
            <a:r>
              <a:rPr lang="en-US" dirty="0"/>
              <a:t>of page</a:t>
            </a:r>
          </a:p>
        </p:txBody>
      </p:sp>
    </p:spTree>
    <p:extLst>
      <p:ext uri="{BB962C8B-B14F-4D97-AF65-F5344CB8AC3E}">
        <p14:creationId xmlns:p14="http://schemas.microsoft.com/office/powerpoint/2010/main" val="313270020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5" y="978901"/>
            <a:ext cx="7644568" cy="5619253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E. Subtropical Dominant Jet Superposition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7529" y="1061027"/>
            <a:ext cx="355767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12 Hours Prior to Jet Superposition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14148" y="6394563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ω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21414" y="6420210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 speed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1.5-,2-,</a:t>
            </a:r>
          </a:p>
          <a:p>
            <a:r>
              <a:rPr lang="en-US" dirty="0"/>
              <a:t>3-PVU 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θ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8EA4D024-9F8B-CF4B-9633-B75BA0610709}"/>
              </a:ext>
            </a:extLst>
          </p:cNvPr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rgbClr val="E300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36F699B5-C433-604B-8445-3AF9FD461F51}"/>
              </a:ext>
            </a:extLst>
          </p:cNvPr>
          <p:cNvSpPr txBox="1"/>
          <p:nvPr/>
        </p:nvSpPr>
        <p:spPr>
          <a:xfrm>
            <a:off x="8014717" y="397349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pert. PV</a:t>
            </a:r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62697A51-89BB-194C-8398-15AE3D09AF2E}"/>
              </a:ext>
            </a:extLst>
          </p:cNvPr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rgbClr val="E300D7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706ADF7A-E68E-BE46-8D48-9854E8E4AC60}"/>
              </a:ext>
            </a:extLst>
          </p:cNvPr>
          <p:cNvSpPr txBox="1"/>
          <p:nvPr/>
        </p:nvSpPr>
        <p:spPr>
          <a:xfrm>
            <a:off x="8014716" y="4525146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pert</a:t>
            </a:r>
            <a:r>
              <a:rPr lang="en-US" dirty="0">
                <a:latin typeface="Times New Roman"/>
                <a:cs typeface="Times New Roman"/>
              </a:rPr>
              <a:t>.</a:t>
            </a:r>
            <a:r>
              <a:rPr lang="en-US" dirty="0"/>
              <a:t> PV</a:t>
            </a:r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D9A4750-6DF3-5B41-AC48-7DAC42613C46}"/>
              </a:ext>
            </a:extLst>
          </p:cNvPr>
          <p:cNvCxnSpPr/>
          <p:nvPr/>
        </p:nvCxnSpPr>
        <p:spPr>
          <a:xfrm flipV="1">
            <a:off x="1913908" y="4793118"/>
            <a:ext cx="1478812" cy="1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EC17B14-C362-A942-805F-A4F00BEF3547}"/>
              </a:ext>
            </a:extLst>
          </p:cNvPr>
          <p:cNvSpPr txBox="1"/>
          <p:nvPr/>
        </p:nvSpPr>
        <p:spPr>
          <a:xfrm>
            <a:off x="280737" y="4372387"/>
            <a:ext cx="1898316" cy="923330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Ascent directly beneath the jet core</a:t>
            </a:r>
          </a:p>
        </p:txBody>
      </p:sp>
    </p:spTree>
    <p:extLst>
      <p:ext uri="{BB962C8B-B14F-4D97-AF65-F5344CB8AC3E}">
        <p14:creationId xmlns:p14="http://schemas.microsoft.com/office/powerpoint/2010/main" val="2459444618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6" y="978901"/>
            <a:ext cx="7644566" cy="5619253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E. Subtropical Dominant Jet Superposition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7529" y="1061027"/>
            <a:ext cx="355767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12 Hours Prior to Jet Superposition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14148" y="6394563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ω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21414" y="6420210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 speed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1.5-,2-,</a:t>
            </a:r>
          </a:p>
          <a:p>
            <a:r>
              <a:rPr lang="en-US" dirty="0"/>
              <a:t>3-PVU 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θ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D9A4750-6DF3-5B41-AC48-7DAC42613C46}"/>
              </a:ext>
            </a:extLst>
          </p:cNvPr>
          <p:cNvCxnSpPr>
            <a:cxnSpLocks/>
          </p:cNvCxnSpPr>
          <p:nvPr/>
        </p:nvCxnSpPr>
        <p:spPr>
          <a:xfrm flipV="1">
            <a:off x="1913908" y="3843572"/>
            <a:ext cx="1044548" cy="949548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EC17B14-C362-A942-805F-A4F00BEF3547}"/>
              </a:ext>
            </a:extLst>
          </p:cNvPr>
          <p:cNvSpPr txBox="1"/>
          <p:nvPr/>
        </p:nvSpPr>
        <p:spPr>
          <a:xfrm>
            <a:off x="398052" y="4342824"/>
            <a:ext cx="1898316" cy="1477328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Ascent and the diabatic destruction of PV act to steepen the tropopause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1429388-A939-5445-B785-3743DF5E8150}"/>
              </a:ext>
            </a:extLst>
          </p:cNvPr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0326A22-2D53-BC48-998F-8B0ABD4778D0}"/>
              </a:ext>
            </a:extLst>
          </p:cNvPr>
          <p:cNvSpPr txBox="1"/>
          <p:nvPr/>
        </p:nvSpPr>
        <p:spPr>
          <a:xfrm>
            <a:off x="8014717" y="397349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PV adv.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718C1BA-1968-3D47-A564-6203AEE88968}"/>
              </a:ext>
            </a:extLst>
          </p:cNvPr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chemeClr val="tx1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41E4D01-85D9-E34C-A840-A4017E850374}"/>
              </a:ext>
            </a:extLst>
          </p:cNvPr>
          <p:cNvSpPr txBox="1"/>
          <p:nvPr/>
        </p:nvSpPr>
        <p:spPr>
          <a:xfrm>
            <a:off x="8014716" y="4525146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PV adv.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170220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6" y="978901"/>
            <a:ext cx="7644566" cy="5619252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E. Subtropical Dominant Jet Superposition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7529" y="1061027"/>
            <a:ext cx="355767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 Hours Prior to Jet Superposition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14148" y="6394563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ω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21414" y="6420210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 speed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1.5-,2-,</a:t>
            </a:r>
          </a:p>
          <a:p>
            <a:r>
              <a:rPr lang="en-US" dirty="0"/>
              <a:t>3-PVU 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θ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D9A4750-6DF3-5B41-AC48-7DAC42613C46}"/>
              </a:ext>
            </a:extLst>
          </p:cNvPr>
          <p:cNvCxnSpPr>
            <a:cxnSpLocks/>
          </p:cNvCxnSpPr>
          <p:nvPr/>
        </p:nvCxnSpPr>
        <p:spPr>
          <a:xfrm flipV="1">
            <a:off x="1913908" y="4163518"/>
            <a:ext cx="1244289" cy="629602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>
            <a:extLst>
              <a:ext uri="{FF2B5EF4-FFF2-40B4-BE49-F238E27FC236}">
                <a16:creationId xmlns:a16="http://schemas.microsoft.com/office/drawing/2014/main" id="{3EC17B14-C362-A942-805F-A4F00BEF3547}"/>
              </a:ext>
            </a:extLst>
          </p:cNvPr>
          <p:cNvSpPr txBox="1"/>
          <p:nvPr/>
        </p:nvSpPr>
        <p:spPr>
          <a:xfrm>
            <a:off x="398052" y="4342824"/>
            <a:ext cx="1898316" cy="1754326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Subsidence develops beneath the jet core and acts to further steepen the tropopause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91429388-A939-5445-B785-3743DF5E8150}"/>
              </a:ext>
            </a:extLst>
          </p:cNvPr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20326A22-2D53-BC48-998F-8B0ABD4778D0}"/>
              </a:ext>
            </a:extLst>
          </p:cNvPr>
          <p:cNvSpPr txBox="1"/>
          <p:nvPr/>
        </p:nvSpPr>
        <p:spPr>
          <a:xfrm>
            <a:off x="8014717" y="397349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PV adv.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3718C1BA-1968-3D47-A564-6203AEE88968}"/>
              </a:ext>
            </a:extLst>
          </p:cNvPr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chemeClr val="tx1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941E4D01-85D9-E34C-A840-A4017E850374}"/>
              </a:ext>
            </a:extLst>
          </p:cNvPr>
          <p:cNvSpPr txBox="1"/>
          <p:nvPr/>
        </p:nvSpPr>
        <p:spPr>
          <a:xfrm>
            <a:off x="8014716" y="4525146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PV adv.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46830741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66" y="978901"/>
            <a:ext cx="7644565" cy="5619252"/>
          </a:xfrm>
          <a:prstGeom prst="rect">
            <a:avLst/>
          </a:prstGeom>
        </p:spPr>
      </p:pic>
      <p:cxnSp>
        <p:nvCxnSpPr>
          <p:cNvPr id="20" name="Straight Connector 19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187157" y="151540"/>
            <a:ext cx="9304421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E. Subtropical Dominant Jet Superposition Events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17529" y="1061027"/>
            <a:ext cx="3557678" cy="36933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00FF"/>
                </a:solidFill>
              </a:rPr>
              <a:t>0 Hours Prior to Jet Superposition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814148" y="6394563"/>
            <a:ext cx="114430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err="1"/>
              <a:t>ω</a:t>
            </a:r>
            <a:endParaRPr lang="en-US" sz="2000" b="1" dirty="0"/>
          </a:p>
        </p:txBody>
      </p:sp>
      <p:sp>
        <p:nvSpPr>
          <p:cNvPr id="8" name="TextBox 7"/>
          <p:cNvSpPr txBox="1"/>
          <p:nvPr/>
        </p:nvSpPr>
        <p:spPr>
          <a:xfrm>
            <a:off x="4521414" y="6420210"/>
            <a:ext cx="20932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wind speed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8056921" y="2665162"/>
            <a:ext cx="17862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1.5-,2-,</a:t>
            </a:r>
          </a:p>
          <a:p>
            <a:r>
              <a:rPr lang="en-US" dirty="0"/>
              <a:t>3-PVU </a:t>
            </a:r>
          </a:p>
        </p:txBody>
      </p:sp>
      <p:cxnSp>
        <p:nvCxnSpPr>
          <p:cNvPr id="44" name="Straight Connector 43"/>
          <p:cNvCxnSpPr/>
          <p:nvPr/>
        </p:nvCxnSpPr>
        <p:spPr>
          <a:xfrm>
            <a:off x="7610361" y="3614315"/>
            <a:ext cx="446559" cy="0"/>
          </a:xfrm>
          <a:prstGeom prst="line">
            <a:avLst/>
          </a:prstGeom>
          <a:ln w="76200" cmpd="sng">
            <a:solidFill>
              <a:srgbClr val="008000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5" name="TextBox 44"/>
          <p:cNvSpPr txBox="1"/>
          <p:nvPr/>
        </p:nvSpPr>
        <p:spPr>
          <a:xfrm>
            <a:off x="7494575" y="2207813"/>
            <a:ext cx="1580674" cy="369332"/>
          </a:xfrm>
          <a:prstGeom prst="rect">
            <a:avLst/>
          </a:prstGeom>
          <a:solidFill>
            <a:srgbClr val="B9CDE5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Legend</a:t>
            </a:r>
          </a:p>
        </p:txBody>
      </p:sp>
      <p:sp>
        <p:nvSpPr>
          <p:cNvPr id="46" name="Rectangle 45"/>
          <p:cNvSpPr/>
          <p:nvPr/>
        </p:nvSpPr>
        <p:spPr>
          <a:xfrm>
            <a:off x="7494575" y="2207813"/>
            <a:ext cx="1580673" cy="2859981"/>
          </a:xfrm>
          <a:prstGeom prst="rect">
            <a:avLst/>
          </a:prstGeom>
          <a:noFill/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/>
          <p:cNvSpPr txBox="1"/>
          <p:nvPr/>
        </p:nvSpPr>
        <p:spPr>
          <a:xfrm>
            <a:off x="8056921" y="3401264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>
                <a:latin typeface="Times New Roman"/>
                <a:cs typeface="Times New Roman"/>
              </a:rPr>
              <a:t>θ</a:t>
            </a:r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7610362" y="2989398"/>
            <a:ext cx="446559" cy="0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6D9A4750-6DF3-5B41-AC48-7DAC42613C46}"/>
              </a:ext>
            </a:extLst>
          </p:cNvPr>
          <p:cNvCxnSpPr>
            <a:cxnSpLocks/>
          </p:cNvCxnSpPr>
          <p:nvPr/>
        </p:nvCxnSpPr>
        <p:spPr>
          <a:xfrm flipH="1" flipV="1">
            <a:off x="3398607" y="3954275"/>
            <a:ext cx="2842402" cy="1051121"/>
          </a:xfrm>
          <a:prstGeom prst="straightConnector1">
            <a:avLst/>
          </a:prstGeom>
          <a:ln w="76200" cmpd="sng">
            <a:solidFill>
              <a:schemeClr val="accent6">
                <a:lumMod val="75000"/>
              </a:schemeClr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0DA304C-9234-3D4A-92E8-72C5E3E8B110}"/>
              </a:ext>
            </a:extLst>
          </p:cNvPr>
          <p:cNvCxnSpPr>
            <a:cxnSpLocks/>
          </p:cNvCxnSpPr>
          <p:nvPr/>
        </p:nvCxnSpPr>
        <p:spPr>
          <a:xfrm flipH="1" flipV="1">
            <a:off x="4014390" y="2898975"/>
            <a:ext cx="2238923" cy="1675371"/>
          </a:xfrm>
          <a:prstGeom prst="straightConnector1">
            <a:avLst/>
          </a:prstGeom>
          <a:ln w="76200" cmpd="sng">
            <a:solidFill>
              <a:srgbClr val="E46C0A"/>
            </a:solidFill>
            <a:tailEnd type="arrow"/>
          </a:ln>
          <a:effectLst>
            <a:glow rad="63500">
              <a:schemeClr val="tx1">
                <a:alpha val="75000"/>
              </a:schemeClr>
            </a:glow>
            <a:outerShdw blurRad="40000" dist="20000" dir="5400000" rotWithShape="0">
              <a:srgbClr val="000000">
                <a:alpha val="38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D82267ED-AAA7-604D-9314-0F8A7A2661FE}"/>
              </a:ext>
            </a:extLst>
          </p:cNvPr>
          <p:cNvSpPr txBox="1"/>
          <p:nvPr/>
        </p:nvSpPr>
        <p:spPr>
          <a:xfrm>
            <a:off x="5259879" y="3788527"/>
            <a:ext cx="2031589" cy="1754326"/>
          </a:xfrm>
          <a:prstGeom prst="rect">
            <a:avLst/>
          </a:prstGeom>
          <a:solidFill>
            <a:schemeClr val="bg1"/>
          </a:solidFill>
          <a:ln w="1270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The intensification of both PV anomalies is associated with an acceleration of jet wind speeds</a:t>
            </a:r>
          </a:p>
        </p:txBody>
      </p: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6334D889-5F85-3541-98AD-E08AA9CA3360}"/>
              </a:ext>
            </a:extLst>
          </p:cNvPr>
          <p:cNvCxnSpPr/>
          <p:nvPr/>
        </p:nvCxnSpPr>
        <p:spPr>
          <a:xfrm>
            <a:off x="7610361" y="4163518"/>
            <a:ext cx="446559" cy="0"/>
          </a:xfrm>
          <a:prstGeom prst="line">
            <a:avLst/>
          </a:prstGeom>
          <a:ln w="76200" cmpd="sng">
            <a:solidFill>
              <a:srgbClr val="E300D7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63311FC8-4A83-FA46-859E-E5D5767C56B6}"/>
              </a:ext>
            </a:extLst>
          </p:cNvPr>
          <p:cNvSpPr txBox="1"/>
          <p:nvPr/>
        </p:nvSpPr>
        <p:spPr>
          <a:xfrm>
            <a:off x="8014717" y="3973492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pert. PV</a:t>
            </a: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2F1CB0FE-4E13-C94D-88C4-CD371E551FD2}"/>
              </a:ext>
            </a:extLst>
          </p:cNvPr>
          <p:cNvCxnSpPr/>
          <p:nvPr/>
        </p:nvCxnSpPr>
        <p:spPr>
          <a:xfrm>
            <a:off x="7610360" y="4729240"/>
            <a:ext cx="446559" cy="0"/>
          </a:xfrm>
          <a:prstGeom prst="line">
            <a:avLst/>
          </a:prstGeom>
          <a:ln w="69850" cap="flat" cmpd="sng">
            <a:solidFill>
              <a:srgbClr val="E300D7"/>
            </a:solidFill>
            <a:prstDash val="sysDash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TextBox 31">
            <a:extLst>
              <a:ext uri="{FF2B5EF4-FFF2-40B4-BE49-F238E27FC236}">
                <a16:creationId xmlns:a16="http://schemas.microsoft.com/office/drawing/2014/main" id="{9F8B6F37-701C-5542-989F-AC87CB846E0B}"/>
              </a:ext>
            </a:extLst>
          </p:cNvPr>
          <p:cNvSpPr txBox="1"/>
          <p:nvPr/>
        </p:nvSpPr>
        <p:spPr>
          <a:xfrm>
            <a:off x="8014716" y="4525146"/>
            <a:ext cx="1509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</a:t>
            </a:r>
            <a:r>
              <a:rPr lang="en-US" dirty="0">
                <a:latin typeface="Times New Roman"/>
                <a:cs typeface="Times New Roman"/>
              </a:rPr>
              <a:t> </a:t>
            </a:r>
            <a:r>
              <a:rPr lang="en-US" dirty="0">
                <a:cs typeface="Times New Roman"/>
              </a:rPr>
              <a:t>pert</a:t>
            </a:r>
            <a:r>
              <a:rPr lang="en-US" dirty="0">
                <a:latin typeface="Times New Roman"/>
                <a:cs typeface="Times New Roman"/>
              </a:rPr>
              <a:t>.</a:t>
            </a:r>
            <a:r>
              <a:rPr lang="en-US" dirty="0"/>
              <a:t> PV</a:t>
            </a:r>
          </a:p>
        </p:txBody>
      </p:sp>
      <p:sp>
        <p:nvSpPr>
          <p:cNvPr id="33" name="Plus 32">
            <a:extLst>
              <a:ext uri="{FF2B5EF4-FFF2-40B4-BE49-F238E27FC236}">
                <a16:creationId xmlns:a16="http://schemas.microsoft.com/office/drawing/2014/main" id="{39D7F362-B225-A44C-8903-12203ADB98FB}"/>
              </a:ext>
            </a:extLst>
          </p:cNvPr>
          <p:cNvSpPr/>
          <p:nvPr/>
        </p:nvSpPr>
        <p:spPr>
          <a:xfrm>
            <a:off x="2786101" y="3234088"/>
            <a:ext cx="572888" cy="533649"/>
          </a:xfrm>
          <a:prstGeom prst="mathPlus">
            <a:avLst/>
          </a:prstGeom>
          <a:solidFill>
            <a:srgbClr val="00B0F0"/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9522B201-D5C6-DC4D-943B-B68C5670860E}"/>
              </a:ext>
            </a:extLst>
          </p:cNvPr>
          <p:cNvGrpSpPr/>
          <p:nvPr/>
        </p:nvGrpSpPr>
        <p:grpSpPr>
          <a:xfrm>
            <a:off x="2363776" y="3311398"/>
            <a:ext cx="396795" cy="398754"/>
            <a:chOff x="3218938" y="2790669"/>
            <a:chExt cx="418372" cy="420438"/>
          </a:xfrm>
        </p:grpSpPr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760399D0-C8C4-5848-A051-50121FDC24FB}"/>
                </a:ext>
              </a:extLst>
            </p:cNvPr>
            <p:cNvSpPr/>
            <p:nvPr/>
          </p:nvSpPr>
          <p:spPr>
            <a:xfrm>
              <a:off x="3218938" y="2790669"/>
              <a:ext cx="418372" cy="420438"/>
            </a:xfrm>
            <a:prstGeom prst="ellipse">
              <a:avLst/>
            </a:prstGeom>
            <a:solidFill>
              <a:schemeClr val="bg1"/>
            </a:solidFill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008F1FE-E1E0-994E-B668-C42088595577}"/>
                </a:ext>
              </a:extLst>
            </p:cNvPr>
            <p:cNvSpPr/>
            <p:nvPr/>
          </p:nvSpPr>
          <p:spPr>
            <a:xfrm>
              <a:off x="3351926" y="2930071"/>
              <a:ext cx="152400" cy="153153"/>
            </a:xfrm>
            <a:prstGeom prst="ellipse">
              <a:avLst/>
            </a:prstGeom>
            <a:solidFill>
              <a:schemeClr val="tx1"/>
            </a:solidFill>
            <a:ln w="3175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17D0A4C1-77DB-FE42-9F6B-0C4B46740EB7}"/>
              </a:ext>
            </a:extLst>
          </p:cNvPr>
          <p:cNvSpPr/>
          <p:nvPr/>
        </p:nvSpPr>
        <p:spPr>
          <a:xfrm>
            <a:off x="3415836" y="3304459"/>
            <a:ext cx="423682" cy="425774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A43B6A91-77B0-9F4B-950A-5EC3B8198498}"/>
              </a:ext>
            </a:extLst>
          </p:cNvPr>
          <p:cNvCxnSpPr>
            <a:stCxn id="37" idx="1"/>
            <a:endCxn id="37" idx="5"/>
          </p:cNvCxnSpPr>
          <p:nvPr/>
        </p:nvCxnSpPr>
        <p:spPr>
          <a:xfrm>
            <a:off x="3477883" y="3366812"/>
            <a:ext cx="299588" cy="301068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277E0E72-212F-CD47-B6BD-C0C6BE3A38FF}"/>
              </a:ext>
            </a:extLst>
          </p:cNvPr>
          <p:cNvCxnSpPr>
            <a:stCxn id="37" idx="7"/>
            <a:endCxn id="37" idx="3"/>
          </p:cNvCxnSpPr>
          <p:nvPr/>
        </p:nvCxnSpPr>
        <p:spPr>
          <a:xfrm flipH="1">
            <a:off x="3477883" y="3366812"/>
            <a:ext cx="299588" cy="301068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0" name="Oval 39">
            <a:extLst>
              <a:ext uri="{FF2B5EF4-FFF2-40B4-BE49-F238E27FC236}">
                <a16:creationId xmlns:a16="http://schemas.microsoft.com/office/drawing/2014/main" id="{310BF168-EBCB-684F-8515-C5A5D9A6B291}"/>
              </a:ext>
            </a:extLst>
          </p:cNvPr>
          <p:cNvSpPr/>
          <p:nvPr/>
        </p:nvSpPr>
        <p:spPr>
          <a:xfrm>
            <a:off x="2909265" y="2235601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AB389F3-D9BF-304A-8410-F33C0AD36F3F}"/>
              </a:ext>
            </a:extLst>
          </p:cNvPr>
          <p:cNvCxnSpPr>
            <a:stCxn id="40" idx="1"/>
            <a:endCxn id="40" idx="5"/>
          </p:cNvCxnSpPr>
          <p:nvPr/>
        </p:nvCxnSpPr>
        <p:spPr>
          <a:xfrm>
            <a:off x="2970534" y="2297173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BC50C7A-74CD-594C-9D2B-9FA6FFE06241}"/>
              </a:ext>
            </a:extLst>
          </p:cNvPr>
          <p:cNvCxnSpPr>
            <a:stCxn id="40" idx="7"/>
            <a:endCxn id="40" idx="3"/>
          </p:cNvCxnSpPr>
          <p:nvPr/>
        </p:nvCxnSpPr>
        <p:spPr>
          <a:xfrm flipH="1">
            <a:off x="2970534" y="2297173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0" name="Oval 49">
            <a:extLst>
              <a:ext uri="{FF2B5EF4-FFF2-40B4-BE49-F238E27FC236}">
                <a16:creationId xmlns:a16="http://schemas.microsoft.com/office/drawing/2014/main" id="{D4F61B1E-8C1B-0F45-88D0-9CDFE5DB85AD}"/>
              </a:ext>
            </a:extLst>
          </p:cNvPr>
          <p:cNvSpPr/>
          <p:nvPr/>
        </p:nvSpPr>
        <p:spPr>
          <a:xfrm>
            <a:off x="3937619" y="2237470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C8FC710B-DD09-E446-A1A5-0F1331DD71E1}"/>
              </a:ext>
            </a:extLst>
          </p:cNvPr>
          <p:cNvSpPr/>
          <p:nvPr/>
        </p:nvSpPr>
        <p:spPr>
          <a:xfrm>
            <a:off x="4070605" y="2376872"/>
            <a:ext cx="152400" cy="153153"/>
          </a:xfrm>
          <a:prstGeom prst="ellipse">
            <a:avLst/>
          </a:prstGeom>
          <a:solidFill>
            <a:schemeClr val="tx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Minus 51">
            <a:extLst>
              <a:ext uri="{FF2B5EF4-FFF2-40B4-BE49-F238E27FC236}">
                <a16:creationId xmlns:a16="http://schemas.microsoft.com/office/drawing/2014/main" id="{0EF185F0-5EED-204A-9F8A-97D29B6E0505}"/>
              </a:ext>
            </a:extLst>
          </p:cNvPr>
          <p:cNvSpPr/>
          <p:nvPr/>
        </p:nvSpPr>
        <p:spPr>
          <a:xfrm>
            <a:off x="3359891" y="2151130"/>
            <a:ext cx="545475" cy="564941"/>
          </a:xfrm>
          <a:prstGeom prst="mathMinus">
            <a:avLst/>
          </a:prstGeom>
          <a:solidFill>
            <a:srgbClr val="FF0000"/>
          </a:solidFill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A25EC349-6116-894A-87AC-E939C2473844}"/>
              </a:ext>
            </a:extLst>
          </p:cNvPr>
          <p:cNvSpPr/>
          <p:nvPr/>
        </p:nvSpPr>
        <p:spPr>
          <a:xfrm>
            <a:off x="7647575" y="5287749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DFC457FA-E09E-5744-9B21-37061DC42690}"/>
              </a:ext>
            </a:extLst>
          </p:cNvPr>
          <p:cNvCxnSpPr>
            <a:stCxn id="43" idx="1"/>
            <a:endCxn id="43" idx="5"/>
          </p:cNvCxnSpPr>
          <p:nvPr/>
        </p:nvCxnSpPr>
        <p:spPr>
          <a:xfrm>
            <a:off x="7708844" y="5349321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D0404998-8E34-5649-BEC9-C45123527095}"/>
              </a:ext>
            </a:extLst>
          </p:cNvPr>
          <p:cNvCxnSpPr>
            <a:stCxn id="43" idx="7"/>
            <a:endCxn id="43" idx="3"/>
          </p:cNvCxnSpPr>
          <p:nvPr/>
        </p:nvCxnSpPr>
        <p:spPr>
          <a:xfrm flipH="1">
            <a:off x="7708844" y="5349321"/>
            <a:ext cx="295834" cy="297294"/>
          </a:xfrm>
          <a:prstGeom prst="line">
            <a:avLst/>
          </a:prstGeom>
          <a:ln w="60325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2BEF1445-F6B0-0946-B568-B7D1C1B4A07C}"/>
              </a:ext>
            </a:extLst>
          </p:cNvPr>
          <p:cNvSpPr/>
          <p:nvPr/>
        </p:nvSpPr>
        <p:spPr>
          <a:xfrm>
            <a:off x="7647575" y="5881713"/>
            <a:ext cx="418372" cy="420438"/>
          </a:xfrm>
          <a:prstGeom prst="ellipse">
            <a:avLst/>
          </a:prstGeom>
          <a:solidFill>
            <a:schemeClr val="bg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884E6068-BA9B-3843-AC2F-252769D72AE0}"/>
              </a:ext>
            </a:extLst>
          </p:cNvPr>
          <p:cNvSpPr/>
          <p:nvPr/>
        </p:nvSpPr>
        <p:spPr>
          <a:xfrm>
            <a:off x="7780561" y="6021115"/>
            <a:ext cx="152400" cy="153153"/>
          </a:xfrm>
          <a:prstGeom prst="ellipse">
            <a:avLst/>
          </a:prstGeom>
          <a:solidFill>
            <a:schemeClr val="tx1"/>
          </a:solidFill>
          <a:ln w="317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TextBox 56"/>
          <p:cNvSpPr txBox="1"/>
          <p:nvPr/>
        </p:nvSpPr>
        <p:spPr>
          <a:xfrm>
            <a:off x="8074520" y="5169232"/>
            <a:ext cx="1509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into page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8056919" y="5779010"/>
            <a:ext cx="1509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Wind out</a:t>
            </a:r>
          </a:p>
          <a:p>
            <a:r>
              <a:rPr lang="en-US" dirty="0"/>
              <a:t>of page</a:t>
            </a:r>
          </a:p>
        </p:txBody>
      </p:sp>
    </p:spTree>
    <p:extLst>
      <p:ext uri="{BB962C8B-B14F-4D97-AF65-F5344CB8AC3E}">
        <p14:creationId xmlns:p14="http://schemas.microsoft.com/office/powerpoint/2010/main" val="8785443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Composites</a:t>
            </a:r>
          </a:p>
        </p:txBody>
      </p:sp>
      <p:pic>
        <p:nvPicPr>
          <p:cNvPr id="2" name="Picture 1" descr="diagnostic_timeseries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072" y="706313"/>
            <a:ext cx="8177910" cy="6151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157943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99" y="699279"/>
            <a:ext cx="8172585" cy="615168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F247A9-1EA8-EB4A-A671-4D9252FB96F8}"/>
              </a:ext>
            </a:extLst>
          </p:cNvPr>
          <p:cNvSpPr/>
          <p:nvPr/>
        </p:nvSpPr>
        <p:spPr>
          <a:xfrm>
            <a:off x="1617784" y="1514016"/>
            <a:ext cx="2567354" cy="20526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0D1FAC-5A3C-C54D-AEDB-871FA6D17AF7}"/>
              </a:ext>
            </a:extLst>
          </p:cNvPr>
          <p:cNvSpPr/>
          <p:nvPr/>
        </p:nvSpPr>
        <p:spPr>
          <a:xfrm>
            <a:off x="5441852" y="1278145"/>
            <a:ext cx="2316480" cy="20526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F20165-5C5F-5B4F-8620-EEF14FB809F4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Composites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C75C63E-EFBE-7A42-BC73-D0666BE1B893}"/>
              </a:ext>
            </a:extLst>
          </p:cNvPr>
          <p:cNvSpPr/>
          <p:nvPr/>
        </p:nvSpPr>
        <p:spPr>
          <a:xfrm>
            <a:off x="4664989" y="1828802"/>
            <a:ext cx="3116590" cy="93764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185FBB-5A16-AD44-AEE0-E4C1AB15049C}"/>
              </a:ext>
            </a:extLst>
          </p:cNvPr>
          <p:cNvSpPr txBox="1"/>
          <p:nvPr/>
        </p:nvSpPr>
        <p:spPr>
          <a:xfrm>
            <a:off x="4734732" y="1833570"/>
            <a:ext cx="2991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Surface cyclogenesis and precipitation processes </a:t>
            </a:r>
          </a:p>
          <a:p>
            <a:pPr algn="ctr"/>
            <a:r>
              <a:rPr lang="en-US" b="1" u="sng" dirty="0"/>
              <a:t>lead</a:t>
            </a:r>
            <a:r>
              <a:rPr lang="en-US" b="1" dirty="0"/>
              <a:t> superposition</a:t>
            </a:r>
          </a:p>
        </p:txBody>
      </p:sp>
    </p:spTree>
    <p:extLst>
      <p:ext uri="{BB962C8B-B14F-4D97-AF65-F5344CB8AC3E}">
        <p14:creationId xmlns:p14="http://schemas.microsoft.com/office/powerpoint/2010/main" val="3804652854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99" y="699279"/>
            <a:ext cx="8172584" cy="615168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F247A9-1EA8-EB4A-A671-4D9252FB96F8}"/>
              </a:ext>
            </a:extLst>
          </p:cNvPr>
          <p:cNvSpPr/>
          <p:nvPr/>
        </p:nvSpPr>
        <p:spPr>
          <a:xfrm>
            <a:off x="1617784" y="1514016"/>
            <a:ext cx="2567354" cy="20526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0D1FAC-5A3C-C54D-AEDB-871FA6D17AF7}"/>
              </a:ext>
            </a:extLst>
          </p:cNvPr>
          <p:cNvSpPr/>
          <p:nvPr/>
        </p:nvSpPr>
        <p:spPr>
          <a:xfrm>
            <a:off x="5441852" y="1517299"/>
            <a:ext cx="2316480" cy="20526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1DC24B0-EB4F-1B47-AFE4-0B5E19637814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Composites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A90E72A-A9BF-614E-806D-1E1FFB0AEF97}"/>
              </a:ext>
            </a:extLst>
          </p:cNvPr>
          <p:cNvSpPr/>
          <p:nvPr/>
        </p:nvSpPr>
        <p:spPr>
          <a:xfrm>
            <a:off x="4664989" y="1828802"/>
            <a:ext cx="3116590" cy="93764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1E10CD1-16A8-BA44-BA6D-262AB7CE620E}"/>
              </a:ext>
            </a:extLst>
          </p:cNvPr>
          <p:cNvSpPr txBox="1"/>
          <p:nvPr/>
        </p:nvSpPr>
        <p:spPr>
          <a:xfrm>
            <a:off x="4734732" y="1833570"/>
            <a:ext cx="2991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Surface cyclogenesis and precipitation processes </a:t>
            </a:r>
            <a:r>
              <a:rPr lang="en-US" b="1" u="sng" dirty="0"/>
              <a:t>coincide with</a:t>
            </a:r>
            <a:r>
              <a:rPr lang="en-US" b="1" dirty="0">
                <a:solidFill>
                  <a:srgbClr val="0D23FF"/>
                </a:solidFill>
              </a:rPr>
              <a:t> </a:t>
            </a:r>
            <a:r>
              <a:rPr lang="en-US" b="1" dirty="0"/>
              <a:t>superposition</a:t>
            </a:r>
          </a:p>
        </p:txBody>
      </p:sp>
    </p:spTree>
    <p:extLst>
      <p:ext uri="{BB962C8B-B14F-4D97-AF65-F5344CB8AC3E}">
        <p14:creationId xmlns:p14="http://schemas.microsoft.com/office/powerpoint/2010/main" val="3687768025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5698" y="699279"/>
            <a:ext cx="8172588" cy="6151684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0C430B2-5261-7B45-A79C-FFF9927DB2BB}"/>
              </a:ext>
            </a:extLst>
          </p:cNvPr>
          <p:cNvSpPr/>
          <p:nvPr/>
        </p:nvSpPr>
        <p:spPr>
          <a:xfrm>
            <a:off x="1631852" y="1751428"/>
            <a:ext cx="2567354" cy="429065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DF247A9-1EA8-EB4A-A671-4D9252FB96F8}"/>
              </a:ext>
            </a:extLst>
          </p:cNvPr>
          <p:cNvSpPr/>
          <p:nvPr/>
        </p:nvSpPr>
        <p:spPr>
          <a:xfrm>
            <a:off x="1631852" y="1280611"/>
            <a:ext cx="2567354" cy="205269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72057B-3763-7D41-8E96-6E195F92937C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Jet Superposition Event Composites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14AC042-52F4-F74A-B1A5-204F7684CE40}"/>
              </a:ext>
            </a:extLst>
          </p:cNvPr>
          <p:cNvSpPr/>
          <p:nvPr/>
        </p:nvSpPr>
        <p:spPr>
          <a:xfrm>
            <a:off x="4657240" y="5129941"/>
            <a:ext cx="3116590" cy="937647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D8D5D4D-1F02-E84A-96E2-45E752241B5D}"/>
              </a:ext>
            </a:extLst>
          </p:cNvPr>
          <p:cNvSpPr txBox="1"/>
          <p:nvPr/>
        </p:nvSpPr>
        <p:spPr>
          <a:xfrm>
            <a:off x="4726983" y="5134709"/>
            <a:ext cx="299117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Forcing for QG descent peaks at the time of superposition for both event types</a:t>
            </a:r>
          </a:p>
        </p:txBody>
      </p:sp>
    </p:spTree>
    <p:extLst>
      <p:ext uri="{BB962C8B-B14F-4D97-AF65-F5344CB8AC3E}">
        <p14:creationId xmlns:p14="http://schemas.microsoft.com/office/powerpoint/2010/main" val="38177011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5857951" y="6087544"/>
            <a:ext cx="32323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Modified from </a:t>
            </a:r>
            <a:r>
              <a:rPr lang="en-US" b="1" dirty="0" err="1"/>
              <a:t>Defant</a:t>
            </a:r>
            <a:r>
              <a:rPr lang="en-US" b="1" dirty="0"/>
              <a:t> and </a:t>
            </a:r>
            <a:r>
              <a:rPr lang="en-US" b="1" dirty="0" err="1"/>
              <a:t>Taba</a:t>
            </a:r>
            <a:r>
              <a:rPr lang="en-US" b="1" dirty="0"/>
              <a:t> (1957)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5997597" y="6044012"/>
            <a:ext cx="3016306" cy="9549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5997597" y="1510221"/>
            <a:ext cx="3111374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pole-to-equator </a:t>
            </a:r>
            <a:r>
              <a:rPr lang="en-US" sz="2000" dirty="0">
                <a:solidFill>
                  <a:srgbClr val="000000"/>
                </a:solidFill>
              </a:rPr>
              <a:t>baroclinicity</a:t>
            </a:r>
            <a:r>
              <a:rPr lang="en-US" sz="2000" b="1" dirty="0">
                <a:solidFill>
                  <a:srgbClr val="000000"/>
                </a:solidFill>
              </a:rPr>
              <a:t> </a:t>
            </a:r>
            <a:r>
              <a:rPr lang="en-US" sz="2000" dirty="0"/>
              <a:t>is combined into a much narrower zone of contrast in the vicinity of a jet superposition.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Intensified frontal structure is often attended by a strengthening of the superposed jet’s transverse circulation.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20" name="Content Placeholder 5" descr="Defant_Taba2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649" y="1052667"/>
            <a:ext cx="5720936" cy="5681208"/>
          </a:xfrm>
        </p:spPr>
      </p:pic>
      <p:sp>
        <p:nvSpPr>
          <p:cNvPr id="21" name="Oval 20"/>
          <p:cNvSpPr/>
          <p:nvPr/>
        </p:nvSpPr>
        <p:spPr>
          <a:xfrm>
            <a:off x="2754923" y="4572001"/>
            <a:ext cx="869461" cy="918307"/>
          </a:xfrm>
          <a:prstGeom prst="ellipse">
            <a:avLst/>
          </a:prstGeom>
          <a:noFill/>
          <a:ln w="50800">
            <a:solidFill>
              <a:srgbClr val="FFFF00"/>
            </a:solidFill>
          </a:ln>
          <a:effectLst>
            <a:glow rad="101600">
              <a:schemeClr val="tx1">
                <a:alpha val="75000"/>
              </a:schemeClr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sp>
        <p:nvSpPr>
          <p:cNvPr id="17" name="TextBox 16"/>
          <p:cNvSpPr txBox="1"/>
          <p:nvPr/>
        </p:nvSpPr>
        <p:spPr>
          <a:xfrm rot="19490759">
            <a:off x="1082249" y="1998390"/>
            <a:ext cx="81740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STJ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294805" y="1091908"/>
            <a:ext cx="3501438" cy="400110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b="1" dirty="0" err="1"/>
              <a:t>Tropopause</a:t>
            </a:r>
            <a:r>
              <a:rPr lang="en-US" sz="2000" b="1" dirty="0"/>
              <a:t> Temperature (</a:t>
            </a:r>
            <a:r>
              <a:rPr lang="en-US" sz="2000" b="1" baseline="30000" dirty="0" err="1"/>
              <a:t>o</a:t>
            </a:r>
            <a:r>
              <a:rPr lang="en-US" sz="2000" b="1" dirty="0" err="1"/>
              <a:t>C</a:t>
            </a:r>
            <a:r>
              <a:rPr lang="en-US" sz="2000" b="1" dirty="0"/>
              <a:t>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2BF9A8FF-E1D0-874F-937F-B91FCB3DAD5E}"/>
              </a:ext>
            </a:extLst>
          </p:cNvPr>
          <p:cNvSpPr txBox="1"/>
          <p:nvPr/>
        </p:nvSpPr>
        <p:spPr>
          <a:xfrm>
            <a:off x="2884394" y="3708605"/>
            <a:ext cx="62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NP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EDFFFFA-2494-1443-AA27-0D584E6F938F}"/>
              </a:ext>
            </a:extLst>
          </p:cNvPr>
          <p:cNvSpPr txBox="1"/>
          <p:nvPr/>
        </p:nvSpPr>
        <p:spPr>
          <a:xfrm rot="19450374">
            <a:off x="1319993" y="2160842"/>
            <a:ext cx="1311498" cy="523220"/>
          </a:xfrm>
          <a:prstGeom prst="rect">
            <a:avLst/>
          </a:prstGeom>
          <a:noFill/>
          <a:effectLst>
            <a:glow rad="101600">
              <a:schemeClr val="bg1">
                <a:alpha val="75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FF"/>
                </a:solidFill>
                <a:effectLst>
                  <a:glow rad="101600">
                    <a:schemeClr val="tx1">
                      <a:alpha val="75000"/>
                    </a:schemeClr>
                  </a:glow>
                  <a:outerShdw blurRad="50800" dist="38100" dir="2700000">
                    <a:schemeClr val="tx1">
                      <a:alpha val="43000"/>
                    </a:schemeClr>
                  </a:outerShdw>
                </a:effectLst>
              </a:rPr>
              <a:t>PJ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0370BBE7-C2DF-4644-9CC0-98969B65F0FF}"/>
              </a:ext>
            </a:extLst>
          </p:cNvPr>
          <p:cNvSpPr/>
          <p:nvPr/>
        </p:nvSpPr>
        <p:spPr>
          <a:xfrm>
            <a:off x="4451407" y="1084157"/>
            <a:ext cx="1432112" cy="656286"/>
          </a:xfrm>
          <a:prstGeom prst="rect">
            <a:avLst/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78184C2A-FB9D-744C-9991-32A1A6226DC2}"/>
              </a:ext>
            </a:extLst>
          </p:cNvPr>
          <p:cNvSpPr/>
          <p:nvPr/>
        </p:nvSpPr>
        <p:spPr>
          <a:xfrm>
            <a:off x="4599826" y="1214382"/>
            <a:ext cx="131952" cy="14019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C9D631AA-868E-6E45-8751-0CA37812CC85}"/>
              </a:ext>
            </a:extLst>
          </p:cNvPr>
          <p:cNvSpPr txBox="1"/>
          <p:nvPr/>
        </p:nvSpPr>
        <p:spPr>
          <a:xfrm>
            <a:off x="4459006" y="1372578"/>
            <a:ext cx="625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FF00"/>
                </a:solidFill>
                <a:effectLst>
                  <a:glow rad="127000">
                    <a:schemeClr val="tx1"/>
                  </a:glow>
                </a:effectLst>
              </a:rPr>
              <a:t>NP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D98F1989-2C35-C645-A9CA-DEBF56D35030}"/>
              </a:ext>
            </a:extLst>
          </p:cNvPr>
          <p:cNvSpPr/>
          <p:nvPr/>
        </p:nvSpPr>
        <p:spPr>
          <a:xfrm>
            <a:off x="1439045" y="4975487"/>
            <a:ext cx="131952" cy="140199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ACB1506-8A7B-4F44-AEAC-652EA6D3157A}"/>
              </a:ext>
            </a:extLst>
          </p:cNvPr>
          <p:cNvSpPr txBox="1"/>
          <p:nvPr/>
        </p:nvSpPr>
        <p:spPr>
          <a:xfrm>
            <a:off x="4820448" y="1118397"/>
            <a:ext cx="129187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Stony Brook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F8EF9DDC-508C-3640-A394-BBF2C08AF090}"/>
              </a:ext>
            </a:extLst>
          </p:cNvPr>
          <p:cNvSpPr txBox="1"/>
          <p:nvPr/>
        </p:nvSpPr>
        <p:spPr>
          <a:xfrm>
            <a:off x="4820448" y="1402035"/>
            <a:ext cx="163889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/>
              <a:t>North Pole</a:t>
            </a:r>
          </a:p>
        </p:txBody>
      </p:sp>
    </p:spTree>
    <p:extLst>
      <p:ext uri="{BB962C8B-B14F-4D97-AF65-F5344CB8AC3E}">
        <p14:creationId xmlns:p14="http://schemas.microsoft.com/office/powerpoint/2010/main" val="846898643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80D8996-F114-D141-8F73-743F6E4B2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93" y="1402593"/>
            <a:ext cx="4196167" cy="27974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B72E24-558B-E349-8B75-246F50527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244" y="1402593"/>
            <a:ext cx="4196167" cy="279744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DFF4DFF-F1B2-C940-9DBD-69B9D5103118}"/>
              </a:ext>
            </a:extLst>
          </p:cNvPr>
          <p:cNvSpPr/>
          <p:nvPr/>
        </p:nvSpPr>
        <p:spPr>
          <a:xfrm>
            <a:off x="4575119" y="4850515"/>
            <a:ext cx="428909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>
                <a:latin typeface="Calibri" panose="020F0502020204030204" pitchFamily="34" charset="0"/>
              </a:rPr>
              <a:t>Descent within the jet-entrance region is a common element among the jet superposition event composites.</a:t>
            </a:r>
            <a:endParaRPr lang="en-US" sz="24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4348B3C-328E-0E45-8E0E-14B99BD285EB}"/>
              </a:ext>
            </a:extLst>
          </p:cNvPr>
          <p:cNvSpPr txBox="1"/>
          <p:nvPr/>
        </p:nvSpPr>
        <p:spPr>
          <a:xfrm>
            <a:off x="327231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Polar Dominant Events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EC2ED2-19BC-0641-90F1-5BFE25132D48}"/>
              </a:ext>
            </a:extLst>
          </p:cNvPr>
          <p:cNvSpPr txBox="1"/>
          <p:nvPr/>
        </p:nvSpPr>
        <p:spPr>
          <a:xfrm>
            <a:off x="4639743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East Subtropical Dominant Events</a:t>
            </a:r>
          </a:p>
        </p:txBody>
      </p:sp>
      <p:pic>
        <p:nvPicPr>
          <p:cNvPr id="16" name="Picture 15" descr="jet_legend.png">
            <a:extLst>
              <a:ext uri="{FF2B5EF4-FFF2-40B4-BE49-F238E27FC236}">
                <a16:creationId xmlns:a16="http://schemas.microsoft.com/office/drawing/2014/main" id="{6296E4E5-F853-9445-9290-E14D94753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278" y="4301186"/>
            <a:ext cx="5383939" cy="4612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AF57239-12C7-E142-9AF1-4F10FFC5A602}"/>
              </a:ext>
            </a:extLst>
          </p:cNvPr>
          <p:cNvSpPr txBox="1"/>
          <p:nvPr/>
        </p:nvSpPr>
        <p:spPr>
          <a:xfrm>
            <a:off x="7185306" y="4329096"/>
            <a:ext cx="1159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 s</a:t>
            </a:r>
            <a:r>
              <a:rPr lang="en-US" sz="2000" baseline="30000" dirty="0"/>
              <a:t>–1</a:t>
            </a:r>
            <a:endParaRPr lang="en-US" sz="20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26D9379-DC20-9E47-91C9-874CD46A55B0}"/>
              </a:ext>
            </a:extLst>
          </p:cNvPr>
          <p:cNvSpPr/>
          <p:nvPr/>
        </p:nvSpPr>
        <p:spPr>
          <a:xfrm>
            <a:off x="5545811" y="1874079"/>
            <a:ext cx="1061634" cy="1008606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ffectLst>
            <a:glow rad="635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FB1AD28-5181-224D-AA5A-4E801ECB51FD}"/>
              </a:ext>
            </a:extLst>
          </p:cNvPr>
          <p:cNvSpPr/>
          <p:nvPr/>
        </p:nvSpPr>
        <p:spPr>
          <a:xfrm>
            <a:off x="1038904" y="2556287"/>
            <a:ext cx="1238884" cy="1177002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ffectLst>
            <a:glow rad="635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851B5EC-453F-5F4A-AF5C-0EEE4500E0B1}"/>
              </a:ext>
            </a:extLst>
          </p:cNvPr>
          <p:cNvSpPr/>
          <p:nvPr/>
        </p:nvSpPr>
        <p:spPr>
          <a:xfrm>
            <a:off x="250456" y="1384872"/>
            <a:ext cx="55083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473C94-CDE2-864A-895F-788851832873}"/>
              </a:ext>
            </a:extLst>
          </p:cNvPr>
          <p:cNvSpPr txBox="1"/>
          <p:nvPr/>
        </p:nvSpPr>
        <p:spPr>
          <a:xfrm>
            <a:off x="287853" y="1383153"/>
            <a:ext cx="557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EA795F2-11CE-9449-B4AF-77474E983ED9}"/>
              </a:ext>
            </a:extLst>
          </p:cNvPr>
          <p:cNvSpPr/>
          <p:nvPr/>
        </p:nvSpPr>
        <p:spPr>
          <a:xfrm>
            <a:off x="4616496" y="1388172"/>
            <a:ext cx="54444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00F7C26-97D9-9F4C-A782-4E6B581B7B6F}"/>
              </a:ext>
            </a:extLst>
          </p:cNvPr>
          <p:cNvSpPr txBox="1"/>
          <p:nvPr/>
        </p:nvSpPr>
        <p:spPr>
          <a:xfrm>
            <a:off x="4660295" y="1385439"/>
            <a:ext cx="500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8B68389-CB43-6F48-B12D-B415505415E1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Consistent Role of Descent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49995A1-17F9-2C4B-BBAA-06B794F435EF}"/>
              </a:ext>
            </a:extLst>
          </p:cNvPr>
          <p:cNvSpPr/>
          <p:nvPr/>
        </p:nvSpPr>
        <p:spPr>
          <a:xfrm flipH="1" flipV="1">
            <a:off x="1999283" y="3237017"/>
            <a:ext cx="168482" cy="161689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BA4C4B1-382C-A145-8F77-2D04853764ED}"/>
              </a:ext>
            </a:extLst>
          </p:cNvPr>
          <p:cNvSpPr/>
          <p:nvPr/>
        </p:nvSpPr>
        <p:spPr>
          <a:xfrm flipH="1" flipV="1">
            <a:off x="6336225" y="2290225"/>
            <a:ext cx="168482" cy="161689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22AC333-F931-7B4F-92D2-474DD90EDAF7}"/>
              </a:ext>
            </a:extLst>
          </p:cNvPr>
          <p:cNvSpPr/>
          <p:nvPr/>
        </p:nvSpPr>
        <p:spPr>
          <a:xfrm>
            <a:off x="3701976" y="1384872"/>
            <a:ext cx="779268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864ABDD-FF09-E04F-B2BE-08536584AA3F}"/>
              </a:ext>
            </a:extLst>
          </p:cNvPr>
          <p:cNvSpPr txBox="1"/>
          <p:nvPr/>
        </p:nvSpPr>
        <p:spPr>
          <a:xfrm>
            <a:off x="3745774" y="1381470"/>
            <a:ext cx="71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N=80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ABEFD46-C68B-1440-97CD-72526D0131DD}"/>
              </a:ext>
            </a:extLst>
          </p:cNvPr>
          <p:cNvSpPr/>
          <p:nvPr/>
        </p:nvSpPr>
        <p:spPr>
          <a:xfrm>
            <a:off x="8047549" y="1386356"/>
            <a:ext cx="779268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E3ACD56-6F9B-A046-9C7D-135ED0E33D4D}"/>
              </a:ext>
            </a:extLst>
          </p:cNvPr>
          <p:cNvSpPr txBox="1"/>
          <p:nvPr/>
        </p:nvSpPr>
        <p:spPr>
          <a:xfrm>
            <a:off x="8089998" y="1386356"/>
            <a:ext cx="71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N=76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A43BB7D-33D0-6B4B-81A9-7A50636A803C}"/>
              </a:ext>
            </a:extLst>
          </p:cNvPr>
          <p:cNvSpPr/>
          <p:nvPr/>
        </p:nvSpPr>
        <p:spPr>
          <a:xfrm>
            <a:off x="340034" y="4912366"/>
            <a:ext cx="3999491" cy="1539914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3E234F0-D133-0F46-A6A4-595CE1BC45C2}"/>
              </a:ext>
            </a:extLst>
          </p:cNvPr>
          <p:cNvSpPr txBox="1"/>
          <p:nvPr/>
        </p:nvSpPr>
        <p:spPr>
          <a:xfrm>
            <a:off x="1060005" y="5298952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Geo. Height Anomalies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7E87AB8-4627-F443-904D-E43199FDC4E9}"/>
              </a:ext>
            </a:extLst>
          </p:cNvPr>
          <p:cNvCxnSpPr>
            <a:cxnSpLocks/>
          </p:cNvCxnSpPr>
          <p:nvPr/>
        </p:nvCxnSpPr>
        <p:spPr>
          <a:xfrm flipV="1">
            <a:off x="548504" y="5483429"/>
            <a:ext cx="436813" cy="1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C4B4A80-C71A-3F48-BE5E-6E432146F014}"/>
              </a:ext>
            </a:extLst>
          </p:cNvPr>
          <p:cNvCxnSpPr>
            <a:cxnSpLocks/>
          </p:cNvCxnSpPr>
          <p:nvPr/>
        </p:nvCxnSpPr>
        <p:spPr>
          <a:xfrm flipV="1">
            <a:off x="542907" y="5130694"/>
            <a:ext cx="436813" cy="1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CC859282-1904-764A-9A39-33C735F4A296}"/>
              </a:ext>
            </a:extLst>
          </p:cNvPr>
          <p:cNvSpPr txBox="1"/>
          <p:nvPr/>
        </p:nvSpPr>
        <p:spPr>
          <a:xfrm>
            <a:off x="1060005" y="4936072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Geo. Height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43412FE-C44E-2B41-8284-701184294D0C}"/>
              </a:ext>
            </a:extLst>
          </p:cNvPr>
          <p:cNvSpPr txBox="1"/>
          <p:nvPr/>
        </p:nvSpPr>
        <p:spPr>
          <a:xfrm>
            <a:off x="1060005" y="5649645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500-hPa Descent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F9FD23C-DDCD-3847-BEAB-BD45E6C34754}"/>
              </a:ext>
            </a:extLst>
          </p:cNvPr>
          <p:cNvCxnSpPr>
            <a:cxnSpLocks/>
          </p:cNvCxnSpPr>
          <p:nvPr/>
        </p:nvCxnSpPr>
        <p:spPr>
          <a:xfrm flipV="1">
            <a:off x="551505" y="5851839"/>
            <a:ext cx="431216" cy="1"/>
          </a:xfrm>
          <a:prstGeom prst="line">
            <a:avLst/>
          </a:prstGeom>
          <a:ln w="76200" cmpd="sng">
            <a:solidFill>
              <a:srgbClr val="0E00FF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C2292A1F-D5FC-4345-AFDA-696BF8938809}"/>
              </a:ext>
            </a:extLst>
          </p:cNvPr>
          <p:cNvSpPr/>
          <p:nvPr/>
        </p:nvSpPr>
        <p:spPr>
          <a:xfrm flipH="1" flipV="1">
            <a:off x="677072" y="6098303"/>
            <a:ext cx="168482" cy="161689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0314A81-04C0-2742-9AC1-E539A0F703AE}"/>
              </a:ext>
            </a:extLst>
          </p:cNvPr>
          <p:cNvSpPr txBox="1"/>
          <p:nvPr/>
        </p:nvSpPr>
        <p:spPr>
          <a:xfrm>
            <a:off x="1060005" y="5994481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 Location of Superposition</a:t>
            </a:r>
          </a:p>
        </p:txBody>
      </p:sp>
    </p:spTree>
    <p:extLst>
      <p:ext uri="{BB962C8B-B14F-4D97-AF65-F5344CB8AC3E}">
        <p14:creationId xmlns:p14="http://schemas.microsoft.com/office/powerpoint/2010/main" val="20207452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D80D8996-F114-D141-8F73-743F6E4B2F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293" y="1402593"/>
            <a:ext cx="4196167" cy="2797445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4B72E24-558B-E349-8B75-246F505273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4244" y="1402593"/>
            <a:ext cx="4196167" cy="2797444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F4348B3C-328E-0E45-8E0E-14B99BD285EB}"/>
              </a:ext>
            </a:extLst>
          </p:cNvPr>
          <p:cNvSpPr txBox="1"/>
          <p:nvPr/>
        </p:nvSpPr>
        <p:spPr>
          <a:xfrm>
            <a:off x="327231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Polar Dominant Events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4EC2ED2-19BC-0641-90F1-5BFE25132D48}"/>
              </a:ext>
            </a:extLst>
          </p:cNvPr>
          <p:cNvSpPr txBox="1"/>
          <p:nvPr/>
        </p:nvSpPr>
        <p:spPr>
          <a:xfrm>
            <a:off x="4639743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East Subtropical Dominant Events</a:t>
            </a:r>
          </a:p>
        </p:txBody>
      </p:sp>
      <p:pic>
        <p:nvPicPr>
          <p:cNvPr id="16" name="Picture 15" descr="jet_legend.png">
            <a:extLst>
              <a:ext uri="{FF2B5EF4-FFF2-40B4-BE49-F238E27FC236}">
                <a16:creationId xmlns:a16="http://schemas.microsoft.com/office/drawing/2014/main" id="{6296E4E5-F853-9445-9290-E14D9475302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1278" y="4301186"/>
            <a:ext cx="5383939" cy="461268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2AF57239-12C7-E142-9AF1-4F10FFC5A602}"/>
              </a:ext>
            </a:extLst>
          </p:cNvPr>
          <p:cNvSpPr txBox="1"/>
          <p:nvPr/>
        </p:nvSpPr>
        <p:spPr>
          <a:xfrm>
            <a:off x="7185306" y="4329096"/>
            <a:ext cx="115993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m s</a:t>
            </a:r>
            <a:r>
              <a:rPr lang="en-US" sz="2000" baseline="30000" dirty="0"/>
              <a:t>–1</a:t>
            </a:r>
            <a:endParaRPr lang="en-US" sz="2000" dirty="0"/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526D9379-DC20-9E47-91C9-874CD46A55B0}"/>
              </a:ext>
            </a:extLst>
          </p:cNvPr>
          <p:cNvSpPr/>
          <p:nvPr/>
        </p:nvSpPr>
        <p:spPr>
          <a:xfrm>
            <a:off x="5545811" y="1874079"/>
            <a:ext cx="1061634" cy="1008606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ffectLst>
            <a:glow rad="635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AFB1AD28-5181-224D-AA5A-4E801ECB51FD}"/>
              </a:ext>
            </a:extLst>
          </p:cNvPr>
          <p:cNvSpPr/>
          <p:nvPr/>
        </p:nvSpPr>
        <p:spPr>
          <a:xfrm>
            <a:off x="1038904" y="2556287"/>
            <a:ext cx="1238884" cy="1177002"/>
          </a:xfrm>
          <a:prstGeom prst="ellipse">
            <a:avLst/>
          </a:prstGeom>
          <a:noFill/>
          <a:ln w="57150">
            <a:solidFill>
              <a:schemeClr val="tx1"/>
            </a:solidFill>
          </a:ln>
          <a:effectLst>
            <a:glow rad="635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851B5EC-453F-5F4A-AF5C-0EEE4500E0B1}"/>
              </a:ext>
            </a:extLst>
          </p:cNvPr>
          <p:cNvSpPr/>
          <p:nvPr/>
        </p:nvSpPr>
        <p:spPr>
          <a:xfrm>
            <a:off x="250456" y="1384872"/>
            <a:ext cx="55083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E3473C94-CDE2-864A-895F-788851832873}"/>
              </a:ext>
            </a:extLst>
          </p:cNvPr>
          <p:cNvSpPr txBox="1"/>
          <p:nvPr/>
        </p:nvSpPr>
        <p:spPr>
          <a:xfrm>
            <a:off x="287853" y="1383153"/>
            <a:ext cx="557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3EA795F2-11CE-9449-B4AF-77474E983ED9}"/>
              </a:ext>
            </a:extLst>
          </p:cNvPr>
          <p:cNvSpPr/>
          <p:nvPr/>
        </p:nvSpPr>
        <p:spPr>
          <a:xfrm>
            <a:off x="4616496" y="1388172"/>
            <a:ext cx="54444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00F7C26-97D9-9F4C-A782-4E6B581B7B6F}"/>
              </a:ext>
            </a:extLst>
          </p:cNvPr>
          <p:cNvSpPr txBox="1"/>
          <p:nvPr/>
        </p:nvSpPr>
        <p:spPr>
          <a:xfrm>
            <a:off x="4660295" y="1385439"/>
            <a:ext cx="5006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28B68389-CB43-6F48-B12D-B415505415E1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Consistent Role of Descent</a:t>
            </a:r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49995A1-17F9-2C4B-BBAA-06B794F435EF}"/>
              </a:ext>
            </a:extLst>
          </p:cNvPr>
          <p:cNvSpPr/>
          <p:nvPr/>
        </p:nvSpPr>
        <p:spPr>
          <a:xfrm flipH="1" flipV="1">
            <a:off x="1999283" y="3237017"/>
            <a:ext cx="168482" cy="161689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Oval 42">
            <a:extLst>
              <a:ext uri="{FF2B5EF4-FFF2-40B4-BE49-F238E27FC236}">
                <a16:creationId xmlns:a16="http://schemas.microsoft.com/office/drawing/2014/main" id="{BBA4C4B1-382C-A145-8F77-2D04853764ED}"/>
              </a:ext>
            </a:extLst>
          </p:cNvPr>
          <p:cNvSpPr/>
          <p:nvPr/>
        </p:nvSpPr>
        <p:spPr>
          <a:xfrm flipH="1" flipV="1">
            <a:off x="6336225" y="2290225"/>
            <a:ext cx="168482" cy="161689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C22AC333-F931-7B4F-92D2-474DD90EDAF7}"/>
              </a:ext>
            </a:extLst>
          </p:cNvPr>
          <p:cNvSpPr/>
          <p:nvPr/>
        </p:nvSpPr>
        <p:spPr>
          <a:xfrm>
            <a:off x="3701976" y="1384872"/>
            <a:ext cx="779268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C864ABDD-FF09-E04F-B2BE-08536584AA3F}"/>
              </a:ext>
            </a:extLst>
          </p:cNvPr>
          <p:cNvSpPr txBox="1"/>
          <p:nvPr/>
        </p:nvSpPr>
        <p:spPr>
          <a:xfrm>
            <a:off x="3745774" y="1381470"/>
            <a:ext cx="71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N=80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EABEFD46-C68B-1440-97CD-72526D0131DD}"/>
              </a:ext>
            </a:extLst>
          </p:cNvPr>
          <p:cNvSpPr/>
          <p:nvPr/>
        </p:nvSpPr>
        <p:spPr>
          <a:xfrm>
            <a:off x="8047549" y="1386356"/>
            <a:ext cx="779268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5E3ACD56-6F9B-A046-9C7D-135ED0E33D4D}"/>
              </a:ext>
            </a:extLst>
          </p:cNvPr>
          <p:cNvSpPr txBox="1"/>
          <p:nvPr/>
        </p:nvSpPr>
        <p:spPr>
          <a:xfrm>
            <a:off x="8089998" y="1386356"/>
            <a:ext cx="719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N=76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1A43BB7D-33D0-6B4B-81A9-7A50636A803C}"/>
              </a:ext>
            </a:extLst>
          </p:cNvPr>
          <p:cNvSpPr/>
          <p:nvPr/>
        </p:nvSpPr>
        <p:spPr>
          <a:xfrm>
            <a:off x="340034" y="4912366"/>
            <a:ext cx="3999491" cy="1539914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43E234F0-D133-0F46-A6A4-595CE1BC45C2}"/>
              </a:ext>
            </a:extLst>
          </p:cNvPr>
          <p:cNvSpPr txBox="1"/>
          <p:nvPr/>
        </p:nvSpPr>
        <p:spPr>
          <a:xfrm>
            <a:off x="1060005" y="5298952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Geo. Height Anomalies</a:t>
            </a:r>
          </a:p>
        </p:txBody>
      </p: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57E87AB8-4627-F443-904D-E43199FDC4E9}"/>
              </a:ext>
            </a:extLst>
          </p:cNvPr>
          <p:cNvCxnSpPr>
            <a:cxnSpLocks/>
          </p:cNvCxnSpPr>
          <p:nvPr/>
        </p:nvCxnSpPr>
        <p:spPr>
          <a:xfrm flipV="1">
            <a:off x="548504" y="5483429"/>
            <a:ext cx="436813" cy="1"/>
          </a:xfrm>
          <a:prstGeom prst="line">
            <a:avLst/>
          </a:prstGeom>
          <a:ln w="76200" cmpd="sng">
            <a:solidFill>
              <a:srgbClr val="FFFF00"/>
            </a:solidFill>
          </a:ln>
          <a:effectLst>
            <a:glow rad="50800">
              <a:schemeClr val="tx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5C4B4A80-C71A-3F48-BE5E-6E432146F014}"/>
              </a:ext>
            </a:extLst>
          </p:cNvPr>
          <p:cNvCxnSpPr>
            <a:cxnSpLocks/>
          </p:cNvCxnSpPr>
          <p:nvPr/>
        </p:nvCxnSpPr>
        <p:spPr>
          <a:xfrm flipV="1">
            <a:off x="542907" y="5130694"/>
            <a:ext cx="436813" cy="1"/>
          </a:xfrm>
          <a:prstGeom prst="line">
            <a:avLst/>
          </a:prstGeom>
          <a:ln w="762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2" name="TextBox 51">
            <a:extLst>
              <a:ext uri="{FF2B5EF4-FFF2-40B4-BE49-F238E27FC236}">
                <a16:creationId xmlns:a16="http://schemas.microsoft.com/office/drawing/2014/main" id="{CC859282-1904-764A-9A39-33C735F4A296}"/>
              </a:ext>
            </a:extLst>
          </p:cNvPr>
          <p:cNvSpPr txBox="1"/>
          <p:nvPr/>
        </p:nvSpPr>
        <p:spPr>
          <a:xfrm>
            <a:off x="1060005" y="4936072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250-hPa Geo. Height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043412FE-C44E-2B41-8284-701184294D0C}"/>
              </a:ext>
            </a:extLst>
          </p:cNvPr>
          <p:cNvSpPr txBox="1"/>
          <p:nvPr/>
        </p:nvSpPr>
        <p:spPr>
          <a:xfrm>
            <a:off x="1060005" y="5649645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500-hPa Descent</a:t>
            </a:r>
          </a:p>
        </p:txBody>
      </p:sp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1F9FD23C-DDCD-3847-BEAB-BD45E6C34754}"/>
              </a:ext>
            </a:extLst>
          </p:cNvPr>
          <p:cNvCxnSpPr>
            <a:cxnSpLocks/>
          </p:cNvCxnSpPr>
          <p:nvPr/>
        </p:nvCxnSpPr>
        <p:spPr>
          <a:xfrm flipV="1">
            <a:off x="551505" y="5851839"/>
            <a:ext cx="431216" cy="1"/>
          </a:xfrm>
          <a:prstGeom prst="line">
            <a:avLst/>
          </a:prstGeom>
          <a:ln w="76200" cmpd="sng">
            <a:solidFill>
              <a:srgbClr val="0E00FF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5" name="Oval 54">
            <a:extLst>
              <a:ext uri="{FF2B5EF4-FFF2-40B4-BE49-F238E27FC236}">
                <a16:creationId xmlns:a16="http://schemas.microsoft.com/office/drawing/2014/main" id="{C2292A1F-D5FC-4345-AFDA-696BF8938809}"/>
              </a:ext>
            </a:extLst>
          </p:cNvPr>
          <p:cNvSpPr/>
          <p:nvPr/>
        </p:nvSpPr>
        <p:spPr>
          <a:xfrm flipH="1" flipV="1">
            <a:off x="677072" y="6098303"/>
            <a:ext cx="168482" cy="161689"/>
          </a:xfrm>
          <a:prstGeom prst="ellipse">
            <a:avLst/>
          </a:prstGeom>
          <a:solidFill>
            <a:srgbClr val="FF00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60314A81-04C0-2742-9AC1-E539A0F703AE}"/>
              </a:ext>
            </a:extLst>
          </p:cNvPr>
          <p:cNvSpPr txBox="1"/>
          <p:nvPr/>
        </p:nvSpPr>
        <p:spPr>
          <a:xfrm>
            <a:off x="1060005" y="5994481"/>
            <a:ext cx="33492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 Location of Superposition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E09D3AAB-AC17-614C-AE96-EF341142BACD}"/>
              </a:ext>
            </a:extLst>
          </p:cNvPr>
          <p:cNvSpPr/>
          <p:nvPr/>
        </p:nvSpPr>
        <p:spPr>
          <a:xfrm>
            <a:off x="4483956" y="4742029"/>
            <a:ext cx="459030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The consistent role of descent motivates further investigation </a:t>
            </a:r>
          </a:p>
          <a:p>
            <a:pPr algn="ctr"/>
            <a:r>
              <a:rPr lang="en-US" sz="2400" dirty="0"/>
              <a:t>of the dynamical structures responsible for the </a:t>
            </a:r>
          </a:p>
          <a:p>
            <a:pPr algn="ctr"/>
            <a:r>
              <a:rPr lang="en-US" sz="2400" dirty="0"/>
              <a:t>observed descent.</a:t>
            </a:r>
          </a:p>
        </p:txBody>
      </p:sp>
    </p:spTree>
    <p:extLst>
      <p:ext uri="{BB962C8B-B14F-4D97-AF65-F5344CB8AC3E}">
        <p14:creationId xmlns:p14="http://schemas.microsoft.com/office/powerpoint/2010/main" val="2202424271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694967D-3E05-0E43-9E25-8D37F92D2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41" y="1391661"/>
            <a:ext cx="4239445" cy="283188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7D6EB00-9E82-9545-9BED-877EA43B6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747" y="1391660"/>
            <a:ext cx="4239446" cy="283188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D734099E-F3F2-5A4B-9311-634BA70BA32D}"/>
              </a:ext>
            </a:extLst>
          </p:cNvPr>
          <p:cNvSpPr txBox="1"/>
          <p:nvPr/>
        </p:nvSpPr>
        <p:spPr>
          <a:xfrm>
            <a:off x="327231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Polar Dominant Events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AA3997-D5B4-DF46-85E9-914664EA947E}"/>
              </a:ext>
            </a:extLst>
          </p:cNvPr>
          <p:cNvSpPr txBox="1"/>
          <p:nvPr/>
        </p:nvSpPr>
        <p:spPr>
          <a:xfrm>
            <a:off x="4639743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East Subtropical Dominant Events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80AD2E-5964-6E45-96E1-FDB1A65FF496}"/>
              </a:ext>
            </a:extLst>
          </p:cNvPr>
          <p:cNvSpPr/>
          <p:nvPr/>
        </p:nvSpPr>
        <p:spPr>
          <a:xfrm>
            <a:off x="249220" y="3851334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94CFF4-CA86-D948-8F88-4EAB32A313D8}"/>
              </a:ext>
            </a:extLst>
          </p:cNvPr>
          <p:cNvSpPr txBox="1"/>
          <p:nvPr/>
        </p:nvSpPr>
        <p:spPr>
          <a:xfrm>
            <a:off x="254275" y="3850474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13B46E-A9F7-F94C-AFD2-DAFF8AB8B8EF}"/>
              </a:ext>
            </a:extLst>
          </p:cNvPr>
          <p:cNvSpPr/>
          <p:nvPr/>
        </p:nvSpPr>
        <p:spPr>
          <a:xfrm>
            <a:off x="4608993" y="3847926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DEFF60-00F7-7140-9B29-033FEA1D8671}"/>
              </a:ext>
            </a:extLst>
          </p:cNvPr>
          <p:cNvSpPr txBox="1"/>
          <p:nvPr/>
        </p:nvSpPr>
        <p:spPr>
          <a:xfrm>
            <a:off x="4614048" y="3847066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E7E32A2-7BC9-5847-B28D-7BACE8EC8B69}"/>
              </a:ext>
            </a:extLst>
          </p:cNvPr>
          <p:cNvSpPr/>
          <p:nvPr/>
        </p:nvSpPr>
        <p:spPr>
          <a:xfrm>
            <a:off x="3437712" y="3838125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2BD995-922E-9048-84EE-6FA2A63B4CCA}"/>
              </a:ext>
            </a:extLst>
          </p:cNvPr>
          <p:cNvSpPr txBox="1"/>
          <p:nvPr/>
        </p:nvSpPr>
        <p:spPr>
          <a:xfrm>
            <a:off x="3512508" y="3847653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15CBA28-8914-BD43-8BDD-856917EC398B}"/>
              </a:ext>
            </a:extLst>
          </p:cNvPr>
          <p:cNvSpPr/>
          <p:nvPr/>
        </p:nvSpPr>
        <p:spPr>
          <a:xfrm>
            <a:off x="7803108" y="3847926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D099B5D-E762-5A4F-8158-9773D49D85AE}"/>
              </a:ext>
            </a:extLst>
          </p:cNvPr>
          <p:cNvSpPr txBox="1"/>
          <p:nvPr/>
        </p:nvSpPr>
        <p:spPr>
          <a:xfrm>
            <a:off x="7854657" y="3857454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159E6B7B-8C13-C64A-A64F-30B54912BEF4}"/>
              </a:ext>
            </a:extLst>
          </p:cNvPr>
          <p:cNvSpPr/>
          <p:nvPr/>
        </p:nvSpPr>
        <p:spPr>
          <a:xfrm>
            <a:off x="327231" y="4875503"/>
            <a:ext cx="84718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dirty="0"/>
              <a:t>The descent characterizing each jet superposition event composite  is examined further by isolating quasi-geostrophic (QG) PV anomalies in the vicinity of the jet superposition. </a:t>
            </a:r>
          </a:p>
        </p:txBody>
      </p:sp>
      <p:sp>
        <p:nvSpPr>
          <p:cNvPr id="37" name="Oval 36">
            <a:extLst>
              <a:ext uri="{FF2B5EF4-FFF2-40B4-BE49-F238E27FC236}">
                <a16:creationId xmlns:a16="http://schemas.microsoft.com/office/drawing/2014/main" id="{72E3EEFB-EFD6-D144-85DF-67D8B853E588}"/>
              </a:ext>
            </a:extLst>
          </p:cNvPr>
          <p:cNvSpPr/>
          <p:nvPr/>
        </p:nvSpPr>
        <p:spPr>
          <a:xfrm flipH="1" flipV="1">
            <a:off x="1930099" y="3211754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2489065-2F59-C04A-AB4E-85F27755E10E}"/>
              </a:ext>
            </a:extLst>
          </p:cNvPr>
          <p:cNvSpPr/>
          <p:nvPr/>
        </p:nvSpPr>
        <p:spPr>
          <a:xfrm flipH="1" flipV="1">
            <a:off x="6367780" y="2302520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D0D3CAAC-89FF-8746-A94F-F652065E696C}"/>
              </a:ext>
            </a:extLst>
          </p:cNvPr>
          <p:cNvSpPr txBox="1"/>
          <p:nvPr/>
        </p:nvSpPr>
        <p:spPr>
          <a:xfrm>
            <a:off x="3388192" y="4240910"/>
            <a:ext cx="28094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– QGPV Anomalies</a:t>
            </a:r>
          </a:p>
        </p:txBody>
      </p: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2A3ADAF7-1A37-C343-B895-418681CAE092}"/>
              </a:ext>
            </a:extLst>
          </p:cNvPr>
          <p:cNvCxnSpPr>
            <a:cxnSpLocks/>
            <a:endCxn id="39" idx="1"/>
          </p:cNvCxnSpPr>
          <p:nvPr/>
        </p:nvCxnSpPr>
        <p:spPr>
          <a:xfrm>
            <a:off x="2876691" y="4425390"/>
            <a:ext cx="511501" cy="186"/>
          </a:xfrm>
          <a:prstGeom prst="line">
            <a:avLst/>
          </a:prstGeom>
          <a:ln w="76200" cmpd="sng"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>
            <a:extLst>
              <a:ext uri="{FF2B5EF4-FFF2-40B4-BE49-F238E27FC236}">
                <a16:creationId xmlns:a16="http://schemas.microsoft.com/office/drawing/2014/main" id="{EA29AF46-CEC0-8A4B-8F0A-8DF6AFBC77C1}"/>
              </a:ext>
            </a:extLst>
          </p:cNvPr>
          <p:cNvSpPr txBox="1"/>
          <p:nvPr/>
        </p:nvSpPr>
        <p:spPr>
          <a:xfrm>
            <a:off x="785683" y="4240722"/>
            <a:ext cx="23795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+ QGPV Anomalies</a:t>
            </a:r>
          </a:p>
        </p:txBody>
      </p:sp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52DBE239-E277-1D4C-8949-92F0C024AC20}"/>
              </a:ext>
            </a:extLst>
          </p:cNvPr>
          <p:cNvCxnSpPr>
            <a:cxnSpLocks/>
          </p:cNvCxnSpPr>
          <p:nvPr/>
        </p:nvCxnSpPr>
        <p:spPr>
          <a:xfrm flipV="1">
            <a:off x="277182" y="4442916"/>
            <a:ext cx="431216" cy="1"/>
          </a:xfrm>
          <a:prstGeom prst="line">
            <a:avLst/>
          </a:prstGeom>
          <a:ln w="76200" cmpd="sng">
            <a:solidFill>
              <a:schemeClr val="tx1"/>
            </a:solidFill>
          </a:ln>
          <a:effectLst>
            <a:glow rad="50800">
              <a:schemeClr val="bg1">
                <a:alpha val="75000"/>
              </a:schemeClr>
            </a:glo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Oval 42">
            <a:extLst>
              <a:ext uri="{FF2B5EF4-FFF2-40B4-BE49-F238E27FC236}">
                <a16:creationId xmlns:a16="http://schemas.microsoft.com/office/drawing/2014/main" id="{07A7D873-B33D-5F4E-8EFD-EFA4881B7F47}"/>
              </a:ext>
            </a:extLst>
          </p:cNvPr>
          <p:cNvSpPr/>
          <p:nvPr/>
        </p:nvSpPr>
        <p:spPr>
          <a:xfrm flipH="1" flipV="1">
            <a:off x="5478295" y="4344543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10183420-9022-2C41-B0A7-365E03206B68}"/>
              </a:ext>
            </a:extLst>
          </p:cNvPr>
          <p:cNvSpPr txBox="1"/>
          <p:nvPr/>
        </p:nvSpPr>
        <p:spPr>
          <a:xfrm>
            <a:off x="5646777" y="4240722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of Superposition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BE8BE768-56F6-9C40-9A1C-48F3A0BED945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Consistent Role of Descent</a:t>
            </a:r>
          </a:p>
        </p:txBody>
      </p:sp>
    </p:spTree>
    <p:extLst>
      <p:ext uri="{BB962C8B-B14F-4D97-AF65-F5344CB8AC3E}">
        <p14:creationId xmlns:p14="http://schemas.microsoft.com/office/powerpoint/2010/main" val="281048064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694967D-3E05-0E43-9E25-8D37F92D2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41" y="1391661"/>
            <a:ext cx="4239444" cy="283188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252331-3279-6B41-A3A1-E3C829068E0F}"/>
              </a:ext>
            </a:extLst>
          </p:cNvPr>
          <p:cNvSpPr/>
          <p:nvPr/>
        </p:nvSpPr>
        <p:spPr>
          <a:xfrm>
            <a:off x="249741" y="4768965"/>
            <a:ext cx="4998717" cy="148244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DEE32-2AD2-1749-875F-CDD0DA9A697E}"/>
              </a:ext>
            </a:extLst>
          </p:cNvPr>
          <p:cNvSpPr/>
          <p:nvPr/>
        </p:nvSpPr>
        <p:spPr>
          <a:xfrm>
            <a:off x="338034" y="4844163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C1C916-FE2F-0C44-8218-731526EF9690}"/>
              </a:ext>
            </a:extLst>
          </p:cNvPr>
          <p:cNvSpPr txBox="1"/>
          <p:nvPr/>
        </p:nvSpPr>
        <p:spPr>
          <a:xfrm>
            <a:off x="578765" y="4757718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Anomalies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D6EB00-9E82-9545-9BED-877EA43B6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748" y="1391660"/>
            <a:ext cx="4239444" cy="283188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CB0D6F6-9F21-7B41-9308-65E1703A76E1}"/>
              </a:ext>
            </a:extLst>
          </p:cNvPr>
          <p:cNvSpPr txBox="1"/>
          <p:nvPr/>
        </p:nvSpPr>
        <p:spPr>
          <a:xfrm>
            <a:off x="569318" y="5874099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of Superposition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34099E-F3F2-5A4B-9311-634BA70BA32D}"/>
              </a:ext>
            </a:extLst>
          </p:cNvPr>
          <p:cNvSpPr txBox="1"/>
          <p:nvPr/>
        </p:nvSpPr>
        <p:spPr>
          <a:xfrm>
            <a:off x="327231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Polar Dominant Events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AA3997-D5B4-DF46-85E9-914664EA947E}"/>
              </a:ext>
            </a:extLst>
          </p:cNvPr>
          <p:cNvSpPr txBox="1"/>
          <p:nvPr/>
        </p:nvSpPr>
        <p:spPr>
          <a:xfrm>
            <a:off x="4639743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East Subtropical Dominant Events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561FC3F-AE39-C84A-835B-5221C8A780E5}"/>
              </a:ext>
            </a:extLst>
          </p:cNvPr>
          <p:cNvSpPr/>
          <p:nvPr/>
        </p:nvSpPr>
        <p:spPr>
          <a:xfrm flipH="1" flipV="1">
            <a:off x="359604" y="5973035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8A6751F-D362-764E-BD69-F3F43393CDEA}"/>
              </a:ext>
            </a:extLst>
          </p:cNvPr>
          <p:cNvSpPr/>
          <p:nvPr/>
        </p:nvSpPr>
        <p:spPr>
          <a:xfrm flipH="1" flipV="1">
            <a:off x="1930099" y="3211754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65A3906-76CB-2E4F-AB6F-8A8893FE2FD7}"/>
              </a:ext>
            </a:extLst>
          </p:cNvPr>
          <p:cNvSpPr/>
          <p:nvPr/>
        </p:nvSpPr>
        <p:spPr>
          <a:xfrm flipH="1" flipV="1">
            <a:off x="6367780" y="2302520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80AD2E-5964-6E45-96E1-FDB1A65FF496}"/>
              </a:ext>
            </a:extLst>
          </p:cNvPr>
          <p:cNvSpPr/>
          <p:nvPr/>
        </p:nvSpPr>
        <p:spPr>
          <a:xfrm>
            <a:off x="249220" y="3851334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94CFF4-CA86-D948-8F88-4EAB32A313D8}"/>
              </a:ext>
            </a:extLst>
          </p:cNvPr>
          <p:cNvSpPr txBox="1"/>
          <p:nvPr/>
        </p:nvSpPr>
        <p:spPr>
          <a:xfrm>
            <a:off x="254275" y="3850474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13B46E-A9F7-F94C-AFD2-DAFF8AB8B8EF}"/>
              </a:ext>
            </a:extLst>
          </p:cNvPr>
          <p:cNvSpPr/>
          <p:nvPr/>
        </p:nvSpPr>
        <p:spPr>
          <a:xfrm>
            <a:off x="4608993" y="3847926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DEFF60-00F7-7140-9B29-033FEA1D8671}"/>
              </a:ext>
            </a:extLst>
          </p:cNvPr>
          <p:cNvSpPr txBox="1"/>
          <p:nvPr/>
        </p:nvSpPr>
        <p:spPr>
          <a:xfrm>
            <a:off x="4614048" y="3847066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E7E32A2-7BC9-5847-B28D-7BACE8EC8B69}"/>
              </a:ext>
            </a:extLst>
          </p:cNvPr>
          <p:cNvSpPr/>
          <p:nvPr/>
        </p:nvSpPr>
        <p:spPr>
          <a:xfrm>
            <a:off x="3437712" y="3838125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2BD995-922E-9048-84EE-6FA2A63B4CCA}"/>
              </a:ext>
            </a:extLst>
          </p:cNvPr>
          <p:cNvSpPr txBox="1"/>
          <p:nvPr/>
        </p:nvSpPr>
        <p:spPr>
          <a:xfrm>
            <a:off x="3512508" y="3847653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15CBA28-8914-BD43-8BDD-856917EC398B}"/>
              </a:ext>
            </a:extLst>
          </p:cNvPr>
          <p:cNvSpPr/>
          <p:nvPr/>
        </p:nvSpPr>
        <p:spPr>
          <a:xfrm>
            <a:off x="7803108" y="3847926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D099B5D-E762-5A4F-8158-9773D49D85AE}"/>
              </a:ext>
            </a:extLst>
          </p:cNvPr>
          <p:cNvSpPr txBox="1"/>
          <p:nvPr/>
        </p:nvSpPr>
        <p:spPr>
          <a:xfrm>
            <a:off x="7854657" y="3857454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AEAA48F0-0E80-9F4F-86A3-5F5B19F1E785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Consistent Role of Descent</a:t>
            </a:r>
          </a:p>
        </p:txBody>
      </p:sp>
    </p:spTree>
    <p:extLst>
      <p:ext uri="{BB962C8B-B14F-4D97-AF65-F5344CB8AC3E}">
        <p14:creationId xmlns:p14="http://schemas.microsoft.com/office/powerpoint/2010/main" val="302232168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694967D-3E05-0E43-9E25-8D37F92D2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41" y="1391661"/>
            <a:ext cx="4239444" cy="283188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252331-3279-6B41-A3A1-E3C829068E0F}"/>
              </a:ext>
            </a:extLst>
          </p:cNvPr>
          <p:cNvSpPr/>
          <p:nvPr/>
        </p:nvSpPr>
        <p:spPr>
          <a:xfrm>
            <a:off x="249741" y="4768965"/>
            <a:ext cx="4998717" cy="148244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DEE32-2AD2-1749-875F-CDD0DA9A697E}"/>
              </a:ext>
            </a:extLst>
          </p:cNvPr>
          <p:cNvSpPr/>
          <p:nvPr/>
        </p:nvSpPr>
        <p:spPr>
          <a:xfrm>
            <a:off x="338034" y="4844163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E1637C-9997-FB48-B11C-5986FB310F51}"/>
              </a:ext>
            </a:extLst>
          </p:cNvPr>
          <p:cNvSpPr/>
          <p:nvPr/>
        </p:nvSpPr>
        <p:spPr>
          <a:xfrm>
            <a:off x="338034" y="5122075"/>
            <a:ext cx="218647" cy="2152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C1C916-FE2F-0C44-8218-731526EF9690}"/>
              </a:ext>
            </a:extLst>
          </p:cNvPr>
          <p:cNvSpPr txBox="1"/>
          <p:nvPr/>
        </p:nvSpPr>
        <p:spPr>
          <a:xfrm>
            <a:off x="578765" y="4757718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Anomalies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60E934-745D-2A4C-A075-E4F4F5F30A40}"/>
              </a:ext>
            </a:extLst>
          </p:cNvPr>
          <p:cNvSpPr txBox="1"/>
          <p:nvPr/>
        </p:nvSpPr>
        <p:spPr>
          <a:xfrm>
            <a:off x="579889" y="5030841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Tropical Anticyclonic QGPV Anomalies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D6EB00-9E82-9545-9BED-877EA43B6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748" y="1391660"/>
            <a:ext cx="4239444" cy="283188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CB0D6F6-9F21-7B41-9308-65E1703A76E1}"/>
              </a:ext>
            </a:extLst>
          </p:cNvPr>
          <p:cNvSpPr txBox="1"/>
          <p:nvPr/>
        </p:nvSpPr>
        <p:spPr>
          <a:xfrm>
            <a:off x="569318" y="5874099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of Superposition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34099E-F3F2-5A4B-9311-634BA70BA32D}"/>
              </a:ext>
            </a:extLst>
          </p:cNvPr>
          <p:cNvSpPr txBox="1"/>
          <p:nvPr/>
        </p:nvSpPr>
        <p:spPr>
          <a:xfrm>
            <a:off x="327231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Polar Dominant Events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AA3997-D5B4-DF46-85E9-914664EA947E}"/>
              </a:ext>
            </a:extLst>
          </p:cNvPr>
          <p:cNvSpPr txBox="1"/>
          <p:nvPr/>
        </p:nvSpPr>
        <p:spPr>
          <a:xfrm>
            <a:off x="4639743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East Subtropical Dominant Events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561FC3F-AE39-C84A-835B-5221C8A780E5}"/>
              </a:ext>
            </a:extLst>
          </p:cNvPr>
          <p:cNvSpPr/>
          <p:nvPr/>
        </p:nvSpPr>
        <p:spPr>
          <a:xfrm flipH="1" flipV="1">
            <a:off x="359604" y="5973035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8A6751F-D362-764E-BD69-F3F43393CDEA}"/>
              </a:ext>
            </a:extLst>
          </p:cNvPr>
          <p:cNvSpPr/>
          <p:nvPr/>
        </p:nvSpPr>
        <p:spPr>
          <a:xfrm flipH="1" flipV="1">
            <a:off x="1930099" y="3211754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65A3906-76CB-2E4F-AB6F-8A8893FE2FD7}"/>
              </a:ext>
            </a:extLst>
          </p:cNvPr>
          <p:cNvSpPr/>
          <p:nvPr/>
        </p:nvSpPr>
        <p:spPr>
          <a:xfrm flipH="1" flipV="1">
            <a:off x="6367780" y="2302520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80AD2E-5964-6E45-96E1-FDB1A65FF496}"/>
              </a:ext>
            </a:extLst>
          </p:cNvPr>
          <p:cNvSpPr/>
          <p:nvPr/>
        </p:nvSpPr>
        <p:spPr>
          <a:xfrm>
            <a:off x="249220" y="3851334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94CFF4-CA86-D948-8F88-4EAB32A313D8}"/>
              </a:ext>
            </a:extLst>
          </p:cNvPr>
          <p:cNvSpPr txBox="1"/>
          <p:nvPr/>
        </p:nvSpPr>
        <p:spPr>
          <a:xfrm>
            <a:off x="254275" y="3850474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13B46E-A9F7-F94C-AFD2-DAFF8AB8B8EF}"/>
              </a:ext>
            </a:extLst>
          </p:cNvPr>
          <p:cNvSpPr/>
          <p:nvPr/>
        </p:nvSpPr>
        <p:spPr>
          <a:xfrm>
            <a:off x="4608993" y="3847926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DEFF60-00F7-7140-9B29-033FEA1D8671}"/>
              </a:ext>
            </a:extLst>
          </p:cNvPr>
          <p:cNvSpPr txBox="1"/>
          <p:nvPr/>
        </p:nvSpPr>
        <p:spPr>
          <a:xfrm>
            <a:off x="4614048" y="3847066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E7E32A2-7BC9-5847-B28D-7BACE8EC8B69}"/>
              </a:ext>
            </a:extLst>
          </p:cNvPr>
          <p:cNvSpPr/>
          <p:nvPr/>
        </p:nvSpPr>
        <p:spPr>
          <a:xfrm>
            <a:off x="3437712" y="3838125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2BD995-922E-9048-84EE-6FA2A63B4CCA}"/>
              </a:ext>
            </a:extLst>
          </p:cNvPr>
          <p:cNvSpPr txBox="1"/>
          <p:nvPr/>
        </p:nvSpPr>
        <p:spPr>
          <a:xfrm>
            <a:off x="3512508" y="3847653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15CBA28-8914-BD43-8BDD-856917EC398B}"/>
              </a:ext>
            </a:extLst>
          </p:cNvPr>
          <p:cNvSpPr/>
          <p:nvPr/>
        </p:nvSpPr>
        <p:spPr>
          <a:xfrm>
            <a:off x="7803108" y="3847926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D099B5D-E762-5A4F-8158-9773D49D85AE}"/>
              </a:ext>
            </a:extLst>
          </p:cNvPr>
          <p:cNvSpPr txBox="1"/>
          <p:nvPr/>
        </p:nvSpPr>
        <p:spPr>
          <a:xfrm>
            <a:off x="7854657" y="3857454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8A7B561-A502-4445-B9E2-28E2131C7AEF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Consistent Role of Descent</a:t>
            </a:r>
          </a:p>
        </p:txBody>
      </p:sp>
    </p:spTree>
    <p:extLst>
      <p:ext uri="{BB962C8B-B14F-4D97-AF65-F5344CB8AC3E}">
        <p14:creationId xmlns:p14="http://schemas.microsoft.com/office/powerpoint/2010/main" val="3373243194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694967D-3E05-0E43-9E25-8D37F92D2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41" y="1391661"/>
            <a:ext cx="4239444" cy="283188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252331-3279-6B41-A3A1-E3C829068E0F}"/>
              </a:ext>
            </a:extLst>
          </p:cNvPr>
          <p:cNvSpPr/>
          <p:nvPr/>
        </p:nvSpPr>
        <p:spPr>
          <a:xfrm>
            <a:off x="249741" y="4768965"/>
            <a:ext cx="4998717" cy="148244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DEE32-2AD2-1749-875F-CDD0DA9A697E}"/>
              </a:ext>
            </a:extLst>
          </p:cNvPr>
          <p:cNvSpPr/>
          <p:nvPr/>
        </p:nvSpPr>
        <p:spPr>
          <a:xfrm>
            <a:off x="338034" y="4844163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E1637C-9997-FB48-B11C-5986FB310F51}"/>
              </a:ext>
            </a:extLst>
          </p:cNvPr>
          <p:cNvSpPr/>
          <p:nvPr/>
        </p:nvSpPr>
        <p:spPr>
          <a:xfrm>
            <a:off x="338034" y="5122075"/>
            <a:ext cx="218647" cy="2152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C1C916-FE2F-0C44-8218-731526EF9690}"/>
              </a:ext>
            </a:extLst>
          </p:cNvPr>
          <p:cNvSpPr txBox="1"/>
          <p:nvPr/>
        </p:nvSpPr>
        <p:spPr>
          <a:xfrm>
            <a:off x="578765" y="4757718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Anomalies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60E934-745D-2A4C-A075-E4F4F5F30A40}"/>
              </a:ext>
            </a:extLst>
          </p:cNvPr>
          <p:cNvSpPr txBox="1"/>
          <p:nvPr/>
        </p:nvSpPr>
        <p:spPr>
          <a:xfrm>
            <a:off x="579889" y="5030841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Tropical Anticyclonic QGPV Anomalies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D6EB00-9E82-9545-9BED-877EA43B6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748" y="1391660"/>
            <a:ext cx="4239444" cy="283188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CB0D6F6-9F21-7B41-9308-65E1703A76E1}"/>
              </a:ext>
            </a:extLst>
          </p:cNvPr>
          <p:cNvSpPr txBox="1"/>
          <p:nvPr/>
        </p:nvSpPr>
        <p:spPr>
          <a:xfrm>
            <a:off x="569318" y="5874099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of Superposition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34099E-F3F2-5A4B-9311-634BA70BA32D}"/>
              </a:ext>
            </a:extLst>
          </p:cNvPr>
          <p:cNvSpPr txBox="1"/>
          <p:nvPr/>
        </p:nvSpPr>
        <p:spPr>
          <a:xfrm>
            <a:off x="327231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Polar Dominant Events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AA3997-D5B4-DF46-85E9-914664EA947E}"/>
              </a:ext>
            </a:extLst>
          </p:cNvPr>
          <p:cNvSpPr txBox="1"/>
          <p:nvPr/>
        </p:nvSpPr>
        <p:spPr>
          <a:xfrm>
            <a:off x="4639743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East Subtropical Dominant Events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561FC3F-AE39-C84A-835B-5221C8A780E5}"/>
              </a:ext>
            </a:extLst>
          </p:cNvPr>
          <p:cNvSpPr/>
          <p:nvPr/>
        </p:nvSpPr>
        <p:spPr>
          <a:xfrm flipH="1" flipV="1">
            <a:off x="359604" y="5973035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8A6751F-D362-764E-BD69-F3F43393CDEA}"/>
              </a:ext>
            </a:extLst>
          </p:cNvPr>
          <p:cNvSpPr/>
          <p:nvPr/>
        </p:nvSpPr>
        <p:spPr>
          <a:xfrm flipH="1" flipV="1">
            <a:off x="1930099" y="3211754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65A3906-76CB-2E4F-AB6F-8A8893FE2FD7}"/>
              </a:ext>
            </a:extLst>
          </p:cNvPr>
          <p:cNvSpPr/>
          <p:nvPr/>
        </p:nvSpPr>
        <p:spPr>
          <a:xfrm flipH="1" flipV="1">
            <a:off x="6367780" y="2302520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80AD2E-5964-6E45-96E1-FDB1A65FF496}"/>
              </a:ext>
            </a:extLst>
          </p:cNvPr>
          <p:cNvSpPr/>
          <p:nvPr/>
        </p:nvSpPr>
        <p:spPr>
          <a:xfrm>
            <a:off x="249220" y="3851334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94CFF4-CA86-D948-8F88-4EAB32A313D8}"/>
              </a:ext>
            </a:extLst>
          </p:cNvPr>
          <p:cNvSpPr txBox="1"/>
          <p:nvPr/>
        </p:nvSpPr>
        <p:spPr>
          <a:xfrm>
            <a:off x="254275" y="3850474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13B46E-A9F7-F94C-AFD2-DAFF8AB8B8EF}"/>
              </a:ext>
            </a:extLst>
          </p:cNvPr>
          <p:cNvSpPr/>
          <p:nvPr/>
        </p:nvSpPr>
        <p:spPr>
          <a:xfrm>
            <a:off x="4608993" y="3847926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DEFF60-00F7-7140-9B29-033FEA1D8671}"/>
              </a:ext>
            </a:extLst>
          </p:cNvPr>
          <p:cNvSpPr txBox="1"/>
          <p:nvPr/>
        </p:nvSpPr>
        <p:spPr>
          <a:xfrm>
            <a:off x="4614048" y="3847066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E7E32A2-7BC9-5847-B28D-7BACE8EC8B69}"/>
              </a:ext>
            </a:extLst>
          </p:cNvPr>
          <p:cNvSpPr/>
          <p:nvPr/>
        </p:nvSpPr>
        <p:spPr>
          <a:xfrm>
            <a:off x="3437712" y="3838125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2BD995-922E-9048-84EE-6FA2A63B4CCA}"/>
              </a:ext>
            </a:extLst>
          </p:cNvPr>
          <p:cNvSpPr txBox="1"/>
          <p:nvPr/>
        </p:nvSpPr>
        <p:spPr>
          <a:xfrm>
            <a:off x="3512508" y="3847653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15CBA28-8914-BD43-8BDD-856917EC398B}"/>
              </a:ext>
            </a:extLst>
          </p:cNvPr>
          <p:cNvSpPr/>
          <p:nvPr/>
        </p:nvSpPr>
        <p:spPr>
          <a:xfrm>
            <a:off x="7803108" y="3847926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D099B5D-E762-5A4F-8158-9773D49D85AE}"/>
              </a:ext>
            </a:extLst>
          </p:cNvPr>
          <p:cNvSpPr txBox="1"/>
          <p:nvPr/>
        </p:nvSpPr>
        <p:spPr>
          <a:xfrm>
            <a:off x="7854657" y="3857454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300 </a:t>
            </a:r>
            <a:r>
              <a:rPr lang="en-US" dirty="0" err="1"/>
              <a:t>hPa</a:t>
            </a:r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C9E0FC09-5B1D-384F-B5C4-1F4D6ABE6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2923" y="4308528"/>
            <a:ext cx="3415270" cy="2426001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68B3D812-3F93-6A40-96D0-0615B67700AB}"/>
              </a:ext>
            </a:extLst>
          </p:cNvPr>
          <p:cNvSpPr/>
          <p:nvPr/>
        </p:nvSpPr>
        <p:spPr>
          <a:xfrm>
            <a:off x="249741" y="4792212"/>
            <a:ext cx="4998717" cy="590789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A713CA79-6A90-DB41-AA75-613EAA9B6F31}"/>
              </a:ext>
            </a:extLst>
          </p:cNvPr>
          <p:cNvSpPr/>
          <p:nvPr/>
        </p:nvSpPr>
        <p:spPr>
          <a:xfrm>
            <a:off x="7012983" y="5169514"/>
            <a:ext cx="619630" cy="900105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AE274632-B139-7047-BFCE-A26BD3822F6A}"/>
              </a:ext>
            </a:extLst>
          </p:cNvPr>
          <p:cNvSpPr/>
          <p:nvPr/>
        </p:nvSpPr>
        <p:spPr>
          <a:xfrm>
            <a:off x="1620283" y="2628790"/>
            <a:ext cx="1094782" cy="1106860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76DA8B-C789-4845-A082-F46406E4BE0B}"/>
              </a:ext>
            </a:extLst>
          </p:cNvPr>
          <p:cNvSpPr/>
          <p:nvPr/>
        </p:nvSpPr>
        <p:spPr>
          <a:xfrm>
            <a:off x="4889715" y="1472080"/>
            <a:ext cx="3316638" cy="1779886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5AACBDE4-E614-024E-B943-E79832CEBF83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Consistent Role of Descent</a:t>
            </a:r>
          </a:p>
        </p:txBody>
      </p:sp>
    </p:spTree>
    <p:extLst>
      <p:ext uri="{BB962C8B-B14F-4D97-AF65-F5344CB8AC3E}">
        <p14:creationId xmlns:p14="http://schemas.microsoft.com/office/powerpoint/2010/main" val="233226532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694967D-3E05-0E43-9E25-8D37F92D2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41" y="1391661"/>
            <a:ext cx="4239444" cy="283188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252331-3279-6B41-A3A1-E3C829068E0F}"/>
              </a:ext>
            </a:extLst>
          </p:cNvPr>
          <p:cNvSpPr/>
          <p:nvPr/>
        </p:nvSpPr>
        <p:spPr>
          <a:xfrm>
            <a:off x="249741" y="4768965"/>
            <a:ext cx="4998717" cy="148244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DEE32-2AD2-1749-875F-CDD0DA9A697E}"/>
              </a:ext>
            </a:extLst>
          </p:cNvPr>
          <p:cNvSpPr/>
          <p:nvPr/>
        </p:nvSpPr>
        <p:spPr>
          <a:xfrm>
            <a:off x="338034" y="4844163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E1637C-9997-FB48-B11C-5986FB310F51}"/>
              </a:ext>
            </a:extLst>
          </p:cNvPr>
          <p:cNvSpPr/>
          <p:nvPr/>
        </p:nvSpPr>
        <p:spPr>
          <a:xfrm>
            <a:off x="338034" y="5122075"/>
            <a:ext cx="218647" cy="2152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6C4FE0-9855-474E-A378-FAAFE8374AAE}"/>
              </a:ext>
            </a:extLst>
          </p:cNvPr>
          <p:cNvSpPr/>
          <p:nvPr/>
        </p:nvSpPr>
        <p:spPr>
          <a:xfrm>
            <a:off x="338033" y="5393866"/>
            <a:ext cx="218647" cy="215207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C1C916-FE2F-0C44-8218-731526EF9690}"/>
              </a:ext>
            </a:extLst>
          </p:cNvPr>
          <p:cNvSpPr txBox="1"/>
          <p:nvPr/>
        </p:nvSpPr>
        <p:spPr>
          <a:xfrm>
            <a:off x="578765" y="4757718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Anomalies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60E934-745D-2A4C-A075-E4F4F5F30A40}"/>
              </a:ext>
            </a:extLst>
          </p:cNvPr>
          <p:cNvSpPr txBox="1"/>
          <p:nvPr/>
        </p:nvSpPr>
        <p:spPr>
          <a:xfrm>
            <a:off x="579889" y="5030841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Tropical Anticyclonic QGPV Anomalies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97325D-007C-B441-94C0-87A03C3B7029}"/>
              </a:ext>
            </a:extLst>
          </p:cNvPr>
          <p:cNvSpPr txBox="1"/>
          <p:nvPr/>
        </p:nvSpPr>
        <p:spPr>
          <a:xfrm>
            <a:off x="575256" y="5308635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Residual Upper-Tropospheric QGPV Anomalies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D6EB00-9E82-9545-9BED-877EA43B6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748" y="1391660"/>
            <a:ext cx="4239444" cy="283188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CB0D6F6-9F21-7B41-9308-65E1703A76E1}"/>
              </a:ext>
            </a:extLst>
          </p:cNvPr>
          <p:cNvSpPr txBox="1"/>
          <p:nvPr/>
        </p:nvSpPr>
        <p:spPr>
          <a:xfrm>
            <a:off x="569318" y="5874099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of Superposition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34099E-F3F2-5A4B-9311-634BA70BA32D}"/>
              </a:ext>
            </a:extLst>
          </p:cNvPr>
          <p:cNvSpPr txBox="1"/>
          <p:nvPr/>
        </p:nvSpPr>
        <p:spPr>
          <a:xfrm>
            <a:off x="327231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Polar Dominant Events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AA3997-D5B4-DF46-85E9-914664EA947E}"/>
              </a:ext>
            </a:extLst>
          </p:cNvPr>
          <p:cNvSpPr txBox="1"/>
          <p:nvPr/>
        </p:nvSpPr>
        <p:spPr>
          <a:xfrm>
            <a:off x="4639743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East Subtropical Dominant Events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561FC3F-AE39-C84A-835B-5221C8A780E5}"/>
              </a:ext>
            </a:extLst>
          </p:cNvPr>
          <p:cNvSpPr/>
          <p:nvPr/>
        </p:nvSpPr>
        <p:spPr>
          <a:xfrm flipH="1" flipV="1">
            <a:off x="359604" y="5973035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8A6751F-D362-764E-BD69-F3F43393CDEA}"/>
              </a:ext>
            </a:extLst>
          </p:cNvPr>
          <p:cNvSpPr/>
          <p:nvPr/>
        </p:nvSpPr>
        <p:spPr>
          <a:xfrm flipH="1" flipV="1">
            <a:off x="1930099" y="3211754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65A3906-76CB-2E4F-AB6F-8A8893FE2FD7}"/>
              </a:ext>
            </a:extLst>
          </p:cNvPr>
          <p:cNvSpPr/>
          <p:nvPr/>
        </p:nvSpPr>
        <p:spPr>
          <a:xfrm flipH="1" flipV="1">
            <a:off x="6367780" y="2302520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80AD2E-5964-6E45-96E1-FDB1A65FF496}"/>
              </a:ext>
            </a:extLst>
          </p:cNvPr>
          <p:cNvSpPr/>
          <p:nvPr/>
        </p:nvSpPr>
        <p:spPr>
          <a:xfrm>
            <a:off x="249220" y="3851334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94CFF4-CA86-D948-8F88-4EAB32A313D8}"/>
              </a:ext>
            </a:extLst>
          </p:cNvPr>
          <p:cNvSpPr txBox="1"/>
          <p:nvPr/>
        </p:nvSpPr>
        <p:spPr>
          <a:xfrm>
            <a:off x="254275" y="3850474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13B46E-A9F7-F94C-AFD2-DAFF8AB8B8EF}"/>
              </a:ext>
            </a:extLst>
          </p:cNvPr>
          <p:cNvSpPr/>
          <p:nvPr/>
        </p:nvSpPr>
        <p:spPr>
          <a:xfrm>
            <a:off x="4608993" y="3847926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DEFF60-00F7-7140-9B29-033FEA1D8671}"/>
              </a:ext>
            </a:extLst>
          </p:cNvPr>
          <p:cNvSpPr txBox="1"/>
          <p:nvPr/>
        </p:nvSpPr>
        <p:spPr>
          <a:xfrm>
            <a:off x="4614048" y="3847066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E7E32A2-7BC9-5847-B28D-7BACE8EC8B69}"/>
              </a:ext>
            </a:extLst>
          </p:cNvPr>
          <p:cNvSpPr/>
          <p:nvPr/>
        </p:nvSpPr>
        <p:spPr>
          <a:xfrm>
            <a:off x="3437712" y="3838125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2BD995-922E-9048-84EE-6FA2A63B4CCA}"/>
              </a:ext>
            </a:extLst>
          </p:cNvPr>
          <p:cNvSpPr txBox="1"/>
          <p:nvPr/>
        </p:nvSpPr>
        <p:spPr>
          <a:xfrm>
            <a:off x="3512508" y="3847653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15CBA28-8914-BD43-8BDD-856917EC398B}"/>
              </a:ext>
            </a:extLst>
          </p:cNvPr>
          <p:cNvSpPr/>
          <p:nvPr/>
        </p:nvSpPr>
        <p:spPr>
          <a:xfrm>
            <a:off x="7803108" y="3847926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D099B5D-E762-5A4F-8158-9773D49D85AE}"/>
              </a:ext>
            </a:extLst>
          </p:cNvPr>
          <p:cNvSpPr txBox="1"/>
          <p:nvPr/>
        </p:nvSpPr>
        <p:spPr>
          <a:xfrm>
            <a:off x="7854657" y="3857454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35804FD-1D46-4746-9BA9-5D0A01BF5E95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Consistent Role of Descent</a:t>
            </a:r>
          </a:p>
        </p:txBody>
      </p:sp>
    </p:spTree>
    <p:extLst>
      <p:ext uri="{BB962C8B-B14F-4D97-AF65-F5344CB8AC3E}">
        <p14:creationId xmlns:p14="http://schemas.microsoft.com/office/powerpoint/2010/main" val="4010529634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8694967D-3E05-0E43-9E25-8D37F92D2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741" y="1391661"/>
            <a:ext cx="4239444" cy="283188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BB252331-3279-6B41-A3A1-E3C829068E0F}"/>
              </a:ext>
            </a:extLst>
          </p:cNvPr>
          <p:cNvSpPr/>
          <p:nvPr/>
        </p:nvSpPr>
        <p:spPr>
          <a:xfrm>
            <a:off x="249741" y="4768965"/>
            <a:ext cx="4998717" cy="148244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42DEE32-2AD2-1749-875F-CDD0DA9A697E}"/>
              </a:ext>
            </a:extLst>
          </p:cNvPr>
          <p:cNvSpPr/>
          <p:nvPr/>
        </p:nvSpPr>
        <p:spPr>
          <a:xfrm>
            <a:off x="338034" y="4844163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AE1637C-9997-FB48-B11C-5986FB310F51}"/>
              </a:ext>
            </a:extLst>
          </p:cNvPr>
          <p:cNvSpPr/>
          <p:nvPr/>
        </p:nvSpPr>
        <p:spPr>
          <a:xfrm>
            <a:off x="338034" y="5122075"/>
            <a:ext cx="218647" cy="2152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56C4FE0-9855-474E-A378-FAAFE8374AAE}"/>
              </a:ext>
            </a:extLst>
          </p:cNvPr>
          <p:cNvSpPr/>
          <p:nvPr/>
        </p:nvSpPr>
        <p:spPr>
          <a:xfrm>
            <a:off x="338033" y="5393866"/>
            <a:ext cx="218647" cy="215207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A772022-603B-5442-B268-E06FB6DEF67D}"/>
              </a:ext>
            </a:extLst>
          </p:cNvPr>
          <p:cNvSpPr/>
          <p:nvPr/>
        </p:nvSpPr>
        <p:spPr>
          <a:xfrm>
            <a:off x="337531" y="5671707"/>
            <a:ext cx="218647" cy="215207"/>
          </a:xfrm>
          <a:prstGeom prst="rect">
            <a:avLst/>
          </a:prstGeom>
          <a:solidFill>
            <a:srgbClr val="FF00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DC1C916-FE2F-0C44-8218-731526EF9690}"/>
              </a:ext>
            </a:extLst>
          </p:cNvPr>
          <p:cNvSpPr txBox="1"/>
          <p:nvPr/>
        </p:nvSpPr>
        <p:spPr>
          <a:xfrm>
            <a:off x="578765" y="4757718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Anomalies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60E934-745D-2A4C-A075-E4F4F5F30A40}"/>
              </a:ext>
            </a:extLst>
          </p:cNvPr>
          <p:cNvSpPr txBox="1"/>
          <p:nvPr/>
        </p:nvSpPr>
        <p:spPr>
          <a:xfrm>
            <a:off x="579889" y="5030841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Tropical Anticyclonic QGPV Anomalies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C97325D-007C-B441-94C0-87A03C3B7029}"/>
              </a:ext>
            </a:extLst>
          </p:cNvPr>
          <p:cNvSpPr txBox="1"/>
          <p:nvPr/>
        </p:nvSpPr>
        <p:spPr>
          <a:xfrm>
            <a:off x="575256" y="5308635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Residual Upper-Tropospheric QGPV Anomalies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D5A584-6E97-7040-9584-33F7AE76C468}"/>
              </a:ext>
            </a:extLst>
          </p:cNvPr>
          <p:cNvSpPr txBox="1"/>
          <p:nvPr/>
        </p:nvSpPr>
        <p:spPr>
          <a:xfrm>
            <a:off x="570001" y="5587115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Lower-Tropospheric QGPV Anomalies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E7D6EB00-9E82-9545-9BED-877EA43B69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8748" y="1391660"/>
            <a:ext cx="4239444" cy="2831882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9CB0D6F6-9F21-7B41-9308-65E1703A76E1}"/>
              </a:ext>
            </a:extLst>
          </p:cNvPr>
          <p:cNvSpPr txBox="1"/>
          <p:nvPr/>
        </p:nvSpPr>
        <p:spPr>
          <a:xfrm>
            <a:off x="569318" y="5874099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of Superposition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734099E-F3F2-5A4B-9311-634BA70BA32D}"/>
              </a:ext>
            </a:extLst>
          </p:cNvPr>
          <p:cNvSpPr txBox="1"/>
          <p:nvPr/>
        </p:nvSpPr>
        <p:spPr>
          <a:xfrm>
            <a:off x="327231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Polar Dominant Events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8AA3997-D5B4-DF46-85E9-914664EA947E}"/>
              </a:ext>
            </a:extLst>
          </p:cNvPr>
          <p:cNvSpPr txBox="1"/>
          <p:nvPr/>
        </p:nvSpPr>
        <p:spPr>
          <a:xfrm>
            <a:off x="4639743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East Subtropical Dominant Events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F561FC3F-AE39-C84A-835B-5221C8A780E5}"/>
              </a:ext>
            </a:extLst>
          </p:cNvPr>
          <p:cNvSpPr/>
          <p:nvPr/>
        </p:nvSpPr>
        <p:spPr>
          <a:xfrm flipH="1" flipV="1">
            <a:off x="359604" y="5973035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C8A6751F-D362-764E-BD69-F3F43393CDEA}"/>
              </a:ext>
            </a:extLst>
          </p:cNvPr>
          <p:cNvSpPr/>
          <p:nvPr/>
        </p:nvSpPr>
        <p:spPr>
          <a:xfrm flipH="1" flipV="1">
            <a:off x="1930099" y="3211754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265A3906-76CB-2E4F-AB6F-8A8893FE2FD7}"/>
              </a:ext>
            </a:extLst>
          </p:cNvPr>
          <p:cNvSpPr/>
          <p:nvPr/>
        </p:nvSpPr>
        <p:spPr>
          <a:xfrm flipH="1" flipV="1">
            <a:off x="6367780" y="2302520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6E80AD2E-5964-6E45-96E1-FDB1A65FF496}"/>
              </a:ext>
            </a:extLst>
          </p:cNvPr>
          <p:cNvSpPr/>
          <p:nvPr/>
        </p:nvSpPr>
        <p:spPr>
          <a:xfrm>
            <a:off x="249220" y="3851334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694CFF4-CA86-D948-8F88-4EAB32A313D8}"/>
              </a:ext>
            </a:extLst>
          </p:cNvPr>
          <p:cNvSpPr txBox="1"/>
          <p:nvPr/>
        </p:nvSpPr>
        <p:spPr>
          <a:xfrm>
            <a:off x="254275" y="3850474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F113B46E-A9F7-F94C-AFD2-DAFF8AB8B8EF}"/>
              </a:ext>
            </a:extLst>
          </p:cNvPr>
          <p:cNvSpPr/>
          <p:nvPr/>
        </p:nvSpPr>
        <p:spPr>
          <a:xfrm>
            <a:off x="4608993" y="3847926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5EDEFF60-00F7-7140-9B29-033FEA1D8671}"/>
              </a:ext>
            </a:extLst>
          </p:cNvPr>
          <p:cNvSpPr txBox="1"/>
          <p:nvPr/>
        </p:nvSpPr>
        <p:spPr>
          <a:xfrm>
            <a:off x="4614048" y="3847066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AE7E32A2-7BC9-5847-B28D-7BACE8EC8B69}"/>
              </a:ext>
            </a:extLst>
          </p:cNvPr>
          <p:cNvSpPr/>
          <p:nvPr/>
        </p:nvSpPr>
        <p:spPr>
          <a:xfrm>
            <a:off x="3437712" y="3838125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02BD995-922E-9048-84EE-6FA2A63B4CCA}"/>
              </a:ext>
            </a:extLst>
          </p:cNvPr>
          <p:cNvSpPr txBox="1"/>
          <p:nvPr/>
        </p:nvSpPr>
        <p:spPr>
          <a:xfrm>
            <a:off x="3512508" y="3847653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250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15CBA28-8914-BD43-8BDD-856917EC398B}"/>
              </a:ext>
            </a:extLst>
          </p:cNvPr>
          <p:cNvSpPr/>
          <p:nvPr/>
        </p:nvSpPr>
        <p:spPr>
          <a:xfrm>
            <a:off x="7803108" y="3847926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D099B5D-E762-5A4F-8158-9773D49D85AE}"/>
              </a:ext>
            </a:extLst>
          </p:cNvPr>
          <p:cNvSpPr txBox="1"/>
          <p:nvPr/>
        </p:nvSpPr>
        <p:spPr>
          <a:xfrm>
            <a:off x="7854657" y="3857454"/>
            <a:ext cx="14592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7595D0B8-A63A-7E47-AC74-E20E8CA4CDBC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Consistent Role of Descent</a:t>
            </a:r>
          </a:p>
        </p:txBody>
      </p:sp>
    </p:spTree>
    <p:extLst>
      <p:ext uri="{BB962C8B-B14F-4D97-AF65-F5344CB8AC3E}">
        <p14:creationId xmlns:p14="http://schemas.microsoft.com/office/powerpoint/2010/main" val="3433982550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Rectangle 8">
            <a:extLst>
              <a:ext uri="{FF2B5EF4-FFF2-40B4-BE49-F238E27FC236}">
                <a16:creationId xmlns:a16="http://schemas.microsoft.com/office/drawing/2014/main" id="{A6A22BCF-AC97-1643-A640-1AFE127B94DF}"/>
              </a:ext>
            </a:extLst>
          </p:cNvPr>
          <p:cNvSpPr/>
          <p:nvPr/>
        </p:nvSpPr>
        <p:spPr>
          <a:xfrm>
            <a:off x="199856" y="2298947"/>
            <a:ext cx="8798894" cy="9567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9A13AD-5DC8-5D45-AD4F-F6C51E5EFEE9}"/>
              </a:ext>
            </a:extLst>
          </p:cNvPr>
          <p:cNvSpPr txBox="1"/>
          <p:nvPr/>
        </p:nvSpPr>
        <p:spPr>
          <a:xfrm>
            <a:off x="187156" y="1144217"/>
            <a:ext cx="8811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Each category of QGPV anomalies (𝑞’) is inverted to determine its associated geopotential (𝜙’) field: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77CCB20-D1BA-7749-942E-F523654D2C3A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Consistent Role of Descent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70F4C37-11DE-3442-92BE-259924449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5729" y="2433562"/>
            <a:ext cx="11280531" cy="757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59975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0B91B471-AB3F-A544-B046-22CC02943B0E}"/>
              </a:ext>
            </a:extLst>
          </p:cNvPr>
          <p:cNvSpPr txBox="1"/>
          <p:nvPr/>
        </p:nvSpPr>
        <p:spPr>
          <a:xfrm>
            <a:off x="199856" y="3632712"/>
            <a:ext cx="8798893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The geopotential fields and the composite </a:t>
            </a:r>
          </a:p>
          <a:p>
            <a:pPr algn="ctr"/>
            <a:r>
              <a:rPr lang="en-US" sz="2400" dirty="0"/>
              <a:t>temperature (𝑇) field are used to determine the QG vertical </a:t>
            </a:r>
          </a:p>
          <a:p>
            <a:pPr algn="ctr"/>
            <a:r>
              <a:rPr lang="en-US" sz="2400" dirty="0"/>
              <a:t>motion (𝜔) associated with each category of QGPV: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6A22BCF-AC97-1643-A640-1AFE127B94DF}"/>
              </a:ext>
            </a:extLst>
          </p:cNvPr>
          <p:cNvSpPr/>
          <p:nvPr/>
        </p:nvSpPr>
        <p:spPr>
          <a:xfrm>
            <a:off x="199856" y="2298947"/>
            <a:ext cx="8798894" cy="95673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A20CDA1-97FE-3F44-A272-9594C5B44D82}"/>
              </a:ext>
            </a:extLst>
          </p:cNvPr>
          <p:cNvSpPr/>
          <p:nvPr/>
        </p:nvSpPr>
        <p:spPr>
          <a:xfrm>
            <a:off x="199856" y="5150734"/>
            <a:ext cx="8798894" cy="148218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C9A13AD-5DC8-5D45-AD4F-F6C51E5EFEE9}"/>
              </a:ext>
            </a:extLst>
          </p:cNvPr>
          <p:cNvSpPr txBox="1"/>
          <p:nvPr/>
        </p:nvSpPr>
        <p:spPr>
          <a:xfrm>
            <a:off x="187156" y="1144217"/>
            <a:ext cx="88115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Each category of QGPV anomalies (𝑞’) is inverted to determine its associated geopotential (𝜙’) field: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D1DCBCD-97A1-F24B-B9D7-BD43CB5547B7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Consistent Role of Descent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4D43F9C-C1D0-0848-A799-58B556636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65729" y="2433562"/>
            <a:ext cx="11280531" cy="7578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7BFF7BB2-0F22-AF48-804C-95BB0E79B69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930330" y="5275756"/>
            <a:ext cx="12958208" cy="1232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8849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Background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465837" y="2067025"/>
            <a:ext cx="5424820" cy="4336702"/>
            <a:chOff x="3465837" y="1225884"/>
            <a:chExt cx="5424820" cy="4336702"/>
          </a:xfrm>
        </p:grpSpPr>
        <p:pic>
          <p:nvPicPr>
            <p:cNvPr id="2" name="Picture 1" descr="supjfreqCMH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65837" y="1225884"/>
              <a:ext cx="5424820" cy="4336702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3891351" y="1225884"/>
              <a:ext cx="716117" cy="543922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" name="TextBox 9"/>
          <p:cNvSpPr txBox="1"/>
          <p:nvPr/>
        </p:nvSpPr>
        <p:spPr>
          <a:xfrm rot="16200000">
            <a:off x="7221970" y="4093521"/>
            <a:ext cx="28779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Number of Events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87157" y="1117803"/>
            <a:ext cx="3699652" cy="4647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Christenson et al. (2017) highlight three locations that experience the  greatest frequency of </a:t>
            </a:r>
          </a:p>
          <a:p>
            <a:r>
              <a:rPr lang="en-US" sz="2400" dirty="0"/>
              <a:t>jet </a:t>
            </a:r>
            <a:r>
              <a:rPr lang="en-US" sz="2400" dirty="0" err="1"/>
              <a:t>superpositions</a:t>
            </a:r>
            <a:r>
              <a:rPr lang="en-US" sz="2400" dirty="0"/>
              <a:t>: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2800" b="1" dirty="0"/>
              <a:t>1) Western Pacific</a:t>
            </a:r>
          </a:p>
          <a:p>
            <a:pPr marL="457200" indent="-457200">
              <a:buFont typeface="Arial"/>
              <a:buChar char="•"/>
            </a:pPr>
            <a:endParaRPr lang="en-US" sz="2800" b="1" dirty="0"/>
          </a:p>
          <a:p>
            <a:r>
              <a:rPr lang="en-US" sz="2800" b="1" dirty="0"/>
              <a:t>2) North America</a:t>
            </a:r>
          </a:p>
          <a:p>
            <a:pPr marL="457200" indent="-457200">
              <a:buFont typeface="Arial"/>
              <a:buChar char="•"/>
            </a:pPr>
            <a:endParaRPr lang="en-US" sz="2800" b="1" dirty="0"/>
          </a:p>
          <a:p>
            <a:r>
              <a:rPr lang="en-US" sz="2800" b="1" dirty="0"/>
              <a:t>3) Northern Africa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789056" y="6389458"/>
            <a:ext cx="3121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b="1" dirty="0"/>
              <a:t>Christenson et al. (2017)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56235" y="1090784"/>
            <a:ext cx="510477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Climatological frequency of Northern Hemisphere jet superposition events per cold season (Nov–Mar) 1960–2010</a:t>
            </a:r>
          </a:p>
        </p:txBody>
      </p:sp>
    </p:spTree>
    <p:extLst>
      <p:ext uri="{BB962C8B-B14F-4D97-AF65-F5344CB8AC3E}">
        <p14:creationId xmlns:p14="http://schemas.microsoft.com/office/powerpoint/2010/main" val="2081704671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F2B65B4-0C6A-3C44-882D-ECBBAC954CCC}"/>
              </a:ext>
            </a:extLst>
          </p:cNvPr>
          <p:cNvSpPr/>
          <p:nvPr/>
        </p:nvSpPr>
        <p:spPr>
          <a:xfrm>
            <a:off x="302906" y="5066681"/>
            <a:ext cx="4998717" cy="148244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AE5F07-1ACC-4248-A518-CA1B72221B7C}"/>
              </a:ext>
            </a:extLst>
          </p:cNvPr>
          <p:cNvSpPr/>
          <p:nvPr/>
        </p:nvSpPr>
        <p:spPr>
          <a:xfrm>
            <a:off x="391199" y="5141879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572A04-B01C-4249-9CC8-E624247A11E4}"/>
              </a:ext>
            </a:extLst>
          </p:cNvPr>
          <p:cNvSpPr/>
          <p:nvPr/>
        </p:nvSpPr>
        <p:spPr>
          <a:xfrm>
            <a:off x="391199" y="5419791"/>
            <a:ext cx="218647" cy="2152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15BD9C-928E-184A-8D0F-F092639C2ED1}"/>
              </a:ext>
            </a:extLst>
          </p:cNvPr>
          <p:cNvSpPr/>
          <p:nvPr/>
        </p:nvSpPr>
        <p:spPr>
          <a:xfrm>
            <a:off x="391198" y="5691582"/>
            <a:ext cx="218647" cy="215207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C1879-450B-2B4F-BBFE-4EACE349B7B8}"/>
              </a:ext>
            </a:extLst>
          </p:cNvPr>
          <p:cNvSpPr/>
          <p:nvPr/>
        </p:nvSpPr>
        <p:spPr>
          <a:xfrm>
            <a:off x="390696" y="5969423"/>
            <a:ext cx="218647" cy="215207"/>
          </a:xfrm>
          <a:prstGeom prst="rect">
            <a:avLst/>
          </a:prstGeom>
          <a:solidFill>
            <a:srgbClr val="FF00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826392-559D-314D-8A8F-6ECDD19AAD1E}"/>
              </a:ext>
            </a:extLst>
          </p:cNvPr>
          <p:cNvSpPr txBox="1"/>
          <p:nvPr/>
        </p:nvSpPr>
        <p:spPr>
          <a:xfrm>
            <a:off x="631930" y="5055434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Anomalies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18B04F-FD40-204E-BDF4-C97F46BB14B2}"/>
              </a:ext>
            </a:extLst>
          </p:cNvPr>
          <p:cNvSpPr txBox="1"/>
          <p:nvPr/>
        </p:nvSpPr>
        <p:spPr>
          <a:xfrm>
            <a:off x="633054" y="5328557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Tropical Anticyclonic QGPV Anomalies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56BD35-580B-2C41-98BF-CB2C5339FAD3}"/>
              </a:ext>
            </a:extLst>
          </p:cNvPr>
          <p:cNvSpPr txBox="1"/>
          <p:nvPr/>
        </p:nvSpPr>
        <p:spPr>
          <a:xfrm>
            <a:off x="628421" y="5606351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Residual Upper-Tropospheric QGPV Anomalies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DD9954-7524-1746-8559-7BEF378323D2}"/>
              </a:ext>
            </a:extLst>
          </p:cNvPr>
          <p:cNvSpPr txBox="1"/>
          <p:nvPr/>
        </p:nvSpPr>
        <p:spPr>
          <a:xfrm>
            <a:off x="623166" y="5884831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Lower-Tropospheric QGPV Anomalies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FC5BFB-3AA2-BB4F-A03C-331C82A819E5}"/>
              </a:ext>
            </a:extLst>
          </p:cNvPr>
          <p:cNvSpPr txBox="1"/>
          <p:nvPr/>
        </p:nvSpPr>
        <p:spPr>
          <a:xfrm>
            <a:off x="622483" y="6171815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of Superposition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0D477C-FE79-C044-A129-449AF0AB4739}"/>
              </a:ext>
            </a:extLst>
          </p:cNvPr>
          <p:cNvSpPr txBox="1"/>
          <p:nvPr/>
        </p:nvSpPr>
        <p:spPr>
          <a:xfrm>
            <a:off x="327231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Polar Dominant Events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E660AE-BC55-6D4A-BDA0-558305B21E2B}"/>
              </a:ext>
            </a:extLst>
          </p:cNvPr>
          <p:cNvSpPr txBox="1"/>
          <p:nvPr/>
        </p:nvSpPr>
        <p:spPr>
          <a:xfrm>
            <a:off x="4639743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East Subtropical Dominant Events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4712C3D-BAD2-2140-AAEE-3EAD02EFDC1F}"/>
              </a:ext>
            </a:extLst>
          </p:cNvPr>
          <p:cNvSpPr/>
          <p:nvPr/>
        </p:nvSpPr>
        <p:spPr>
          <a:xfrm flipH="1" flipV="1">
            <a:off x="412769" y="6270751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3621F8E-2888-0D48-870E-686F8644A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07" y="1429627"/>
            <a:ext cx="4239443" cy="3389346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15D52D4-9522-B245-A6DC-2D223167B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908" y="1429627"/>
            <a:ext cx="4239443" cy="3389346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81DD0B1E-FBBF-434F-BA36-3490FD1AB590}"/>
              </a:ext>
            </a:extLst>
          </p:cNvPr>
          <p:cNvSpPr/>
          <p:nvPr/>
        </p:nvSpPr>
        <p:spPr>
          <a:xfrm flipH="1" flipV="1">
            <a:off x="2581718" y="3881969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3DCD4E4-1E76-D24F-B2F1-13AE14E16F1D}"/>
              </a:ext>
            </a:extLst>
          </p:cNvPr>
          <p:cNvSpPr/>
          <p:nvPr/>
        </p:nvSpPr>
        <p:spPr>
          <a:xfrm>
            <a:off x="292062" y="1417182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DBFF7B6-3009-BC4F-912D-C6C377252304}"/>
              </a:ext>
            </a:extLst>
          </p:cNvPr>
          <p:cNvSpPr txBox="1"/>
          <p:nvPr/>
        </p:nvSpPr>
        <p:spPr>
          <a:xfrm>
            <a:off x="297117" y="1416322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6F92F520-DBC1-ED4B-9A1A-CF3246320243}"/>
              </a:ext>
            </a:extLst>
          </p:cNvPr>
          <p:cNvSpPr/>
          <p:nvPr/>
        </p:nvSpPr>
        <p:spPr>
          <a:xfrm>
            <a:off x="3511881" y="1416486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8309E47B-A462-EA44-AC98-922BEB184716}"/>
              </a:ext>
            </a:extLst>
          </p:cNvPr>
          <p:cNvSpPr txBox="1"/>
          <p:nvPr/>
        </p:nvSpPr>
        <p:spPr>
          <a:xfrm>
            <a:off x="3563342" y="1420095"/>
            <a:ext cx="1036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6E70087F-4F72-4B44-9D98-13ABA465C922}"/>
              </a:ext>
            </a:extLst>
          </p:cNvPr>
          <p:cNvSpPr/>
          <p:nvPr/>
        </p:nvSpPr>
        <p:spPr>
          <a:xfrm>
            <a:off x="4691211" y="1413409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7C2FB0F-1FF1-344C-A9B0-35E2EB90569D}"/>
              </a:ext>
            </a:extLst>
          </p:cNvPr>
          <p:cNvSpPr txBox="1"/>
          <p:nvPr/>
        </p:nvSpPr>
        <p:spPr>
          <a:xfrm>
            <a:off x="4696266" y="1412549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E6EDEDD3-3457-894F-BEB4-F47FC9B3E33F}"/>
              </a:ext>
            </a:extLst>
          </p:cNvPr>
          <p:cNvSpPr/>
          <p:nvPr/>
        </p:nvSpPr>
        <p:spPr>
          <a:xfrm>
            <a:off x="7911030" y="1412713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98AAB92-D394-E64C-A836-3A1A976FE024}"/>
              </a:ext>
            </a:extLst>
          </p:cNvPr>
          <p:cNvSpPr txBox="1"/>
          <p:nvPr/>
        </p:nvSpPr>
        <p:spPr>
          <a:xfrm>
            <a:off x="7962491" y="1416322"/>
            <a:ext cx="1036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44" name="Oval 43">
            <a:extLst>
              <a:ext uri="{FF2B5EF4-FFF2-40B4-BE49-F238E27FC236}">
                <a16:creationId xmlns:a16="http://schemas.microsoft.com/office/drawing/2014/main" id="{6DFADF6D-2A3C-7945-90BD-BC4BE051BF6F}"/>
              </a:ext>
            </a:extLst>
          </p:cNvPr>
          <p:cNvSpPr/>
          <p:nvPr/>
        </p:nvSpPr>
        <p:spPr>
          <a:xfrm flipH="1" flipV="1">
            <a:off x="7067813" y="3520464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703296B-9573-FD49-9BAD-1DE6EF64A81D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Consistent Role of Descent</a:t>
            </a:r>
          </a:p>
        </p:txBody>
      </p:sp>
    </p:spTree>
    <p:extLst>
      <p:ext uri="{BB962C8B-B14F-4D97-AF65-F5344CB8AC3E}">
        <p14:creationId xmlns:p14="http://schemas.microsoft.com/office/powerpoint/2010/main" val="780686883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F2B65B4-0C6A-3C44-882D-ECBBAC954CCC}"/>
              </a:ext>
            </a:extLst>
          </p:cNvPr>
          <p:cNvSpPr/>
          <p:nvPr/>
        </p:nvSpPr>
        <p:spPr>
          <a:xfrm>
            <a:off x="302906" y="5066681"/>
            <a:ext cx="4998717" cy="148244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AE5F07-1ACC-4248-A518-CA1B72221B7C}"/>
              </a:ext>
            </a:extLst>
          </p:cNvPr>
          <p:cNvSpPr/>
          <p:nvPr/>
        </p:nvSpPr>
        <p:spPr>
          <a:xfrm>
            <a:off x="391199" y="5141879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572A04-B01C-4249-9CC8-E624247A11E4}"/>
              </a:ext>
            </a:extLst>
          </p:cNvPr>
          <p:cNvSpPr/>
          <p:nvPr/>
        </p:nvSpPr>
        <p:spPr>
          <a:xfrm>
            <a:off x="391199" y="5419791"/>
            <a:ext cx="218647" cy="2152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15BD9C-928E-184A-8D0F-F092639C2ED1}"/>
              </a:ext>
            </a:extLst>
          </p:cNvPr>
          <p:cNvSpPr/>
          <p:nvPr/>
        </p:nvSpPr>
        <p:spPr>
          <a:xfrm>
            <a:off x="391198" y="5691582"/>
            <a:ext cx="218647" cy="215207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C1879-450B-2B4F-BBFE-4EACE349B7B8}"/>
              </a:ext>
            </a:extLst>
          </p:cNvPr>
          <p:cNvSpPr/>
          <p:nvPr/>
        </p:nvSpPr>
        <p:spPr>
          <a:xfrm>
            <a:off x="390696" y="5969423"/>
            <a:ext cx="218647" cy="215207"/>
          </a:xfrm>
          <a:prstGeom prst="rect">
            <a:avLst/>
          </a:prstGeom>
          <a:solidFill>
            <a:srgbClr val="FF00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826392-559D-314D-8A8F-6ECDD19AAD1E}"/>
              </a:ext>
            </a:extLst>
          </p:cNvPr>
          <p:cNvSpPr txBox="1"/>
          <p:nvPr/>
        </p:nvSpPr>
        <p:spPr>
          <a:xfrm>
            <a:off x="631930" y="5055434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Anomalies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18B04F-FD40-204E-BDF4-C97F46BB14B2}"/>
              </a:ext>
            </a:extLst>
          </p:cNvPr>
          <p:cNvSpPr txBox="1"/>
          <p:nvPr/>
        </p:nvSpPr>
        <p:spPr>
          <a:xfrm>
            <a:off x="633054" y="5328557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Tropical Anticyclonic QGPV Anomalies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56BD35-580B-2C41-98BF-CB2C5339FAD3}"/>
              </a:ext>
            </a:extLst>
          </p:cNvPr>
          <p:cNvSpPr txBox="1"/>
          <p:nvPr/>
        </p:nvSpPr>
        <p:spPr>
          <a:xfrm>
            <a:off x="628421" y="5606351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Residual Upper-Tropospheric QGPV Anomalies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DD9954-7524-1746-8559-7BEF378323D2}"/>
              </a:ext>
            </a:extLst>
          </p:cNvPr>
          <p:cNvSpPr txBox="1"/>
          <p:nvPr/>
        </p:nvSpPr>
        <p:spPr>
          <a:xfrm>
            <a:off x="623166" y="5884831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Lower-Tropospheric QGPV Anomalies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FC5BFB-3AA2-BB4F-A03C-331C82A819E5}"/>
              </a:ext>
            </a:extLst>
          </p:cNvPr>
          <p:cNvSpPr txBox="1"/>
          <p:nvPr/>
        </p:nvSpPr>
        <p:spPr>
          <a:xfrm>
            <a:off x="622483" y="6171815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of Superposition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0D477C-FE79-C044-A129-449AF0AB4739}"/>
              </a:ext>
            </a:extLst>
          </p:cNvPr>
          <p:cNvSpPr txBox="1"/>
          <p:nvPr/>
        </p:nvSpPr>
        <p:spPr>
          <a:xfrm>
            <a:off x="327231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Polar Dominant Events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E660AE-BC55-6D4A-BDA0-558305B21E2B}"/>
              </a:ext>
            </a:extLst>
          </p:cNvPr>
          <p:cNvSpPr txBox="1"/>
          <p:nvPr/>
        </p:nvSpPr>
        <p:spPr>
          <a:xfrm>
            <a:off x="4639743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East Subtropical Dominant Events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4712C3D-BAD2-2140-AAEE-3EAD02EFDC1F}"/>
              </a:ext>
            </a:extLst>
          </p:cNvPr>
          <p:cNvSpPr/>
          <p:nvPr/>
        </p:nvSpPr>
        <p:spPr>
          <a:xfrm flipH="1" flipV="1">
            <a:off x="412769" y="6270751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3621F8E-2888-0D48-870E-686F8644A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07" y="1429627"/>
            <a:ext cx="4239443" cy="3389346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15D52D4-9522-B245-A6DC-2D223167B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908" y="1429627"/>
            <a:ext cx="4239443" cy="3389346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81DD0B1E-FBBF-434F-BA36-3490FD1AB590}"/>
              </a:ext>
            </a:extLst>
          </p:cNvPr>
          <p:cNvSpPr/>
          <p:nvPr/>
        </p:nvSpPr>
        <p:spPr>
          <a:xfrm flipH="1" flipV="1">
            <a:off x="2581718" y="3881969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CDFE51B-27CE-B44A-8647-652C0D97D8EA}"/>
              </a:ext>
            </a:extLst>
          </p:cNvPr>
          <p:cNvSpPr/>
          <p:nvPr/>
        </p:nvSpPr>
        <p:spPr>
          <a:xfrm flipH="1" flipV="1">
            <a:off x="7067813" y="3520464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ADE7317-72FA-D14D-AD46-B5ACF281ECCE}"/>
              </a:ext>
            </a:extLst>
          </p:cNvPr>
          <p:cNvSpPr txBox="1"/>
          <p:nvPr/>
        </p:nvSpPr>
        <p:spPr>
          <a:xfrm>
            <a:off x="5537562" y="4988420"/>
            <a:ext cx="3311152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Descent is primarily associated with polar cyclonic QGPV anomalies.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2D92BD0-7020-524D-A532-25D5E303B94F}"/>
              </a:ext>
            </a:extLst>
          </p:cNvPr>
          <p:cNvSpPr/>
          <p:nvPr/>
        </p:nvSpPr>
        <p:spPr>
          <a:xfrm>
            <a:off x="319482" y="5078777"/>
            <a:ext cx="4998717" cy="327709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F4B3928-0812-F14F-BDDA-835FB03E7D00}"/>
              </a:ext>
            </a:extLst>
          </p:cNvPr>
          <p:cNvSpPr/>
          <p:nvPr/>
        </p:nvSpPr>
        <p:spPr>
          <a:xfrm>
            <a:off x="292062" y="1417182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5026ACF-E189-3945-9DE8-A0E641603734}"/>
              </a:ext>
            </a:extLst>
          </p:cNvPr>
          <p:cNvSpPr txBox="1"/>
          <p:nvPr/>
        </p:nvSpPr>
        <p:spPr>
          <a:xfrm>
            <a:off x="297117" y="1416322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B955043-F760-414E-8493-A0A044BC08D5}"/>
              </a:ext>
            </a:extLst>
          </p:cNvPr>
          <p:cNvSpPr/>
          <p:nvPr/>
        </p:nvSpPr>
        <p:spPr>
          <a:xfrm>
            <a:off x="3511881" y="1416486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854F0CA-3323-4143-8EF8-DE036370F3C5}"/>
              </a:ext>
            </a:extLst>
          </p:cNvPr>
          <p:cNvSpPr txBox="1"/>
          <p:nvPr/>
        </p:nvSpPr>
        <p:spPr>
          <a:xfrm>
            <a:off x="3563342" y="1420095"/>
            <a:ext cx="1036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35FD4C7-D0B4-654A-9708-22B1CDF86B53}"/>
              </a:ext>
            </a:extLst>
          </p:cNvPr>
          <p:cNvSpPr/>
          <p:nvPr/>
        </p:nvSpPr>
        <p:spPr>
          <a:xfrm>
            <a:off x="4691211" y="1413409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D0FD125-3B35-0B4C-A898-8BC2DAF1E67D}"/>
              </a:ext>
            </a:extLst>
          </p:cNvPr>
          <p:cNvSpPr txBox="1"/>
          <p:nvPr/>
        </p:nvSpPr>
        <p:spPr>
          <a:xfrm>
            <a:off x="4696266" y="1412549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6C74CE2-1FC3-1A4F-B4DC-E130ACB23A9C}"/>
              </a:ext>
            </a:extLst>
          </p:cNvPr>
          <p:cNvSpPr/>
          <p:nvPr/>
        </p:nvSpPr>
        <p:spPr>
          <a:xfrm>
            <a:off x="7911030" y="1412713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151664A-8497-AA45-8D86-5FE8645E8A69}"/>
              </a:ext>
            </a:extLst>
          </p:cNvPr>
          <p:cNvSpPr txBox="1"/>
          <p:nvPr/>
        </p:nvSpPr>
        <p:spPr>
          <a:xfrm>
            <a:off x="7962491" y="1416322"/>
            <a:ext cx="1036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124E6D-7E9E-B24F-98FB-7E89B8436E31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Consistent Role of Descent</a:t>
            </a:r>
          </a:p>
        </p:txBody>
      </p:sp>
    </p:spTree>
    <p:extLst>
      <p:ext uri="{BB962C8B-B14F-4D97-AF65-F5344CB8AC3E}">
        <p14:creationId xmlns:p14="http://schemas.microsoft.com/office/powerpoint/2010/main" val="654652162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1F2B65B4-0C6A-3C44-882D-ECBBAC954CCC}"/>
              </a:ext>
            </a:extLst>
          </p:cNvPr>
          <p:cNvSpPr/>
          <p:nvPr/>
        </p:nvSpPr>
        <p:spPr>
          <a:xfrm>
            <a:off x="302906" y="5066681"/>
            <a:ext cx="4998717" cy="1482448"/>
          </a:xfrm>
          <a:prstGeom prst="rect">
            <a:avLst/>
          </a:prstGeom>
          <a:noFill/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6AE5F07-1ACC-4248-A518-CA1B72221B7C}"/>
              </a:ext>
            </a:extLst>
          </p:cNvPr>
          <p:cNvSpPr/>
          <p:nvPr/>
        </p:nvSpPr>
        <p:spPr>
          <a:xfrm>
            <a:off x="391199" y="5141879"/>
            <a:ext cx="218647" cy="215207"/>
          </a:xfrm>
          <a:prstGeom prst="rect">
            <a:avLst/>
          </a:prstGeom>
          <a:solidFill>
            <a:srgbClr val="0011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1572A04-B01C-4249-9CC8-E624247A11E4}"/>
              </a:ext>
            </a:extLst>
          </p:cNvPr>
          <p:cNvSpPr/>
          <p:nvPr/>
        </p:nvSpPr>
        <p:spPr>
          <a:xfrm>
            <a:off x="391199" y="5419791"/>
            <a:ext cx="218647" cy="215207"/>
          </a:xfrm>
          <a:prstGeom prst="rect">
            <a:avLst/>
          </a:prstGeom>
          <a:solidFill>
            <a:srgbClr val="FF000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BF15BD9C-928E-184A-8D0F-F092639C2ED1}"/>
              </a:ext>
            </a:extLst>
          </p:cNvPr>
          <p:cNvSpPr/>
          <p:nvPr/>
        </p:nvSpPr>
        <p:spPr>
          <a:xfrm>
            <a:off x="391198" y="5691582"/>
            <a:ext cx="218647" cy="215207"/>
          </a:xfrm>
          <a:prstGeom prst="rect">
            <a:avLst/>
          </a:prstGeom>
          <a:solidFill>
            <a:srgbClr val="00B050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63C1879-450B-2B4F-BBFE-4EACE349B7B8}"/>
              </a:ext>
            </a:extLst>
          </p:cNvPr>
          <p:cNvSpPr/>
          <p:nvPr/>
        </p:nvSpPr>
        <p:spPr>
          <a:xfrm>
            <a:off x="390696" y="5969423"/>
            <a:ext cx="218647" cy="215207"/>
          </a:xfrm>
          <a:prstGeom prst="rect">
            <a:avLst/>
          </a:prstGeom>
          <a:solidFill>
            <a:srgbClr val="FF00FF"/>
          </a:solidFill>
          <a:ln w="127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47826392-559D-314D-8A8F-6ECDD19AAD1E}"/>
              </a:ext>
            </a:extLst>
          </p:cNvPr>
          <p:cNvSpPr txBox="1"/>
          <p:nvPr/>
        </p:nvSpPr>
        <p:spPr>
          <a:xfrm>
            <a:off x="631930" y="5055434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Polar Cyclonic QGPV Anomalies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18B04F-FD40-204E-BDF4-C97F46BB14B2}"/>
              </a:ext>
            </a:extLst>
          </p:cNvPr>
          <p:cNvSpPr txBox="1"/>
          <p:nvPr/>
        </p:nvSpPr>
        <p:spPr>
          <a:xfrm>
            <a:off x="633054" y="5328557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Tropical Anticyclonic QGPV Anomalies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56BD35-580B-2C41-98BF-CB2C5339FAD3}"/>
              </a:ext>
            </a:extLst>
          </p:cNvPr>
          <p:cNvSpPr txBox="1"/>
          <p:nvPr/>
        </p:nvSpPr>
        <p:spPr>
          <a:xfrm>
            <a:off x="628421" y="5606351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Residual Upper-Tropospheric QGPV Anomalies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7DD9954-7524-1746-8559-7BEF378323D2}"/>
              </a:ext>
            </a:extLst>
          </p:cNvPr>
          <p:cNvSpPr txBox="1"/>
          <p:nvPr/>
        </p:nvSpPr>
        <p:spPr>
          <a:xfrm>
            <a:off x="623166" y="5884831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Lower-Tropospheric QGPV Anomalies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E1FC5BFB-3AA2-BB4F-A03C-331C82A819E5}"/>
              </a:ext>
            </a:extLst>
          </p:cNvPr>
          <p:cNvSpPr txBox="1"/>
          <p:nvPr/>
        </p:nvSpPr>
        <p:spPr>
          <a:xfrm>
            <a:off x="622483" y="6171815"/>
            <a:ext cx="572689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Avg.</a:t>
            </a:r>
            <a:r>
              <a:rPr lang="en-US" sz="1800" dirty="0"/>
              <a:t> Location of Superposition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F0D477C-FE79-C044-A129-449AF0AB4739}"/>
              </a:ext>
            </a:extLst>
          </p:cNvPr>
          <p:cNvSpPr txBox="1"/>
          <p:nvPr/>
        </p:nvSpPr>
        <p:spPr>
          <a:xfrm>
            <a:off x="327231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E00FF"/>
                </a:solidFill>
              </a:rPr>
              <a:t>Polar Dominant Events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2E660AE-BC55-6D4A-BDA0-558305B21E2B}"/>
              </a:ext>
            </a:extLst>
          </p:cNvPr>
          <p:cNvSpPr txBox="1"/>
          <p:nvPr/>
        </p:nvSpPr>
        <p:spPr>
          <a:xfrm>
            <a:off x="4639743" y="1017763"/>
            <a:ext cx="4208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East Subtropical Dominant Events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64712C3D-BAD2-2140-AAEE-3EAD02EFDC1F}"/>
              </a:ext>
            </a:extLst>
          </p:cNvPr>
          <p:cNvSpPr/>
          <p:nvPr/>
        </p:nvSpPr>
        <p:spPr>
          <a:xfrm flipH="1" flipV="1">
            <a:off x="412769" y="6270751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3621F8E-2888-0D48-870E-686F8644AF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2907" y="1429627"/>
            <a:ext cx="4239443" cy="3389346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415D52D4-9522-B245-A6DC-2D223167B7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2908" y="1429627"/>
            <a:ext cx="4239443" cy="3389346"/>
          </a:xfrm>
          <a:prstGeom prst="rect">
            <a:avLst/>
          </a:prstGeom>
          <a:ln w="25400">
            <a:solidFill>
              <a:schemeClr val="tx1"/>
            </a:solidFill>
          </a:ln>
          <a:effectLst/>
        </p:spPr>
      </p:pic>
      <p:sp>
        <p:nvSpPr>
          <p:cNvPr id="35" name="Oval 34">
            <a:extLst>
              <a:ext uri="{FF2B5EF4-FFF2-40B4-BE49-F238E27FC236}">
                <a16:creationId xmlns:a16="http://schemas.microsoft.com/office/drawing/2014/main" id="{81DD0B1E-FBBF-434F-BA36-3490FD1AB590}"/>
              </a:ext>
            </a:extLst>
          </p:cNvPr>
          <p:cNvSpPr/>
          <p:nvPr/>
        </p:nvSpPr>
        <p:spPr>
          <a:xfrm flipH="1" flipV="1">
            <a:off x="2581718" y="3881969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3CDFE51B-27CE-B44A-8647-652C0D97D8EA}"/>
              </a:ext>
            </a:extLst>
          </p:cNvPr>
          <p:cNvSpPr/>
          <p:nvPr/>
        </p:nvSpPr>
        <p:spPr>
          <a:xfrm flipH="1" flipV="1">
            <a:off x="7067813" y="3520464"/>
            <a:ext cx="168482" cy="161689"/>
          </a:xfrm>
          <a:prstGeom prst="ellipse">
            <a:avLst/>
          </a:prstGeom>
          <a:solidFill>
            <a:srgbClr val="FFFF00"/>
          </a:solidFill>
          <a:ln w="38100" cmpd="sng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7ADE7317-72FA-D14D-AD46-B5ACF281ECCE}"/>
              </a:ext>
            </a:extLst>
          </p:cNvPr>
          <p:cNvSpPr txBox="1"/>
          <p:nvPr/>
        </p:nvSpPr>
        <p:spPr>
          <a:xfrm>
            <a:off x="5537562" y="4988420"/>
            <a:ext cx="3311152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Polar cyclonic QGPV anomalies play a critical role during jet superpositions.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72D92BD0-7020-524D-A532-25D5E303B94F}"/>
              </a:ext>
            </a:extLst>
          </p:cNvPr>
          <p:cNvSpPr/>
          <p:nvPr/>
        </p:nvSpPr>
        <p:spPr>
          <a:xfrm>
            <a:off x="319482" y="5078777"/>
            <a:ext cx="4998717" cy="327709"/>
          </a:xfrm>
          <a:prstGeom prst="rect">
            <a:avLst/>
          </a:prstGeom>
          <a:noFill/>
          <a:ln w="50800">
            <a:solidFill>
              <a:srgbClr val="FFFF00"/>
            </a:solidFill>
          </a:ln>
          <a:effectLst>
            <a:glow rad="50800">
              <a:schemeClr val="tx1"/>
            </a:glo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id="{CF4B3928-0812-F14F-BDDA-835FB03E7D00}"/>
              </a:ext>
            </a:extLst>
          </p:cNvPr>
          <p:cNvSpPr/>
          <p:nvPr/>
        </p:nvSpPr>
        <p:spPr>
          <a:xfrm>
            <a:off x="292062" y="1417182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E5026ACF-E189-3945-9DE8-A0E641603734}"/>
              </a:ext>
            </a:extLst>
          </p:cNvPr>
          <p:cNvSpPr txBox="1"/>
          <p:nvPr/>
        </p:nvSpPr>
        <p:spPr>
          <a:xfrm>
            <a:off x="297117" y="1416322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0B955043-F760-414E-8493-A0A044BC08D5}"/>
              </a:ext>
            </a:extLst>
          </p:cNvPr>
          <p:cNvSpPr/>
          <p:nvPr/>
        </p:nvSpPr>
        <p:spPr>
          <a:xfrm>
            <a:off x="3511881" y="1416486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854F0CA-3323-4143-8EF8-DE036370F3C5}"/>
              </a:ext>
            </a:extLst>
          </p:cNvPr>
          <p:cNvSpPr txBox="1"/>
          <p:nvPr/>
        </p:nvSpPr>
        <p:spPr>
          <a:xfrm>
            <a:off x="3563342" y="1420095"/>
            <a:ext cx="1036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035FD4C7-D0B4-654A-9708-22B1CDF86B53}"/>
              </a:ext>
            </a:extLst>
          </p:cNvPr>
          <p:cNvSpPr/>
          <p:nvPr/>
        </p:nvSpPr>
        <p:spPr>
          <a:xfrm>
            <a:off x="4691211" y="1413409"/>
            <a:ext cx="489410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FD0FD125-3B35-0B4C-A898-8BC2DAF1E67D}"/>
              </a:ext>
            </a:extLst>
          </p:cNvPr>
          <p:cNvSpPr txBox="1"/>
          <p:nvPr/>
        </p:nvSpPr>
        <p:spPr>
          <a:xfrm>
            <a:off x="4696266" y="1412549"/>
            <a:ext cx="53590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0 h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F6C74CE2-1FC3-1A4F-B4DC-E130ACB23A9C}"/>
              </a:ext>
            </a:extLst>
          </p:cNvPr>
          <p:cNvSpPr/>
          <p:nvPr/>
        </p:nvSpPr>
        <p:spPr>
          <a:xfrm>
            <a:off x="7911030" y="1412713"/>
            <a:ext cx="1038389" cy="367613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0151664A-8497-AA45-8D86-5FE8645E8A69}"/>
              </a:ext>
            </a:extLst>
          </p:cNvPr>
          <p:cNvSpPr txBox="1"/>
          <p:nvPr/>
        </p:nvSpPr>
        <p:spPr>
          <a:xfrm>
            <a:off x="7962491" y="1416322"/>
            <a:ext cx="10362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500 </a:t>
            </a:r>
            <a:r>
              <a:rPr lang="en-US" dirty="0" err="1"/>
              <a:t>hPa</a:t>
            </a:r>
            <a:endParaRPr lang="en-US" dirty="0"/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4124E6D-7E9E-B24F-98FB-7E89B8436E31}"/>
              </a:ext>
            </a:extLst>
          </p:cNvPr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The Consistent Role of Descent</a:t>
            </a:r>
          </a:p>
        </p:txBody>
      </p:sp>
    </p:spTree>
    <p:extLst>
      <p:ext uri="{BB962C8B-B14F-4D97-AF65-F5344CB8AC3E}">
        <p14:creationId xmlns:p14="http://schemas.microsoft.com/office/powerpoint/2010/main" val="3654536116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Summary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17851" y="1189793"/>
            <a:ext cx="4450779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Polar Dominant Events:</a:t>
            </a:r>
          </a:p>
        </p:txBody>
      </p:sp>
    </p:spTree>
    <p:extLst>
      <p:ext uri="{BB962C8B-B14F-4D97-AF65-F5344CB8AC3E}">
        <p14:creationId xmlns:p14="http://schemas.microsoft.com/office/powerpoint/2010/main" val="1050859197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Summary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05356" y="1144082"/>
            <a:ext cx="7714235" cy="5479725"/>
            <a:chOff x="705356" y="1144082"/>
            <a:chExt cx="7714235" cy="547972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356" y="1144082"/>
              <a:ext cx="7714235" cy="5479725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3917851" y="1189793"/>
              <a:ext cx="4450779" cy="1877437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00FF"/>
                  </a:solidFill>
                </a:rPr>
                <a:t>Polar Dominant Events:</a:t>
              </a:r>
            </a:p>
            <a:p>
              <a:pPr marL="230188" indent="-230188">
                <a:buAutoNum type="arabicParenR"/>
              </a:pPr>
              <a:r>
                <a:rPr lang="en-US" sz="1600" dirty="0" err="1">
                  <a:solidFill>
                    <a:srgbClr val="000000"/>
                  </a:solidFill>
                </a:rPr>
                <a:t>Anticyclonic</a:t>
              </a:r>
              <a:r>
                <a:rPr lang="en-US" sz="1600" dirty="0">
                  <a:solidFill>
                    <a:srgbClr val="000000"/>
                  </a:solidFill>
                </a:rPr>
                <a:t> wave breaking event amplifies the flow over North America</a:t>
              </a:r>
            </a:p>
            <a:p>
              <a:pPr marL="230188" indent="-230188">
                <a:buAutoNum type="arabicParenR"/>
              </a:pPr>
              <a:r>
                <a:rPr lang="en-US" sz="1600" dirty="0">
                  <a:solidFill>
                    <a:srgbClr val="000000"/>
                  </a:solidFill>
                </a:rPr>
                <a:t>QG descent beneath the jet core facilitates jet superposition</a:t>
              </a:r>
            </a:p>
            <a:p>
              <a:pPr marL="230188" indent="-230188">
                <a:buAutoNum type="arabicParenR"/>
              </a:pPr>
              <a:r>
                <a:rPr lang="en-US" sz="1600" dirty="0">
                  <a:solidFill>
                    <a:srgbClr val="000000"/>
                  </a:solidFill>
                </a:rPr>
                <a:t>Downstream precipitation slows the propagation of the upper-level trough</a:t>
              </a:r>
            </a:p>
          </p:txBody>
        </p:sp>
        <p:sp>
          <p:nvSpPr>
            <p:cNvPr id="5" name="Freeform 4"/>
            <p:cNvSpPr/>
            <p:nvPr/>
          </p:nvSpPr>
          <p:spPr>
            <a:xfrm>
              <a:off x="882315" y="3273672"/>
              <a:ext cx="2450851" cy="1512223"/>
            </a:xfrm>
            <a:custGeom>
              <a:avLst/>
              <a:gdLst>
                <a:gd name="connsiteX0" fmla="*/ 0 w 2450851"/>
                <a:gd name="connsiteY0" fmla="*/ 1164644 h 1512223"/>
                <a:gd name="connsiteX1" fmla="*/ 280737 w 2450851"/>
                <a:gd name="connsiteY1" fmla="*/ 803696 h 1512223"/>
                <a:gd name="connsiteX2" fmla="*/ 1149684 w 2450851"/>
                <a:gd name="connsiteY2" fmla="*/ 55065 h 1512223"/>
                <a:gd name="connsiteX3" fmla="*/ 2179053 w 2450851"/>
                <a:gd name="connsiteY3" fmla="*/ 148644 h 1512223"/>
                <a:gd name="connsiteX4" fmla="*/ 2446421 w 2450851"/>
                <a:gd name="connsiteY4" fmla="*/ 883907 h 1512223"/>
                <a:gd name="connsiteX5" fmla="*/ 2352842 w 2450851"/>
                <a:gd name="connsiteY5" fmla="*/ 1512223 h 15122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450851" h="1512223">
                  <a:moveTo>
                    <a:pt x="0" y="1164644"/>
                  </a:moveTo>
                  <a:cubicBezTo>
                    <a:pt x="44561" y="1076635"/>
                    <a:pt x="89123" y="988626"/>
                    <a:pt x="280737" y="803696"/>
                  </a:cubicBezTo>
                  <a:cubicBezTo>
                    <a:pt x="472351" y="618766"/>
                    <a:pt x="833298" y="164240"/>
                    <a:pt x="1149684" y="55065"/>
                  </a:cubicBezTo>
                  <a:cubicBezTo>
                    <a:pt x="1466070" y="-54110"/>
                    <a:pt x="1962930" y="10504"/>
                    <a:pt x="2179053" y="148644"/>
                  </a:cubicBezTo>
                  <a:cubicBezTo>
                    <a:pt x="2395176" y="286784"/>
                    <a:pt x="2417456" y="656644"/>
                    <a:pt x="2446421" y="883907"/>
                  </a:cubicBezTo>
                  <a:cubicBezTo>
                    <a:pt x="2475386" y="1111170"/>
                    <a:pt x="2352842" y="1512223"/>
                    <a:pt x="2352842" y="1512223"/>
                  </a:cubicBezTo>
                </a:path>
              </a:pathLst>
            </a:custGeom>
            <a:ln w="57150" cmpd="sng">
              <a:solidFill>
                <a:srgbClr val="008000"/>
              </a:solidFill>
              <a:headEnd type="none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3682647" y="4018259"/>
              <a:ext cx="12967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CAA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5285871" y="4401428"/>
              <a:ext cx="12967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 err="1"/>
                <a:t>Precip</a:t>
              </a:r>
              <a:r>
                <a:rPr lang="en-US" sz="1200" b="1" dirty="0"/>
                <a:t>.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4760400" y="3417498"/>
              <a:ext cx="10669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rgbClr val="000000"/>
                    </a:solidFill>
                  </a:ln>
                  <a:solidFill>
                    <a:srgbClr val="FF0000"/>
                  </a:solidFill>
                  <a:effectLst/>
                  <a:latin typeface="Bell MT"/>
                  <a:cs typeface="Bell MT"/>
                </a:rPr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09801715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833" y="1142999"/>
            <a:ext cx="7717282" cy="5481890"/>
          </a:xfrm>
          <a:prstGeom prst="rect">
            <a:avLst/>
          </a:prstGeom>
        </p:spPr>
      </p:pic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Summary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53781" y="6199609"/>
            <a:ext cx="4721212" cy="400110"/>
          </a:xfrm>
          <a:prstGeom prst="rect">
            <a:avLst/>
          </a:prstGeom>
          <a:solidFill>
            <a:schemeClr val="bg1"/>
          </a:solidFill>
          <a:ln w="28575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0000FF"/>
                </a:solidFill>
              </a:rPr>
              <a:t>East Subtropical Dominant Events:</a:t>
            </a:r>
          </a:p>
        </p:txBody>
      </p:sp>
    </p:spTree>
    <p:extLst>
      <p:ext uri="{BB962C8B-B14F-4D97-AF65-F5344CB8AC3E}">
        <p14:creationId xmlns:p14="http://schemas.microsoft.com/office/powerpoint/2010/main" val="931710934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Summary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705356" y="1144081"/>
            <a:ext cx="7714236" cy="5479725"/>
            <a:chOff x="705356" y="1144081"/>
            <a:chExt cx="7714236" cy="5479725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5356" y="1144081"/>
              <a:ext cx="7714236" cy="5479725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653781" y="4706261"/>
              <a:ext cx="4721212" cy="1877437"/>
            </a:xfrm>
            <a:prstGeom prst="rect">
              <a:avLst/>
            </a:prstGeom>
            <a:solidFill>
              <a:schemeClr val="bg1"/>
            </a:solidFill>
            <a:ln w="28575" cmpd="sng"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>
                  <a:solidFill>
                    <a:srgbClr val="0000FF"/>
                  </a:solidFill>
                </a:rPr>
                <a:t>East Subtropical Dominant Events:</a:t>
              </a:r>
            </a:p>
            <a:p>
              <a:pPr marL="230188" indent="-230188">
                <a:buAutoNum type="arabicParenR"/>
              </a:pPr>
              <a:r>
                <a:rPr lang="en-US" sz="1600" dirty="0">
                  <a:solidFill>
                    <a:srgbClr val="000000"/>
                  </a:solidFill>
                </a:rPr>
                <a:t>Antecedent precipitation and southerly flow amplify ridge over eastern North America</a:t>
              </a:r>
            </a:p>
            <a:p>
              <a:pPr marL="230188" indent="-230188">
                <a:buAutoNum type="arabicParenR"/>
              </a:pPr>
              <a:r>
                <a:rPr lang="en-US" sz="1600" dirty="0">
                  <a:solidFill>
                    <a:srgbClr val="000000"/>
                  </a:solidFill>
                </a:rPr>
                <a:t>Arrival of upper-level trough is associated with geostrophic CAA at the time of jet superposition</a:t>
              </a:r>
            </a:p>
            <a:p>
              <a:pPr marL="230188" indent="-230188">
                <a:buAutoNum type="arabicParenR"/>
              </a:pPr>
              <a:r>
                <a:rPr lang="en-US" sz="1600" dirty="0">
                  <a:solidFill>
                    <a:srgbClr val="000000"/>
                  </a:solidFill>
                </a:rPr>
                <a:t>QG descent beneath the jet core completes jet superposition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745787" y="2914315"/>
              <a:ext cx="1296736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CAA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5928892" y="3811786"/>
              <a:ext cx="129673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 b="1" dirty="0"/>
                <a:t>Antecedent moisture and </a:t>
              </a:r>
              <a:r>
                <a:rPr lang="en-US" sz="1200" b="1" dirty="0" err="1"/>
                <a:t>precip</a:t>
              </a:r>
              <a:r>
                <a:rPr lang="en-US" sz="1200" b="1" dirty="0"/>
                <a:t>.</a:t>
              </a:r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6864686" y="2552288"/>
              <a:ext cx="1066962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800" b="1" dirty="0">
                  <a:ln>
                    <a:solidFill>
                      <a:srgbClr val="000000"/>
                    </a:solidFill>
                  </a:ln>
                  <a:solidFill>
                    <a:srgbClr val="FF0000"/>
                  </a:solidFill>
                  <a:latin typeface="Bell MT"/>
                  <a:cs typeface="Bell MT"/>
                </a:rPr>
                <a:t>L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65366490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Future Work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87156" y="1117809"/>
            <a:ext cx="881159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Examine the impact that each type of jet superposition event has on the evolution of the downstream large-scale flow pattern.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/>
              <a:t>Decipher the relationship between each type of jet superposition and </a:t>
            </a:r>
            <a:r>
              <a:rPr lang="en-US" sz="2400"/>
              <a:t>the development </a:t>
            </a:r>
            <a:r>
              <a:rPr lang="en-US" sz="2400" dirty="0"/>
              <a:t>of high-impact weather.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Utilize numerical simulations of jet superposition events to examine the sensitivity of jet superposition to </a:t>
            </a:r>
            <a:r>
              <a:rPr lang="en-US" sz="2400" dirty="0" err="1"/>
              <a:t>diabatic</a:t>
            </a:r>
            <a:r>
              <a:rPr lang="en-US" sz="2400" dirty="0"/>
              <a:t> processes.</a:t>
            </a:r>
          </a:p>
          <a:p>
            <a:pPr marL="342900" indent="-342900">
              <a:buFont typeface="Arial"/>
              <a:buChar char="•"/>
            </a:pPr>
            <a:endParaRPr lang="en-US" sz="2400" dirty="0"/>
          </a:p>
          <a:p>
            <a:pPr marL="342900" indent="-342900">
              <a:buFont typeface="Arial"/>
              <a:buChar char="•"/>
            </a:pPr>
            <a:r>
              <a:rPr lang="en-US" sz="2400" dirty="0"/>
              <a:t>Examine the frequency and characteristics of jet superposition events within future climate scenarios.</a:t>
            </a:r>
          </a:p>
          <a:p>
            <a:endParaRPr lang="en-US" sz="24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A4650A4-238F-F04D-9A0A-4DB065924B89}"/>
              </a:ext>
            </a:extLst>
          </p:cNvPr>
          <p:cNvSpPr txBox="1"/>
          <p:nvPr/>
        </p:nvSpPr>
        <p:spPr>
          <a:xfrm>
            <a:off x="0" y="561515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0E00FF"/>
                </a:solidFill>
              </a:rPr>
              <a:t>Contact: </a:t>
            </a:r>
            <a:r>
              <a:rPr lang="en-US" sz="4000" b="1" dirty="0" err="1">
                <a:solidFill>
                  <a:srgbClr val="0E00FF"/>
                </a:solidFill>
              </a:rPr>
              <a:t>acwinters@albany.edu</a:t>
            </a:r>
            <a:endParaRPr lang="en-US" sz="4000" b="1" dirty="0">
              <a:solidFill>
                <a:srgbClr val="0E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029074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-160421" y="3280138"/>
            <a:ext cx="93044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Supplementary Slides</a:t>
            </a:r>
          </a:p>
        </p:txBody>
      </p:sp>
    </p:spTree>
    <p:extLst>
      <p:ext uri="{BB962C8B-B14F-4D97-AF65-F5344CB8AC3E}">
        <p14:creationId xmlns:p14="http://schemas.microsoft.com/office/powerpoint/2010/main" val="4197295040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280737" y="931106"/>
            <a:ext cx="8718013" cy="0"/>
          </a:xfrm>
          <a:prstGeom prst="line">
            <a:avLst/>
          </a:prstGeom>
          <a:ln w="57150" cmpd="sng"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87157" y="151540"/>
            <a:ext cx="93044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References</a:t>
            </a:r>
          </a:p>
        </p:txBody>
      </p:sp>
      <p:sp>
        <p:nvSpPr>
          <p:cNvPr id="2" name="Rectangle 1"/>
          <p:cNvSpPr/>
          <p:nvPr/>
        </p:nvSpPr>
        <p:spPr>
          <a:xfrm>
            <a:off x="263804" y="1009559"/>
            <a:ext cx="8718013" cy="56784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err="1"/>
              <a:t>Cavallo</a:t>
            </a:r>
            <a:r>
              <a:rPr lang="en-US" sz="1100" dirty="0"/>
              <a:t>, S. M., and G. J. Hakim, 2010: Composite structure of </a:t>
            </a:r>
            <a:r>
              <a:rPr lang="en-US" sz="1100" dirty="0" err="1"/>
              <a:t>tropopause</a:t>
            </a:r>
            <a:r>
              <a:rPr lang="en-US" sz="1100" dirty="0"/>
              <a:t> polar cyclones. </a:t>
            </a:r>
            <a:r>
              <a:rPr lang="en-US" sz="1100" i="1" dirty="0"/>
              <a:t>Mon. </a:t>
            </a:r>
            <a:r>
              <a:rPr lang="en-US" sz="1100" i="1" dirty="0" err="1"/>
              <a:t>Wea</a:t>
            </a:r>
            <a:r>
              <a:rPr lang="en-US" sz="1100" i="1" dirty="0"/>
              <a:t>. Rev.</a:t>
            </a:r>
            <a:r>
              <a:rPr lang="en-US" sz="1100" dirty="0"/>
              <a:t>, </a:t>
            </a:r>
            <a:r>
              <a:rPr lang="en-US" sz="1100" b="1" dirty="0"/>
              <a:t>138, </a:t>
            </a:r>
            <a:r>
              <a:rPr lang="en-US" sz="1100" dirty="0"/>
              <a:t>3840</a:t>
            </a:r>
            <a:r>
              <a:rPr lang="en-US" sz="1100" dirty="0">
                <a:sym typeface="Symbol"/>
              </a:rPr>
              <a:t></a:t>
            </a:r>
            <a:r>
              <a:rPr lang="en-US" sz="1100" dirty="0"/>
              <a:t>3857.</a:t>
            </a:r>
          </a:p>
          <a:p>
            <a:endParaRPr lang="en-US" sz="800" dirty="0"/>
          </a:p>
          <a:p>
            <a:r>
              <a:rPr lang="en-US" sz="1100" dirty="0"/>
              <a:t>Christenson, C. E., and J. E. Martin, 2012: The large-scale environment associated with the 25</a:t>
            </a:r>
            <a:r>
              <a:rPr lang="en-US" sz="1100" dirty="0">
                <a:sym typeface="Symbol"/>
              </a:rPr>
              <a:t></a:t>
            </a:r>
            <a:r>
              <a:rPr lang="en-US" sz="1100" dirty="0"/>
              <a:t>28 April 2011 severe weather outbreak. </a:t>
            </a:r>
            <a:r>
              <a:rPr lang="en-US" sz="1100" i="1" dirty="0"/>
              <a:t>16</a:t>
            </a:r>
            <a:r>
              <a:rPr lang="en-US" sz="1100" i="1" baseline="30000" dirty="0"/>
              <a:t>th</a:t>
            </a:r>
            <a:r>
              <a:rPr lang="en-US" sz="1100" i="1" dirty="0"/>
              <a:t> NWA Severe Storms and Doppler Radar Conference</a:t>
            </a:r>
            <a:r>
              <a:rPr lang="en-US" sz="1100" dirty="0"/>
              <a:t>, Des Moines, IA, National Weather Association, 31 March 2012. </a:t>
            </a:r>
          </a:p>
          <a:p>
            <a:endParaRPr lang="en-US" sz="800" dirty="0"/>
          </a:p>
          <a:p>
            <a:r>
              <a:rPr lang="en-US" sz="1100" dirty="0"/>
              <a:t>Christenson, C. E., J. E. Martin, and Z. J. </a:t>
            </a:r>
            <a:r>
              <a:rPr lang="en-US" sz="1100" dirty="0" err="1"/>
              <a:t>Handlos</a:t>
            </a:r>
            <a:r>
              <a:rPr lang="en-US" sz="1100" dirty="0"/>
              <a:t>, 2017: A synoptic-climatology of Northern Hemisphere, cold season polar and subtropical jet superposition events. </a:t>
            </a:r>
            <a:r>
              <a:rPr lang="en-US" sz="1100" i="1" dirty="0"/>
              <a:t>J. Climate</a:t>
            </a:r>
            <a:r>
              <a:rPr lang="en-US" sz="1100" dirty="0"/>
              <a:t>, </a:t>
            </a:r>
            <a:r>
              <a:rPr lang="en-US" sz="1100" b="1" dirty="0"/>
              <a:t>30</a:t>
            </a:r>
            <a:r>
              <a:rPr lang="en-US" sz="1100" dirty="0"/>
              <a:t>, 7231-7246.</a:t>
            </a:r>
          </a:p>
          <a:p>
            <a:endParaRPr lang="en-US" sz="800" dirty="0"/>
          </a:p>
          <a:p>
            <a:r>
              <a:rPr lang="en-US" sz="1100" dirty="0" err="1"/>
              <a:t>Defant</a:t>
            </a:r>
            <a:r>
              <a:rPr lang="en-US" sz="1100" dirty="0"/>
              <a:t>, F., and H. </a:t>
            </a:r>
            <a:r>
              <a:rPr lang="en-US" sz="1100" dirty="0" err="1"/>
              <a:t>Taba</a:t>
            </a:r>
            <a:r>
              <a:rPr lang="en-US" sz="1100" dirty="0"/>
              <a:t>, 1957: The threefold structure of the atmosphere and the characteristics of the </a:t>
            </a:r>
            <a:r>
              <a:rPr lang="en-US" sz="1100" dirty="0" err="1"/>
              <a:t>tropopause</a:t>
            </a:r>
            <a:r>
              <a:rPr lang="en-US" sz="1100" dirty="0"/>
              <a:t>. </a:t>
            </a:r>
            <a:r>
              <a:rPr lang="en-US" sz="1100" i="1" dirty="0" err="1"/>
              <a:t>Tellus</a:t>
            </a:r>
            <a:r>
              <a:rPr lang="en-US" sz="1100" dirty="0"/>
              <a:t>, </a:t>
            </a:r>
            <a:r>
              <a:rPr lang="en-US" sz="1100" b="1" dirty="0"/>
              <a:t>9,</a:t>
            </a:r>
            <a:r>
              <a:rPr lang="en-US" sz="1100" dirty="0"/>
              <a:t> 259-275.</a:t>
            </a:r>
          </a:p>
          <a:p>
            <a:endParaRPr lang="en-US" sz="800" dirty="0"/>
          </a:p>
          <a:p>
            <a:r>
              <a:rPr lang="en-US" sz="1100" dirty="0"/>
              <a:t>Lang, A. A., and J. E. Martin, 2012: The structure and evolution of lower stratospheric frontal zones. Part I: Examples in northwesterly and southwesterly flow. </a:t>
            </a:r>
            <a:r>
              <a:rPr lang="en-US" sz="1100" i="1" dirty="0"/>
              <a:t>Quart. J. Roy. Meteor. Soc.</a:t>
            </a:r>
            <a:r>
              <a:rPr lang="en-US" sz="1100" dirty="0"/>
              <a:t>, </a:t>
            </a:r>
            <a:r>
              <a:rPr lang="en-US" sz="1100" b="1" dirty="0"/>
              <a:t>138, </a:t>
            </a:r>
            <a:r>
              <a:rPr lang="en-US" sz="1100" dirty="0"/>
              <a:t>1350-1365.</a:t>
            </a:r>
          </a:p>
          <a:p>
            <a:endParaRPr lang="en-US" sz="800" dirty="0"/>
          </a:p>
          <a:p>
            <a:r>
              <a:rPr lang="en-US" sz="1100" dirty="0" err="1"/>
              <a:t>Handlos</a:t>
            </a:r>
            <a:r>
              <a:rPr lang="en-US" sz="1100" dirty="0"/>
              <a:t>, Z. J. and J. E. Martin, 2016: Composite analysis of large-scale environments conducive to west Pacific polar/subtropical jet superposition. </a:t>
            </a:r>
            <a:r>
              <a:rPr lang="en-US" sz="1100" i="1" dirty="0"/>
              <a:t>J. Climate</a:t>
            </a:r>
            <a:r>
              <a:rPr lang="en-US" sz="1100" dirty="0"/>
              <a:t>, </a:t>
            </a:r>
            <a:r>
              <a:rPr lang="en-US" sz="1100" b="1" dirty="0"/>
              <a:t>29</a:t>
            </a:r>
            <a:r>
              <a:rPr lang="en-US" sz="1100" dirty="0"/>
              <a:t>, 7145–7165.</a:t>
            </a:r>
          </a:p>
          <a:p>
            <a:endParaRPr lang="en-US" sz="800" dirty="0"/>
          </a:p>
          <a:p>
            <a:r>
              <a:rPr lang="en-US" sz="1100" dirty="0" err="1"/>
              <a:t>Knupp</a:t>
            </a:r>
            <a:r>
              <a:rPr lang="en-US" sz="1100" dirty="0"/>
              <a:t>, K. R., T. A. Murphy, T. A. Coleman, R. A. Wade, S. A. Mullins, C. J. Schultz, E. V. Schultz, L. Carey, A. </a:t>
            </a:r>
            <a:r>
              <a:rPr lang="en-US" sz="1100" dirty="0" err="1"/>
              <a:t>Sherrer</a:t>
            </a:r>
            <a:r>
              <a:rPr lang="en-US" sz="1100" dirty="0"/>
              <a:t>, E. W. </a:t>
            </a:r>
            <a:r>
              <a:rPr lang="en-US" sz="1100" dirty="0" err="1"/>
              <a:t>McCaul</a:t>
            </a:r>
            <a:r>
              <a:rPr lang="en-US" sz="1100" dirty="0"/>
              <a:t> Jr., B. </a:t>
            </a:r>
            <a:r>
              <a:rPr lang="en-US" sz="1100" dirty="0" err="1"/>
              <a:t>Carcione</a:t>
            </a:r>
            <a:r>
              <a:rPr lang="en-US" sz="1100" dirty="0"/>
              <a:t>, S. Latimer, A. Kula, K. Laws, P. T. Marsh, and K. </a:t>
            </a:r>
            <a:r>
              <a:rPr lang="en-US" sz="1100" dirty="0" err="1"/>
              <a:t>Klockow</a:t>
            </a:r>
            <a:r>
              <a:rPr lang="en-US" sz="1100" dirty="0"/>
              <a:t>, 2014: Meteorological overview of the devastating 27 April 2011 Tornado Outbreak. </a:t>
            </a:r>
            <a:r>
              <a:rPr lang="en-US" sz="1100" i="1" dirty="0"/>
              <a:t>Bull. Amer. Meteor. Soc., </a:t>
            </a:r>
            <a:r>
              <a:rPr lang="en-US" sz="1100" b="1" dirty="0"/>
              <a:t>95, </a:t>
            </a:r>
            <a:r>
              <a:rPr lang="en-US" sz="1100" dirty="0"/>
              <a:t>1041</a:t>
            </a:r>
            <a:r>
              <a:rPr lang="en-US" sz="1100" dirty="0">
                <a:sym typeface="Symbol"/>
              </a:rPr>
              <a:t></a:t>
            </a:r>
            <a:r>
              <a:rPr lang="en-US" sz="1100" dirty="0"/>
              <a:t>1062.</a:t>
            </a:r>
          </a:p>
          <a:p>
            <a:endParaRPr lang="en-US" sz="800" dirty="0"/>
          </a:p>
          <a:p>
            <a:r>
              <a:rPr lang="en-US" sz="1100" dirty="0"/>
              <a:t>Moore, B. J., P. J. Neiman, F. M. Ralph, and F. E. </a:t>
            </a:r>
            <a:r>
              <a:rPr lang="en-US" sz="1100" dirty="0" err="1"/>
              <a:t>Barthold</a:t>
            </a:r>
            <a:r>
              <a:rPr lang="en-US" sz="1100" dirty="0"/>
              <a:t>, 2012: Physical processes associated with heavy flooding rainfall in Nashville, Tennessee, and vicinity during 1-2 May 2010: The role of an atmospheric river and </a:t>
            </a:r>
            <a:r>
              <a:rPr lang="en-US" sz="1100" dirty="0" err="1"/>
              <a:t>mesoscale</a:t>
            </a:r>
            <a:r>
              <a:rPr lang="en-US" sz="1100" dirty="0"/>
              <a:t> convective systems. </a:t>
            </a:r>
            <a:r>
              <a:rPr lang="en-US" sz="1100" i="1" dirty="0"/>
              <a:t>Mon. </a:t>
            </a:r>
            <a:r>
              <a:rPr lang="en-US" sz="1100" i="1" dirty="0" err="1"/>
              <a:t>Wea</a:t>
            </a:r>
            <a:r>
              <a:rPr lang="en-US" sz="1100" i="1" dirty="0"/>
              <a:t>. Rev.</a:t>
            </a:r>
            <a:r>
              <a:rPr lang="en-US" sz="1100" dirty="0"/>
              <a:t>, </a:t>
            </a:r>
            <a:r>
              <a:rPr lang="en-US" sz="1100" b="1" dirty="0"/>
              <a:t>140,</a:t>
            </a:r>
            <a:r>
              <a:rPr lang="en-US" sz="1100" dirty="0"/>
              <a:t> 358-378.</a:t>
            </a:r>
          </a:p>
          <a:p>
            <a:endParaRPr lang="en-US" sz="800" dirty="0"/>
          </a:p>
          <a:p>
            <a:r>
              <a:rPr lang="en-US" sz="1100" dirty="0"/>
              <a:t>Pyle, M. E., D. Keyser, and L. F. </a:t>
            </a:r>
            <a:r>
              <a:rPr lang="en-US" sz="1100" dirty="0" err="1"/>
              <a:t>Bosart</a:t>
            </a:r>
            <a:r>
              <a:rPr lang="en-US" sz="1100" dirty="0"/>
              <a:t>, 2004: A diagnostic study of jet streaks: Kinematic signatures and relationship to coherent </a:t>
            </a:r>
            <a:r>
              <a:rPr lang="en-US" sz="1100" dirty="0" err="1"/>
              <a:t>tropopause</a:t>
            </a:r>
            <a:r>
              <a:rPr lang="en-US" sz="1100" dirty="0"/>
              <a:t> disturbances. </a:t>
            </a:r>
            <a:r>
              <a:rPr lang="en-US" sz="1100" i="1" dirty="0"/>
              <a:t>Mon. </a:t>
            </a:r>
            <a:r>
              <a:rPr lang="en-US" sz="1100" i="1" dirty="0" err="1"/>
              <a:t>Wea</a:t>
            </a:r>
            <a:r>
              <a:rPr lang="en-US" sz="1100" i="1" dirty="0"/>
              <a:t>. Rev.</a:t>
            </a:r>
            <a:r>
              <a:rPr lang="en-US" sz="1100" dirty="0"/>
              <a:t>, </a:t>
            </a:r>
            <a:r>
              <a:rPr lang="en-US" sz="1100" b="1" dirty="0"/>
              <a:t>132, </a:t>
            </a:r>
            <a:r>
              <a:rPr lang="en-US" sz="1100" dirty="0"/>
              <a:t>297</a:t>
            </a:r>
            <a:r>
              <a:rPr lang="en-US" sz="1100" dirty="0">
                <a:sym typeface="Symbol"/>
              </a:rPr>
              <a:t></a:t>
            </a:r>
            <a:r>
              <a:rPr lang="en-US" sz="1100" dirty="0"/>
              <a:t>319.</a:t>
            </a:r>
          </a:p>
          <a:p>
            <a:endParaRPr lang="en-US" sz="800" dirty="0"/>
          </a:p>
          <a:p>
            <a:r>
              <a:rPr lang="en-US" sz="1100" dirty="0" err="1"/>
              <a:t>Saha</a:t>
            </a:r>
            <a:r>
              <a:rPr lang="en-US" sz="1100" dirty="0"/>
              <a:t>, S. and co-authors, 2014: The NCEP Climate Forecast System Version 2. </a:t>
            </a:r>
            <a:r>
              <a:rPr lang="en-US" sz="1100" i="1" dirty="0"/>
              <a:t>J. Climate</a:t>
            </a:r>
            <a:r>
              <a:rPr lang="en-US" sz="1100" dirty="0"/>
              <a:t>, </a:t>
            </a:r>
            <a:r>
              <a:rPr lang="en-US" sz="1100" b="1" dirty="0"/>
              <a:t>27, </a:t>
            </a:r>
            <a:r>
              <a:rPr lang="en-US" sz="1100" dirty="0"/>
              <a:t>2185</a:t>
            </a:r>
            <a:r>
              <a:rPr lang="en-US" sz="1100" dirty="0">
                <a:sym typeface="Symbol"/>
              </a:rPr>
              <a:t></a:t>
            </a:r>
            <a:r>
              <a:rPr lang="en-US" sz="1100" dirty="0"/>
              <a:t>2208.</a:t>
            </a:r>
          </a:p>
          <a:p>
            <a:endParaRPr lang="en-US" sz="800" dirty="0"/>
          </a:p>
          <a:p>
            <a:r>
              <a:rPr lang="en-US" sz="1100" dirty="0"/>
              <a:t>Winters, A. C., and J. E. Martin, 2014: The role of a polar/subtropical jet superposition in the May 2010 Nashville Flood. </a:t>
            </a:r>
            <a:r>
              <a:rPr lang="en-US" sz="1100" i="1" dirty="0" err="1"/>
              <a:t>Wea</a:t>
            </a:r>
            <a:r>
              <a:rPr lang="en-US" sz="1100" i="1" dirty="0"/>
              <a:t>. Forecasting</a:t>
            </a:r>
            <a:r>
              <a:rPr lang="en-US" sz="1100" dirty="0"/>
              <a:t>, </a:t>
            </a:r>
            <a:r>
              <a:rPr lang="en-US" sz="1100" b="1" dirty="0"/>
              <a:t>29, </a:t>
            </a:r>
            <a:r>
              <a:rPr lang="en-US" sz="1100" dirty="0"/>
              <a:t>954–974.</a:t>
            </a:r>
          </a:p>
          <a:p>
            <a:endParaRPr lang="en-US" sz="800" dirty="0"/>
          </a:p>
          <a:p>
            <a:r>
              <a:rPr lang="en-US" sz="1100" dirty="0"/>
              <a:t>Winters, A. C. and J. E. Martin, 2016: Synoptic and </a:t>
            </a:r>
            <a:r>
              <a:rPr lang="en-US" sz="1100" dirty="0" err="1"/>
              <a:t>mesoscale</a:t>
            </a:r>
            <a:r>
              <a:rPr lang="en-US" sz="1100" dirty="0"/>
              <a:t> processes supporting vertical superposition of the polar and subtropical jets in two contrasting cases. </a:t>
            </a:r>
            <a:r>
              <a:rPr lang="en-US" sz="1100" i="1" dirty="0"/>
              <a:t>Quart. J. Roy. Meteor. Soc.</a:t>
            </a:r>
            <a:r>
              <a:rPr lang="en-US" sz="1100" dirty="0"/>
              <a:t>, </a:t>
            </a:r>
            <a:r>
              <a:rPr lang="en-US" sz="1100" b="1" dirty="0"/>
              <a:t>142, </a:t>
            </a:r>
            <a:r>
              <a:rPr lang="en-US" sz="1100" dirty="0"/>
              <a:t>1133–1149.</a:t>
            </a:r>
          </a:p>
          <a:p>
            <a:endParaRPr lang="en-US" sz="800" dirty="0"/>
          </a:p>
          <a:p>
            <a:r>
              <a:rPr lang="en-US" sz="1100" dirty="0"/>
              <a:t>Winters, A. C., and J. E. Martin, 2017: Diagnosis of a North American polar/subtropical jet superposition employing piecewise potential </a:t>
            </a:r>
            <a:r>
              <a:rPr lang="en-US" sz="1100" dirty="0" err="1"/>
              <a:t>vorticity</a:t>
            </a:r>
            <a:r>
              <a:rPr lang="en-US" sz="1100" dirty="0"/>
              <a:t> inversion. </a:t>
            </a:r>
            <a:r>
              <a:rPr lang="en-US" sz="1100" i="1" dirty="0"/>
              <a:t>Mon. </a:t>
            </a:r>
            <a:r>
              <a:rPr lang="en-US" sz="1100" i="1" dirty="0" err="1"/>
              <a:t>Wea</a:t>
            </a:r>
            <a:r>
              <a:rPr lang="en-US" sz="1100" i="1" dirty="0"/>
              <a:t>. Rev.</a:t>
            </a:r>
            <a:r>
              <a:rPr lang="en-US" sz="1100" dirty="0"/>
              <a:t>,</a:t>
            </a:r>
            <a:r>
              <a:rPr lang="en-US" sz="1100" b="1" dirty="0"/>
              <a:t>145</a:t>
            </a:r>
            <a:r>
              <a:rPr lang="en-US" sz="1100" dirty="0"/>
              <a:t>, 1853-1873. </a:t>
            </a:r>
          </a:p>
        </p:txBody>
      </p:sp>
    </p:spTree>
    <p:extLst>
      <p:ext uri="{BB962C8B-B14F-4D97-AF65-F5344CB8AC3E}">
        <p14:creationId xmlns:p14="http://schemas.microsoft.com/office/powerpoint/2010/main" val="6034584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3918</TotalTime>
  <Words>5774</Words>
  <Application>Microsoft Macintosh PowerPoint</Application>
  <PresentationFormat>On-screen Show (4:3)</PresentationFormat>
  <Paragraphs>1112</Paragraphs>
  <Slides>112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112</vt:i4>
      </vt:variant>
    </vt:vector>
  </HeadingPairs>
  <TitlesOfParts>
    <vt:vector size="118" baseType="lpstr">
      <vt:lpstr>Arial</vt:lpstr>
      <vt:lpstr>Bell MT</vt:lpstr>
      <vt:lpstr>Calibri</vt:lpstr>
      <vt:lpstr>Symbol</vt:lpstr>
      <vt:lpstr>Times New Roman</vt:lpstr>
      <vt:lpstr>Office Theme</vt:lpstr>
      <vt:lpstr>Antecedent Synoptic Environments  Most Conducive to North American  Polar/Subtropical Jet Superpositions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University at Albany-SUNY</Company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Discerning the Relative Importance of Polar and Tropical Upper-Tropospheric PV Anomalies during North American Polar/Subtropical Jet Superpositions</dc:title>
  <dc:creator>Andrew Winters</dc:creator>
  <cp:lastModifiedBy>Winters, Andrew C</cp:lastModifiedBy>
  <cp:revision>377</cp:revision>
  <cp:lastPrinted>2019-02-07T18:44:18Z</cp:lastPrinted>
  <dcterms:created xsi:type="dcterms:W3CDTF">2017-09-08T12:55:01Z</dcterms:created>
  <dcterms:modified xsi:type="dcterms:W3CDTF">2019-04-04T12:32:07Z</dcterms:modified>
</cp:coreProperties>
</file>