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7" r:id="rId2"/>
    <p:sldId id="256" r:id="rId3"/>
    <p:sldId id="299" r:id="rId4"/>
    <p:sldId id="300" r:id="rId5"/>
    <p:sldId id="301" r:id="rId6"/>
    <p:sldId id="302" r:id="rId7"/>
    <p:sldId id="303" r:id="rId8"/>
    <p:sldId id="304" r:id="rId9"/>
    <p:sldId id="305" r:id="rId10"/>
    <p:sldId id="306" r:id="rId11"/>
    <p:sldId id="298" r:id="rId12"/>
    <p:sldId id="329" r:id="rId13"/>
    <p:sldId id="307" r:id="rId14"/>
    <p:sldId id="308" r:id="rId15"/>
    <p:sldId id="309" r:id="rId16"/>
    <p:sldId id="310" r:id="rId17"/>
    <p:sldId id="311" r:id="rId18"/>
    <p:sldId id="312" r:id="rId19"/>
    <p:sldId id="313" r:id="rId20"/>
    <p:sldId id="314" r:id="rId21"/>
    <p:sldId id="315" r:id="rId22"/>
    <p:sldId id="316" r:id="rId23"/>
    <p:sldId id="317" r:id="rId24"/>
    <p:sldId id="330" r:id="rId25"/>
    <p:sldId id="318" r:id="rId26"/>
    <p:sldId id="319" r:id="rId27"/>
    <p:sldId id="320" r:id="rId28"/>
    <p:sldId id="321" r:id="rId29"/>
    <p:sldId id="322" r:id="rId30"/>
    <p:sldId id="323" r:id="rId31"/>
    <p:sldId id="324" r:id="rId32"/>
    <p:sldId id="325" r:id="rId33"/>
    <p:sldId id="326" r:id="rId34"/>
    <p:sldId id="327" r:id="rId35"/>
    <p:sldId id="328" r:id="rId36"/>
    <p:sldId id="331" r:id="rId37"/>
    <p:sldId id="333" r:id="rId38"/>
    <p:sldId id="334" r:id="rId39"/>
    <p:sldId id="335" r:id="rId40"/>
    <p:sldId id="336" r:id="rId41"/>
    <p:sldId id="337" r:id="rId42"/>
    <p:sldId id="338" r:id="rId43"/>
    <p:sldId id="339" r:id="rId44"/>
    <p:sldId id="340" r:id="rId45"/>
    <p:sldId id="341" r:id="rId46"/>
    <p:sldId id="342" r:id="rId47"/>
    <p:sldId id="343" r:id="rId48"/>
    <p:sldId id="332" r:id="rId49"/>
    <p:sldId id="344" r:id="rId50"/>
    <p:sldId id="345" r:id="rId51"/>
    <p:sldId id="346" r:id="rId52"/>
    <p:sldId id="347" r:id="rId53"/>
    <p:sldId id="348" r:id="rId54"/>
    <p:sldId id="349" r:id="rId55"/>
    <p:sldId id="350" r:id="rId56"/>
    <p:sldId id="351" r:id="rId57"/>
    <p:sldId id="352" r:id="rId58"/>
    <p:sldId id="353" r:id="rId59"/>
    <p:sldId id="354" r:id="rId60"/>
    <p:sldId id="276" r:id="rId61"/>
    <p:sldId id="288" r:id="rId62"/>
    <p:sldId id="29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33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ED9615-822F-2646-93E5-F4326E8A02B8}" type="datetimeFigureOut">
              <a:rPr lang="en-US" smtClean="0"/>
              <a:t>10/10/16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5A2FA7-6B1D-1F40-962D-BAE24163163B}" type="slidenum">
              <a:rPr lang="en-US" smtClean="0"/>
              <a:t>‹#›</a:t>
            </a:fld>
            <a:endParaRPr lang="en-US"/>
          </a:p>
        </p:txBody>
      </p:sp>
    </p:spTree>
    <p:extLst>
      <p:ext uri="{BB962C8B-B14F-4D97-AF65-F5344CB8AC3E}">
        <p14:creationId xmlns:p14="http://schemas.microsoft.com/office/powerpoint/2010/main" val="6832780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4</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5</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61</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Reconsider “with respect</a:t>
            </a:r>
            <a:r>
              <a:rPr lang="en-US" baseline="0" dirty="0" smtClean="0"/>
              <a:t> to”.. Add schematics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62</a:t>
            </a:fld>
            <a:endParaRPr lang="en-US"/>
          </a:p>
        </p:txBody>
      </p:sp>
    </p:spTree>
    <p:extLst>
      <p:ext uri="{BB962C8B-B14F-4D97-AF65-F5344CB8AC3E}">
        <p14:creationId xmlns:p14="http://schemas.microsoft.com/office/powerpoint/2010/main" val="190955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14</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185EF5-2A01-C540-B15F-FFA879326E51}"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2347017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5EF5-2A01-C540-B15F-FFA879326E51}"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640035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5EF5-2A01-C540-B15F-FFA879326E51}"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233986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85EF5-2A01-C540-B15F-FFA879326E51}"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50963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185EF5-2A01-C540-B15F-FFA879326E51}"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1361536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185EF5-2A01-C540-B15F-FFA879326E51}"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4271293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185EF5-2A01-C540-B15F-FFA879326E51}" type="datetimeFigureOut">
              <a:rPr lang="en-US" smtClean="0"/>
              <a:t>10/10/16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304692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185EF5-2A01-C540-B15F-FFA879326E51}" type="datetimeFigureOut">
              <a:rPr lang="en-US" smtClean="0"/>
              <a:t>10/10/16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10754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85EF5-2A01-C540-B15F-FFA879326E51}" type="datetimeFigureOut">
              <a:rPr lang="en-US" smtClean="0"/>
              <a:t>10/10/16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341825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85EF5-2A01-C540-B15F-FFA879326E51}"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36624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85EF5-2A01-C540-B15F-FFA879326E51}"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F2CA-C248-8C48-AEFA-43DD14EDD051}" type="slidenum">
              <a:rPr lang="en-US" smtClean="0"/>
              <a:t>‹#›</a:t>
            </a:fld>
            <a:endParaRPr lang="en-US"/>
          </a:p>
        </p:txBody>
      </p:sp>
    </p:spTree>
    <p:extLst>
      <p:ext uri="{BB962C8B-B14F-4D97-AF65-F5344CB8AC3E}">
        <p14:creationId xmlns:p14="http://schemas.microsoft.com/office/powerpoint/2010/main" val="17638207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85EF5-2A01-C540-B15F-FFA879326E51}" type="datetimeFigureOut">
              <a:rPr lang="en-US" smtClean="0"/>
              <a:t>10/10/16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AF2CA-C248-8C48-AEFA-43DD14EDD051}" type="slidenum">
              <a:rPr lang="en-US" smtClean="0"/>
              <a:t>‹#›</a:t>
            </a:fld>
            <a:endParaRPr lang="en-US"/>
          </a:p>
        </p:txBody>
      </p:sp>
    </p:spTree>
    <p:extLst>
      <p:ext uri="{BB962C8B-B14F-4D97-AF65-F5344CB8AC3E}">
        <p14:creationId xmlns:p14="http://schemas.microsoft.com/office/powerpoint/2010/main" val="392713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61.gif"/><Relationship Id="rId4" Type="http://schemas.openxmlformats.org/officeDocument/2006/relationships/image" Target="../media/image6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6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65.gif"/><Relationship Id="rId4" Type="http://schemas.openxmlformats.org/officeDocument/2006/relationships/image" Target="../media/image6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69.gif"/><Relationship Id="rId4" Type="http://schemas.openxmlformats.org/officeDocument/2006/relationships/image" Target="../media/image7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71.gif"/><Relationship Id="rId4" Type="http://schemas.openxmlformats.org/officeDocument/2006/relationships/image" Target="../media/image7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7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81.gif"/><Relationship Id="rId4" Type="http://schemas.openxmlformats.org/officeDocument/2006/relationships/image" Target="../media/image8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83.gif"/><Relationship Id="rId4" Type="http://schemas.openxmlformats.org/officeDocument/2006/relationships/image" Target="../media/image8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85.gif"/><Relationship Id="rId4" Type="http://schemas.openxmlformats.org/officeDocument/2006/relationships/image" Target="../media/image8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87.gif"/><Relationship Id="rId4" Type="http://schemas.openxmlformats.org/officeDocument/2006/relationships/image" Target="../media/image8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89.gif"/><Relationship Id="rId4" Type="http://schemas.openxmlformats.org/officeDocument/2006/relationships/image" Target="../media/image9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91.gif"/><Relationship Id="rId4" Type="http://schemas.openxmlformats.org/officeDocument/2006/relationships/image" Target="../media/image92.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93.gif"/><Relationship Id="rId4" Type="http://schemas.openxmlformats.org/officeDocument/2006/relationships/image" Target="../media/image94.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95.gif"/><Relationship Id="rId4" Type="http://schemas.openxmlformats.org/officeDocument/2006/relationships/image" Target="../media/image96.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97.gif"/><Relationship Id="rId4" Type="http://schemas.openxmlformats.org/officeDocument/2006/relationships/image" Target="../media/image98.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image" Target="../media/image99.gif"/><Relationship Id="rId4" Type="http://schemas.openxmlformats.org/officeDocument/2006/relationships/image" Target="../media/image100.gi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atmos.albany.edu/facstaff/awinters/realtime/Deterministic_NPJPD.php"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 Id="rId3"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2.emf"/><Relationship Id="rId5"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2.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3057"/>
            <a:ext cx="7772400" cy="1470025"/>
          </a:xfrm>
        </p:spPr>
        <p:txBody>
          <a:bodyPr>
            <a:normAutofit/>
          </a:bodyPr>
          <a:lstStyle/>
          <a:p>
            <a:r>
              <a:rPr lang="en-US" sz="5400" b="1" dirty="0" smtClean="0">
                <a:solidFill>
                  <a:srgbClr val="FF0000"/>
                </a:solidFill>
              </a:rPr>
              <a:t>NGGPS Project Update</a:t>
            </a:r>
            <a:endParaRPr lang="en-US" sz="5400" b="1" dirty="0">
              <a:solidFill>
                <a:srgbClr val="FF0000"/>
              </a:solidFill>
            </a:endParaRPr>
          </a:p>
        </p:txBody>
      </p:sp>
      <p:sp>
        <p:nvSpPr>
          <p:cNvPr id="3" name="Subtitle 2"/>
          <p:cNvSpPr>
            <a:spLocks noGrp="1"/>
          </p:cNvSpPr>
          <p:nvPr>
            <p:ph type="subTitle" idx="1"/>
          </p:nvPr>
        </p:nvSpPr>
        <p:spPr>
          <a:xfrm>
            <a:off x="428124" y="3532316"/>
            <a:ext cx="8205696" cy="2517705"/>
          </a:xfrm>
        </p:spPr>
        <p:txBody>
          <a:bodyPr>
            <a:normAutofit/>
          </a:bodyPr>
          <a:lstStyle/>
          <a:p>
            <a:r>
              <a:rPr lang="en-US" dirty="0" smtClean="0">
                <a:solidFill>
                  <a:srgbClr val="0000FF"/>
                </a:solidFill>
              </a:rPr>
              <a:t>Andrew C. Winters, </a:t>
            </a:r>
          </a:p>
          <a:p>
            <a:r>
              <a:rPr lang="en-US" dirty="0" smtClean="0">
                <a:solidFill>
                  <a:srgbClr val="0000FF"/>
                </a:solidFill>
              </a:rPr>
              <a:t>Lance F. </a:t>
            </a:r>
            <a:r>
              <a:rPr lang="en-US" dirty="0" err="1" smtClean="0">
                <a:solidFill>
                  <a:srgbClr val="0000FF"/>
                </a:solidFill>
              </a:rPr>
              <a:t>Bosart</a:t>
            </a:r>
            <a:r>
              <a:rPr lang="en-US" dirty="0" smtClean="0">
                <a:solidFill>
                  <a:srgbClr val="0000FF"/>
                </a:solidFill>
              </a:rPr>
              <a:t>, Daniel Keyser</a:t>
            </a:r>
          </a:p>
          <a:p>
            <a:r>
              <a:rPr lang="en-US" dirty="0" smtClean="0">
                <a:solidFill>
                  <a:srgbClr val="0000FF"/>
                </a:solidFill>
              </a:rPr>
              <a:t>11–12 October 2016</a:t>
            </a:r>
          </a:p>
          <a:p>
            <a:r>
              <a:rPr lang="en-US" dirty="0" smtClean="0">
                <a:solidFill>
                  <a:srgbClr val="0000FF"/>
                </a:solidFill>
              </a:rPr>
              <a:t>NCEP–WPC</a:t>
            </a:r>
          </a:p>
        </p:txBody>
      </p:sp>
    </p:spTree>
    <p:extLst>
      <p:ext uri="{BB962C8B-B14F-4D97-AF65-F5344CB8AC3E}">
        <p14:creationId xmlns:p14="http://schemas.microsoft.com/office/powerpoint/2010/main" val="17020889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68291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NPJ-based Composites</a:t>
            </a:r>
            <a:endParaRPr lang="en-US" sz="4000" b="1" dirty="0"/>
          </a:p>
        </p:txBody>
      </p:sp>
      <p:sp>
        <p:nvSpPr>
          <p:cNvPr id="8" name="TextBox 7"/>
          <p:cNvSpPr txBox="1"/>
          <p:nvPr/>
        </p:nvSpPr>
        <p:spPr>
          <a:xfrm>
            <a:off x="239888" y="1155690"/>
            <a:ext cx="8748889" cy="4154984"/>
          </a:xfrm>
          <a:prstGeom prst="rect">
            <a:avLst/>
          </a:prstGeom>
          <a:noFill/>
        </p:spPr>
        <p:txBody>
          <a:bodyPr wrap="square" rtlCol="0">
            <a:spAutoFit/>
          </a:bodyPr>
          <a:lstStyle/>
          <a:p>
            <a:pPr marL="571500" indent="-571500">
              <a:buFont typeface="Arial"/>
              <a:buChar char="•"/>
            </a:pPr>
            <a:r>
              <a:rPr lang="en-US" sz="2800" dirty="0" smtClean="0"/>
              <a:t>Projected 250-hPa zonal wind anomalies at 6-h intervals during Sept–May from 1979–2014 onto the NPJ phase diagram</a:t>
            </a:r>
          </a:p>
          <a:p>
            <a:pPr marL="571500" indent="-571500">
              <a:buFont typeface="Arial"/>
              <a:buChar char="•"/>
            </a:pPr>
            <a:endParaRPr lang="en-US" sz="2000" dirty="0"/>
          </a:p>
          <a:p>
            <a:pPr marL="571500" indent="-571500">
              <a:buFont typeface="Arial"/>
              <a:buChar char="•"/>
            </a:pPr>
            <a:r>
              <a:rPr lang="en-US" sz="2800" dirty="0" smtClean="0"/>
              <a:t>Cataloged all times during which the position within the phase diagram was a distance &gt; 1 PC-unit from the origin for at least 3 days</a:t>
            </a:r>
          </a:p>
          <a:p>
            <a:pPr marL="571500" indent="-571500">
              <a:buFont typeface="Arial"/>
              <a:buChar char="•"/>
            </a:pPr>
            <a:endParaRPr lang="en-US" sz="2000" dirty="0"/>
          </a:p>
          <a:p>
            <a:pPr marL="571500" indent="-571500">
              <a:buFont typeface="Arial"/>
              <a:buChar char="•"/>
            </a:pPr>
            <a:r>
              <a:rPr lang="en-US" sz="2800" dirty="0" smtClean="0"/>
              <a:t>Classified the identified times by the quadrant of the phase diagram they reside in</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2224497635"/>
              </p:ext>
            </p:extLst>
          </p:nvPr>
        </p:nvGraphicFramePr>
        <p:xfrm>
          <a:off x="796497" y="5570152"/>
          <a:ext cx="7794510" cy="1010920"/>
        </p:xfrm>
        <a:graphic>
          <a:graphicData uri="http://schemas.openxmlformats.org/drawingml/2006/table">
            <a:tbl>
              <a:tblPr firstRow="1" bandRow="1">
                <a:tableStyleId>{5C22544A-7EE6-4342-B048-85BDC9FD1C3A}</a:tableStyleId>
              </a:tblPr>
              <a:tblGrid>
                <a:gridCol w="1558902"/>
                <a:gridCol w="1558902"/>
                <a:gridCol w="1558902"/>
                <a:gridCol w="1558902"/>
                <a:gridCol w="1558902"/>
              </a:tblGrid>
              <a:tr h="370840">
                <a:tc>
                  <a:txBody>
                    <a:bodyPr/>
                    <a:lstStyle/>
                    <a:p>
                      <a:endParaRPr lang="en-US" dirty="0"/>
                    </a:p>
                  </a:txBody>
                  <a:tcPr/>
                </a:tc>
                <a:tc>
                  <a:txBody>
                    <a:bodyPr/>
                    <a:lstStyle/>
                    <a:p>
                      <a:pPr algn="ctr"/>
                      <a:r>
                        <a:rPr lang="en-US" dirty="0" smtClean="0"/>
                        <a:t>Jet</a:t>
                      </a:r>
                    </a:p>
                    <a:p>
                      <a:pPr algn="ctr"/>
                      <a:r>
                        <a:rPr lang="en-US" dirty="0" smtClean="0"/>
                        <a:t>Extension</a:t>
                      </a:r>
                      <a:endParaRPr lang="en-US" dirty="0"/>
                    </a:p>
                  </a:txBody>
                  <a:tcPr/>
                </a:tc>
                <a:tc>
                  <a:txBody>
                    <a:bodyPr/>
                    <a:lstStyle/>
                    <a:p>
                      <a:pPr algn="ctr"/>
                      <a:r>
                        <a:rPr lang="en-US" dirty="0" smtClean="0"/>
                        <a:t>Jet </a:t>
                      </a:r>
                    </a:p>
                    <a:p>
                      <a:pPr algn="ctr"/>
                      <a:r>
                        <a:rPr lang="en-US" dirty="0" smtClean="0"/>
                        <a:t>Retraction</a:t>
                      </a:r>
                      <a:endParaRPr lang="en-US" dirty="0"/>
                    </a:p>
                  </a:txBody>
                  <a:tcPr/>
                </a:tc>
                <a:tc>
                  <a:txBody>
                    <a:bodyPr/>
                    <a:lstStyle/>
                    <a:p>
                      <a:pPr algn="ctr"/>
                      <a:r>
                        <a:rPr lang="en-US" dirty="0" err="1" smtClean="0"/>
                        <a:t>Poleward</a:t>
                      </a:r>
                      <a:r>
                        <a:rPr lang="en-US" baseline="0" dirty="0" smtClean="0"/>
                        <a:t> Shift</a:t>
                      </a:r>
                      <a:endParaRPr lang="en-US" dirty="0"/>
                    </a:p>
                  </a:txBody>
                  <a:tcPr/>
                </a:tc>
                <a:tc>
                  <a:txBody>
                    <a:bodyPr/>
                    <a:lstStyle/>
                    <a:p>
                      <a:pPr algn="ctr"/>
                      <a:r>
                        <a:rPr lang="en-US" dirty="0" err="1" smtClean="0"/>
                        <a:t>Equatorward</a:t>
                      </a:r>
                      <a:r>
                        <a:rPr lang="en-US" baseline="0" dirty="0" smtClean="0"/>
                        <a:t> Shift</a:t>
                      </a:r>
                      <a:endParaRPr lang="en-US" dirty="0"/>
                    </a:p>
                  </a:txBody>
                  <a:tcPr/>
                </a:tc>
              </a:tr>
              <a:tr h="370840">
                <a:tc>
                  <a:txBody>
                    <a:bodyPr/>
                    <a:lstStyle/>
                    <a:p>
                      <a:pPr algn="ctr"/>
                      <a:r>
                        <a:rPr lang="en-US" b="1" dirty="0" smtClean="0"/>
                        <a:t>#</a:t>
                      </a:r>
                      <a:r>
                        <a:rPr lang="en-US" b="1" baseline="0" dirty="0" smtClean="0"/>
                        <a:t> Events</a:t>
                      </a:r>
                      <a:endParaRPr lang="en-US" b="1" dirty="0"/>
                    </a:p>
                  </a:txBody>
                  <a:tcPr/>
                </a:tc>
                <a:tc>
                  <a:txBody>
                    <a:bodyPr/>
                    <a:lstStyle/>
                    <a:p>
                      <a:pPr algn="ctr"/>
                      <a:r>
                        <a:rPr lang="en-US" dirty="0" smtClean="0"/>
                        <a:t>159</a:t>
                      </a:r>
                      <a:endParaRPr lang="en-US" dirty="0"/>
                    </a:p>
                  </a:txBody>
                  <a:tcPr/>
                </a:tc>
                <a:tc>
                  <a:txBody>
                    <a:bodyPr/>
                    <a:lstStyle/>
                    <a:p>
                      <a:pPr algn="ctr"/>
                      <a:r>
                        <a:rPr lang="en-US" dirty="0" smtClean="0"/>
                        <a:t>162</a:t>
                      </a:r>
                      <a:endParaRPr lang="en-US" dirty="0"/>
                    </a:p>
                  </a:txBody>
                  <a:tcPr/>
                </a:tc>
                <a:tc>
                  <a:txBody>
                    <a:bodyPr/>
                    <a:lstStyle/>
                    <a:p>
                      <a:pPr algn="ctr"/>
                      <a:r>
                        <a:rPr lang="en-US" dirty="0" smtClean="0"/>
                        <a:t>189</a:t>
                      </a:r>
                      <a:endParaRPr lang="en-US" dirty="0"/>
                    </a:p>
                  </a:txBody>
                  <a:tcPr/>
                </a:tc>
                <a:tc>
                  <a:txBody>
                    <a:bodyPr/>
                    <a:lstStyle/>
                    <a:p>
                      <a:pPr algn="ctr"/>
                      <a:r>
                        <a:rPr lang="en-US" dirty="0" smtClean="0"/>
                        <a:t>149</a:t>
                      </a:r>
                      <a:endParaRPr lang="en-US" dirty="0"/>
                    </a:p>
                  </a:txBody>
                  <a:tcPr/>
                </a:tc>
              </a:tr>
            </a:tbl>
          </a:graphicData>
        </a:graphic>
      </p:graphicFrame>
    </p:spTree>
    <p:extLst>
      <p:ext uri="{BB962C8B-B14F-4D97-AF65-F5344CB8AC3E}">
        <p14:creationId xmlns:p14="http://schemas.microsoft.com/office/powerpoint/2010/main" val="334103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053" y="3082784"/>
            <a:ext cx="7633368" cy="923330"/>
          </a:xfrm>
          <a:prstGeom prst="rect">
            <a:avLst/>
          </a:prstGeom>
          <a:noFill/>
        </p:spPr>
        <p:txBody>
          <a:bodyPr wrap="square" rtlCol="0">
            <a:spAutoFit/>
          </a:bodyPr>
          <a:lstStyle/>
          <a:p>
            <a:pPr algn="ctr"/>
            <a:r>
              <a:rPr lang="en-US" sz="5400" b="1" dirty="0" smtClean="0">
                <a:solidFill>
                  <a:srgbClr val="FF0000"/>
                </a:solidFill>
              </a:rPr>
              <a:t>Jet Extension</a:t>
            </a:r>
            <a:endParaRPr lang="en-US" sz="5400" b="1" dirty="0">
              <a:solidFill>
                <a:srgbClr val="FF0000"/>
              </a:solidFill>
            </a:endParaRPr>
          </a:p>
        </p:txBody>
      </p:sp>
    </p:spTree>
    <p:extLst>
      <p:ext uri="{BB962C8B-B14F-4D97-AF65-F5344CB8AC3E}">
        <p14:creationId xmlns:p14="http://schemas.microsoft.com/office/powerpoint/2010/main" val="23784702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hPaJet_extend_Dm1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 y="119370"/>
            <a:ext cx="8105801" cy="3270762"/>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0" y="3501584"/>
            <a:ext cx="8105801"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13" name="Rectangle 12"/>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5" name="TextBox 14"/>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6" name="Rectangle 15"/>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8" name="TextBox 17"/>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4036495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0" y="119370"/>
            <a:ext cx="8105801"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7347287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−6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909431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−4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6416594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−2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3266896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192666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2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3216749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Outline</a:t>
            </a:r>
            <a:endParaRPr lang="en-US" sz="4000" b="1" dirty="0"/>
          </a:p>
        </p:txBody>
      </p:sp>
      <p:sp>
        <p:nvSpPr>
          <p:cNvPr id="6" name="TextBox 5"/>
          <p:cNvSpPr txBox="1"/>
          <p:nvPr/>
        </p:nvSpPr>
        <p:spPr>
          <a:xfrm>
            <a:off x="239888" y="1284111"/>
            <a:ext cx="8748889" cy="3539431"/>
          </a:xfrm>
          <a:prstGeom prst="rect">
            <a:avLst/>
          </a:prstGeom>
          <a:noFill/>
        </p:spPr>
        <p:txBody>
          <a:bodyPr wrap="square" rtlCol="0">
            <a:spAutoFit/>
          </a:bodyPr>
          <a:lstStyle/>
          <a:p>
            <a:pPr marL="508000" indent="-508000"/>
            <a:r>
              <a:rPr lang="en-US" sz="2800" dirty="0" smtClean="0"/>
              <a:t>1) Discuss composites of days that reside within a particular quadrant of the North Pacific Jet (NPJ) phase diagram</a:t>
            </a:r>
          </a:p>
          <a:p>
            <a:endParaRPr lang="en-US" sz="2800" dirty="0"/>
          </a:p>
          <a:p>
            <a:pPr marL="508000" indent="-508000"/>
            <a:r>
              <a:rPr lang="en-US" sz="2800" dirty="0" smtClean="0"/>
              <a:t>2) Discuss continued development of real-time NPJ phase diagram products</a:t>
            </a:r>
          </a:p>
          <a:p>
            <a:pPr marL="508000" indent="-508000"/>
            <a:endParaRPr lang="en-US" sz="2800" dirty="0"/>
          </a:p>
          <a:p>
            <a:pPr marL="508000" indent="-508000"/>
            <a:r>
              <a:rPr lang="en-US" sz="2800" dirty="0" smtClean="0"/>
              <a:t>3) Identify verification metrics for the NPJ phase diagram</a:t>
            </a:r>
            <a:endParaRPr lang="en-US" sz="2800" dirty="0"/>
          </a:p>
        </p:txBody>
      </p:sp>
    </p:spTree>
    <p:extLst>
      <p:ext uri="{BB962C8B-B14F-4D97-AF65-F5344CB8AC3E}">
        <p14:creationId xmlns:p14="http://schemas.microsoft.com/office/powerpoint/2010/main" val="3311367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4</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3284742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6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5324714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7610806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Extension (n = 159)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6731136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053" y="3082784"/>
            <a:ext cx="7633368" cy="923330"/>
          </a:xfrm>
          <a:prstGeom prst="rect">
            <a:avLst/>
          </a:prstGeom>
          <a:noFill/>
        </p:spPr>
        <p:txBody>
          <a:bodyPr wrap="square" rtlCol="0">
            <a:spAutoFit/>
          </a:bodyPr>
          <a:lstStyle/>
          <a:p>
            <a:pPr algn="ctr"/>
            <a:r>
              <a:rPr lang="en-US" sz="5400" b="1" dirty="0" smtClean="0">
                <a:solidFill>
                  <a:srgbClr val="FF0000"/>
                </a:solidFill>
              </a:rPr>
              <a:t>Jet Retraction</a:t>
            </a:r>
            <a:endParaRPr lang="en-US" sz="5400" b="1" dirty="0">
              <a:solidFill>
                <a:srgbClr val="FF0000"/>
              </a:solidFill>
            </a:endParaRPr>
          </a:p>
        </p:txBody>
      </p:sp>
    </p:spTree>
    <p:extLst>
      <p:ext uri="{BB962C8B-B14F-4D97-AF65-F5344CB8AC3E}">
        <p14:creationId xmlns:p14="http://schemas.microsoft.com/office/powerpoint/2010/main" val="35508536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5802057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–8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–8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9939723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–6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5083565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–4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–4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8498207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–2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5164365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a:bodyPr>
          <a:lstStyle/>
          <a:p>
            <a:r>
              <a:rPr lang="en-US" sz="2400" dirty="0" smtClean="0"/>
              <a:t>Removed the mean</a:t>
            </a:r>
            <a:r>
              <a:rPr lang="en-US" sz="2400" dirty="0"/>
              <a:t> </a:t>
            </a:r>
            <a:r>
              <a:rPr lang="en-US" sz="2400" dirty="0" smtClean="0"/>
              <a:t>and the annual and diurnal cycles from       6-hourly, 250-hPa zonal wind data from the CFSR (1979–2014)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(2016)</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1226048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0</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3250616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2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2</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0904175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4</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3543537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6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6</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8508763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8</a:t>
            </a:r>
            <a:r>
              <a:rPr lang="en-US" b="1" dirty="0" smtClean="0">
                <a:solidFill>
                  <a:srgbClr val="0000FF"/>
                </a:solidFill>
              </a:rPr>
              <a:t>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1669888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10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10 </a:t>
            </a:r>
            <a:endParaRPr lang="en-US" sz="1600" b="1" dirty="0">
              <a:solidFill>
                <a:srgbClr val="0000FF"/>
              </a:solidFill>
            </a:endParaRPr>
          </a:p>
        </p:txBody>
      </p:sp>
      <p:sp>
        <p:nvSpPr>
          <p:cNvPr id="12" name="TextBox 11"/>
          <p:cNvSpPr txBox="1"/>
          <p:nvPr/>
        </p:nvSpPr>
        <p:spPr>
          <a:xfrm>
            <a:off x="543951" y="487044"/>
            <a:ext cx="2427849" cy="369332"/>
          </a:xfrm>
          <a:prstGeom prst="rect">
            <a:avLst/>
          </a:prstGeom>
          <a:solidFill>
            <a:schemeClr val="bg1"/>
          </a:solidFill>
          <a:ln>
            <a:solidFill>
              <a:srgbClr val="000000"/>
            </a:solidFill>
          </a:ln>
        </p:spPr>
        <p:txBody>
          <a:bodyPr wrap="square" rtlCol="0">
            <a:spAutoFit/>
          </a:bodyPr>
          <a:lstStyle/>
          <a:p>
            <a:r>
              <a:rPr lang="en-US" b="1" dirty="0" smtClean="0">
                <a:solidFill>
                  <a:srgbClr val="FF0000"/>
                </a:solidFill>
              </a:rPr>
              <a:t>Jet Retraction (n = 162)</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1777701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053" y="3082784"/>
            <a:ext cx="7633368" cy="923330"/>
          </a:xfrm>
          <a:prstGeom prst="rect">
            <a:avLst/>
          </a:prstGeom>
          <a:noFill/>
        </p:spPr>
        <p:txBody>
          <a:bodyPr wrap="square" rtlCol="0">
            <a:spAutoFit/>
          </a:bodyPr>
          <a:lstStyle/>
          <a:p>
            <a:pPr algn="ctr"/>
            <a:r>
              <a:rPr lang="en-US" sz="5400" b="1" dirty="0" err="1" smtClean="0">
                <a:solidFill>
                  <a:srgbClr val="FF0000"/>
                </a:solidFill>
              </a:rPr>
              <a:t>Poleward</a:t>
            </a:r>
            <a:r>
              <a:rPr lang="en-US" sz="5400" b="1" dirty="0" smtClean="0">
                <a:solidFill>
                  <a:srgbClr val="FF0000"/>
                </a:solidFill>
              </a:rPr>
              <a:t> Shift</a:t>
            </a:r>
            <a:endParaRPr lang="en-US" sz="5400" b="1" dirty="0">
              <a:solidFill>
                <a:srgbClr val="FF0000"/>
              </a:solidFill>
            </a:endParaRPr>
          </a:p>
        </p:txBody>
      </p:sp>
    </p:spTree>
    <p:extLst>
      <p:ext uri="{BB962C8B-B14F-4D97-AF65-F5344CB8AC3E}">
        <p14:creationId xmlns:p14="http://schemas.microsoft.com/office/powerpoint/2010/main" val="22544417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–10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–10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556362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–8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–8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70516817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–6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–6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0592332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7484670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–4 </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–4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7389652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–2</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–2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3335436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0</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0</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2894569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2</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2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9416875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4</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4</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1752428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6</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6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846215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8</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8</a:t>
            </a:r>
            <a:r>
              <a:rPr lang="en-US" sz="1600" b="1" dirty="0" smtClean="0">
                <a:solidFill>
                  <a:srgbClr val="0000FF"/>
                </a:solidFill>
              </a:rPr>
              <a:t> </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7419152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10</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10</a:t>
            </a:r>
            <a:endParaRPr lang="en-US" sz="1600" b="1" dirty="0">
              <a:solidFill>
                <a:srgbClr val="0000FF"/>
              </a:solidFill>
            </a:endParaRPr>
          </a:p>
        </p:txBody>
      </p:sp>
      <p:sp>
        <p:nvSpPr>
          <p:cNvPr id="12" name="TextBox 11"/>
          <p:cNvSpPr txBox="1"/>
          <p:nvPr/>
        </p:nvSpPr>
        <p:spPr>
          <a:xfrm>
            <a:off x="543951" y="487044"/>
            <a:ext cx="25802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Poleward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189)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949892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053" y="3082784"/>
            <a:ext cx="7633368" cy="923330"/>
          </a:xfrm>
          <a:prstGeom prst="rect">
            <a:avLst/>
          </a:prstGeom>
          <a:noFill/>
        </p:spPr>
        <p:txBody>
          <a:bodyPr wrap="square" rtlCol="0">
            <a:spAutoFit/>
          </a:bodyPr>
          <a:lstStyle/>
          <a:p>
            <a:pPr algn="ctr"/>
            <a:r>
              <a:rPr lang="en-US" sz="5400" b="1" dirty="0" err="1" smtClean="0">
                <a:solidFill>
                  <a:srgbClr val="FF0000"/>
                </a:solidFill>
              </a:rPr>
              <a:t>Equatorward</a:t>
            </a:r>
            <a:r>
              <a:rPr lang="en-US" sz="5400" b="1" dirty="0" smtClean="0">
                <a:solidFill>
                  <a:srgbClr val="FF0000"/>
                </a:solidFill>
              </a:rPr>
              <a:t> Shift</a:t>
            </a:r>
            <a:endParaRPr lang="en-US" sz="5400" b="1" dirty="0">
              <a:solidFill>
                <a:srgbClr val="FF0000"/>
              </a:solidFill>
            </a:endParaRPr>
          </a:p>
        </p:txBody>
      </p:sp>
    </p:spTree>
    <p:extLst>
      <p:ext uri="{BB962C8B-B14F-4D97-AF65-F5344CB8AC3E}">
        <p14:creationId xmlns:p14="http://schemas.microsoft.com/office/powerpoint/2010/main" val="225444173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a:t>
            </a:r>
            <a:r>
              <a:rPr lang="en-US" b="1" dirty="0" smtClean="0">
                <a:solidFill>
                  <a:srgbClr val="0000FF"/>
                </a:solidFill>
              </a:rPr>
              <a:t>10</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–10</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8818962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2426325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–8</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–8</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9208514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–6</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–6</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4183248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–4</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–4</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2897016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–2</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–2</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4687859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0</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0</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177974625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2</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2</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6263747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4</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4</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42441199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6</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6</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0104319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a:solidFill>
                  <a:srgbClr val="0000FF"/>
                </a:solidFill>
              </a:rPr>
              <a:t>8</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a:solidFill>
                  <a:srgbClr val="0000FF"/>
                </a:solidFill>
              </a:rPr>
              <a:t>8</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384595756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6748898"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0000FF"/>
                </a:solidFill>
              </a:rPr>
              <a:t>Day </a:t>
            </a:r>
            <a:r>
              <a:rPr lang="en-US" b="1" dirty="0" smtClean="0">
                <a:solidFill>
                  <a:srgbClr val="0000FF"/>
                </a:solidFill>
              </a:rPr>
              <a:t>10</a:t>
            </a:r>
            <a:endParaRPr lang="en-US" b="1" dirty="0">
              <a:solidFill>
                <a:srgbClr val="0000FF"/>
              </a:solidFill>
            </a:endParaRPr>
          </a:p>
        </p:txBody>
      </p:sp>
      <p:sp>
        <p:nvSpPr>
          <p:cNvPr id="11" name="TextBox 10"/>
          <p:cNvSpPr txBox="1"/>
          <p:nvPr/>
        </p:nvSpPr>
        <p:spPr>
          <a:xfrm>
            <a:off x="541829" y="3499556"/>
            <a:ext cx="761792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0000FF"/>
                </a:solidFill>
              </a:rPr>
              <a:t>Day </a:t>
            </a:r>
            <a:r>
              <a:rPr lang="en-US" sz="1600" b="1" dirty="0" smtClean="0">
                <a:solidFill>
                  <a:srgbClr val="0000FF"/>
                </a:solidFill>
              </a:rPr>
              <a:t>10</a:t>
            </a:r>
            <a:endParaRPr lang="en-US" sz="1600" b="1" dirty="0">
              <a:solidFill>
                <a:srgbClr val="0000FF"/>
              </a:solidFill>
            </a:endParaRPr>
          </a:p>
        </p:txBody>
      </p:sp>
      <p:sp>
        <p:nvSpPr>
          <p:cNvPr id="12" name="TextBox 11"/>
          <p:cNvSpPr txBox="1"/>
          <p:nvPr/>
        </p:nvSpPr>
        <p:spPr>
          <a:xfrm>
            <a:off x="543951" y="487044"/>
            <a:ext cx="2948549" cy="369332"/>
          </a:xfrm>
          <a:prstGeom prst="rect">
            <a:avLst/>
          </a:prstGeom>
          <a:solidFill>
            <a:schemeClr val="bg1"/>
          </a:solidFill>
          <a:ln>
            <a:solidFill>
              <a:srgbClr val="000000"/>
            </a:solidFill>
          </a:ln>
        </p:spPr>
        <p:txBody>
          <a:bodyPr wrap="square" rtlCol="0">
            <a:spAutoFit/>
          </a:bodyPr>
          <a:lstStyle/>
          <a:p>
            <a:r>
              <a:rPr lang="en-US" b="1" dirty="0" err="1" smtClean="0">
                <a:solidFill>
                  <a:srgbClr val="FF0000"/>
                </a:solidFill>
              </a:rPr>
              <a:t>Equatorward</a:t>
            </a:r>
            <a:r>
              <a:rPr lang="en-US" b="1" dirty="0" smtClean="0">
                <a:solidFill>
                  <a:srgbClr val="FF0000"/>
                </a:solidFill>
              </a:rPr>
              <a:t> Shift </a:t>
            </a:r>
            <a:r>
              <a:rPr lang="en-US" b="1" dirty="0" smtClean="0">
                <a:solidFill>
                  <a:srgbClr val="FF0000"/>
                </a:solidFill>
              </a:rPr>
              <a:t>(</a:t>
            </a:r>
            <a:r>
              <a:rPr lang="en-US" b="1" dirty="0" smtClean="0">
                <a:solidFill>
                  <a:srgbClr val="FF0000"/>
                </a:solidFill>
              </a:rPr>
              <a:t>n = </a:t>
            </a:r>
            <a:r>
              <a:rPr lang="en-US" b="1" dirty="0" smtClean="0">
                <a:solidFill>
                  <a:srgbClr val="FF0000"/>
                </a:solidFill>
              </a:rPr>
              <a:t>149)</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spTree>
    <p:extLst>
      <p:ext uri="{BB962C8B-B14F-4D97-AF65-F5344CB8AC3E}">
        <p14:creationId xmlns:p14="http://schemas.microsoft.com/office/powerpoint/2010/main" val="28306680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4329535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489302" cy="707886"/>
          </a:xfrm>
          <a:prstGeom prst="rect">
            <a:avLst/>
          </a:prstGeom>
          <a:noFill/>
        </p:spPr>
        <p:txBody>
          <a:bodyPr wrap="square" rtlCol="0">
            <a:spAutoFit/>
          </a:bodyPr>
          <a:lstStyle/>
          <a:p>
            <a:r>
              <a:rPr lang="en-US" sz="4000" b="1" dirty="0" smtClean="0"/>
              <a:t>Real-time NPJ Phase Diagram Products</a:t>
            </a:r>
            <a:endParaRPr lang="en-US" sz="4000" b="1" dirty="0"/>
          </a:p>
        </p:txBody>
      </p:sp>
      <p:sp>
        <p:nvSpPr>
          <p:cNvPr id="3" name="Rectangle 2"/>
          <p:cNvSpPr/>
          <p:nvPr/>
        </p:nvSpPr>
        <p:spPr>
          <a:xfrm>
            <a:off x="502653" y="4729083"/>
            <a:ext cx="8057147" cy="2554545"/>
          </a:xfrm>
          <a:prstGeom prst="rect">
            <a:avLst/>
          </a:prstGeom>
        </p:spPr>
        <p:txBody>
          <a:bodyPr wrap="square">
            <a:spAutoFit/>
          </a:bodyPr>
          <a:lstStyle/>
          <a:p>
            <a:r>
              <a:rPr lang="en-US" sz="3200" b="1" dirty="0" smtClean="0">
                <a:solidFill>
                  <a:srgbClr val="000000"/>
                </a:solidFill>
              </a:rPr>
              <a:t>Website:</a:t>
            </a:r>
            <a:endParaRPr lang="en-US" sz="3200" b="1" dirty="0">
              <a:solidFill>
                <a:srgbClr val="000000"/>
              </a:solidFill>
            </a:endParaRPr>
          </a:p>
          <a:p>
            <a:r>
              <a:rPr lang="en-US" sz="3200" dirty="0" smtClean="0">
                <a:solidFill>
                  <a:srgbClr val="000000"/>
                </a:solidFill>
                <a:hlinkClick r:id="rId2"/>
              </a:rPr>
              <a:t>http://www.atmos.albany.edu/facstaff/awinters/realtime/Deterministic_NPJPD.php</a:t>
            </a:r>
            <a:endParaRPr lang="en-US" sz="3200" dirty="0" smtClean="0">
              <a:solidFill>
                <a:srgbClr val="000000"/>
              </a:solidFill>
            </a:endParaRPr>
          </a:p>
          <a:p>
            <a:endParaRPr lang="en-US" sz="3200" dirty="0">
              <a:solidFill>
                <a:srgbClr val="0000FF"/>
              </a:solidFill>
            </a:endParaRPr>
          </a:p>
          <a:p>
            <a:endParaRPr lang="en-US" sz="3200" dirty="0">
              <a:solidFill>
                <a:srgbClr val="0000FF"/>
              </a:solidFill>
            </a:endParaRPr>
          </a:p>
        </p:txBody>
      </p:sp>
      <p:sp>
        <p:nvSpPr>
          <p:cNvPr id="6" name="TextBox 5"/>
          <p:cNvSpPr txBox="1"/>
          <p:nvPr/>
        </p:nvSpPr>
        <p:spPr>
          <a:xfrm>
            <a:off x="502653" y="1320800"/>
            <a:ext cx="8226926" cy="3600986"/>
          </a:xfrm>
          <a:prstGeom prst="rect">
            <a:avLst/>
          </a:prstGeom>
          <a:noFill/>
        </p:spPr>
        <p:txBody>
          <a:bodyPr wrap="square" rtlCol="0">
            <a:spAutoFit/>
          </a:bodyPr>
          <a:lstStyle/>
          <a:p>
            <a:pPr marL="457200" indent="-457200">
              <a:buFont typeface="Arial"/>
              <a:buChar char="•"/>
            </a:pPr>
            <a:r>
              <a:rPr lang="en-US" sz="2800" dirty="0" smtClean="0"/>
              <a:t>Updates every day ~1200 UTC employing 0000 UTC GFS and GEFS forecasts out to 216-h (9 day forecast)</a:t>
            </a:r>
          </a:p>
          <a:p>
            <a:endParaRPr lang="en-US" sz="2800" dirty="0" smtClean="0"/>
          </a:p>
          <a:p>
            <a:pPr marL="457200" indent="-457200">
              <a:buFont typeface="Arial"/>
              <a:buChar char="•"/>
            </a:pPr>
            <a:r>
              <a:rPr lang="en-US" sz="2800" dirty="0" smtClean="0"/>
              <a:t>Depicts variations of the NPJ phase diagram alongside complementary forecasts of 250-hPa wind speed, 850-hPa temperature, and 24-h accumulated precipitation</a:t>
            </a:r>
          </a:p>
          <a:p>
            <a:endParaRPr lang="en-US" sz="3200" dirty="0"/>
          </a:p>
        </p:txBody>
      </p:sp>
    </p:spTree>
    <p:extLst>
      <p:ext uri="{BB962C8B-B14F-4D97-AF65-F5344CB8AC3E}">
        <p14:creationId xmlns:p14="http://schemas.microsoft.com/office/powerpoint/2010/main" val="14324342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Verification Metrics</a:t>
            </a:r>
            <a:endParaRPr lang="en-US" sz="4000" b="1" dirty="0"/>
          </a:p>
        </p:txBody>
      </p:sp>
      <p:sp>
        <p:nvSpPr>
          <p:cNvPr id="3" name="TextBox 2"/>
          <p:cNvSpPr txBox="1"/>
          <p:nvPr/>
        </p:nvSpPr>
        <p:spPr>
          <a:xfrm>
            <a:off x="401053" y="1173225"/>
            <a:ext cx="4200818" cy="5201423"/>
          </a:xfrm>
          <a:prstGeom prst="rect">
            <a:avLst/>
          </a:prstGeom>
          <a:noFill/>
        </p:spPr>
        <p:txBody>
          <a:bodyPr wrap="square" rtlCol="0">
            <a:spAutoFit/>
          </a:bodyPr>
          <a:lstStyle/>
          <a:p>
            <a:pPr marL="285750" indent="-285750">
              <a:buFont typeface="Arial"/>
              <a:buChar char="•"/>
            </a:pPr>
            <a:r>
              <a:rPr lang="en-US" sz="2800" b="1" dirty="0" smtClean="0"/>
              <a:t>Reliability Diagram</a:t>
            </a:r>
            <a:endParaRPr lang="en-US" sz="2400" dirty="0"/>
          </a:p>
          <a:p>
            <a:pPr marL="742950" lvl="1" indent="-285750">
              <a:buFont typeface="Arial"/>
              <a:buChar char="•"/>
            </a:pPr>
            <a:r>
              <a:rPr lang="en-US" sz="2400" dirty="0" smtClean="0"/>
              <a:t>Evaluates the performance of GEFS probabilistic ensemble forecasts with respect to the NPJ Phase Diagram</a:t>
            </a:r>
          </a:p>
          <a:p>
            <a:pPr marL="742950" lvl="1" indent="-285750">
              <a:buFont typeface="Arial"/>
              <a:buChar char="•"/>
            </a:pPr>
            <a:endParaRPr lang="en-US" sz="1200" dirty="0" smtClean="0"/>
          </a:p>
          <a:p>
            <a:pPr marL="742950" lvl="1" indent="-285750">
              <a:buFont typeface="Arial"/>
              <a:buChar char="•"/>
            </a:pPr>
            <a:endParaRPr lang="en-US" sz="1200" dirty="0"/>
          </a:p>
          <a:p>
            <a:pPr lvl="1"/>
            <a:endParaRPr lang="en-US" sz="1200" dirty="0" smtClean="0"/>
          </a:p>
          <a:p>
            <a:pPr marL="285750" indent="-285750">
              <a:buFont typeface="Arial"/>
              <a:buChar char="•"/>
            </a:pPr>
            <a:r>
              <a:rPr lang="en-US" sz="2800" b="1" dirty="0" smtClean="0"/>
              <a:t>ROC</a:t>
            </a:r>
          </a:p>
          <a:p>
            <a:pPr marL="742950" lvl="1" indent="-285750">
              <a:buFont typeface="Arial"/>
              <a:buChar char="•"/>
            </a:pPr>
            <a:r>
              <a:rPr lang="en-US" sz="2400" dirty="0" smtClean="0"/>
              <a:t>Evaluates the performance of GEFS ensemble forecasts of EWEs with respect to the NPJ Phase Diagram</a:t>
            </a:r>
          </a:p>
        </p:txBody>
      </p:sp>
      <p:grpSp>
        <p:nvGrpSpPr>
          <p:cNvPr id="2" name="Group 1"/>
          <p:cNvGrpSpPr/>
          <p:nvPr/>
        </p:nvGrpSpPr>
        <p:grpSpPr>
          <a:xfrm>
            <a:off x="5036305" y="1372025"/>
            <a:ext cx="3154776" cy="2551529"/>
            <a:chOff x="806451" y="4258446"/>
            <a:chExt cx="3154776" cy="2551529"/>
          </a:xfrm>
        </p:grpSpPr>
        <p:cxnSp>
          <p:nvCxnSpPr>
            <p:cNvPr id="6" name="Straight Connector 5"/>
            <p:cNvCxnSpPr/>
            <p:nvPr/>
          </p:nvCxnSpPr>
          <p:spPr>
            <a:xfrm>
              <a:off x="1327182"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312911"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228468" y="5218074"/>
              <a:ext cx="1716647" cy="369332"/>
            </a:xfrm>
            <a:prstGeom prst="rect">
              <a:avLst/>
            </a:prstGeom>
            <a:noFill/>
          </p:spPr>
          <p:txBody>
            <a:bodyPr wrap="square" rtlCol="0">
              <a:spAutoFit/>
            </a:bodyPr>
            <a:lstStyle/>
            <a:p>
              <a:pPr algn="ctr"/>
              <a:r>
                <a:rPr lang="en-US" dirty="0" smtClean="0"/>
                <a:t>% occurrence</a:t>
              </a:r>
              <a:endParaRPr lang="en-US" dirty="0"/>
            </a:p>
          </p:txBody>
        </p:sp>
        <p:sp>
          <p:nvSpPr>
            <p:cNvPr id="12" name="TextBox 11"/>
            <p:cNvSpPr txBox="1"/>
            <p:nvPr/>
          </p:nvSpPr>
          <p:spPr>
            <a:xfrm>
              <a:off x="1593882" y="6440643"/>
              <a:ext cx="1716647" cy="369332"/>
            </a:xfrm>
            <a:prstGeom prst="rect">
              <a:avLst/>
            </a:prstGeom>
            <a:noFill/>
          </p:spPr>
          <p:txBody>
            <a:bodyPr wrap="square" rtlCol="0">
              <a:spAutoFit/>
            </a:bodyPr>
            <a:lstStyle/>
            <a:p>
              <a:pPr algn="ctr"/>
              <a:r>
                <a:rPr lang="en-US" dirty="0" smtClean="0"/>
                <a:t>% forecasted</a:t>
              </a:r>
              <a:endParaRPr lang="en-US" dirty="0"/>
            </a:p>
          </p:txBody>
        </p:sp>
        <p:cxnSp>
          <p:nvCxnSpPr>
            <p:cNvPr id="16" name="Straight Connector 15"/>
            <p:cNvCxnSpPr/>
            <p:nvPr/>
          </p:nvCxnSpPr>
          <p:spPr>
            <a:xfrm flipV="1">
              <a:off x="1312911"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7450"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451" y="4258446"/>
              <a:ext cx="463550" cy="276999"/>
            </a:xfrm>
            <a:prstGeom prst="rect">
              <a:avLst/>
            </a:prstGeom>
            <a:noFill/>
          </p:spPr>
          <p:txBody>
            <a:bodyPr wrap="square" rtlCol="0">
              <a:spAutoFit/>
            </a:bodyPr>
            <a:lstStyle/>
            <a:p>
              <a:r>
                <a:rPr lang="en-US" sz="1200" dirty="0" smtClean="0"/>
                <a:t>100</a:t>
              </a:r>
              <a:endParaRPr lang="en-US" sz="1200" dirty="0"/>
            </a:p>
          </p:txBody>
        </p:sp>
        <p:sp>
          <p:nvSpPr>
            <p:cNvPr id="21" name="TextBox 20"/>
            <p:cNvSpPr txBox="1"/>
            <p:nvPr/>
          </p:nvSpPr>
          <p:spPr>
            <a:xfrm>
              <a:off x="1078386" y="6265244"/>
              <a:ext cx="285325" cy="276999"/>
            </a:xfrm>
            <a:prstGeom prst="rect">
              <a:avLst/>
            </a:prstGeom>
            <a:noFill/>
          </p:spPr>
          <p:txBody>
            <a:bodyPr wrap="square" rtlCol="0">
              <a:spAutoFit/>
            </a:bodyPr>
            <a:lstStyle/>
            <a:p>
              <a:r>
                <a:rPr lang="en-US" sz="1200" dirty="0"/>
                <a:t>0</a:t>
              </a:r>
            </a:p>
          </p:txBody>
        </p:sp>
        <p:sp>
          <p:nvSpPr>
            <p:cNvPr id="22" name="TextBox 21"/>
            <p:cNvSpPr txBox="1"/>
            <p:nvPr/>
          </p:nvSpPr>
          <p:spPr>
            <a:xfrm>
              <a:off x="3497677" y="6479943"/>
              <a:ext cx="463550" cy="276999"/>
            </a:xfrm>
            <a:prstGeom prst="rect">
              <a:avLst/>
            </a:prstGeom>
            <a:noFill/>
          </p:spPr>
          <p:txBody>
            <a:bodyPr wrap="square" rtlCol="0">
              <a:spAutoFit/>
            </a:bodyPr>
            <a:lstStyle/>
            <a:p>
              <a:r>
                <a:rPr lang="en-US" sz="1200" dirty="0" smtClean="0"/>
                <a:t>100</a:t>
              </a:r>
              <a:endParaRPr lang="en-US" sz="1200" dirty="0"/>
            </a:p>
          </p:txBody>
        </p:sp>
        <p:cxnSp>
          <p:nvCxnSpPr>
            <p:cNvPr id="23" name="Straight Connector 22"/>
            <p:cNvCxnSpPr/>
            <p:nvPr/>
          </p:nvCxnSpPr>
          <p:spPr>
            <a:xfrm>
              <a:off x="3710402"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327150" y="4324350"/>
              <a:ext cx="2432050" cy="2076450"/>
            </a:xfrm>
            <a:custGeom>
              <a:avLst/>
              <a:gdLst>
                <a:gd name="connsiteX0" fmla="*/ 0 w 2432050"/>
                <a:gd name="connsiteY0" fmla="*/ 2076450 h 2076450"/>
                <a:gd name="connsiteX1" fmla="*/ 228600 w 2432050"/>
                <a:gd name="connsiteY1" fmla="*/ 1758950 h 2076450"/>
                <a:gd name="connsiteX2" fmla="*/ 692150 w 2432050"/>
                <a:gd name="connsiteY2" fmla="*/ 1422400 h 2076450"/>
                <a:gd name="connsiteX3" fmla="*/ 1187450 w 2432050"/>
                <a:gd name="connsiteY3" fmla="*/ 1174750 h 2076450"/>
                <a:gd name="connsiteX4" fmla="*/ 1644650 w 2432050"/>
                <a:gd name="connsiteY4" fmla="*/ 895350 h 2076450"/>
                <a:gd name="connsiteX5" fmla="*/ 1981200 w 2432050"/>
                <a:gd name="connsiteY5" fmla="*/ 584200 h 2076450"/>
                <a:gd name="connsiteX6" fmla="*/ 2159000 w 2432050"/>
                <a:gd name="connsiteY6" fmla="*/ 273050 h 2076450"/>
                <a:gd name="connsiteX7" fmla="*/ 2432050 w 2432050"/>
                <a:gd name="connsiteY7"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2050" h="2076450">
                  <a:moveTo>
                    <a:pt x="0" y="2076450"/>
                  </a:moveTo>
                  <a:cubicBezTo>
                    <a:pt x="56621" y="1972204"/>
                    <a:pt x="113242" y="1867958"/>
                    <a:pt x="228600" y="1758950"/>
                  </a:cubicBezTo>
                  <a:cubicBezTo>
                    <a:pt x="343958" y="1649942"/>
                    <a:pt x="532342" y="1519767"/>
                    <a:pt x="692150" y="1422400"/>
                  </a:cubicBezTo>
                  <a:cubicBezTo>
                    <a:pt x="851958" y="1325033"/>
                    <a:pt x="1028700" y="1262592"/>
                    <a:pt x="1187450" y="1174750"/>
                  </a:cubicBezTo>
                  <a:cubicBezTo>
                    <a:pt x="1346200" y="1086908"/>
                    <a:pt x="1512358" y="993775"/>
                    <a:pt x="1644650" y="895350"/>
                  </a:cubicBezTo>
                  <a:cubicBezTo>
                    <a:pt x="1776942" y="796925"/>
                    <a:pt x="1895475" y="687916"/>
                    <a:pt x="1981200" y="584200"/>
                  </a:cubicBezTo>
                  <a:cubicBezTo>
                    <a:pt x="2066925" y="480484"/>
                    <a:pt x="2083858" y="370417"/>
                    <a:pt x="2159000" y="273050"/>
                  </a:cubicBezTo>
                  <a:cubicBezTo>
                    <a:pt x="2234142" y="175683"/>
                    <a:pt x="2432050" y="0"/>
                    <a:pt x="2432050" y="0"/>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159238" y="4407024"/>
              <a:ext cx="1716647" cy="646331"/>
            </a:xfrm>
            <a:prstGeom prst="rect">
              <a:avLst/>
            </a:prstGeom>
            <a:noFill/>
          </p:spPr>
          <p:txBody>
            <a:bodyPr wrap="square" rtlCol="0">
              <a:spAutoFit/>
            </a:bodyPr>
            <a:lstStyle/>
            <a:p>
              <a:pPr algn="ctr"/>
              <a:r>
                <a:rPr lang="en-US" b="1" dirty="0" smtClean="0"/>
                <a:t>Reliability Diagram</a:t>
              </a:r>
              <a:endParaRPr lang="en-US" b="1" dirty="0"/>
            </a:p>
          </p:txBody>
        </p:sp>
      </p:grpSp>
      <p:grpSp>
        <p:nvGrpSpPr>
          <p:cNvPr id="8" name="Group 7"/>
          <p:cNvGrpSpPr/>
          <p:nvPr/>
        </p:nvGrpSpPr>
        <p:grpSpPr>
          <a:xfrm>
            <a:off x="5118235" y="4229549"/>
            <a:ext cx="3138231" cy="2511281"/>
            <a:chOff x="4863465" y="4264796"/>
            <a:chExt cx="3138231" cy="2511281"/>
          </a:xfrm>
        </p:grpSpPr>
        <p:cxnSp>
          <p:nvCxnSpPr>
            <p:cNvPr id="9" name="Straight Connector 8"/>
            <p:cNvCxnSpPr/>
            <p:nvPr/>
          </p:nvCxnSpPr>
          <p:spPr>
            <a:xfrm>
              <a:off x="5289880" y="4415996"/>
              <a:ext cx="0" cy="1990749"/>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75609" y="6406745"/>
              <a:ext cx="239749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4189807" y="5218074"/>
              <a:ext cx="1716647" cy="369332"/>
            </a:xfrm>
            <a:prstGeom prst="rect">
              <a:avLst/>
            </a:prstGeom>
            <a:noFill/>
          </p:spPr>
          <p:txBody>
            <a:bodyPr wrap="square" rtlCol="0">
              <a:spAutoFit/>
            </a:bodyPr>
            <a:lstStyle/>
            <a:p>
              <a:pPr algn="ctr"/>
              <a:r>
                <a:rPr lang="en-US" dirty="0" smtClean="0"/>
                <a:t>POD</a:t>
              </a:r>
              <a:endParaRPr lang="en-US" dirty="0"/>
            </a:p>
          </p:txBody>
        </p:sp>
        <p:sp>
          <p:nvSpPr>
            <p:cNvPr id="14" name="TextBox 13"/>
            <p:cNvSpPr txBox="1"/>
            <p:nvPr/>
          </p:nvSpPr>
          <p:spPr>
            <a:xfrm>
              <a:off x="5670744" y="6406745"/>
              <a:ext cx="1716647" cy="369332"/>
            </a:xfrm>
            <a:prstGeom prst="rect">
              <a:avLst/>
            </a:prstGeom>
            <a:noFill/>
          </p:spPr>
          <p:txBody>
            <a:bodyPr wrap="square" rtlCol="0">
              <a:spAutoFit/>
            </a:bodyPr>
            <a:lstStyle/>
            <a:p>
              <a:pPr algn="ctr"/>
              <a:r>
                <a:rPr lang="en-US" dirty="0" smtClean="0"/>
                <a:t>FAR</a:t>
              </a:r>
              <a:endParaRPr lang="en-US" dirty="0"/>
            </a:p>
          </p:txBody>
        </p:sp>
        <p:cxnSp>
          <p:nvCxnSpPr>
            <p:cNvPr id="17" name="Straight Connector 16"/>
            <p:cNvCxnSpPr/>
            <p:nvPr/>
          </p:nvCxnSpPr>
          <p:spPr>
            <a:xfrm flipV="1">
              <a:off x="5289880" y="4415996"/>
              <a:ext cx="2397491" cy="19907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45369" y="4415996"/>
              <a:ext cx="2857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35820" y="4264796"/>
              <a:ext cx="463550" cy="276999"/>
            </a:xfrm>
            <a:prstGeom prst="rect">
              <a:avLst/>
            </a:prstGeom>
            <a:noFill/>
          </p:spPr>
          <p:txBody>
            <a:bodyPr wrap="square" rtlCol="0">
              <a:spAutoFit/>
            </a:bodyPr>
            <a:lstStyle/>
            <a:p>
              <a:r>
                <a:rPr lang="en-US" sz="1200" dirty="0" smtClean="0"/>
                <a:t>1</a:t>
              </a:r>
              <a:endParaRPr lang="en-US" sz="1200" dirty="0"/>
            </a:p>
          </p:txBody>
        </p:sp>
        <p:sp>
          <p:nvSpPr>
            <p:cNvPr id="27" name="TextBox 26"/>
            <p:cNvSpPr txBox="1"/>
            <p:nvPr/>
          </p:nvSpPr>
          <p:spPr>
            <a:xfrm>
              <a:off x="5036305" y="6265244"/>
              <a:ext cx="285325" cy="276999"/>
            </a:xfrm>
            <a:prstGeom prst="rect">
              <a:avLst/>
            </a:prstGeom>
            <a:noFill/>
          </p:spPr>
          <p:txBody>
            <a:bodyPr wrap="square" rtlCol="0">
              <a:spAutoFit/>
            </a:bodyPr>
            <a:lstStyle/>
            <a:p>
              <a:r>
                <a:rPr lang="en-US" sz="1200" dirty="0"/>
                <a:t>0</a:t>
              </a:r>
            </a:p>
          </p:txBody>
        </p:sp>
        <p:sp>
          <p:nvSpPr>
            <p:cNvPr id="28" name="TextBox 27"/>
            <p:cNvSpPr txBox="1"/>
            <p:nvPr/>
          </p:nvSpPr>
          <p:spPr>
            <a:xfrm>
              <a:off x="7538146" y="6479943"/>
              <a:ext cx="463550" cy="276999"/>
            </a:xfrm>
            <a:prstGeom prst="rect">
              <a:avLst/>
            </a:prstGeom>
            <a:noFill/>
          </p:spPr>
          <p:txBody>
            <a:bodyPr wrap="square" rtlCol="0">
              <a:spAutoFit/>
            </a:bodyPr>
            <a:lstStyle/>
            <a:p>
              <a:r>
                <a:rPr lang="en-US" sz="1200" dirty="0" smtClean="0"/>
                <a:t>1</a:t>
              </a:r>
              <a:endParaRPr lang="en-US" sz="1200" dirty="0"/>
            </a:p>
          </p:txBody>
        </p:sp>
        <p:cxnSp>
          <p:nvCxnSpPr>
            <p:cNvPr id="29" name="Straight Connector 28"/>
            <p:cNvCxnSpPr/>
            <p:nvPr/>
          </p:nvCxnSpPr>
          <p:spPr>
            <a:xfrm>
              <a:off x="7668321" y="6269618"/>
              <a:ext cx="0" cy="2742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5283200" y="4364403"/>
              <a:ext cx="2438400" cy="2049097"/>
            </a:xfrm>
            <a:custGeom>
              <a:avLst/>
              <a:gdLst>
                <a:gd name="connsiteX0" fmla="*/ 0 w 2438400"/>
                <a:gd name="connsiteY0" fmla="*/ 2049097 h 2049097"/>
                <a:gd name="connsiteX1" fmla="*/ 101600 w 2438400"/>
                <a:gd name="connsiteY1" fmla="*/ 1585547 h 2049097"/>
                <a:gd name="connsiteX2" fmla="*/ 393700 w 2438400"/>
                <a:gd name="connsiteY2" fmla="*/ 715597 h 2049097"/>
                <a:gd name="connsiteX3" fmla="*/ 1098550 w 2438400"/>
                <a:gd name="connsiteY3" fmla="*/ 175847 h 2049097"/>
                <a:gd name="connsiteX4" fmla="*/ 2012950 w 2438400"/>
                <a:gd name="connsiteY4" fmla="*/ 17097 h 2049097"/>
                <a:gd name="connsiteX5" fmla="*/ 2438400 w 2438400"/>
                <a:gd name="connsiteY5" fmla="*/ 4397 h 204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2049097">
                  <a:moveTo>
                    <a:pt x="0" y="2049097"/>
                  </a:moveTo>
                  <a:cubicBezTo>
                    <a:pt x="17991" y="1928447"/>
                    <a:pt x="35983" y="1807797"/>
                    <a:pt x="101600" y="1585547"/>
                  </a:cubicBezTo>
                  <a:cubicBezTo>
                    <a:pt x="167217" y="1363297"/>
                    <a:pt x="227542" y="950547"/>
                    <a:pt x="393700" y="715597"/>
                  </a:cubicBezTo>
                  <a:cubicBezTo>
                    <a:pt x="559858" y="480647"/>
                    <a:pt x="828675" y="292264"/>
                    <a:pt x="1098550" y="175847"/>
                  </a:cubicBezTo>
                  <a:cubicBezTo>
                    <a:pt x="1368425" y="59430"/>
                    <a:pt x="1789642" y="45672"/>
                    <a:pt x="2012950" y="17097"/>
                  </a:cubicBezTo>
                  <a:cubicBezTo>
                    <a:pt x="2236258" y="-11478"/>
                    <a:pt x="2438400" y="4397"/>
                    <a:pt x="2438400" y="4397"/>
                  </a:cubicBezTo>
                </a:path>
              </a:pathLst>
            </a:cu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6142341" y="5820060"/>
              <a:ext cx="1716647" cy="369332"/>
            </a:xfrm>
            <a:prstGeom prst="rect">
              <a:avLst/>
            </a:prstGeom>
            <a:noFill/>
          </p:spPr>
          <p:txBody>
            <a:bodyPr wrap="square" rtlCol="0">
              <a:spAutoFit/>
            </a:bodyPr>
            <a:lstStyle/>
            <a:p>
              <a:pPr algn="ctr"/>
              <a:r>
                <a:rPr lang="en-US" b="1" dirty="0" smtClean="0"/>
                <a:t>ROC</a:t>
              </a:r>
              <a:endParaRPr lang="en-US" b="1" dirty="0"/>
            </a:p>
          </p:txBody>
        </p:sp>
      </p:grpSp>
    </p:spTree>
    <p:extLst>
      <p:ext uri="{BB962C8B-B14F-4D97-AF65-F5344CB8AC3E}">
        <p14:creationId xmlns:p14="http://schemas.microsoft.com/office/powerpoint/2010/main" val="37552709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8328526" cy="707886"/>
          </a:xfrm>
          <a:prstGeom prst="rect">
            <a:avLst/>
          </a:prstGeom>
          <a:noFill/>
        </p:spPr>
        <p:txBody>
          <a:bodyPr wrap="square" rtlCol="0">
            <a:spAutoFit/>
          </a:bodyPr>
          <a:lstStyle/>
          <a:p>
            <a:r>
              <a:rPr lang="en-US" sz="4000" b="1" dirty="0" smtClean="0"/>
              <a:t>Verification Metrics</a:t>
            </a:r>
            <a:endParaRPr lang="en-US" sz="4000" b="1" dirty="0"/>
          </a:p>
        </p:txBody>
      </p:sp>
      <p:sp>
        <p:nvSpPr>
          <p:cNvPr id="3" name="TextBox 2"/>
          <p:cNvSpPr txBox="1"/>
          <p:nvPr/>
        </p:nvSpPr>
        <p:spPr>
          <a:xfrm>
            <a:off x="401053" y="1142761"/>
            <a:ext cx="8328526" cy="4832092"/>
          </a:xfrm>
          <a:prstGeom prst="rect">
            <a:avLst/>
          </a:prstGeom>
          <a:noFill/>
        </p:spPr>
        <p:txBody>
          <a:bodyPr wrap="square" rtlCol="0">
            <a:spAutoFit/>
          </a:bodyPr>
          <a:lstStyle/>
          <a:p>
            <a:pPr marL="285750" indent="-285750">
              <a:buFont typeface="Arial"/>
              <a:buChar char="•"/>
            </a:pPr>
            <a:r>
              <a:rPr lang="en-US" sz="2800" b="1" dirty="0" smtClean="0"/>
              <a:t>EWE Predictability</a:t>
            </a:r>
          </a:p>
          <a:p>
            <a:pPr marL="742950" lvl="1" indent="-285750">
              <a:buFont typeface="Arial"/>
              <a:buChar char="•"/>
            </a:pPr>
            <a:r>
              <a:rPr lang="en-US" sz="2400" dirty="0" smtClean="0"/>
              <a:t>What is the predictability of EWEs in the GEFS reforecast dataset with respect to the NPJ Phase Diagram?</a:t>
            </a:r>
          </a:p>
          <a:p>
            <a:pPr lvl="1"/>
            <a:endParaRPr lang="en-US" sz="1200" dirty="0"/>
          </a:p>
          <a:p>
            <a:pPr marL="285750" indent="-285750">
              <a:buFont typeface="Arial"/>
              <a:buChar char="•"/>
            </a:pPr>
            <a:r>
              <a:rPr lang="en-US" sz="2800" b="1" dirty="0" smtClean="0"/>
              <a:t>General Predictability</a:t>
            </a:r>
          </a:p>
          <a:p>
            <a:pPr marL="742950" lvl="1" indent="-285750">
              <a:buFont typeface="Arial"/>
              <a:buChar char="•"/>
            </a:pPr>
            <a:r>
              <a:rPr lang="en-US" sz="2400" dirty="0" smtClean="0"/>
              <a:t>What is the predictability of all GEFS ensemble reforecasts with respect to the NPJ Phase Diagram?</a:t>
            </a:r>
          </a:p>
          <a:p>
            <a:pPr lvl="1" indent="292100"/>
            <a:r>
              <a:rPr lang="en-US" sz="2400" u="sng" dirty="0" smtClean="0"/>
              <a:t>Metrics:</a:t>
            </a:r>
          </a:p>
          <a:p>
            <a:pPr marL="1200150" lvl="2" indent="-285750">
              <a:buFont typeface="Arial"/>
              <a:buChar char="•"/>
            </a:pPr>
            <a:r>
              <a:rPr lang="en-US" sz="2400" dirty="0" smtClean="0"/>
              <a:t>Average position error within the phase diagram</a:t>
            </a:r>
          </a:p>
          <a:p>
            <a:pPr marL="1200150" lvl="2" indent="-285750">
              <a:buFont typeface="Arial"/>
              <a:buChar char="•"/>
            </a:pPr>
            <a:r>
              <a:rPr lang="en-US" sz="2400" dirty="0" smtClean="0"/>
              <a:t>Probability of detection</a:t>
            </a:r>
          </a:p>
          <a:p>
            <a:pPr marL="1200150" lvl="2" indent="-285750">
              <a:buFont typeface="Arial"/>
              <a:buChar char="•"/>
            </a:pPr>
            <a:r>
              <a:rPr lang="en-US" sz="2400" dirty="0" smtClean="0"/>
              <a:t>Separate metrics for each quadrant of the phase diagram</a:t>
            </a:r>
            <a:endParaRPr lang="en-US" sz="2400" dirty="0"/>
          </a:p>
          <a:p>
            <a:pPr marL="1200150" lvl="2" indent="-285750">
              <a:buFont typeface="Arial"/>
              <a:buChar char="•"/>
            </a:pPr>
            <a:endParaRPr lang="en-US" sz="2400" dirty="0" smtClean="0"/>
          </a:p>
        </p:txBody>
      </p:sp>
    </p:spTree>
    <p:extLst>
      <p:ext uri="{BB962C8B-B14F-4D97-AF65-F5344CB8AC3E}">
        <p14:creationId xmlns:p14="http://schemas.microsoft.com/office/powerpoint/2010/main" val="20122218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42652390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26444609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250-hPa North Pacific Zonal Wind Variability</a:t>
            </a:r>
            <a:endParaRPr lang="en-US" sz="3600" b="1" dirty="0"/>
          </a:p>
        </p:txBody>
      </p:sp>
    </p:spTree>
    <p:extLst>
      <p:ext uri="{BB962C8B-B14F-4D97-AF65-F5344CB8AC3E}">
        <p14:creationId xmlns:p14="http://schemas.microsoft.com/office/powerpoint/2010/main" val="36640068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1622</TotalTime>
  <Words>3313</Words>
  <Application>Microsoft Macintosh PowerPoint</Application>
  <PresentationFormat>On-screen Show (4:3)</PresentationFormat>
  <Paragraphs>404</Paragraphs>
  <Slides>62</Slides>
  <Notes>56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NGGPS Project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NGGPS Project Teleconference</dc:title>
  <dc:creator>Andrew Winters</dc:creator>
  <cp:lastModifiedBy>Andrew Winters</cp:lastModifiedBy>
  <cp:revision>127</cp:revision>
  <dcterms:created xsi:type="dcterms:W3CDTF">2016-06-06T18:22:48Z</dcterms:created>
  <dcterms:modified xsi:type="dcterms:W3CDTF">2016-10-10T14:49:19Z</dcterms:modified>
</cp:coreProperties>
</file>