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4" r:id="rId9"/>
    <p:sldId id="263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1" r:id="rId26"/>
    <p:sldId id="292" r:id="rId27"/>
    <p:sldId id="293" r:id="rId28"/>
    <p:sldId id="294" r:id="rId29"/>
    <p:sldId id="295" r:id="rId30"/>
    <p:sldId id="296" r:id="rId31"/>
    <p:sldId id="298" r:id="rId32"/>
    <p:sldId id="297" r:id="rId33"/>
    <p:sldId id="299" r:id="rId34"/>
    <p:sldId id="300" r:id="rId35"/>
    <p:sldId id="301" r:id="rId36"/>
    <p:sldId id="302" r:id="rId37"/>
    <p:sldId id="303" r:id="rId38"/>
    <p:sldId id="304" r:id="rId39"/>
    <p:sldId id="264" r:id="rId40"/>
    <p:sldId id="305" r:id="rId41"/>
    <p:sldId id="265" r:id="rId42"/>
    <p:sldId id="266" r:id="rId43"/>
    <p:sldId id="267" r:id="rId44"/>
    <p:sldId id="268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269" r:id="rId57"/>
    <p:sldId id="270" r:id="rId58"/>
    <p:sldId id="271" r:id="rId59"/>
    <p:sldId id="272" r:id="rId60"/>
    <p:sldId id="273" r:id="rId61"/>
    <p:sldId id="317" r:id="rId62"/>
    <p:sldId id="321" r:id="rId63"/>
    <p:sldId id="318" r:id="rId64"/>
    <p:sldId id="320" r:id="rId65"/>
    <p:sldId id="319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7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Relationship Id="rId2" Type="http://schemas.openxmlformats.org/officeDocument/2006/relationships/image" Target="../media/image8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AE1C52-3490-F940-82D9-433721048F76}" type="datetimeFigureOut">
              <a:rPr lang="en-US" smtClean="0"/>
              <a:t>2/17/16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D4E05-53C1-5A4F-BCFD-33961BC412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1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6D4E05-53C1-5A4F-BCFD-33961BC412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06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75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59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97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98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20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65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05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6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99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4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69CAB-BE87-9E44-BDDA-131106EAF042}" type="datetimeFigureOut">
              <a:rPr lang="en-US" smtClean="0"/>
              <a:t>2/17/16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FF437-9A19-BB41-BED3-35A87D92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3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6" Type="http://schemas.openxmlformats.org/officeDocument/2006/relationships/image" Target="../media/image20.emf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18.emf"/><Relationship Id="rId5" Type="http://schemas.openxmlformats.org/officeDocument/2006/relationships/image" Target="../media/image23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5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81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8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5" Type="http://schemas.openxmlformats.org/officeDocument/2006/relationships/image" Target="../media/image85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89.emf"/><Relationship Id="rId5" Type="http://schemas.openxmlformats.org/officeDocument/2006/relationships/image" Target="../media/image85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85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4" Type="http://schemas.openxmlformats.org/officeDocument/2006/relationships/image" Target="../media/image93.emf"/><Relationship Id="rId5" Type="http://schemas.openxmlformats.org/officeDocument/2006/relationships/image" Target="../media/image85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5" Type="http://schemas.openxmlformats.org/officeDocument/2006/relationships/image" Target="../media/image85.emf"/><Relationship Id="rId6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4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emf"/><Relationship Id="rId3" Type="http://schemas.openxmlformats.org/officeDocument/2006/relationships/image" Target="../media/image12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emf"/><Relationship Id="rId3" Type="http://schemas.openxmlformats.org/officeDocument/2006/relationships/image" Target="../media/image12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Relationship Id="rId3" Type="http://schemas.openxmlformats.org/officeDocument/2006/relationships/image" Target="../media/image1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emf"/><Relationship Id="rId3" Type="http://schemas.openxmlformats.org/officeDocument/2006/relationships/image" Target="../media/image1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emf"/><Relationship Id="rId3" Type="http://schemas.openxmlformats.org/officeDocument/2006/relationships/image" Target="../media/image108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emf"/><Relationship Id="rId3" Type="http://schemas.openxmlformats.org/officeDocument/2006/relationships/image" Target="../media/image10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Relationship Id="rId3" Type="http://schemas.openxmlformats.org/officeDocument/2006/relationships/image" Target="../media/image108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Relationship Id="rId3" Type="http://schemas.openxmlformats.org/officeDocument/2006/relationships/image" Target="../media/image10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Relationship Id="rId3" Type="http://schemas.openxmlformats.org/officeDocument/2006/relationships/image" Target="../media/image10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Relationship Id="rId3" Type="http://schemas.openxmlformats.org/officeDocument/2006/relationships/image" Target="../media/image108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emf"/><Relationship Id="rId3" Type="http://schemas.openxmlformats.org/officeDocument/2006/relationships/image" Target="../media/image108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5.emf"/><Relationship Id="rId3" Type="http://schemas.openxmlformats.org/officeDocument/2006/relationships/image" Target="../media/image108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6.emf"/><Relationship Id="rId3" Type="http://schemas.openxmlformats.org/officeDocument/2006/relationships/image" Target="../media/image108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emf"/><Relationship Id="rId3" Type="http://schemas.openxmlformats.org/officeDocument/2006/relationships/image" Target="../media/image10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emf"/><Relationship Id="rId3" Type="http://schemas.openxmlformats.org/officeDocument/2006/relationships/image" Target="../media/image108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9.emf"/><Relationship Id="rId3" Type="http://schemas.openxmlformats.org/officeDocument/2006/relationships/image" Target="../media/image12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4" Type="http://schemas.openxmlformats.org/officeDocument/2006/relationships/image" Target="../media/image123.emf"/><Relationship Id="rId5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4" Type="http://schemas.openxmlformats.org/officeDocument/2006/relationships/image" Target="../media/image123.emf"/><Relationship Id="rId5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4" Type="http://schemas.openxmlformats.org/officeDocument/2006/relationships/image" Target="../media/image123.emf"/><Relationship Id="rId5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4" Type="http://schemas.openxmlformats.org/officeDocument/2006/relationships/image" Target="../media/image123.emf"/><Relationship Id="rId5" Type="http://schemas.openxmlformats.org/officeDocument/2006/relationships/image" Target="../media/image1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astUSs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20878" y="-91066"/>
            <a:ext cx="8880555" cy="1368517"/>
          </a:xfrm>
        </p:spPr>
        <p:txBody>
          <a:bodyPr>
            <a:noAutofit/>
          </a:bodyPr>
          <a:lstStyle/>
          <a:p>
            <a:pPr algn="r"/>
            <a:r>
              <a:rPr lang="en-US" sz="32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An Investigation of the Skill of GFS/GEFS Forecasts for Two Recent Extreme Weather Events</a:t>
            </a:r>
            <a:endParaRPr lang="en-US" sz="32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881600" y="1415508"/>
            <a:ext cx="5103840" cy="18404"/>
          </a:xfrm>
          <a:prstGeom prst="line">
            <a:avLst/>
          </a:prstGeom>
          <a:ln w="5715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-598518" y="4946843"/>
            <a:ext cx="6414240" cy="1911157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Andrew C. Winters,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Lance F. </a:t>
            </a:r>
            <a:r>
              <a:rPr lang="en-US" sz="2400" b="1" dirty="0" err="1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Bosart</a:t>
            </a:r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, and Daniel Keyser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EMC Global Modeling Branch</a:t>
            </a:r>
          </a:p>
          <a:p>
            <a:r>
              <a:rPr lang="en-US" sz="24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18 February 2016</a:t>
            </a:r>
            <a:endParaRPr lang="en-US" sz="24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88424" y="5686866"/>
            <a:ext cx="989097" cy="98909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pic>
        <p:nvPicPr>
          <p:cNvPr id="9" name="Picture 8" descr="noa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24" y="5686867"/>
            <a:ext cx="989097" cy="9890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24020" y="5258201"/>
            <a:ext cx="875957" cy="14177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lbany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020" y="5258200"/>
            <a:ext cx="875957" cy="141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12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9" y="1074439"/>
            <a:ext cx="8795028" cy="44148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009" y="6033886"/>
            <a:ext cx="87950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                    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9032" y="1099367"/>
            <a:ext cx="3045288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1800 UTC 20 January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6" y="5489334"/>
            <a:ext cx="5008074" cy="50954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13919" y="2294629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1736" y="5383676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2978" y="5557608"/>
            <a:ext cx="251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= Polar Trough</a:t>
            </a:r>
            <a:endParaRPr lang="en-US" sz="20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3179833" y="2736891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399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9" y="1074439"/>
            <a:ext cx="8795027" cy="441489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009" y="6033886"/>
            <a:ext cx="87950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                    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9032" y="1099367"/>
            <a:ext cx="3045288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1800 UTC 21 January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06544" y="3905865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382196" y="2020816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2163" y="2846857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594" y="1643030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6" y="5489334"/>
            <a:ext cx="5008074" cy="5095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1736" y="5383676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2978" y="5557608"/>
            <a:ext cx="251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= Polar Trough</a:t>
            </a:r>
            <a:endParaRPr lang="en-US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316341" y="3279170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7901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09" y="1074439"/>
            <a:ext cx="8795027" cy="44148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009" y="6033886"/>
            <a:ext cx="87950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                    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9032" y="1099367"/>
            <a:ext cx="3045288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1800 UTC 22 January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62423" y="3619119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11989" y="2443409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6" y="5489334"/>
            <a:ext cx="5008074" cy="5095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1736" y="5383676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978" y="5557608"/>
            <a:ext cx="251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= Polar Trough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064281" y="3392310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669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0" y="1074439"/>
            <a:ext cx="8795025" cy="441489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32009" y="6033886"/>
            <a:ext cx="8795027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                    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59032" y="1099367"/>
            <a:ext cx="3045288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1800 UTC 23 January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40542" y="3154866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926" y="5489334"/>
            <a:ext cx="5008074" cy="5095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1736" y="5383676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978" y="5557608"/>
            <a:ext cx="2512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= Polar Trough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861672" y="3478031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PT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81507" y="2106588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99061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SLPspag24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10" cy="31676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9" cy="316760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2" y="3510274"/>
            <a:ext cx="3619312" cy="31676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8" y="3510274"/>
            <a:ext cx="3619309" cy="316760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2440841"/>
            <a:ext cx="1153878" cy="35535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reciplegen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709" y="3510275"/>
            <a:ext cx="483939" cy="31676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0337" y="3510274"/>
            <a:ext cx="3135372" cy="29238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24-h </a:t>
            </a:r>
            <a:r>
              <a:rPr lang="en-US" sz="1300" dirty="0" err="1" smtClean="0"/>
              <a:t>Precip</a:t>
            </a:r>
            <a:r>
              <a:rPr lang="en-US" sz="1300" dirty="0" smtClean="0"/>
              <a:t>. ending 0600 UTC 24 Jan 2015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88587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9" cy="31676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9" cy="31676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2" y="3510274"/>
            <a:ext cx="3619311" cy="316760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3" cy="3167602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2717257"/>
            <a:ext cx="1153878" cy="32770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70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9" cy="3167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8" cy="31676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2" y="3510274"/>
            <a:ext cx="3619311" cy="31676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3" cy="3167601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3072275"/>
            <a:ext cx="1153878" cy="2922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725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8" cy="31676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8" cy="3167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9" cy="31676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2" cy="3167601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3372676"/>
            <a:ext cx="1153878" cy="26216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564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8" cy="3167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7" cy="3167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9" cy="3167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2" cy="3167600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3755002"/>
            <a:ext cx="1153878" cy="22666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0071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7" cy="3167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7" cy="31675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8" cy="3167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1" cy="3167600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4123676"/>
            <a:ext cx="1153878" cy="1911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29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0" y="1285048"/>
            <a:ext cx="4908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or several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xtreme </a:t>
            </a:r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eather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vents (EWEs)</a:t>
            </a:r>
            <a:r>
              <a:rPr lang="en-US" sz="2400" dirty="0" smtClean="0"/>
              <a:t> can have a substantial impact on seasonal temperature and precipitation statistics.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30591" y="6363361"/>
            <a:ext cx="220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Jamie </a:t>
            </a:r>
            <a:r>
              <a:rPr lang="en-US" dirty="0" err="1" smtClean="0"/>
              <a:t>Henn</a:t>
            </a:r>
            <a:r>
              <a:rPr lang="en-US" dirty="0" smtClean="0"/>
              <a:t> - Twitter </a:t>
            </a:r>
            <a:endParaRPr lang="en-US" dirty="0"/>
          </a:p>
        </p:txBody>
      </p:sp>
      <p:pic>
        <p:nvPicPr>
          <p:cNvPr id="11" name="Picture 10" descr="brooklyn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62" y="1285047"/>
            <a:ext cx="3674898" cy="507831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16387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7" cy="31675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6" cy="31675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8" cy="3167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1" cy="3167599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4560620"/>
            <a:ext cx="1153878" cy="1474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4127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6" cy="31675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6" cy="3167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7" cy="3167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0" cy="3167599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4847367"/>
            <a:ext cx="1153878" cy="1187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261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6" cy="31675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5" cy="31675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7" cy="31675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60" cy="3167598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5284313"/>
            <a:ext cx="1153878" cy="75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5819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5" cy="31675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5" cy="3167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6" cy="31675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59" cy="3167598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938" y="5625675"/>
            <a:ext cx="1153878" cy="409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282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4" y="205075"/>
            <a:ext cx="3619305" cy="31675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39" y="205075"/>
            <a:ext cx="3619304" cy="31675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63" y="3510274"/>
            <a:ext cx="3619306" cy="31675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161" y="3510274"/>
            <a:ext cx="3613659" cy="3167597"/>
          </a:xfrm>
          <a:prstGeom prst="rect">
            <a:avLst/>
          </a:prstGeom>
          <a:ln w="28575" cmpd="sng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40964" y="164110"/>
            <a:ext cx="17615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GFS Forecasts Verifying  </a:t>
            </a:r>
            <a:r>
              <a:rPr lang="en-US" sz="2400" b="1" dirty="0" smtClean="0">
                <a:solidFill>
                  <a:srgbClr val="FF0000"/>
                </a:solidFill>
              </a:rPr>
              <a:t>1800 UTC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23 Jan 2016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 descr="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2" y="2386221"/>
            <a:ext cx="1283029" cy="41150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5669" y="2744565"/>
            <a:ext cx="628147" cy="32771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92014" y="2692756"/>
            <a:ext cx="1058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216-h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606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prcpspread12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6" cy="3376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194639"/>
            <a:ext cx="3294473" cy="28878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6" cy="2886460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120-h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10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5" cy="3376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196892"/>
            <a:ext cx="3294473" cy="2883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6" cy="2886459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96-h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2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5" cy="3376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196892"/>
            <a:ext cx="3294472" cy="2883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5" cy="2886459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72-h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6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4" cy="3376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500" y="196892"/>
            <a:ext cx="3289333" cy="2883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5" cy="2886458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48-h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73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4" cy="3376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70" y="196892"/>
            <a:ext cx="3284193" cy="2883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4" cy="2886458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24-h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73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0" y="1285048"/>
            <a:ext cx="490889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or several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xtreme </a:t>
            </a:r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eather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vents (EWEs)</a:t>
            </a:r>
            <a:r>
              <a:rPr lang="en-US" sz="2400" dirty="0" smtClean="0"/>
              <a:t> can have a substantial impact on seasonal temperature and precipitation statistics.</a:t>
            </a:r>
          </a:p>
          <a:p>
            <a:endParaRPr lang="en-US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EWEs</a:t>
            </a:r>
            <a:r>
              <a:rPr lang="en-US" sz="2400" dirty="0" smtClean="0"/>
              <a:t> need to be considered in describing and understanding the processes that operate at the </a:t>
            </a:r>
          </a:p>
          <a:p>
            <a:r>
              <a:rPr lang="en-US" sz="2400" dirty="0" smtClean="0"/>
              <a:t>weather–climate intersection.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30591" y="6363361"/>
            <a:ext cx="220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Jamie </a:t>
            </a:r>
            <a:r>
              <a:rPr lang="en-US" dirty="0" err="1" smtClean="0"/>
              <a:t>Henn</a:t>
            </a:r>
            <a:r>
              <a:rPr lang="en-US" dirty="0" smtClean="0"/>
              <a:t> - Twitter </a:t>
            </a:r>
            <a:endParaRPr lang="en-US" dirty="0"/>
          </a:p>
        </p:txBody>
      </p:sp>
      <p:pic>
        <p:nvPicPr>
          <p:cNvPr id="11" name="Picture 10" descr="brooklyn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62" y="1285047"/>
            <a:ext cx="3674898" cy="507831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545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519592"/>
            <a:ext cx="3857523" cy="3376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020" y="2136605"/>
            <a:ext cx="4080361" cy="338554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6-h Accumulated Precipitation; Every 10 mm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rcp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22" y="5946292"/>
            <a:ext cx="3755073" cy="45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70" y="201390"/>
            <a:ext cx="3284193" cy="28743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931" y="3512176"/>
            <a:ext cx="3298074" cy="2886457"/>
          </a:xfrm>
          <a:prstGeom prst="rect">
            <a:avLst/>
          </a:prstGeom>
        </p:spPr>
      </p:pic>
      <p:pic>
        <p:nvPicPr>
          <p:cNvPr id="11" name="Picture 10" descr="925thtalegen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60" y="3129823"/>
            <a:ext cx="3434208" cy="396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96" y="6423332"/>
            <a:ext cx="4825088" cy="472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38204" y="194639"/>
            <a:ext cx="1237521" cy="830997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Pot. Temp; Every 5 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38204" y="3526513"/>
            <a:ext cx="1237521" cy="1569660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Fronto</a:t>
            </a:r>
            <a:r>
              <a:rPr lang="en-US" sz="1600" b="1" dirty="0" smtClean="0">
                <a:solidFill>
                  <a:srgbClr val="FF0000"/>
                </a:solidFill>
              </a:rPr>
              <a:t>-genesis;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1600" b="1" dirty="0" smtClean="0">
                <a:solidFill>
                  <a:srgbClr val="FF0000"/>
                </a:solidFill>
              </a:rPr>
              <a:t> (3 h)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00-h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77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738072"/>
            <a:ext cx="3857523" cy="3376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120-h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732717"/>
              </p:ext>
            </p:extLst>
          </p:nvPr>
        </p:nvGraphicFramePr>
        <p:xfrm>
          <a:off x="4478338" y="1471613"/>
          <a:ext cx="4460875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" name="Equation" r:id="rId5" imgW="1689100" imgH="393700" progId="Equation.3">
                  <p:embed/>
                </p:oleObj>
              </mc:Choice>
              <mc:Fallback>
                <p:oleObj name="Equation" r:id="rId5" imgW="1689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78338" y="1471613"/>
                        <a:ext cx="4460875" cy="1039812"/>
                      </a:xfrm>
                      <a:prstGeom prst="rect">
                        <a:avLst/>
                      </a:prstGeom>
                      <a:solidFill>
                        <a:srgbClr val="DBEEF4"/>
                      </a:solidFill>
                      <a:ln w="19050" cmpd="sng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699866"/>
              </p:ext>
            </p:extLst>
          </p:nvPr>
        </p:nvGraphicFramePr>
        <p:xfrm>
          <a:off x="4478973" y="2983154"/>
          <a:ext cx="4427537" cy="201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Equation" r:id="rId7" imgW="1447800" imgH="660400" progId="Equation.3">
                  <p:embed/>
                </p:oleObj>
              </mc:Choice>
              <mc:Fallback>
                <p:oleObj name="Equation" r:id="rId7" imgW="1447800" imgH="660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78973" y="2983154"/>
                        <a:ext cx="4427537" cy="2017713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1920" y="4316896"/>
            <a:ext cx="3561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Angle </a:t>
            </a:r>
            <a:r>
              <a:rPr lang="en-US" i="1" dirty="0" err="1" smtClean="0">
                <a:latin typeface="Times New Roman"/>
                <a:cs typeface="Times New Roman"/>
              </a:rPr>
              <a:t>Betw</a:t>
            </a:r>
            <a:r>
              <a:rPr lang="en-US" i="1" dirty="0" smtClean="0">
                <a:latin typeface="Times New Roman"/>
                <a:cs typeface="Times New Roman"/>
              </a:rPr>
              <a:t>. </a:t>
            </a:r>
            <a:r>
              <a:rPr lang="en-US" i="1" dirty="0" err="1" smtClean="0">
                <a:latin typeface="Times New Roman"/>
                <a:cs typeface="Times New Roman"/>
              </a:rPr>
              <a:t>Isentropes</a:t>
            </a:r>
            <a:r>
              <a:rPr lang="en-US" i="1" dirty="0" smtClean="0">
                <a:latin typeface="Times New Roman"/>
                <a:cs typeface="Times New Roman"/>
              </a:rPr>
              <a:t> and Axis of Dilatation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0693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738072"/>
            <a:ext cx="3857523" cy="3376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2" cy="28743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47" y="3512176"/>
            <a:ext cx="3298072" cy="28864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120-h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03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738072"/>
            <a:ext cx="3857522" cy="3376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2" cy="2874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347" y="3514749"/>
            <a:ext cx="3298072" cy="2881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96-h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5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5" y="2738072"/>
            <a:ext cx="3857522" cy="3376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1" cy="28743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55" y="3514749"/>
            <a:ext cx="3287055" cy="28813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72-h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46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" y="2738072"/>
            <a:ext cx="3857520" cy="33760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1" cy="2874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55" y="3514749"/>
            <a:ext cx="3287055" cy="2881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48-h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01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" y="2738072"/>
            <a:ext cx="3857520" cy="3376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0" cy="28743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855" y="3514749"/>
            <a:ext cx="3287054" cy="2881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24-h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" y="2738072"/>
            <a:ext cx="3857519" cy="33760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2079838"/>
            <a:ext cx="3857524" cy="584776"/>
          </a:xfrm>
          <a:prstGeom prst="rect">
            <a:avLst/>
          </a:prstGeom>
          <a:solidFill>
            <a:srgbClr val="DBEEF4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925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Frontogenesis</a:t>
            </a:r>
            <a:r>
              <a:rPr lang="en-US" sz="1600" b="1" dirty="0">
                <a:solidFill>
                  <a:srgbClr val="FF0000"/>
                </a:solidFill>
              </a:rPr>
              <a:t>;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Every 0.5 K (100 km)</a:t>
            </a:r>
            <a:r>
              <a:rPr lang="en-US" sz="1600" b="1" baseline="30000" dirty="0">
                <a:solidFill>
                  <a:srgbClr val="FF0000"/>
                </a:solidFill>
              </a:rPr>
              <a:t>–1</a:t>
            </a:r>
            <a:r>
              <a:rPr lang="en-US" sz="1600" b="1" dirty="0">
                <a:solidFill>
                  <a:srgbClr val="FF0000"/>
                </a:solidFill>
              </a:rPr>
              <a:t> (3 h)</a:t>
            </a:r>
            <a:r>
              <a:rPr lang="en-US" sz="1600" b="1" baseline="30000" dirty="0">
                <a:solidFill>
                  <a:srgbClr val="FF0000"/>
                </a:solidFill>
              </a:rPr>
              <a:t>–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392755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90" cy="28743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91" y="3514749"/>
            <a:ext cx="3276782" cy="2881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3129822"/>
            <a:ext cx="3291653" cy="4359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95" y="6151502"/>
            <a:ext cx="4361193" cy="426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Convergence;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36260" y="6567841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14008" y="6567841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42637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Ens. Mean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75068" y="6369520"/>
            <a:ext cx="1203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Analysis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5295" y="1501998"/>
            <a:ext cx="3971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00-h Forecast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077218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925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Deformation; Every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2x10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–5</a:t>
            </a:r>
            <a:r>
              <a:rPr lang="en-US" sz="1600" b="1" dirty="0" smtClean="0">
                <a:solidFill>
                  <a:srgbClr val="FF0000"/>
                </a:solidFill>
              </a:rPr>
              <a:t> s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–1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32" y="6438703"/>
            <a:ext cx="3291653" cy="4359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80" y="237516"/>
            <a:ext cx="43611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GEFS Forecasts Verifying  </a:t>
            </a:r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08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3145"/>
            <a:ext cx="4656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GFS Analysis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1800 UTC 23 Jan 2016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6" y="2273802"/>
            <a:ext cx="3857518" cy="3376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615" y="1615568"/>
            <a:ext cx="3857524" cy="58477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700 </a:t>
            </a:r>
            <a:r>
              <a:rPr lang="en-US" sz="1600" b="1" dirty="0" err="1">
                <a:solidFill>
                  <a:srgbClr val="FF0000"/>
                </a:solidFill>
              </a:rPr>
              <a:t>hPa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Q-vector Convergence, </a:t>
            </a:r>
            <a:endParaRPr lang="en-US" sz="1600" b="1" dirty="0">
              <a:solidFill>
                <a:srgbClr val="FF0000"/>
              </a:solidFill>
            </a:endParaRPr>
          </a:p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Q-vectors, and Pot. Temp.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40615" y="1187939"/>
            <a:ext cx="386448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485" y="201390"/>
            <a:ext cx="3284189" cy="2874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991" y="3521492"/>
            <a:ext cx="3276781" cy="28678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29385" y="208294"/>
            <a:ext cx="1387305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700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Q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</a:rPr>
              <a:t> Convergence, Q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</a:rPr>
              <a:t> vectors, and Pot. Temp.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9385" y="3526513"/>
            <a:ext cx="1387305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</a:rPr>
              <a:t>700 </a:t>
            </a:r>
            <a:r>
              <a:rPr lang="en-US" sz="1600" b="1" dirty="0" err="1" smtClean="0">
                <a:solidFill>
                  <a:srgbClr val="FF0000"/>
                </a:solidFill>
              </a:rPr>
              <a:t>hPa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Q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1600" b="1" dirty="0" smtClean="0">
                <a:solidFill>
                  <a:srgbClr val="FF0000"/>
                </a:solidFill>
              </a:rPr>
              <a:t> Convergence, </a:t>
            </a:r>
            <a:r>
              <a:rPr lang="en-US" sz="1600" b="1" dirty="0" err="1" smtClean="0">
                <a:solidFill>
                  <a:srgbClr val="FF0000"/>
                </a:solidFill>
              </a:rPr>
              <a:t>Q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n</a:t>
            </a:r>
            <a:r>
              <a:rPr lang="en-US" sz="1600" b="1" dirty="0" smtClean="0">
                <a:solidFill>
                  <a:srgbClr val="FF0000"/>
                </a:solidFill>
              </a:rPr>
              <a:t> vectors, and Pot. Temp.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Qconv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45" y="5696317"/>
            <a:ext cx="2198181" cy="352649"/>
          </a:xfrm>
          <a:prstGeom prst="rect">
            <a:avLst/>
          </a:prstGeom>
        </p:spPr>
      </p:pic>
      <p:pic>
        <p:nvPicPr>
          <p:cNvPr id="22" name="Picture 21" descr="Qconv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17" y="3116659"/>
            <a:ext cx="2198181" cy="352649"/>
          </a:xfrm>
          <a:prstGeom prst="rect">
            <a:avLst/>
          </a:prstGeom>
        </p:spPr>
      </p:pic>
      <p:pic>
        <p:nvPicPr>
          <p:cNvPr id="23" name="Picture 22" descr="Qconv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004" y="6441645"/>
            <a:ext cx="2198181" cy="35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8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Case Summary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2169" y="1534920"/>
            <a:ext cx="85889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event was well-forecasted by the operational GFS as many as </a:t>
            </a:r>
            <a:r>
              <a:rPr lang="en-US" sz="2800" b="1" dirty="0" smtClean="0">
                <a:solidFill>
                  <a:srgbClr val="FF0000"/>
                </a:solidFill>
              </a:rPr>
              <a:t>9 days </a:t>
            </a:r>
            <a:r>
              <a:rPr lang="en-US" sz="2800" dirty="0" smtClean="0"/>
              <a:t>prior to the event.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Considerable uncertainty with respect to the </a:t>
            </a:r>
            <a:r>
              <a:rPr lang="en-US" sz="2800" b="1" dirty="0" smtClean="0">
                <a:solidFill>
                  <a:srgbClr val="FF0000"/>
                </a:solidFill>
              </a:rPr>
              <a:t>amount and location of precipitation</a:t>
            </a:r>
            <a:r>
              <a:rPr lang="en-US" sz="2800" dirty="0" smtClean="0"/>
              <a:t> along the bent-back warm front lingered prior to the event.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The </a:t>
            </a:r>
            <a:r>
              <a:rPr lang="en-US" sz="2800" b="1" dirty="0" smtClean="0">
                <a:solidFill>
                  <a:srgbClr val="FF0000"/>
                </a:solidFill>
              </a:rPr>
              <a:t>spread in several diagnostics for vertical motion </a:t>
            </a:r>
            <a:r>
              <a:rPr lang="en-US" sz="2800" dirty="0" smtClean="0"/>
              <a:t>reflected the uncertainty in accurately forecasting total snow accumulations.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258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7370" y="1285048"/>
            <a:ext cx="49088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or several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xtreme </a:t>
            </a:r>
            <a:r>
              <a:rPr lang="en-US" sz="2400" b="1" dirty="0">
                <a:solidFill>
                  <a:srgbClr val="FF0000"/>
                </a:solidFill>
              </a:rPr>
              <a:t>w</a:t>
            </a:r>
            <a:r>
              <a:rPr lang="en-US" sz="2400" b="1" dirty="0" smtClean="0">
                <a:solidFill>
                  <a:srgbClr val="FF0000"/>
                </a:solidFill>
              </a:rPr>
              <a:t>eather </a:t>
            </a:r>
            <a:r>
              <a:rPr lang="en-US" sz="2400" b="1" dirty="0">
                <a:solidFill>
                  <a:srgbClr val="FF0000"/>
                </a:solidFill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</a:rPr>
              <a:t>vents (EWEs)</a:t>
            </a:r>
            <a:r>
              <a:rPr lang="en-US" sz="2400" dirty="0" smtClean="0"/>
              <a:t> can have a substantial impact on seasonal temperature and precipitation statistics.</a:t>
            </a:r>
          </a:p>
          <a:p>
            <a:endParaRPr lang="en-US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EWEs</a:t>
            </a:r>
            <a:r>
              <a:rPr lang="en-US" sz="2400" dirty="0" smtClean="0"/>
              <a:t> need to be considered in describing and understanding the processes that operate at the </a:t>
            </a:r>
          </a:p>
          <a:p>
            <a:r>
              <a:rPr lang="en-US" sz="2400" dirty="0" smtClean="0"/>
              <a:t>weather–climate intersection.</a:t>
            </a:r>
          </a:p>
          <a:p>
            <a:endParaRPr lang="en-US" dirty="0"/>
          </a:p>
          <a:p>
            <a:r>
              <a:rPr lang="en-US" sz="2400" dirty="0" smtClean="0"/>
              <a:t>An increased understanding of </a:t>
            </a:r>
            <a:r>
              <a:rPr lang="en-US" sz="2400" b="1" dirty="0" smtClean="0">
                <a:solidFill>
                  <a:srgbClr val="FF0000"/>
                </a:solidFill>
              </a:rPr>
              <a:t>EWEs</a:t>
            </a:r>
            <a:r>
              <a:rPr lang="en-US" sz="2400" dirty="0" smtClean="0"/>
              <a:t> has the potential to improve temperature and precipitation forecasts for the 8–10 day period.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30591" y="6363361"/>
            <a:ext cx="220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Jamie </a:t>
            </a:r>
            <a:r>
              <a:rPr lang="en-US" dirty="0" err="1" smtClean="0"/>
              <a:t>Henn</a:t>
            </a:r>
            <a:r>
              <a:rPr lang="en-US" dirty="0" smtClean="0"/>
              <a:t> - Twitter </a:t>
            </a:r>
            <a:endParaRPr lang="en-US" dirty="0"/>
          </a:p>
        </p:txBody>
      </p:sp>
      <p:pic>
        <p:nvPicPr>
          <p:cNvPr id="11" name="Picture 10" descr="brooklyn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262" y="1285047"/>
            <a:ext cx="3674898" cy="507831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6109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icestorm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419" y="1103631"/>
            <a:ext cx="3478334" cy="2608751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10" y="3938322"/>
            <a:ext cx="3688843" cy="245661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pic>
        <p:nvPicPr>
          <p:cNvPr id="3" name="Picture 2" descr="icestorm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74" y="3938322"/>
            <a:ext cx="3516029" cy="263702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652930" y="6458432"/>
            <a:ext cx="2358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Canadian Press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2169" y="1133867"/>
            <a:ext cx="480824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&gt; 30 mm </a:t>
            </a:r>
            <a:r>
              <a:rPr lang="en-US" sz="2400" dirty="0" smtClean="0"/>
              <a:t>of ice in some locations.</a:t>
            </a:r>
          </a:p>
          <a:p>
            <a:endParaRPr lang="en-US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&gt; 400,000</a:t>
            </a:r>
            <a:r>
              <a:rPr lang="en-US" sz="2400" dirty="0" smtClean="0"/>
              <a:t> lost power in Ontario, Quebec, and in the Canadian Maritimes.</a:t>
            </a:r>
          </a:p>
          <a:p>
            <a:endParaRPr lang="en-US" dirty="0" smtClean="0"/>
          </a:p>
          <a:p>
            <a:r>
              <a:rPr lang="en-US" sz="2400" dirty="0" smtClean="0"/>
              <a:t>Gusty winds in excess of </a:t>
            </a:r>
            <a:r>
              <a:rPr lang="en-US" sz="2400" b="1" dirty="0" smtClean="0">
                <a:solidFill>
                  <a:srgbClr val="FF0000"/>
                </a:solidFill>
              </a:rPr>
              <a:t>15 m s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–1</a:t>
            </a:r>
            <a:r>
              <a:rPr lang="en-US" sz="2400" dirty="0" smtClean="0"/>
              <a:t>.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491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MSjetslp_121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1212537"/>
            <a:ext cx="6960451" cy="49254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9130" y="2020816"/>
            <a:ext cx="1677688" cy="34778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endParaRPr lang="en-US" sz="2000" b="1" dirty="0"/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0958" y="1242773"/>
            <a:ext cx="3351502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1200 UTC 19 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6196228"/>
            <a:ext cx="5008074" cy="50954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589692" y="2464269"/>
            <a:ext cx="1315466" cy="3034422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7849" y="2177683"/>
            <a:ext cx="1466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AWB</a:t>
            </a:r>
            <a:endParaRPr lang="en-US" sz="3600" b="1" dirty="0">
              <a:solidFill>
                <a:srgbClr val="FFFF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7151" y="3976091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11000" y="2616670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5552014" y="6399723"/>
            <a:ext cx="1171504" cy="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790358" y="6142154"/>
            <a:ext cx="191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Trough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23820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2" y="1212537"/>
            <a:ext cx="6921564" cy="49254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9130" y="2020816"/>
            <a:ext cx="1677688" cy="3477875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endParaRPr lang="en-US" sz="2000" b="1" dirty="0"/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40958" y="1242773"/>
            <a:ext cx="3351502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1200 UTC 20 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403737" y="2675924"/>
            <a:ext cx="1106232" cy="3246077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086601" y="4527962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8937" y="3305822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26116" y="1999357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6196228"/>
            <a:ext cx="5008074" cy="509542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 flipH="1">
            <a:off x="5552014" y="6399723"/>
            <a:ext cx="1171504" cy="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790358" y="6142154"/>
            <a:ext cx="191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Trough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72087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4" y="1212537"/>
            <a:ext cx="6838759" cy="492545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9130" y="2020816"/>
            <a:ext cx="1677688" cy="3477875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endParaRPr lang="en-US" sz="2000" b="1" dirty="0"/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5598" y="1242773"/>
            <a:ext cx="3351502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1200 UTC 21 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2471347" y="2721279"/>
            <a:ext cx="250307" cy="321584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69421" y="4909081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3337" y="2402485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6196228"/>
            <a:ext cx="5008074" cy="50954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H="1">
            <a:off x="5552014" y="6399723"/>
            <a:ext cx="1171504" cy="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790358" y="6142154"/>
            <a:ext cx="191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Trough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3660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14" y="1226425"/>
            <a:ext cx="6838759" cy="48976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49130" y="2020816"/>
            <a:ext cx="1677688" cy="3477875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250 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 Wind Speed (m s</a:t>
            </a:r>
            <a:r>
              <a:rPr lang="en-US" sz="2000" b="1" baseline="30000" dirty="0" smtClean="0"/>
              <a:t>–1</a:t>
            </a:r>
            <a:r>
              <a:rPr lang="en-US" sz="2000" b="1" dirty="0" smtClean="0"/>
              <a:t>; fill)</a:t>
            </a:r>
          </a:p>
          <a:p>
            <a:endParaRPr lang="en-US" sz="2000" b="1" dirty="0"/>
          </a:p>
          <a:p>
            <a:r>
              <a:rPr lang="en-US" sz="2000" b="1" dirty="0" smtClean="0"/>
              <a:t>1000–500 </a:t>
            </a:r>
            <a:r>
              <a:rPr lang="en-US" sz="2000" b="1" dirty="0" err="1" smtClean="0"/>
              <a:t>hPa</a:t>
            </a:r>
            <a:r>
              <a:rPr lang="en-US" sz="2000" b="1" dirty="0"/>
              <a:t> </a:t>
            </a:r>
            <a:r>
              <a:rPr lang="en-US" sz="2000" b="1" dirty="0" smtClean="0"/>
              <a:t>Thickness (dam; dashed)</a:t>
            </a:r>
          </a:p>
          <a:p>
            <a:endParaRPr lang="en-US" sz="2000" b="1" dirty="0"/>
          </a:p>
          <a:p>
            <a:r>
              <a:rPr lang="en-US" sz="2000" b="1" dirty="0" smtClean="0"/>
              <a:t>Mean SLP (</a:t>
            </a:r>
            <a:r>
              <a:rPr lang="en-US" sz="2000" b="1" dirty="0" err="1" smtClean="0"/>
              <a:t>hPa</a:t>
            </a:r>
            <a:r>
              <a:rPr lang="en-US" sz="2000" b="1" dirty="0" smtClean="0"/>
              <a:t>; green)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95598" y="1242773"/>
            <a:ext cx="3351502" cy="461665"/>
          </a:xfrm>
          <a:prstGeom prst="rect">
            <a:avLst/>
          </a:prstGeom>
          <a:solidFill>
            <a:srgbClr val="FFFFFF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</a:rPr>
              <a:t>1200 UTC 22 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371826" y="2827106"/>
            <a:ext cx="1844677" cy="2671585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41930" y="3652925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600" b="1" dirty="0">
              <a:solidFill>
                <a:srgbClr val="FF00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43307" y="2488822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11000" y="2425816"/>
            <a:ext cx="1239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9" y="6196228"/>
            <a:ext cx="5008074" cy="50954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 flipH="1">
            <a:off x="5552014" y="6399723"/>
            <a:ext cx="1171504" cy="0"/>
          </a:xfrm>
          <a:prstGeom prst="line">
            <a:avLst/>
          </a:prstGeom>
          <a:ln w="57150" cmpd="sng">
            <a:solidFill>
              <a:srgbClr val="FFFF00"/>
            </a:solidFill>
            <a:prstDash val="lgDash"/>
          </a:ln>
          <a:effectLst>
            <a:glow rad="1016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90358" y="6142154"/>
            <a:ext cx="1915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Trough Axis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689238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1000hghtspread24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1202183"/>
            <a:ext cx="5866634" cy="5134449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240-h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3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1202183"/>
            <a:ext cx="5866634" cy="5134448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216-h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5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1202183"/>
            <a:ext cx="5866633" cy="5134448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192-h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1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6" y="1202183"/>
            <a:ext cx="5866633" cy="5134447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168-h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77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31" cy="5134447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144-h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95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Objectives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69" y="1148983"/>
            <a:ext cx="8749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1)   </a:t>
            </a:r>
            <a:r>
              <a:rPr lang="en-US" sz="2800" dirty="0" smtClean="0"/>
              <a:t>To identify the governing atmospheric flow patterns essential to the evolution of two recent EWEs:</a:t>
            </a:r>
          </a:p>
          <a:p>
            <a:endParaRPr lang="en-US" sz="2800" dirty="0" smtClean="0"/>
          </a:p>
          <a:p>
            <a:pPr marL="901700" indent="-447675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	</a:t>
            </a:r>
            <a:r>
              <a:rPr lang="en-US" sz="2800" b="1" dirty="0" smtClean="0">
                <a:solidFill>
                  <a:srgbClr val="0000FF"/>
                </a:solidFill>
              </a:rPr>
              <a:t>22–24 January 2016 Blizzard </a:t>
            </a:r>
          </a:p>
          <a:p>
            <a:pPr marL="909638" indent="-455613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	22–23 December 2013 Ice Storm</a:t>
            </a:r>
            <a:endParaRPr lang="en-US" sz="2800" b="1" dirty="0">
              <a:solidFill>
                <a:srgbClr val="0000FF"/>
              </a:solidFill>
            </a:endParaRPr>
          </a:p>
          <a:p>
            <a:pPr marL="514350" indent="-514350"/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4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31" cy="5134446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120-h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73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30" cy="5134446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96-h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99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30" cy="5134445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72-h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49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29" cy="5134445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48-h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80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29" cy="5134444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24-h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90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527" y="1202183"/>
            <a:ext cx="5866628" cy="5134444"/>
          </a:xfrm>
          <a:prstGeom prst="rect">
            <a:avLst/>
          </a:prstGeom>
        </p:spPr>
      </p:pic>
      <p:pic>
        <p:nvPicPr>
          <p:cNvPr id="5" name="Picture 4" descr="legendsprea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9" y="6360862"/>
            <a:ext cx="5434851" cy="6546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3789" y="2610600"/>
            <a:ext cx="2673684" cy="2246769"/>
          </a:xfrm>
          <a:prstGeom prst="rect">
            <a:avLst/>
          </a:prstGeom>
          <a:solidFill>
            <a:srgbClr val="DBEEF4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1000 </a:t>
            </a:r>
            <a:r>
              <a:rPr lang="en-US" sz="2800" b="1" dirty="0" err="1" smtClean="0">
                <a:solidFill>
                  <a:srgbClr val="000000"/>
                </a:solidFill>
              </a:rPr>
              <a:t>hPa</a:t>
            </a:r>
            <a:r>
              <a:rPr lang="en-US" sz="2800" b="1" dirty="0" smtClean="0">
                <a:solidFill>
                  <a:srgbClr val="000000"/>
                </a:solidFill>
              </a:rPr>
              <a:t> Geo. Height (m)</a:t>
            </a:r>
            <a:endParaRPr lang="en-US" sz="2800" b="1" dirty="0">
              <a:solidFill>
                <a:srgbClr val="000000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Verifying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1200 UTC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22 December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7157" y="1519408"/>
            <a:ext cx="26736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</a:rPr>
              <a:t>00-h Forecast</a:t>
            </a:r>
            <a:endParaRPr lang="en-US" sz="3200" b="1" dirty="0">
              <a:solidFill>
                <a:srgbClr val="0000FF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263633" y="5498343"/>
            <a:ext cx="83375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3633" y="6033080"/>
            <a:ext cx="83375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170010" y="5767919"/>
            <a:ext cx="1570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Analysis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009" y="5269531"/>
            <a:ext cx="2439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GEFS Ens. Mean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MShghtdprogdt_121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1046781"/>
            <a:ext cx="5101351" cy="28497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488668" y="1765928"/>
            <a:ext cx="3573825" cy="17851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endParaRPr lang="en-US" sz="1200" b="1" dirty="0"/>
          </a:p>
          <a:p>
            <a:endParaRPr lang="en-US" sz="1200" b="1" dirty="0" smtClean="0"/>
          </a:p>
          <a:p>
            <a:endParaRPr lang="en-US" sz="1200" b="1" dirty="0"/>
          </a:p>
          <a:p>
            <a:endParaRPr lang="en-US" sz="1200" b="1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14 December – 192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3947761"/>
            <a:ext cx="5101351" cy="28497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488667" y="4293588"/>
            <a:ext cx="3573826" cy="17851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endParaRPr lang="en-US" sz="1200" b="1" dirty="0"/>
          </a:p>
          <a:p>
            <a:endParaRPr lang="en-US" sz="1200" b="1" dirty="0" smtClean="0"/>
          </a:p>
          <a:p>
            <a:endParaRPr lang="en-US" sz="1200" b="1" dirty="0"/>
          </a:p>
          <a:p>
            <a:endParaRPr lang="en-US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101280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1046781"/>
            <a:ext cx="5101351" cy="28497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3947761"/>
            <a:ext cx="5101351" cy="28497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1243" y="6509579"/>
            <a:ext cx="3478357" cy="287948"/>
            <a:chOff x="400149" y="6509579"/>
            <a:chExt cx="3478357" cy="287948"/>
          </a:xfrm>
        </p:grpSpPr>
        <p:sp>
          <p:nvSpPr>
            <p:cNvPr id="9" name="Rectangle 8"/>
            <p:cNvSpPr/>
            <p:nvPr/>
          </p:nvSpPr>
          <p:spPr>
            <a:xfrm>
              <a:off x="400149" y="6509579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MStempLegen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9" y="6534980"/>
              <a:ext cx="3446987" cy="2625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8745" y="3617198"/>
            <a:ext cx="3469890" cy="283750"/>
            <a:chOff x="5574876" y="3553660"/>
            <a:chExt cx="3469890" cy="283750"/>
          </a:xfrm>
        </p:grpSpPr>
        <p:sp>
          <p:nvSpPr>
            <p:cNvPr id="15" name="Rectangle 14"/>
            <p:cNvSpPr/>
            <p:nvPr/>
          </p:nvSpPr>
          <p:spPr>
            <a:xfrm>
              <a:off x="5574876" y="3553660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MShghtdtLegen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79" y="3574863"/>
              <a:ext cx="3446987" cy="26254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488668" y="1765928"/>
            <a:ext cx="3573825" cy="1923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from forecast initialized 48-h earlier (m; shaded)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16 December – 144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8667" y="4293588"/>
            <a:ext cx="3573826" cy="19236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from forecast initialized 48-h earlier (K; shaded)</a:t>
            </a:r>
          </a:p>
        </p:txBody>
      </p:sp>
    </p:spTree>
    <p:extLst>
      <p:ext uri="{BB962C8B-B14F-4D97-AF65-F5344CB8AC3E}">
        <p14:creationId xmlns:p14="http://schemas.microsoft.com/office/powerpoint/2010/main" val="2574878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5" y="1050141"/>
            <a:ext cx="5101351" cy="2843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6" y="3947761"/>
            <a:ext cx="5101349" cy="28497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1243" y="6509579"/>
            <a:ext cx="3478357" cy="287948"/>
            <a:chOff x="400149" y="6509579"/>
            <a:chExt cx="3478357" cy="287948"/>
          </a:xfrm>
        </p:grpSpPr>
        <p:sp>
          <p:nvSpPr>
            <p:cNvPr id="9" name="Rectangle 8"/>
            <p:cNvSpPr/>
            <p:nvPr/>
          </p:nvSpPr>
          <p:spPr>
            <a:xfrm>
              <a:off x="400149" y="6509579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MStempLegen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9" y="6534980"/>
              <a:ext cx="3446987" cy="2625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8745" y="3617198"/>
            <a:ext cx="3469890" cy="283750"/>
            <a:chOff x="5574876" y="3553660"/>
            <a:chExt cx="3469890" cy="283750"/>
          </a:xfrm>
        </p:grpSpPr>
        <p:sp>
          <p:nvSpPr>
            <p:cNvPr id="15" name="Rectangle 14"/>
            <p:cNvSpPr/>
            <p:nvPr/>
          </p:nvSpPr>
          <p:spPr>
            <a:xfrm>
              <a:off x="5574876" y="3553660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MShghtdtLegen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79" y="3574863"/>
              <a:ext cx="3446987" cy="26254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488668" y="1765928"/>
            <a:ext cx="3573825" cy="1923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from forecast initialized 48-h earlier (m; shaded)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18 December – 96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8667" y="4293588"/>
            <a:ext cx="3573826" cy="19236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from forecast initialized 48-h earlier (K; shaded)</a:t>
            </a:r>
          </a:p>
        </p:txBody>
      </p:sp>
    </p:spTree>
    <p:extLst>
      <p:ext uri="{BB962C8B-B14F-4D97-AF65-F5344CB8AC3E}">
        <p14:creationId xmlns:p14="http://schemas.microsoft.com/office/powerpoint/2010/main" val="384181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91" y="1050141"/>
            <a:ext cx="5089318" cy="28430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6" y="3947761"/>
            <a:ext cx="5101349" cy="28497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1243" y="6509579"/>
            <a:ext cx="3478357" cy="287948"/>
            <a:chOff x="400149" y="6509579"/>
            <a:chExt cx="3478357" cy="287948"/>
          </a:xfrm>
        </p:grpSpPr>
        <p:sp>
          <p:nvSpPr>
            <p:cNvPr id="9" name="Rectangle 8"/>
            <p:cNvSpPr/>
            <p:nvPr/>
          </p:nvSpPr>
          <p:spPr>
            <a:xfrm>
              <a:off x="400149" y="6509579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MStempLegen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9" y="6534980"/>
              <a:ext cx="3446987" cy="2625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8745" y="3617198"/>
            <a:ext cx="3469890" cy="283750"/>
            <a:chOff x="5574876" y="3553660"/>
            <a:chExt cx="3469890" cy="283750"/>
          </a:xfrm>
        </p:grpSpPr>
        <p:sp>
          <p:nvSpPr>
            <p:cNvPr id="15" name="Rectangle 14"/>
            <p:cNvSpPr/>
            <p:nvPr/>
          </p:nvSpPr>
          <p:spPr>
            <a:xfrm>
              <a:off x="5574876" y="3553660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MShghtdtLegen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79" y="3574863"/>
              <a:ext cx="3446987" cy="26254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488668" y="1765928"/>
            <a:ext cx="3573825" cy="1923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from forecast initialized 48-h earlier (m; shaded)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20 December – 48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8667" y="4293588"/>
            <a:ext cx="3573826" cy="19236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from forecast initialized 48-h earlier (K; shaded)</a:t>
            </a:r>
          </a:p>
        </p:txBody>
      </p:sp>
    </p:spTree>
    <p:extLst>
      <p:ext uri="{BB962C8B-B14F-4D97-AF65-F5344CB8AC3E}">
        <p14:creationId xmlns:p14="http://schemas.microsoft.com/office/powerpoint/2010/main" val="361158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Objectives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69" y="1148983"/>
            <a:ext cx="8749448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1)   </a:t>
            </a:r>
            <a:r>
              <a:rPr lang="en-US" sz="2800" dirty="0" smtClean="0"/>
              <a:t>To identify the governing atmospheric flow patterns essential to the evolution of two recent EWEs:</a:t>
            </a:r>
          </a:p>
          <a:p>
            <a:endParaRPr lang="en-US" sz="2800" dirty="0" smtClean="0"/>
          </a:p>
          <a:p>
            <a:pPr marL="901700" indent="-447675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	</a:t>
            </a:r>
            <a:r>
              <a:rPr lang="en-US" sz="2800" b="1" dirty="0" smtClean="0">
                <a:solidFill>
                  <a:srgbClr val="0000FF"/>
                </a:solidFill>
              </a:rPr>
              <a:t>22–24 January 2016 Blizzard</a:t>
            </a:r>
          </a:p>
          <a:p>
            <a:pPr marL="901700" indent="-447675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	22–23 December 2013 Ice Storm</a:t>
            </a:r>
          </a:p>
          <a:p>
            <a:pPr marL="901700" indent="-447675">
              <a:buFont typeface="Arial"/>
              <a:buChar char="•"/>
            </a:pPr>
            <a:endParaRPr lang="en-US" sz="2800" dirty="0"/>
          </a:p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2)   </a:t>
            </a:r>
            <a:r>
              <a:rPr lang="en-US" sz="2800" dirty="0" smtClean="0"/>
              <a:t>To evaluate the skill of operational GFS and GEFS forecasts for these events.</a:t>
            </a:r>
          </a:p>
        </p:txBody>
      </p:sp>
    </p:spTree>
    <p:extLst>
      <p:ext uri="{BB962C8B-B14F-4D97-AF65-F5344CB8AC3E}">
        <p14:creationId xmlns:p14="http://schemas.microsoft.com/office/powerpoint/2010/main" val="3334590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22–23 December 2013 Ice Storm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91" y="1053494"/>
            <a:ext cx="5089318" cy="2836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7" y="3947761"/>
            <a:ext cx="5094627" cy="284976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1243" y="6509579"/>
            <a:ext cx="3478357" cy="287948"/>
            <a:chOff x="400149" y="6509579"/>
            <a:chExt cx="3478357" cy="287948"/>
          </a:xfrm>
        </p:grpSpPr>
        <p:sp>
          <p:nvSpPr>
            <p:cNvPr id="9" name="Rectangle 8"/>
            <p:cNvSpPr/>
            <p:nvPr/>
          </p:nvSpPr>
          <p:spPr>
            <a:xfrm>
              <a:off x="400149" y="6509579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MStempLegend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9" y="6534980"/>
              <a:ext cx="3446987" cy="262547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308745" y="3617198"/>
            <a:ext cx="3469890" cy="283750"/>
            <a:chOff x="5574876" y="3553660"/>
            <a:chExt cx="3469890" cy="283750"/>
          </a:xfrm>
        </p:grpSpPr>
        <p:sp>
          <p:nvSpPr>
            <p:cNvPr id="15" name="Rectangle 14"/>
            <p:cNvSpPr/>
            <p:nvPr/>
          </p:nvSpPr>
          <p:spPr>
            <a:xfrm>
              <a:off x="5574876" y="3553660"/>
              <a:ext cx="3365937" cy="26254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AMShghtdtLegend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779" y="3574863"/>
              <a:ext cx="3446987" cy="262547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488668" y="1765928"/>
            <a:ext cx="3573825" cy="19236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1000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(dam;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500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from forecast initialized 48-h earlier (m; shaded)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88667" y="1089083"/>
            <a:ext cx="3573825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22 December – 00 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8667" y="4293588"/>
            <a:ext cx="3573826" cy="1923604"/>
          </a:xfrm>
          <a:prstGeom prst="rect">
            <a:avLst/>
          </a:prstGeom>
          <a:solidFill>
            <a:srgbClr val="DBEEF4"/>
          </a:solidFill>
          <a:ln w="12700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Geo. Height (m; black)</a:t>
            </a:r>
          </a:p>
          <a:p>
            <a:endParaRPr lang="en-US" sz="1200" b="1" dirty="0"/>
          </a:p>
          <a:p>
            <a:r>
              <a:rPr lang="en-US" sz="1900" b="1" dirty="0" smtClean="0"/>
              <a:t>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(K; red)</a:t>
            </a:r>
          </a:p>
          <a:p>
            <a:endParaRPr lang="en-US" sz="1200" b="1" dirty="0" smtClean="0"/>
          </a:p>
          <a:p>
            <a:r>
              <a:rPr lang="en-US" sz="1900" b="1" dirty="0" smtClean="0"/>
              <a:t>Difference in 850 </a:t>
            </a:r>
            <a:r>
              <a:rPr lang="en-US" sz="1900" b="1" dirty="0" err="1" smtClean="0"/>
              <a:t>hPa</a:t>
            </a:r>
            <a:r>
              <a:rPr lang="en-US" sz="1900" b="1" dirty="0" smtClean="0"/>
              <a:t> Pot. Temp. from forecast initialized 48-h earlier (K; shaded)</a:t>
            </a:r>
          </a:p>
        </p:txBody>
      </p:sp>
    </p:spTree>
    <p:extLst>
      <p:ext uri="{BB962C8B-B14F-4D97-AF65-F5344CB8AC3E}">
        <p14:creationId xmlns:p14="http://schemas.microsoft.com/office/powerpoint/2010/main" val="1071217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Case Summary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2596" y="1534920"/>
            <a:ext cx="90480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>
              <a:buFont typeface="Arial"/>
              <a:buChar char="•"/>
            </a:pPr>
            <a:r>
              <a:rPr lang="en-US" sz="2800" dirty="0" smtClean="0"/>
              <a:t>Forecast spread decreased sharply </a:t>
            </a:r>
            <a:r>
              <a:rPr lang="en-US" sz="2800" b="1" dirty="0" smtClean="0">
                <a:solidFill>
                  <a:srgbClr val="FF0000"/>
                </a:solidFill>
              </a:rPr>
              <a:t>96-h prior to the event </a:t>
            </a:r>
            <a:r>
              <a:rPr lang="en-US" sz="2800" dirty="0" smtClean="0"/>
              <a:t>throughout the eastern United States.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344488" indent="-344488">
              <a:buFont typeface="Arial"/>
              <a:buChar char="•"/>
            </a:pPr>
            <a:r>
              <a:rPr lang="en-US" sz="2800" dirty="0" smtClean="0"/>
              <a:t>Forecasts with a lead time greater than 96-h exhibited considerable uncertainty in the </a:t>
            </a:r>
            <a:r>
              <a:rPr lang="en-US" sz="2800" b="1" dirty="0" smtClean="0">
                <a:solidFill>
                  <a:srgbClr val="FF0000"/>
                </a:solidFill>
              </a:rPr>
              <a:t>location and strength of the surface cyclone</a:t>
            </a:r>
            <a:r>
              <a:rPr lang="en-US" sz="2800" dirty="0" smtClean="0"/>
              <a:t>.</a:t>
            </a:r>
          </a:p>
          <a:p>
            <a:endParaRPr lang="en-US" sz="2800" dirty="0"/>
          </a:p>
          <a:p>
            <a:pPr marL="344488" indent="-344488">
              <a:buFont typeface="Arial"/>
              <a:buChar char="•"/>
            </a:pPr>
            <a:r>
              <a:rPr lang="en-US" sz="2800" dirty="0" smtClean="0"/>
              <a:t>Forecasts exhibited uncertainty with respect to the </a:t>
            </a:r>
            <a:r>
              <a:rPr lang="en-US" sz="2800" b="1" dirty="0" smtClean="0">
                <a:solidFill>
                  <a:srgbClr val="FF0000"/>
                </a:solidFill>
              </a:rPr>
              <a:t>location, strength, and magnitude of frontogenesis </a:t>
            </a:r>
            <a:r>
              <a:rPr lang="en-US" sz="2800" dirty="0" smtClean="0"/>
              <a:t>along the </a:t>
            </a:r>
            <a:r>
              <a:rPr lang="en-US" sz="2800" dirty="0" err="1" smtClean="0"/>
              <a:t>baroclinic</a:t>
            </a:r>
            <a:r>
              <a:rPr lang="en-US" sz="2800" dirty="0" smtClean="0"/>
              <a:t> zone as little as 48-h prior to the event.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259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Anticipated Research Efforts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7369" y="1171434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369" y="1296952"/>
            <a:ext cx="383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 extreme </a:t>
            </a:r>
            <a:r>
              <a:rPr lang="en-US" sz="2000" b="1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precipitation</a:t>
            </a:r>
            <a:r>
              <a:rPr lang="en-US" sz="2000" dirty="0"/>
              <a:t> </a:t>
            </a:r>
            <a:r>
              <a:rPr lang="en-US" sz="2000" dirty="0" smtClean="0"/>
              <a:t>events.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787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Anticipated Research Efforts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7369" y="1171434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369" y="1296952"/>
            <a:ext cx="383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 extreme </a:t>
            </a:r>
            <a:r>
              <a:rPr lang="en-US" sz="2000" b="1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precipitation</a:t>
            </a:r>
            <a:r>
              <a:rPr lang="en-US" sz="2000" dirty="0"/>
              <a:t> </a:t>
            </a:r>
            <a:r>
              <a:rPr lang="en-US" sz="2000" dirty="0" smtClean="0"/>
              <a:t>events.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08779" y="2381489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9902" y="3186839"/>
            <a:ext cx="3837754" cy="1465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9902" y="3248338"/>
            <a:ext cx="3837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Perform a composite analysis on each event type to determine the </a:t>
            </a:r>
            <a:r>
              <a:rPr lang="en-US" sz="2000" b="1" dirty="0">
                <a:solidFill>
                  <a:srgbClr val="FF0000"/>
                </a:solidFill>
              </a:rPr>
              <a:t>antecedent environments </a:t>
            </a:r>
            <a:r>
              <a:rPr lang="en-US" sz="2000" dirty="0"/>
              <a:t>that favor the development of an </a:t>
            </a:r>
            <a:r>
              <a:rPr lang="en-US" sz="2000" dirty="0" smtClean="0"/>
              <a:t>EWE.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81750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77369" y="5475452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Anticipated Research Efforts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7369" y="1171434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369" y="1296952"/>
            <a:ext cx="383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 extreme </a:t>
            </a:r>
            <a:r>
              <a:rPr lang="en-US" sz="2000" b="1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precipitation</a:t>
            </a:r>
            <a:r>
              <a:rPr lang="en-US" sz="2000" dirty="0"/>
              <a:t> </a:t>
            </a:r>
            <a:r>
              <a:rPr lang="en-US" sz="2000" dirty="0" smtClean="0"/>
              <a:t>events.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08779" y="2381489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9902" y="3186839"/>
            <a:ext cx="3837754" cy="1465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9902" y="3248338"/>
            <a:ext cx="3837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Perform a composite analysis on each event type to determine the </a:t>
            </a:r>
            <a:r>
              <a:rPr lang="en-US" sz="2000" b="1" dirty="0">
                <a:solidFill>
                  <a:srgbClr val="FF0000"/>
                </a:solidFill>
              </a:rPr>
              <a:t>antecedent environments </a:t>
            </a:r>
            <a:r>
              <a:rPr lang="en-US" sz="2000" dirty="0"/>
              <a:t>that favor the development of an </a:t>
            </a:r>
            <a:r>
              <a:rPr lang="en-US" sz="2000" dirty="0" smtClean="0"/>
              <a:t>EWE.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7369" y="5515390"/>
            <a:ext cx="3837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Examine </a:t>
            </a:r>
            <a:r>
              <a:rPr lang="en-US" sz="2000" b="1" dirty="0" smtClean="0">
                <a:solidFill>
                  <a:srgbClr val="FF0000"/>
                </a:solidFill>
              </a:rPr>
              <a:t>8–10 day forecast skill </a:t>
            </a:r>
            <a:r>
              <a:rPr lang="en-US" sz="2000" dirty="0" smtClean="0"/>
              <a:t>for EWEs </a:t>
            </a:r>
            <a:r>
              <a:rPr lang="en-US" sz="2000" dirty="0"/>
              <a:t>that fall into each event type.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08779" y="4737418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1320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77369" y="5475452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369" y="175192"/>
            <a:ext cx="7403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Anticipated Research Efforts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77369" y="1171434"/>
            <a:ext cx="3837754" cy="108469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7369" y="1296952"/>
            <a:ext cx="3837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Identify extreme </a:t>
            </a:r>
            <a:r>
              <a:rPr lang="en-US" sz="2000" b="1" dirty="0">
                <a:solidFill>
                  <a:srgbClr val="FF0000"/>
                </a:solidFill>
              </a:rPr>
              <a:t>temperature</a:t>
            </a:r>
            <a:r>
              <a:rPr lang="en-US" sz="2000" dirty="0"/>
              <a:t>, </a:t>
            </a:r>
            <a:r>
              <a:rPr lang="en-US" sz="2000" b="1" dirty="0" smtClean="0">
                <a:solidFill>
                  <a:srgbClr val="FF0000"/>
                </a:solidFill>
              </a:rPr>
              <a:t>precipitation</a:t>
            </a:r>
            <a:r>
              <a:rPr lang="en-US" sz="2000" dirty="0"/>
              <a:t> </a:t>
            </a:r>
            <a:r>
              <a:rPr lang="en-US" sz="2000" dirty="0" smtClean="0"/>
              <a:t>events.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208779" y="2381489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9902" y="3186839"/>
            <a:ext cx="3837754" cy="1465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9902" y="3248338"/>
            <a:ext cx="3837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Perform a composite analysis on each event type to determine the </a:t>
            </a:r>
            <a:r>
              <a:rPr lang="en-US" sz="2000" b="1" dirty="0">
                <a:solidFill>
                  <a:srgbClr val="FF0000"/>
                </a:solidFill>
              </a:rPr>
              <a:t>antecedent environments </a:t>
            </a:r>
            <a:r>
              <a:rPr lang="en-US" sz="2000" dirty="0"/>
              <a:t>that favor the development of an </a:t>
            </a:r>
            <a:r>
              <a:rPr lang="en-US" sz="2000" dirty="0" smtClean="0"/>
              <a:t>EWE.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277369" y="5515390"/>
            <a:ext cx="3837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Examine </a:t>
            </a:r>
            <a:r>
              <a:rPr lang="en-US" sz="2000" b="1" dirty="0" smtClean="0">
                <a:solidFill>
                  <a:srgbClr val="FF0000"/>
                </a:solidFill>
              </a:rPr>
              <a:t>8–10 day forecast skill </a:t>
            </a:r>
            <a:r>
              <a:rPr lang="en-US" sz="2000" dirty="0" smtClean="0"/>
              <a:t>for EWEs </a:t>
            </a:r>
            <a:r>
              <a:rPr lang="en-US" sz="2000" dirty="0"/>
              <a:t>that fall into each event type.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08779" y="4737418"/>
            <a:ext cx="0" cy="67648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280056" y="1579646"/>
            <a:ext cx="1573755" cy="1264336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280056" y="3851566"/>
            <a:ext cx="1573755" cy="0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280056" y="4765030"/>
            <a:ext cx="1573755" cy="1345551"/>
          </a:xfrm>
          <a:prstGeom prst="straightConnector1">
            <a:avLst/>
          </a:prstGeom>
          <a:ln w="381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991860" y="2692120"/>
            <a:ext cx="2995111" cy="21813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991860" y="3057970"/>
            <a:ext cx="299511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</a:t>
            </a:r>
            <a:r>
              <a:rPr lang="en-US" sz="2000" dirty="0" smtClean="0"/>
              <a:t>products </a:t>
            </a:r>
            <a:r>
              <a:rPr lang="en-US" sz="2000" dirty="0"/>
              <a:t>that </a:t>
            </a:r>
            <a:r>
              <a:rPr lang="en-US" sz="2000" dirty="0" smtClean="0"/>
              <a:t>have the </a:t>
            </a:r>
            <a:r>
              <a:rPr lang="en-US" sz="2000" dirty="0"/>
              <a:t>potential to provide a </a:t>
            </a:r>
            <a:r>
              <a:rPr lang="en-US" sz="2000" b="1" dirty="0">
                <a:solidFill>
                  <a:srgbClr val="FF0000"/>
                </a:solidFill>
              </a:rPr>
              <a:t>“first-alert” </a:t>
            </a:r>
            <a:r>
              <a:rPr lang="en-US" sz="2000" dirty="0"/>
              <a:t>to the potential </a:t>
            </a:r>
            <a:r>
              <a:rPr lang="en-US" sz="2000" dirty="0" smtClean="0"/>
              <a:t>for EWEs.</a:t>
            </a:r>
            <a:endParaRPr lang="en-US" sz="20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77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Objectives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7369" y="1148983"/>
            <a:ext cx="8749448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1)   </a:t>
            </a:r>
            <a:r>
              <a:rPr lang="en-US" sz="2800" dirty="0" smtClean="0"/>
              <a:t>To identify the governing atmospheric flow patterns essential to the evolution of two recent EWEs:</a:t>
            </a:r>
          </a:p>
          <a:p>
            <a:endParaRPr lang="en-US" sz="2800" dirty="0" smtClean="0"/>
          </a:p>
          <a:p>
            <a:pPr marL="901700" indent="-447675">
              <a:buFont typeface="Arial"/>
              <a:buChar char="•"/>
            </a:pPr>
            <a:r>
              <a:rPr lang="en-US" sz="2800" b="1" dirty="0">
                <a:solidFill>
                  <a:srgbClr val="0000FF"/>
                </a:solidFill>
              </a:rPr>
              <a:t>	</a:t>
            </a:r>
            <a:r>
              <a:rPr lang="en-US" sz="2800" b="1" dirty="0" smtClean="0">
                <a:solidFill>
                  <a:srgbClr val="0000FF"/>
                </a:solidFill>
              </a:rPr>
              <a:t>22–24 January 2016 Blizzard</a:t>
            </a:r>
          </a:p>
          <a:p>
            <a:pPr marL="909638" indent="-455613">
              <a:buFont typeface="Arial"/>
              <a:buChar char="•"/>
            </a:pPr>
            <a:r>
              <a:rPr lang="en-US" sz="2800" b="1" dirty="0" smtClean="0">
                <a:solidFill>
                  <a:srgbClr val="0000FF"/>
                </a:solidFill>
              </a:rPr>
              <a:t>22–23 December 2013 Ice Storm</a:t>
            </a:r>
          </a:p>
          <a:p>
            <a:pPr marL="901700" indent="-447675">
              <a:buFont typeface="Arial"/>
              <a:buChar char="•"/>
            </a:pPr>
            <a:endParaRPr lang="en-US" sz="2800" dirty="0"/>
          </a:p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2)   </a:t>
            </a:r>
            <a:r>
              <a:rPr lang="en-US" sz="2800" dirty="0" smtClean="0"/>
              <a:t>To evaluate the skill of operational GFS and GEFS forecasts for these events.</a:t>
            </a:r>
          </a:p>
          <a:p>
            <a:pPr marL="514350" indent="-514350">
              <a:buAutoNum type="arabicParenR" startAt="2"/>
            </a:pPr>
            <a:endParaRPr lang="en-US" sz="2800" dirty="0">
              <a:solidFill>
                <a:srgbClr val="FF0000"/>
              </a:solidFill>
            </a:endParaRPr>
          </a:p>
          <a:p>
            <a:pPr marL="514350" indent="-514350"/>
            <a:r>
              <a:rPr lang="en-US" sz="2800" b="1" dirty="0" smtClean="0">
                <a:solidFill>
                  <a:srgbClr val="FF0000"/>
                </a:solidFill>
              </a:rPr>
              <a:t>3)   </a:t>
            </a:r>
            <a:r>
              <a:rPr lang="en-US" sz="2800" dirty="0" smtClean="0"/>
              <a:t>To outline a research plan that desires to systematically identify, classify, and evaluate EWEs.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9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8885" y="1060120"/>
            <a:ext cx="47840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~1,125,000 km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 </a:t>
            </a:r>
            <a:r>
              <a:rPr lang="en-US" sz="2400" dirty="0" smtClean="0"/>
              <a:t>affected.</a:t>
            </a:r>
          </a:p>
          <a:p>
            <a:endParaRPr lang="en-US" sz="1000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24 million </a:t>
            </a:r>
            <a:r>
              <a:rPr lang="en-US" sz="2400" dirty="0" smtClean="0"/>
              <a:t>people resided in locations with</a:t>
            </a:r>
            <a:r>
              <a:rPr lang="en-US" sz="2400" dirty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&gt;</a:t>
            </a:r>
            <a:r>
              <a:rPr lang="en-US" sz="2400" b="1" dirty="0">
                <a:solidFill>
                  <a:srgbClr val="FF0000"/>
                </a:solidFill>
              </a:rPr>
              <a:t>5</a:t>
            </a:r>
            <a:r>
              <a:rPr lang="en-US" sz="2400" b="1" dirty="0" smtClean="0">
                <a:solidFill>
                  <a:srgbClr val="FF0000"/>
                </a:solidFill>
              </a:rPr>
              <a:t>0 cm</a:t>
            </a:r>
            <a:r>
              <a:rPr lang="en-US" sz="2400" dirty="0" smtClean="0"/>
              <a:t> of snow.</a:t>
            </a:r>
          </a:p>
          <a:p>
            <a:endParaRPr lang="en-US" sz="1000" dirty="0"/>
          </a:p>
          <a:p>
            <a:r>
              <a:rPr lang="en-US" sz="2400" b="1" dirty="0" smtClean="0">
                <a:solidFill>
                  <a:srgbClr val="FF0000"/>
                </a:solidFill>
              </a:rPr>
              <a:t>~500,000 </a:t>
            </a:r>
            <a:r>
              <a:rPr lang="en-US" sz="2400" dirty="0" smtClean="0"/>
              <a:t>lost power along the East Coast.</a:t>
            </a:r>
          </a:p>
          <a:p>
            <a:endParaRPr lang="en-US" sz="1000" dirty="0" smtClean="0"/>
          </a:p>
          <a:p>
            <a:r>
              <a:rPr lang="en-US" sz="2400" b="1" dirty="0" smtClean="0">
                <a:solidFill>
                  <a:srgbClr val="FF0000"/>
                </a:solidFill>
              </a:rPr>
              <a:t>55 fatalities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/>
              <a:t>attributed to the storm.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  <p:pic>
        <p:nvPicPr>
          <p:cNvPr id="2" name="Picture 1" descr="DCblizz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01" y="1128890"/>
            <a:ext cx="4001477" cy="2667000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845572" y="3430223"/>
            <a:ext cx="117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NOAA</a:t>
            </a:r>
            <a:endParaRPr lang="en-US" dirty="0"/>
          </a:p>
        </p:txBody>
      </p:sp>
      <p:pic>
        <p:nvPicPr>
          <p:cNvPr id="7" name="Picture 6" descr="fairfaxstree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556" y="3954776"/>
            <a:ext cx="4120444" cy="273671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769556" y="6322157"/>
            <a:ext cx="117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Hink</a:t>
            </a:r>
            <a:endParaRPr lang="en-US" dirty="0"/>
          </a:p>
        </p:txBody>
      </p:sp>
      <p:pic>
        <p:nvPicPr>
          <p:cNvPr id="9" name="Picture 8" descr="flood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2" y="3954776"/>
            <a:ext cx="3648951" cy="2736713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19752" y="6322157"/>
            <a:ext cx="117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Jarekt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71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nowprecip27j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775" y="6040054"/>
            <a:ext cx="4419600" cy="80356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42702" y="6067908"/>
            <a:ext cx="4536237" cy="260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7369" y="175192"/>
            <a:ext cx="7050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22–24 January 2016 Blizzard</a:t>
            </a:r>
            <a:endParaRPr lang="en-US" sz="4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77369" y="956073"/>
            <a:ext cx="8583791" cy="0"/>
          </a:xfrm>
          <a:prstGeom prst="line">
            <a:avLst/>
          </a:prstGeom>
          <a:ln w="571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nowtota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942" y="2097091"/>
            <a:ext cx="4293475" cy="3795432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459133" y="6044576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44933" y="604169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25958" y="6050926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2383" y="605439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84833" y="604804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478558" y="605439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065933" y="6054390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338483" y="6553902"/>
            <a:ext cx="4536237" cy="260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30783" y="6420763"/>
            <a:ext cx="654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m</a:t>
            </a:r>
            <a:endParaRPr lang="en-US" dirty="0"/>
          </a:p>
        </p:txBody>
      </p:sp>
      <p:pic>
        <p:nvPicPr>
          <p:cNvPr id="23" name="Picture 22" descr="snowtotalsjan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25" y="2097091"/>
            <a:ext cx="4330242" cy="3795431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921259" y="999331"/>
            <a:ext cx="72456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24-h Snow Accumulation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75125" y="1584107"/>
            <a:ext cx="4330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cs typeface="Myriad Pro Bold"/>
              </a:rPr>
              <a:t>Ending: 0600 UTC 23 January 2016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667942" y="1584107"/>
            <a:ext cx="4293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cs typeface="Myriad Pro Bold"/>
              </a:rPr>
              <a:t>Ending: 0600 UTC 24 January 2016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764" y="6455845"/>
            <a:ext cx="2067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NOHRSC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801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1221</TotalTime>
  <Words>2643</Words>
  <Application>Microsoft Macintosh PowerPoint</Application>
  <PresentationFormat>On-screen Show (4:3)</PresentationFormat>
  <Paragraphs>484</Paragraphs>
  <Slides>65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7" baseType="lpstr">
      <vt:lpstr>Office Theme</vt:lpstr>
      <vt:lpstr>Equation</vt:lpstr>
      <vt:lpstr>An Investigation of the Skill of GFS/GEFS Forecasts for Two Recent Extreme Weather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Winters</dc:creator>
  <cp:lastModifiedBy>Andrew Winters</cp:lastModifiedBy>
  <cp:revision>87</cp:revision>
  <dcterms:created xsi:type="dcterms:W3CDTF">2016-02-02T15:52:10Z</dcterms:created>
  <dcterms:modified xsi:type="dcterms:W3CDTF">2016-02-17T19:54:51Z</dcterms:modified>
</cp:coreProperties>
</file>