
<file path=[Content_Types].xml><?xml version="1.0" encoding="utf-8"?>
<Types xmlns="http://schemas.openxmlformats.org/package/2006/content-types">
  <Override PartName="/ppt/slideLayouts/slideLayout10.xml" ContentType="application/vnd.openxmlformats-officedocument.presentationml.slideLayout+xml"/>
  <Default Extension="rels" ContentType="application/vnd.openxmlformats-package.relationships+xml"/>
  <Override PartName="/ppt/slides/slide69.xml" ContentType="application/vnd.openxmlformats-officedocument.presentationml.slide+xml"/>
  <Override PartName="/ppt/slides/slide14.xml" ContentType="application/vnd.openxmlformats-officedocument.presentationml.slide+xml"/>
  <Override PartName="/ppt/slides/slide62.xml" ContentType="application/vnd.openxmlformats-officedocument.presentationml.slide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68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61.xml" ContentType="application/vnd.openxmlformats-officedocument.presentationml.slide+xml"/>
  <Override PartName="/ppt/slides/slide44.xml" ContentType="application/vnd.openxmlformats-officedocument.presentationml.slide+xml"/>
  <Override PartName="/ppt/slides/slide27.xml" ContentType="application/vnd.openxmlformats-officedocument.presentationml.slide+xml"/>
  <Override PartName="/ppt/slides/slide53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67.xml" ContentType="application/vnd.openxmlformats-officedocument.presentationml.slide+xml"/>
  <Override PartName="/ppt/slides/slide12.xml" ContentType="application/vnd.openxmlformats-officedocument.presentationml.slide+xml"/>
  <Override PartName="/ppt/slides/slide60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59.xml" ContentType="application/vnd.openxmlformats-officedocument.presentationml.slide+xml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66.xml" ContentType="application/vnd.openxmlformats-officedocument.presentationml.slide+xml"/>
  <Override PartName="/ppt/slides/slide11.xml" ContentType="application/vnd.openxmlformats-officedocument.presentationml.slide+xml"/>
  <Override PartName="/ppt/slides/slide49.xml" ContentType="application/vnd.openxmlformats-officedocument.presentationml.slide+xml"/>
  <Override PartName="/ppt/slides/slide75.xml" ContentType="application/vnd.openxmlformats-officedocument.presentationml.slide+xml"/>
  <Override PartName="/ppt/slides/slide42.xml" ContentType="application/vnd.openxmlformats-officedocument.presentationml.slide+xml"/>
  <Override PartName="/ppt/slides/slide58.xml" ContentType="application/vnd.openxmlformats-officedocument.presentationml.slide+xml"/>
  <Override PartName="/ppt/slides/slide25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s/slide17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65.xml" ContentType="application/vnd.openxmlformats-officedocument.presentationml.slide+xml"/>
  <Override PartName="/ppt/slides/slide10.xml" ContentType="application/vnd.openxmlformats-officedocument.presentationml.slide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slides/slide74.xml" ContentType="application/vnd.openxmlformats-officedocument.presentationml.slide+xml"/>
  <Override PartName="/ppt/slides/slide41.xml" ContentType="application/vnd.openxmlformats-officedocument.presentationml.slide+xml"/>
  <Override PartName="/ppt/slides/slide57.xml" ContentType="application/vnd.openxmlformats-officedocument.presentationml.slide+xml"/>
  <Override PartName="/ppt/slides/slide24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viewProps.xml" ContentType="application/vnd.openxmlformats-officedocument.presentationml.viewProps+xml"/>
  <Override PartName="/ppt/slides/slide64.xml" ContentType="application/vnd.openxmlformats-officedocument.presentationml.slide+xml"/>
  <Default Extension="jpeg" ContentType="image/jpeg"/>
  <Override PartName="/ppt/slides/slide47.xml" ContentType="application/vnd.openxmlformats-officedocument.presentationml.slide+xml"/>
  <Override PartName="/ppt/slides/slide7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slides/slide56.xml" ContentType="application/vnd.openxmlformats-officedocument.presentationml.slide+xml"/>
  <Override PartName="/ppt/theme/theme2.xml" ContentType="application/vnd.openxmlformats-officedocument.theme+xml"/>
  <Override PartName="/ppt/slides/slide23.xml" ContentType="application/vnd.openxmlformats-officedocument.presentationml.slide+xml"/>
  <Override PartName="/ppt/slides/slide3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71.xml" ContentType="application/vnd.openxmlformats-officedocument.presentationml.slide+xml"/>
  <Override PartName="/ppt/slides/slide32.xml" ContentType="application/vnd.openxmlformats-officedocument.presentationml.slide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s/slide63.xml" ContentType="application/vnd.openxmlformats-officedocument.presentationml.slide+xml"/>
  <Override PartName="/ppt/slides/slide46.xml" ContentType="application/vnd.openxmlformats-officedocument.presentationml.slide+xml"/>
  <Override PartName="/ppt/slides/slide7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Default Extension="bin" ContentType="application/vnd.openxmlformats-officedocument.presentationml.printerSettings"/>
  <Override PartName="/ppt/slides/slide70.xml" ContentType="application/vnd.openxmlformats-officedocument.presentationml.slide+xml"/>
  <Override PartName="/ppt/slides/slide31.xml" ContentType="application/vnd.openxmlformats-officedocument.presentationml.slide+xml"/>
  <Override PartName="/ppt/slideLayouts/slideLayout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78"/>
  </p:notesMasterIdLst>
  <p:sldIdLst>
    <p:sldId id="321" r:id="rId2"/>
    <p:sldId id="497" r:id="rId3"/>
    <p:sldId id="585" r:id="rId4"/>
    <p:sldId id="572" r:id="rId5"/>
    <p:sldId id="573" r:id="rId6"/>
    <p:sldId id="574" r:id="rId7"/>
    <p:sldId id="575" r:id="rId8"/>
    <p:sldId id="576" r:id="rId9"/>
    <p:sldId id="577" r:id="rId10"/>
    <p:sldId id="578" r:id="rId11"/>
    <p:sldId id="579" r:id="rId12"/>
    <p:sldId id="580" r:id="rId13"/>
    <p:sldId id="500" r:id="rId14"/>
    <p:sldId id="501" r:id="rId15"/>
    <p:sldId id="502" r:id="rId16"/>
    <p:sldId id="503" r:id="rId17"/>
    <p:sldId id="504" r:id="rId18"/>
    <p:sldId id="505" r:id="rId19"/>
    <p:sldId id="506" r:id="rId20"/>
    <p:sldId id="507" r:id="rId21"/>
    <p:sldId id="508" r:id="rId22"/>
    <p:sldId id="509" r:id="rId23"/>
    <p:sldId id="510" r:id="rId24"/>
    <p:sldId id="511" r:id="rId25"/>
    <p:sldId id="586" r:id="rId26"/>
    <p:sldId id="587" r:id="rId27"/>
    <p:sldId id="588" r:id="rId28"/>
    <p:sldId id="589" r:id="rId29"/>
    <p:sldId id="590" r:id="rId30"/>
    <p:sldId id="591" r:id="rId31"/>
    <p:sldId id="592" r:id="rId32"/>
    <p:sldId id="593" r:id="rId33"/>
    <p:sldId id="594" r:id="rId34"/>
    <p:sldId id="595" r:id="rId35"/>
    <p:sldId id="596" r:id="rId36"/>
    <p:sldId id="527" r:id="rId37"/>
    <p:sldId id="528" r:id="rId38"/>
    <p:sldId id="529" r:id="rId39"/>
    <p:sldId id="530" r:id="rId40"/>
    <p:sldId id="531" r:id="rId41"/>
    <p:sldId id="532" r:id="rId42"/>
    <p:sldId id="533" r:id="rId43"/>
    <p:sldId id="534" r:id="rId44"/>
    <p:sldId id="535" r:id="rId45"/>
    <p:sldId id="536" r:id="rId46"/>
    <p:sldId id="537" r:id="rId47"/>
    <p:sldId id="538" r:id="rId48"/>
    <p:sldId id="539" r:id="rId49"/>
    <p:sldId id="540" r:id="rId50"/>
    <p:sldId id="541" r:id="rId51"/>
    <p:sldId id="542" r:id="rId52"/>
    <p:sldId id="543" r:id="rId53"/>
    <p:sldId id="544" r:id="rId54"/>
    <p:sldId id="545" r:id="rId55"/>
    <p:sldId id="546" r:id="rId56"/>
    <p:sldId id="547" r:id="rId57"/>
    <p:sldId id="548" r:id="rId58"/>
    <p:sldId id="549" r:id="rId59"/>
    <p:sldId id="550" r:id="rId60"/>
    <p:sldId id="551" r:id="rId61"/>
    <p:sldId id="552" r:id="rId62"/>
    <p:sldId id="553" r:id="rId63"/>
    <p:sldId id="554" r:id="rId64"/>
    <p:sldId id="555" r:id="rId65"/>
    <p:sldId id="556" r:id="rId66"/>
    <p:sldId id="557" r:id="rId67"/>
    <p:sldId id="558" r:id="rId68"/>
    <p:sldId id="559" r:id="rId69"/>
    <p:sldId id="560" r:id="rId70"/>
    <p:sldId id="561" r:id="rId71"/>
    <p:sldId id="563" r:id="rId72"/>
    <p:sldId id="562" r:id="rId73"/>
    <p:sldId id="564" r:id="rId74"/>
    <p:sldId id="565" r:id="rId75"/>
    <p:sldId id="567" r:id="rId76"/>
    <p:sldId id="566" r:id="rId7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A4EE60"/>
    <a:srgbClr val="4BEB71"/>
    <a:srgbClr val="78F095"/>
    <a:srgbClr val="A9F5BB"/>
    <a:srgbClr val="FDADB5"/>
    <a:srgbClr val="FF3300"/>
    <a:srgbClr val="339933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36" y="-7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99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presProps" Target="presProps.xml"/><Relationship Id="rId81" Type="http://schemas.openxmlformats.org/officeDocument/2006/relationships/viewProps" Target="viewProps.xml"/><Relationship Id="rId82" Type="http://schemas.openxmlformats.org/officeDocument/2006/relationships/theme" Target="theme/theme1.xml"/><Relationship Id="rId83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notesMaster" Target="notesMasters/notesMaster1.xml"/><Relationship Id="rId79" Type="http://schemas.openxmlformats.org/officeDocument/2006/relationships/printerSettings" Target="printerSettings/printerSettings1.bin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C89BE6A-B2F9-2E41-BB7C-7320CD9B7A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CAF52C-A8A5-164E-8A16-4E11E59F960F}" type="slidenum">
              <a:rPr lang="en-US"/>
              <a:pPr/>
              <a:t>1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B7C00F-E38A-4D4E-BF67-A93D83C0B6BF}" type="slidenum">
              <a:rPr lang="en-US"/>
              <a:pPr/>
              <a:t>2</a:t>
            </a:fld>
            <a:endParaRPr lang="en-US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B7C00F-E38A-4D4E-BF67-A93D83C0B6BF}" type="slidenum">
              <a:rPr lang="en-US"/>
              <a:pPr/>
              <a:t>3</a:t>
            </a:fld>
            <a:endParaRPr lang="en-US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EABBA7-8187-D440-9641-18A343BD0C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91ED3E-4E23-8D4F-AD5F-DC54BAF4B6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24F0C9-F56A-6541-93E9-C7DCADEED8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62DCF-44F2-3846-AC94-6A59E2184E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72DA57-F183-1249-8C33-645AA362C2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6B0452-FB48-2C4D-9CC6-EABE456D36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966D51-15F2-4C44-910A-8FA87180CB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253A1-AA09-8743-8A5B-EE98E43AEB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9CC4CD-800E-7245-A466-9D55D8DE21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90B37-52A4-F84B-846E-84F2D0623B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077F80-C3D9-1643-818A-056E1F76DE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6ABD07-74B8-AD43-B8B1-A2F6C71259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1E3E13-F177-9447-B915-7BDC87F9F0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63F5895-0A84-F844-9B91-1A56AD3484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8"/>
          <p:cNvSpPr>
            <a:spLocks noChangeArrowheads="1"/>
          </p:cNvSpPr>
          <p:nvPr/>
        </p:nvSpPr>
        <p:spPr bwMode="auto">
          <a:xfrm>
            <a:off x="304800" y="914400"/>
            <a:ext cx="7239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>
                <a:solidFill>
                  <a:schemeClr val="accent2"/>
                </a:solidFill>
                <a:ea typeface="Times New Roman" charset="0"/>
                <a:cs typeface="Times New Roman" charset="0"/>
              </a:rPr>
              <a:t>  </a:t>
            </a:r>
          </a:p>
        </p:txBody>
      </p:sp>
      <p:sp>
        <p:nvSpPr>
          <p:cNvPr id="16388" name="Rectangle 3"/>
          <p:cNvSpPr>
            <a:spLocks noChangeArrowheads="1"/>
          </p:cNvSpPr>
          <p:nvPr/>
        </p:nvSpPr>
        <p:spPr bwMode="auto">
          <a:xfrm>
            <a:off x="457200" y="0"/>
            <a:ext cx="8220075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/>
              <a:t>Dust lofting and transport during a case of intense Saharan </a:t>
            </a:r>
            <a:r>
              <a:rPr lang="en-US" sz="2800" b="1" dirty="0" err="1"/>
              <a:t>cyclogenesis</a:t>
            </a:r>
            <a:endParaRPr lang="en-US" sz="2800" b="1" dirty="0"/>
          </a:p>
          <a:p>
            <a:pPr algn="ctr"/>
            <a:endParaRPr lang="en-GB" dirty="0" smtClean="0">
              <a:solidFill>
                <a:schemeClr val="accent2"/>
              </a:solidFill>
              <a:ea typeface="Times New Roman" charset="0"/>
              <a:cs typeface="Times New Roman" charset="0"/>
            </a:endParaRPr>
          </a:p>
          <a:p>
            <a:pPr algn="ctr"/>
            <a:r>
              <a:rPr lang="en-GB" dirty="0">
                <a:ea typeface="Times New Roman" charset="0"/>
                <a:cs typeface="Times New Roman" charset="0"/>
              </a:rPr>
              <a:t>Chris </a:t>
            </a:r>
            <a:r>
              <a:rPr lang="en-GB" dirty="0" err="1" smtClean="0">
                <a:ea typeface="Times New Roman" charset="0"/>
                <a:cs typeface="Times New Roman" charset="0"/>
              </a:rPr>
              <a:t>Thorncroft</a:t>
            </a:r>
            <a:r>
              <a:rPr lang="en-GB" dirty="0" smtClean="0">
                <a:ea typeface="Times New Roman" charset="0"/>
                <a:cs typeface="Times New Roman" charset="0"/>
              </a:rPr>
              <a:t>, Matt </a:t>
            </a:r>
            <a:r>
              <a:rPr lang="en-GB" dirty="0" err="1" smtClean="0">
                <a:ea typeface="Times New Roman" charset="0"/>
                <a:cs typeface="Times New Roman" charset="0"/>
              </a:rPr>
              <a:t>Janiga</a:t>
            </a:r>
            <a:r>
              <a:rPr lang="en-GB" dirty="0" smtClean="0">
                <a:ea typeface="Times New Roman" charset="0"/>
                <a:cs typeface="Times New Roman" charset="0"/>
              </a:rPr>
              <a:t> and Earle Williams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1905000"/>
            <a:ext cx="5449783" cy="4247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August 2006</a:t>
            </a:r>
          </a:p>
        </p:txBody>
      </p:sp>
      <p:pic>
        <p:nvPicPr>
          <p:cNvPr id="26627" name="Picture 3" descr="U:\research\dust\modis_aod_db\aod_lon_hov\aod_lon_hov_jun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157288"/>
            <a:ext cx="4462463" cy="545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Rectangle 5"/>
          <p:cNvSpPr>
            <a:spLocks noChangeArrowheads="1"/>
          </p:cNvSpPr>
          <p:nvPr/>
        </p:nvSpPr>
        <p:spPr bwMode="auto">
          <a:xfrm>
            <a:off x="4419600" y="5715000"/>
            <a:ext cx="38639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AOD (shaded)</a:t>
            </a:r>
          </a:p>
          <a:p>
            <a:r>
              <a:rPr lang="en-US">
                <a:latin typeface="Calibri" charset="0"/>
              </a:rPr>
              <a:t>Black = 15-25N 925 Vorticity (1x10</a:t>
            </a:r>
            <a:r>
              <a:rPr lang="en-US" baseline="30000">
                <a:latin typeface="Calibri" charset="0"/>
              </a:rPr>
              <a:t>-5</a:t>
            </a:r>
            <a:r>
              <a:rPr lang="en-US">
                <a:latin typeface="Calibri" charset="0"/>
              </a:rPr>
              <a:t> s</a:t>
            </a:r>
            <a:r>
              <a:rPr lang="en-US" baseline="30000">
                <a:latin typeface="Calibri" charset="0"/>
              </a:rPr>
              <a:t>-1</a:t>
            </a:r>
            <a:r>
              <a:rPr lang="en-US">
                <a:latin typeface="Calibri" charset="0"/>
              </a:rPr>
              <a:t>)</a:t>
            </a:r>
          </a:p>
          <a:p>
            <a:endParaRPr lang="en-US">
              <a:latin typeface="Calibri" charset="0"/>
            </a:endParaRPr>
          </a:p>
        </p:txBody>
      </p:sp>
      <p:sp>
        <p:nvSpPr>
          <p:cNvPr id="26629" name="TextBox 4"/>
          <p:cNvSpPr txBox="1">
            <a:spLocks noChangeArrowheads="1"/>
          </p:cNvSpPr>
          <p:nvPr/>
        </p:nvSpPr>
        <p:spPr bwMode="auto">
          <a:xfrm>
            <a:off x="2133600" y="4800600"/>
            <a:ext cx="228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Calibri" charset="0"/>
              </a:rPr>
              <a:t>6</a:t>
            </a:r>
          </a:p>
        </p:txBody>
      </p:sp>
      <p:sp>
        <p:nvSpPr>
          <p:cNvPr id="26630" name="TextBox 6"/>
          <p:cNvSpPr txBox="1">
            <a:spLocks noChangeArrowheads="1"/>
          </p:cNvSpPr>
          <p:nvPr/>
        </p:nvSpPr>
        <p:spPr bwMode="auto">
          <a:xfrm>
            <a:off x="2667000" y="1600200"/>
            <a:ext cx="228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Calibri" charset="0"/>
              </a:rPr>
              <a:t>5</a:t>
            </a: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5029200" y="2057400"/>
            <a:ext cx="3276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 charset="0"/>
              </a:rPr>
              <a:t>Event 5</a:t>
            </a:r>
            <a:r>
              <a:rPr lang="en-US" dirty="0" smtClean="0">
                <a:latin typeface="Calibri" charset="0"/>
              </a:rPr>
              <a:t>  </a:t>
            </a:r>
            <a:r>
              <a:rPr lang="en-US" dirty="0">
                <a:latin typeface="Calibri" charset="0"/>
              </a:rPr>
              <a:t>although visually striking it was short lived since the synoptic-scale support didn’t last.</a:t>
            </a:r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5029200" y="3657600"/>
            <a:ext cx="32766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Event 6 had a large longitudinal extent and was associated with a very large AEW.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September 2006</a:t>
            </a:r>
          </a:p>
        </p:txBody>
      </p:sp>
      <p:pic>
        <p:nvPicPr>
          <p:cNvPr id="27651" name="Picture 3" descr="U:\research\dust\modis_aod_db\aod_lon_hov\aod_lon_hov_jun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160463"/>
            <a:ext cx="4462463" cy="545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Rectangle 5"/>
          <p:cNvSpPr>
            <a:spLocks noChangeArrowheads="1"/>
          </p:cNvSpPr>
          <p:nvPr/>
        </p:nvSpPr>
        <p:spPr bwMode="auto">
          <a:xfrm>
            <a:off x="4419600" y="5715000"/>
            <a:ext cx="38639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AOD (shaded)</a:t>
            </a:r>
          </a:p>
          <a:p>
            <a:r>
              <a:rPr lang="en-US">
                <a:latin typeface="Calibri" charset="0"/>
              </a:rPr>
              <a:t>Black = 15-25N 925 Vorticity (1x10</a:t>
            </a:r>
            <a:r>
              <a:rPr lang="en-US" baseline="30000">
                <a:latin typeface="Calibri" charset="0"/>
              </a:rPr>
              <a:t>-5</a:t>
            </a:r>
            <a:r>
              <a:rPr lang="en-US">
                <a:latin typeface="Calibri" charset="0"/>
              </a:rPr>
              <a:t> s</a:t>
            </a:r>
            <a:r>
              <a:rPr lang="en-US" baseline="30000">
                <a:latin typeface="Calibri" charset="0"/>
              </a:rPr>
              <a:t>-1</a:t>
            </a:r>
            <a:r>
              <a:rPr lang="en-US">
                <a:latin typeface="Calibri" charset="0"/>
              </a:rPr>
              <a:t>)</a:t>
            </a:r>
          </a:p>
          <a:p>
            <a:endParaRPr lang="en-US">
              <a:latin typeface="Calibri" charset="0"/>
            </a:endParaRPr>
          </a:p>
        </p:txBody>
      </p:sp>
      <p:sp>
        <p:nvSpPr>
          <p:cNvPr id="27653" name="Rectangle 4"/>
          <p:cNvSpPr>
            <a:spLocks noChangeArrowheads="1"/>
          </p:cNvSpPr>
          <p:nvPr/>
        </p:nvSpPr>
        <p:spPr bwMode="auto">
          <a:xfrm>
            <a:off x="5181600" y="2667000"/>
            <a:ext cx="32766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September was fairly quiet except for the AEW preceding the Helene AEW.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U:\2006-Hov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19200"/>
            <a:ext cx="496411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eaLnBrk="1" hangingPunct="1"/>
            <a:r>
              <a:rPr lang="en-US" sz="3200"/>
              <a:t>2006 Dust Activity and the Equatorial Waves</a:t>
            </a:r>
          </a:p>
        </p:txBody>
      </p:sp>
      <p:sp>
        <p:nvSpPr>
          <p:cNvPr id="28676" name="Content Placeholder 15"/>
          <p:cNvSpPr>
            <a:spLocks noGrp="1"/>
          </p:cNvSpPr>
          <p:nvPr>
            <p:ph idx="1"/>
          </p:nvPr>
        </p:nvSpPr>
        <p:spPr>
          <a:xfrm>
            <a:off x="5486400" y="1752600"/>
            <a:ext cx="3048000" cy="2743200"/>
          </a:xfrm>
        </p:spPr>
        <p:txBody>
          <a:bodyPr/>
          <a:lstStyle/>
          <a:p>
            <a:pPr eaLnBrk="1" hangingPunct="1"/>
            <a:r>
              <a:rPr lang="en-US" sz="1800" dirty="0"/>
              <a:t>There seems to be a relationship between periods of enhanced rainfall associated with favorable equatorial waves</a:t>
            </a:r>
            <a:r>
              <a:rPr lang="en-US" sz="1800" dirty="0" smtClean="0"/>
              <a:t>. To be explored!</a:t>
            </a:r>
          </a:p>
        </p:txBody>
      </p:sp>
      <p:sp>
        <p:nvSpPr>
          <p:cNvPr id="15" name="Oval 14"/>
          <p:cNvSpPr/>
          <p:nvPr/>
        </p:nvSpPr>
        <p:spPr>
          <a:xfrm rot="4070099">
            <a:off x="2451101" y="2374900"/>
            <a:ext cx="169862" cy="54768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Oval 16"/>
          <p:cNvSpPr/>
          <p:nvPr/>
        </p:nvSpPr>
        <p:spPr>
          <a:xfrm rot="5400000">
            <a:off x="2209800" y="3248026"/>
            <a:ext cx="331787" cy="43021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Oval 19"/>
          <p:cNvSpPr/>
          <p:nvPr/>
        </p:nvSpPr>
        <p:spPr>
          <a:xfrm rot="5400000">
            <a:off x="2291557" y="4375943"/>
            <a:ext cx="266700" cy="43021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429000" y="2609850"/>
            <a:ext cx="533400" cy="285750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681" name="Rectangle 21"/>
          <p:cNvSpPr>
            <a:spLocks noChangeArrowheads="1"/>
          </p:cNvSpPr>
          <p:nvPr/>
        </p:nvSpPr>
        <p:spPr bwMode="auto">
          <a:xfrm>
            <a:off x="5181600" y="5638800"/>
            <a:ext cx="31511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Red = MJO (every 5 W m</a:t>
            </a:r>
            <a:r>
              <a:rPr lang="en-US" baseline="30000">
                <a:latin typeface="Calibri" charset="0"/>
              </a:rPr>
              <a:t>2</a:t>
            </a:r>
            <a:r>
              <a:rPr lang="en-US">
                <a:latin typeface="Calibri" charset="0"/>
              </a:rPr>
              <a:t>)</a:t>
            </a:r>
          </a:p>
          <a:p>
            <a:r>
              <a:rPr lang="en-US">
                <a:latin typeface="Calibri" charset="0"/>
              </a:rPr>
              <a:t>Green = ER (every 5 W m</a:t>
            </a:r>
            <a:r>
              <a:rPr lang="en-US" baseline="30000">
                <a:latin typeface="Calibri" charset="0"/>
              </a:rPr>
              <a:t>2</a:t>
            </a:r>
            <a:r>
              <a:rPr lang="en-US">
                <a:latin typeface="Calibri" charset="0"/>
              </a:rPr>
              <a:t>)</a:t>
            </a:r>
          </a:p>
          <a:p>
            <a:r>
              <a:rPr lang="en-US">
                <a:latin typeface="Calibri" charset="0"/>
              </a:rPr>
              <a:t>Purple = Kelvin (every 10 W m</a:t>
            </a:r>
            <a:r>
              <a:rPr lang="en-US" baseline="30000">
                <a:latin typeface="Calibri" charset="0"/>
              </a:rPr>
              <a:t>2</a:t>
            </a:r>
            <a:r>
              <a:rPr lang="en-US">
                <a:latin typeface="Calibri" charset="0"/>
              </a:rPr>
              <a:t>)</a:t>
            </a:r>
          </a:p>
        </p:txBody>
      </p:sp>
      <p:sp>
        <p:nvSpPr>
          <p:cNvPr id="28682" name="Rectangle 22"/>
          <p:cNvSpPr>
            <a:spLocks noChangeArrowheads="1"/>
          </p:cNvSpPr>
          <p:nvPr/>
        </p:nvSpPr>
        <p:spPr bwMode="auto">
          <a:xfrm>
            <a:off x="1219200" y="3200400"/>
            <a:ext cx="6223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Calibri" charset="0"/>
              </a:rPr>
              <a:t>High</a:t>
            </a:r>
          </a:p>
          <a:p>
            <a:r>
              <a:rPr lang="en-US" b="1">
                <a:latin typeface="Calibri" charset="0"/>
              </a:rPr>
              <a:t>AOD</a:t>
            </a:r>
          </a:p>
          <a:p>
            <a:endParaRPr lang="en-US">
              <a:latin typeface="Calibri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rot="5400000" flipH="1" flipV="1">
            <a:off x="1752600" y="2895600"/>
            <a:ext cx="533400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1828800" y="3505200"/>
            <a:ext cx="228600" cy="762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16200000" flipH="1">
            <a:off x="1676400" y="3886200"/>
            <a:ext cx="609600" cy="4572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MSG False Color Dust</a:t>
            </a:r>
          </a:p>
        </p:txBody>
      </p:sp>
      <p:pic>
        <p:nvPicPr>
          <p:cNvPr id="1638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68463" y="1600200"/>
            <a:ext cx="5807075" cy="4525963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MSG False Color Dust</a:t>
            </a:r>
          </a:p>
        </p:txBody>
      </p:sp>
      <p:pic>
        <p:nvPicPr>
          <p:cNvPr id="174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68463" y="1600200"/>
            <a:ext cx="5807075" cy="4525963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MSG False Color Dust</a:t>
            </a:r>
          </a:p>
        </p:txBody>
      </p:sp>
      <p:pic>
        <p:nvPicPr>
          <p:cNvPr id="1843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68463" y="1600200"/>
            <a:ext cx="5807075" cy="4525963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MSG False Color Dust</a:t>
            </a:r>
          </a:p>
        </p:txBody>
      </p:sp>
      <p:pic>
        <p:nvPicPr>
          <p:cNvPr id="1945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68463" y="1600200"/>
            <a:ext cx="5807075" cy="4525963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MSG False Color Dust</a:t>
            </a:r>
          </a:p>
        </p:txBody>
      </p:sp>
      <p:pic>
        <p:nvPicPr>
          <p:cNvPr id="2048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68463" y="1600200"/>
            <a:ext cx="5807075" cy="4525963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MSG False Color Dust</a:t>
            </a:r>
          </a:p>
        </p:txBody>
      </p:sp>
      <p:pic>
        <p:nvPicPr>
          <p:cNvPr id="2150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68463" y="1600200"/>
            <a:ext cx="5807075" cy="4525963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MSG False Color Dust</a:t>
            </a:r>
          </a:p>
        </p:txBody>
      </p:sp>
      <p:pic>
        <p:nvPicPr>
          <p:cNvPr id="2253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68463" y="1600200"/>
            <a:ext cx="5807075" cy="4525963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228600" y="228600"/>
            <a:ext cx="8610600" cy="3698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  <a:defRPr/>
            </a:pPr>
            <a:r>
              <a:rPr lang="en-GB" b="1" dirty="0" smtClean="0">
                <a:solidFill>
                  <a:schemeClr val="accent2"/>
                </a:solidFill>
              </a:rPr>
              <a:t>Dust is important for weather, climate and society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18435" name="Rectangle 8"/>
          <p:cNvSpPr>
            <a:spLocks noChangeArrowheads="1"/>
          </p:cNvSpPr>
          <p:nvPr/>
        </p:nvSpPr>
        <p:spPr bwMode="auto">
          <a:xfrm>
            <a:off x="1066800" y="762000"/>
            <a:ext cx="7239000" cy="244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GB" dirty="0" smtClean="0">
                <a:solidFill>
                  <a:schemeClr val="accent2"/>
                </a:solidFill>
                <a:ea typeface="Times New Roman" charset="0"/>
                <a:cs typeface="Times New Roman" charset="0"/>
              </a:rPr>
              <a:t>Direct Impact on weather and climate starting to be appreciated and understood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GB" dirty="0" smtClean="0">
                <a:solidFill>
                  <a:schemeClr val="accent2"/>
                </a:solidFill>
                <a:ea typeface="Times New Roman" charset="0"/>
                <a:cs typeface="Times New Roman" charset="0"/>
              </a:rPr>
              <a:t>Indirect impact (microphysics) is more difficult!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GB" dirty="0" smtClean="0">
                <a:solidFill>
                  <a:schemeClr val="accent2"/>
                </a:solidFill>
                <a:ea typeface="Times New Roman" charset="0"/>
                <a:cs typeface="Times New Roman" charset="0"/>
              </a:rPr>
              <a:t> Mobilisation and transport are important to understand and, ultimately, predict.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GB" dirty="0" smtClean="0">
                <a:solidFill>
                  <a:schemeClr val="accent2"/>
                </a:solidFill>
                <a:ea typeface="Times New Roman" charset="0"/>
                <a:cs typeface="Times New Roman" charset="0"/>
              </a:rPr>
              <a:t> Health impacts locally and possibly ecological impacts locally and far (e.g. Caribbean)</a:t>
            </a:r>
            <a:endParaRPr lang="en-GB" dirty="0">
              <a:solidFill>
                <a:schemeClr val="accent2"/>
              </a:solidFill>
              <a:ea typeface="Times New Roman" charset="0"/>
              <a:cs typeface="Times New Roman" charset="0"/>
            </a:endParaRPr>
          </a:p>
        </p:txBody>
      </p:sp>
      <p:pic>
        <p:nvPicPr>
          <p:cNvPr id="4" name="Picture 16" descr="4_cop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3276600"/>
            <a:ext cx="7304088" cy="313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MSG False Color Dust</a:t>
            </a:r>
          </a:p>
        </p:txBody>
      </p:sp>
      <p:pic>
        <p:nvPicPr>
          <p:cNvPr id="2355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68463" y="1600200"/>
            <a:ext cx="5807075" cy="4525963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MSG False Color Dust</a:t>
            </a:r>
          </a:p>
        </p:txBody>
      </p:sp>
      <p:pic>
        <p:nvPicPr>
          <p:cNvPr id="2457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68463" y="1600200"/>
            <a:ext cx="5807075" cy="4525963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MSG False Color Dust</a:t>
            </a:r>
          </a:p>
        </p:txBody>
      </p:sp>
      <p:pic>
        <p:nvPicPr>
          <p:cNvPr id="2560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68463" y="1600200"/>
            <a:ext cx="5807075" cy="4525963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MSG False Color Dust</a:t>
            </a:r>
          </a:p>
        </p:txBody>
      </p:sp>
      <p:pic>
        <p:nvPicPr>
          <p:cNvPr id="2662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68463" y="1600200"/>
            <a:ext cx="5807075" cy="4525963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MSG False Color Dust</a:t>
            </a:r>
          </a:p>
        </p:txBody>
      </p:sp>
      <p:pic>
        <p:nvPicPr>
          <p:cNvPr id="2765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68463" y="1600200"/>
            <a:ext cx="5807075" cy="4525963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Outline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792162"/>
          </a:xfrm>
          <a:prstGeom prst="rect">
            <a:avLst/>
          </a:prstGeom>
          <a:solidFill>
            <a:schemeClr val="tx1"/>
          </a:solidFill>
        </p:spPr>
        <p:txBody>
          <a:bodyPr anchor="ctr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4400">
                <a:solidFill>
                  <a:schemeClr val="bg1"/>
                </a:solidFill>
                <a:latin typeface="Calibri" charset="0"/>
              </a:rPr>
              <a:t>July 17-18, 2006 Event (NV Type)</a:t>
            </a:r>
            <a:endParaRPr lang="en-US" sz="4400">
              <a:latin typeface="Calibri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652463" y="6462713"/>
            <a:ext cx="7772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61950" y="5562600"/>
            <a:ext cx="4495800" cy="830263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0.5</a:t>
            </a:r>
            <a:r>
              <a:rPr lang="en-US" sz="1600" b="1">
                <a:solidFill>
                  <a:srgbClr val="7F7F7F"/>
                </a:solidFill>
                <a:latin typeface="Helvetica" charset="0"/>
              </a:rPr>
              <a:t>°</a:t>
            </a:r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 AMMA Reanalysis 925 </a:t>
            </a:r>
            <a:r>
              <a:rPr lang="el-GR" sz="1600" b="1" i="1">
                <a:solidFill>
                  <a:srgbClr val="7F7F7F"/>
                </a:solidFill>
                <a:latin typeface="Helvetica" charset="0"/>
              </a:rPr>
              <a:t>θ</a:t>
            </a:r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 (K, shaded), </a:t>
            </a:r>
          </a:p>
          <a:p>
            <a:pPr algn="ctr"/>
            <a:r>
              <a:rPr lang="el-GR" sz="1600" b="1" i="1">
                <a:solidFill>
                  <a:srgbClr val="7F7F7F"/>
                </a:solidFill>
                <a:latin typeface="Helvetica" charset="0"/>
              </a:rPr>
              <a:t>ζ</a:t>
            </a:r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 (&gt; 2.5x10</a:t>
            </a:r>
            <a:r>
              <a:rPr lang="en-US" sz="1600" b="1" i="1" baseline="30000">
                <a:solidFill>
                  <a:srgbClr val="7F7F7F"/>
                </a:solidFill>
                <a:latin typeface="Helvetica" charset="0"/>
              </a:rPr>
              <a:t>-5</a:t>
            </a:r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 s</a:t>
            </a:r>
            <a:r>
              <a:rPr lang="en-US" sz="1600" b="1" i="1" baseline="30000">
                <a:solidFill>
                  <a:srgbClr val="7F7F7F"/>
                </a:solidFill>
                <a:latin typeface="Helvetica" charset="0"/>
              </a:rPr>
              <a:t>-1</a:t>
            </a:r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, pattern), </a:t>
            </a:r>
          </a:p>
          <a:p>
            <a:pPr algn="ctr"/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winds (ms</a:t>
            </a:r>
            <a:r>
              <a:rPr lang="en-US" sz="1600" b="1" i="1" baseline="30000">
                <a:solidFill>
                  <a:srgbClr val="7F7F7F"/>
                </a:solidFill>
                <a:latin typeface="Helvetica" charset="0"/>
              </a:rPr>
              <a:t>-1</a:t>
            </a:r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, vectors)</a:t>
            </a:r>
          </a:p>
        </p:txBody>
      </p:sp>
      <p:pic>
        <p:nvPicPr>
          <p:cNvPr id="44038" name="Picture 2" descr="U:\research\aew_summary_plots\amma_reanalyis\plan_plots\925_theta_vor_winds\class.theta_vor_winds.925.1.png"/>
          <p:cNvPicPr>
            <a:picLocks noChangeAspect="1" noChangeArrowheads="1"/>
          </p:cNvPicPr>
          <p:nvPr/>
        </p:nvPicPr>
        <p:blipFill>
          <a:blip r:embed="rId2"/>
          <a:srcRect t="3624"/>
          <a:stretch>
            <a:fillRect/>
          </a:stretch>
        </p:blipFill>
        <p:spPr bwMode="auto">
          <a:xfrm>
            <a:off x="400050" y="1371600"/>
            <a:ext cx="4310063" cy="405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4648200" y="4953000"/>
            <a:ext cx="44958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>
                <a:solidFill>
                  <a:schemeClr val="bg1">
                    <a:lumMod val="50000"/>
                  </a:schemeClr>
                </a:solidFill>
                <a:latin typeface="Helvetica" pitchFamily="34" charset="0"/>
              </a:rPr>
              <a:t>MSG False Color Dust Image</a:t>
            </a:r>
          </a:p>
        </p:txBody>
      </p:sp>
      <p:pic>
        <p:nvPicPr>
          <p:cNvPr id="44040" name="Picture 3" descr="U:\research\aew_summary_plots\amma_reanalyis\plan_plots\msg_dust_wide\class_pres\dust_fc_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64113" y="1752600"/>
            <a:ext cx="3671887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1" name="TextBox 16"/>
          <p:cNvSpPr txBox="1">
            <a:spLocks noChangeArrowheads="1"/>
          </p:cNvSpPr>
          <p:nvPr/>
        </p:nvSpPr>
        <p:spPr bwMode="auto">
          <a:xfrm>
            <a:off x="4572000" y="5562600"/>
            <a:ext cx="4495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i="1">
                <a:latin typeface="Helvetica" charset="0"/>
              </a:rPr>
              <a:t>7/16/0600 UTC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Outline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792162"/>
          </a:xfrm>
          <a:prstGeom prst="rect">
            <a:avLst/>
          </a:prstGeom>
          <a:solidFill>
            <a:schemeClr val="tx1"/>
          </a:solidFill>
        </p:spPr>
        <p:txBody>
          <a:bodyPr anchor="ctr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4400">
                <a:solidFill>
                  <a:schemeClr val="bg1"/>
                </a:solidFill>
                <a:latin typeface="Calibri" charset="0"/>
              </a:rPr>
              <a:t>July 17-20, 2006 Event (NV Type)</a:t>
            </a:r>
            <a:endParaRPr lang="en-US" sz="4400">
              <a:latin typeface="Calibri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652463" y="6462713"/>
            <a:ext cx="7772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61950" y="5562600"/>
            <a:ext cx="4495800" cy="830263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0.5</a:t>
            </a:r>
            <a:r>
              <a:rPr lang="en-US" sz="1600" b="1">
                <a:solidFill>
                  <a:srgbClr val="7F7F7F"/>
                </a:solidFill>
                <a:latin typeface="Helvetica" charset="0"/>
              </a:rPr>
              <a:t>°</a:t>
            </a:r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 AMMA Reanalysis 925 </a:t>
            </a:r>
            <a:r>
              <a:rPr lang="el-GR" sz="1600" b="1" i="1">
                <a:solidFill>
                  <a:srgbClr val="7F7F7F"/>
                </a:solidFill>
                <a:latin typeface="Helvetica" charset="0"/>
              </a:rPr>
              <a:t>θ</a:t>
            </a:r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 (K, shaded), </a:t>
            </a:r>
          </a:p>
          <a:p>
            <a:pPr algn="ctr"/>
            <a:r>
              <a:rPr lang="el-GR" sz="1600" b="1" i="1">
                <a:solidFill>
                  <a:srgbClr val="7F7F7F"/>
                </a:solidFill>
                <a:latin typeface="Helvetica" charset="0"/>
              </a:rPr>
              <a:t>ζ</a:t>
            </a:r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 (&gt; 2.5x10</a:t>
            </a:r>
            <a:r>
              <a:rPr lang="en-US" sz="1600" b="1" i="1" baseline="30000">
                <a:solidFill>
                  <a:srgbClr val="7F7F7F"/>
                </a:solidFill>
                <a:latin typeface="Helvetica" charset="0"/>
              </a:rPr>
              <a:t>-5</a:t>
            </a:r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 s</a:t>
            </a:r>
            <a:r>
              <a:rPr lang="en-US" sz="1600" b="1" i="1" baseline="30000">
                <a:solidFill>
                  <a:srgbClr val="7F7F7F"/>
                </a:solidFill>
                <a:latin typeface="Helvetica" charset="0"/>
              </a:rPr>
              <a:t>-1</a:t>
            </a:r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, pattern), </a:t>
            </a:r>
          </a:p>
          <a:p>
            <a:pPr algn="ctr"/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winds (ms</a:t>
            </a:r>
            <a:r>
              <a:rPr lang="en-US" sz="1600" b="1" i="1" baseline="30000">
                <a:solidFill>
                  <a:srgbClr val="7F7F7F"/>
                </a:solidFill>
                <a:latin typeface="Helvetica" charset="0"/>
              </a:rPr>
              <a:t>-1</a:t>
            </a:r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, vectors)</a:t>
            </a:r>
          </a:p>
        </p:txBody>
      </p:sp>
      <p:pic>
        <p:nvPicPr>
          <p:cNvPr id="45062" name="Picture 2" descr="U:\research\aew_summary_plots\amma_reanalyis\plan_plots\925_theta_vor_winds\class.theta_vor_winds.925.1.png"/>
          <p:cNvPicPr>
            <a:picLocks noChangeAspect="1" noChangeArrowheads="1"/>
          </p:cNvPicPr>
          <p:nvPr/>
        </p:nvPicPr>
        <p:blipFill>
          <a:blip r:embed="rId2"/>
          <a:srcRect t="3624"/>
          <a:stretch>
            <a:fillRect/>
          </a:stretch>
        </p:blipFill>
        <p:spPr bwMode="auto">
          <a:xfrm>
            <a:off x="400050" y="1371600"/>
            <a:ext cx="4310063" cy="405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3" name="TextBox 7"/>
          <p:cNvSpPr txBox="1">
            <a:spLocks noChangeArrowheads="1"/>
          </p:cNvSpPr>
          <p:nvPr/>
        </p:nvSpPr>
        <p:spPr bwMode="auto">
          <a:xfrm>
            <a:off x="4572000" y="5562600"/>
            <a:ext cx="4495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i="1">
                <a:latin typeface="Helvetica" charset="0"/>
              </a:rPr>
              <a:t>7/16/1200 UTC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48200" y="4953000"/>
            <a:ext cx="44958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>
                <a:solidFill>
                  <a:schemeClr val="bg1">
                    <a:lumMod val="50000"/>
                  </a:schemeClr>
                </a:solidFill>
                <a:latin typeface="Helvetica" pitchFamily="34" charset="0"/>
              </a:rPr>
              <a:t>MSG False Color Dust Image</a:t>
            </a:r>
          </a:p>
        </p:txBody>
      </p:sp>
      <p:pic>
        <p:nvPicPr>
          <p:cNvPr id="45065" name="Picture 3" descr="U:\research\aew_summary_plots\amma_reanalyis\plan_plots\msg_dust_wide\class_pres\dust_fc_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64113" y="1752600"/>
            <a:ext cx="3671887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Outline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792162"/>
          </a:xfrm>
          <a:prstGeom prst="rect">
            <a:avLst/>
          </a:prstGeom>
          <a:solidFill>
            <a:schemeClr val="tx1"/>
          </a:solidFill>
        </p:spPr>
        <p:txBody>
          <a:bodyPr anchor="ctr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4400">
                <a:solidFill>
                  <a:schemeClr val="bg1"/>
                </a:solidFill>
                <a:latin typeface="Calibri" charset="0"/>
              </a:rPr>
              <a:t>July 17-20, 2006 Event (NV Type)</a:t>
            </a:r>
            <a:endParaRPr lang="en-US" sz="4400">
              <a:latin typeface="Calibri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652463" y="6462713"/>
            <a:ext cx="7772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61950" y="5562600"/>
            <a:ext cx="4495800" cy="830263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0.5</a:t>
            </a:r>
            <a:r>
              <a:rPr lang="en-US" sz="1600" b="1">
                <a:solidFill>
                  <a:srgbClr val="7F7F7F"/>
                </a:solidFill>
                <a:latin typeface="Helvetica" charset="0"/>
              </a:rPr>
              <a:t>°</a:t>
            </a:r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 AMMA Reanalysis 925 </a:t>
            </a:r>
            <a:r>
              <a:rPr lang="el-GR" sz="1600" b="1" i="1">
                <a:solidFill>
                  <a:srgbClr val="7F7F7F"/>
                </a:solidFill>
                <a:latin typeface="Helvetica" charset="0"/>
              </a:rPr>
              <a:t>θ</a:t>
            </a:r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 (K, shaded), </a:t>
            </a:r>
          </a:p>
          <a:p>
            <a:pPr algn="ctr"/>
            <a:r>
              <a:rPr lang="el-GR" sz="1600" b="1" i="1">
                <a:solidFill>
                  <a:srgbClr val="7F7F7F"/>
                </a:solidFill>
                <a:latin typeface="Helvetica" charset="0"/>
              </a:rPr>
              <a:t>ζ</a:t>
            </a:r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 (&gt; 2.5x10</a:t>
            </a:r>
            <a:r>
              <a:rPr lang="en-US" sz="1600" b="1" i="1" baseline="30000">
                <a:solidFill>
                  <a:srgbClr val="7F7F7F"/>
                </a:solidFill>
                <a:latin typeface="Helvetica" charset="0"/>
              </a:rPr>
              <a:t>-5</a:t>
            </a:r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 s</a:t>
            </a:r>
            <a:r>
              <a:rPr lang="en-US" sz="1600" b="1" i="1" baseline="30000">
                <a:solidFill>
                  <a:srgbClr val="7F7F7F"/>
                </a:solidFill>
                <a:latin typeface="Helvetica" charset="0"/>
              </a:rPr>
              <a:t>-1</a:t>
            </a:r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, pattern), </a:t>
            </a:r>
          </a:p>
          <a:p>
            <a:pPr algn="ctr"/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winds (ms</a:t>
            </a:r>
            <a:r>
              <a:rPr lang="en-US" sz="1600" b="1" i="1" baseline="30000">
                <a:solidFill>
                  <a:srgbClr val="7F7F7F"/>
                </a:solidFill>
                <a:latin typeface="Helvetica" charset="0"/>
              </a:rPr>
              <a:t>-1</a:t>
            </a:r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, vectors)</a:t>
            </a:r>
          </a:p>
        </p:txBody>
      </p:sp>
      <p:pic>
        <p:nvPicPr>
          <p:cNvPr id="46086" name="Picture 2" descr="U:\research\aew_summary_plots\amma_reanalyis\plan_plots\925_theta_vor_winds\class.theta_vor_winds.925.1.png"/>
          <p:cNvPicPr>
            <a:picLocks noChangeAspect="1" noChangeArrowheads="1"/>
          </p:cNvPicPr>
          <p:nvPr/>
        </p:nvPicPr>
        <p:blipFill>
          <a:blip r:embed="rId2"/>
          <a:srcRect t="3624"/>
          <a:stretch>
            <a:fillRect/>
          </a:stretch>
        </p:blipFill>
        <p:spPr bwMode="auto">
          <a:xfrm>
            <a:off x="400050" y="1371600"/>
            <a:ext cx="4310063" cy="405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7" name="TextBox 7"/>
          <p:cNvSpPr txBox="1">
            <a:spLocks noChangeArrowheads="1"/>
          </p:cNvSpPr>
          <p:nvPr/>
        </p:nvSpPr>
        <p:spPr bwMode="auto">
          <a:xfrm>
            <a:off x="4572000" y="5562600"/>
            <a:ext cx="4495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i="1">
                <a:latin typeface="Helvetica" charset="0"/>
              </a:rPr>
              <a:t>7/16/1800 UTC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48200" y="4953000"/>
            <a:ext cx="44958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>
                <a:solidFill>
                  <a:schemeClr val="bg1">
                    <a:lumMod val="50000"/>
                  </a:schemeClr>
                </a:solidFill>
                <a:latin typeface="Helvetica" pitchFamily="34" charset="0"/>
              </a:rPr>
              <a:t>MSG False Color Dust Image</a:t>
            </a:r>
          </a:p>
        </p:txBody>
      </p:sp>
      <p:pic>
        <p:nvPicPr>
          <p:cNvPr id="46089" name="Picture 3" descr="U:\research\aew_summary_plots\amma_reanalyis\plan_plots\msg_dust_wide\class_pres\dust_fc_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64113" y="1752600"/>
            <a:ext cx="3671887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Outline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792162"/>
          </a:xfrm>
          <a:prstGeom prst="rect">
            <a:avLst/>
          </a:prstGeom>
          <a:solidFill>
            <a:schemeClr val="tx1"/>
          </a:solidFill>
        </p:spPr>
        <p:txBody>
          <a:bodyPr anchor="ctr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4400">
                <a:solidFill>
                  <a:schemeClr val="bg1"/>
                </a:solidFill>
                <a:latin typeface="Calibri" charset="0"/>
              </a:rPr>
              <a:t>July 17-20, 2006 Event (NV Type)</a:t>
            </a:r>
            <a:endParaRPr lang="en-US" sz="4400">
              <a:latin typeface="Calibri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652463" y="6462713"/>
            <a:ext cx="7772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61950" y="5562600"/>
            <a:ext cx="4495800" cy="830263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0.5</a:t>
            </a:r>
            <a:r>
              <a:rPr lang="en-US" sz="1600" b="1">
                <a:solidFill>
                  <a:srgbClr val="7F7F7F"/>
                </a:solidFill>
                <a:latin typeface="Helvetica" charset="0"/>
              </a:rPr>
              <a:t>°</a:t>
            </a:r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 AMMA Reanalysis 925 </a:t>
            </a:r>
            <a:r>
              <a:rPr lang="el-GR" sz="1600" b="1" i="1">
                <a:solidFill>
                  <a:srgbClr val="7F7F7F"/>
                </a:solidFill>
                <a:latin typeface="Helvetica" charset="0"/>
              </a:rPr>
              <a:t>θ</a:t>
            </a:r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 (K, shaded), </a:t>
            </a:r>
          </a:p>
          <a:p>
            <a:pPr algn="ctr"/>
            <a:r>
              <a:rPr lang="el-GR" sz="1600" b="1" i="1">
                <a:solidFill>
                  <a:srgbClr val="7F7F7F"/>
                </a:solidFill>
                <a:latin typeface="Helvetica" charset="0"/>
              </a:rPr>
              <a:t>ζ</a:t>
            </a:r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 (&gt; 2.5x10</a:t>
            </a:r>
            <a:r>
              <a:rPr lang="en-US" sz="1600" b="1" i="1" baseline="30000">
                <a:solidFill>
                  <a:srgbClr val="7F7F7F"/>
                </a:solidFill>
                <a:latin typeface="Helvetica" charset="0"/>
              </a:rPr>
              <a:t>-5</a:t>
            </a:r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 s</a:t>
            </a:r>
            <a:r>
              <a:rPr lang="en-US" sz="1600" b="1" i="1" baseline="30000">
                <a:solidFill>
                  <a:srgbClr val="7F7F7F"/>
                </a:solidFill>
                <a:latin typeface="Helvetica" charset="0"/>
              </a:rPr>
              <a:t>-1</a:t>
            </a:r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, pattern), </a:t>
            </a:r>
          </a:p>
          <a:p>
            <a:pPr algn="ctr"/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winds (ms</a:t>
            </a:r>
            <a:r>
              <a:rPr lang="en-US" sz="1600" b="1" i="1" baseline="30000">
                <a:solidFill>
                  <a:srgbClr val="7F7F7F"/>
                </a:solidFill>
                <a:latin typeface="Helvetica" charset="0"/>
              </a:rPr>
              <a:t>-1</a:t>
            </a:r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, vectors)</a:t>
            </a:r>
          </a:p>
        </p:txBody>
      </p:sp>
      <p:pic>
        <p:nvPicPr>
          <p:cNvPr id="47110" name="Picture 2" descr="U:\research\aew_summary_plots\amma_reanalyis\plan_plots\925_theta_vor_winds\class.theta_vor_winds.925.1.png"/>
          <p:cNvPicPr>
            <a:picLocks noChangeAspect="1" noChangeArrowheads="1"/>
          </p:cNvPicPr>
          <p:nvPr/>
        </p:nvPicPr>
        <p:blipFill>
          <a:blip r:embed="rId2"/>
          <a:srcRect t="3624"/>
          <a:stretch>
            <a:fillRect/>
          </a:stretch>
        </p:blipFill>
        <p:spPr bwMode="auto">
          <a:xfrm>
            <a:off x="400050" y="1371600"/>
            <a:ext cx="4310063" cy="405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1" name="TextBox 7"/>
          <p:cNvSpPr txBox="1">
            <a:spLocks noChangeArrowheads="1"/>
          </p:cNvSpPr>
          <p:nvPr/>
        </p:nvSpPr>
        <p:spPr bwMode="auto">
          <a:xfrm>
            <a:off x="4572000" y="5562600"/>
            <a:ext cx="4495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i="1">
                <a:latin typeface="Helvetica" charset="0"/>
              </a:rPr>
              <a:t>7/17/0000 UTC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48200" y="4953000"/>
            <a:ext cx="44958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>
                <a:solidFill>
                  <a:schemeClr val="bg1">
                    <a:lumMod val="50000"/>
                  </a:schemeClr>
                </a:solidFill>
                <a:latin typeface="Helvetica" pitchFamily="34" charset="0"/>
              </a:rPr>
              <a:t>MSG False Color Dust Image</a:t>
            </a:r>
          </a:p>
        </p:txBody>
      </p:sp>
      <p:pic>
        <p:nvPicPr>
          <p:cNvPr id="47113" name="Picture 3" descr="U:\research\aew_summary_plots\amma_reanalyis\plan_plots\msg_dust_wide\class_pres\dust_fc_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64113" y="1752600"/>
            <a:ext cx="3671887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Outline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792162"/>
          </a:xfrm>
          <a:prstGeom prst="rect">
            <a:avLst/>
          </a:prstGeom>
          <a:solidFill>
            <a:schemeClr val="tx1"/>
          </a:solidFill>
        </p:spPr>
        <p:txBody>
          <a:bodyPr anchor="ctr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4400">
                <a:solidFill>
                  <a:schemeClr val="bg1"/>
                </a:solidFill>
                <a:latin typeface="Calibri" charset="0"/>
              </a:rPr>
              <a:t>July 17-20, 2006 Event (NV Type)</a:t>
            </a:r>
            <a:endParaRPr lang="en-US" sz="4400">
              <a:latin typeface="Calibri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652463" y="6462713"/>
            <a:ext cx="7772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61950" y="5562600"/>
            <a:ext cx="4495800" cy="830263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0.5</a:t>
            </a:r>
            <a:r>
              <a:rPr lang="en-US" sz="1600" b="1">
                <a:solidFill>
                  <a:srgbClr val="7F7F7F"/>
                </a:solidFill>
                <a:latin typeface="Helvetica" charset="0"/>
              </a:rPr>
              <a:t>°</a:t>
            </a:r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 AMMA Reanalysis 925 </a:t>
            </a:r>
            <a:r>
              <a:rPr lang="el-GR" sz="1600" b="1" i="1">
                <a:solidFill>
                  <a:srgbClr val="7F7F7F"/>
                </a:solidFill>
                <a:latin typeface="Helvetica" charset="0"/>
              </a:rPr>
              <a:t>θ</a:t>
            </a:r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 (K, shaded), </a:t>
            </a:r>
          </a:p>
          <a:p>
            <a:pPr algn="ctr"/>
            <a:r>
              <a:rPr lang="el-GR" sz="1600" b="1" i="1">
                <a:solidFill>
                  <a:srgbClr val="7F7F7F"/>
                </a:solidFill>
                <a:latin typeface="Helvetica" charset="0"/>
              </a:rPr>
              <a:t>ζ</a:t>
            </a:r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 (&gt; 2.5x10</a:t>
            </a:r>
            <a:r>
              <a:rPr lang="en-US" sz="1600" b="1" i="1" baseline="30000">
                <a:solidFill>
                  <a:srgbClr val="7F7F7F"/>
                </a:solidFill>
                <a:latin typeface="Helvetica" charset="0"/>
              </a:rPr>
              <a:t>-5</a:t>
            </a:r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 s</a:t>
            </a:r>
            <a:r>
              <a:rPr lang="en-US" sz="1600" b="1" i="1" baseline="30000">
                <a:solidFill>
                  <a:srgbClr val="7F7F7F"/>
                </a:solidFill>
                <a:latin typeface="Helvetica" charset="0"/>
              </a:rPr>
              <a:t>-1</a:t>
            </a:r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, pattern), </a:t>
            </a:r>
          </a:p>
          <a:p>
            <a:pPr algn="ctr"/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winds (ms</a:t>
            </a:r>
            <a:r>
              <a:rPr lang="en-US" sz="1600" b="1" i="1" baseline="30000">
                <a:solidFill>
                  <a:srgbClr val="7F7F7F"/>
                </a:solidFill>
                <a:latin typeface="Helvetica" charset="0"/>
              </a:rPr>
              <a:t>-1</a:t>
            </a:r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, vectors)</a:t>
            </a:r>
          </a:p>
        </p:txBody>
      </p:sp>
      <p:pic>
        <p:nvPicPr>
          <p:cNvPr id="48134" name="Picture 2" descr="U:\research\aew_summary_plots\amma_reanalyis\plan_plots\925_theta_vor_winds\class.theta_vor_winds.925.1.png"/>
          <p:cNvPicPr>
            <a:picLocks noChangeAspect="1" noChangeArrowheads="1"/>
          </p:cNvPicPr>
          <p:nvPr/>
        </p:nvPicPr>
        <p:blipFill>
          <a:blip r:embed="rId2"/>
          <a:srcRect t="3624"/>
          <a:stretch>
            <a:fillRect/>
          </a:stretch>
        </p:blipFill>
        <p:spPr bwMode="auto">
          <a:xfrm>
            <a:off x="400050" y="1371600"/>
            <a:ext cx="4310063" cy="405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5" name="TextBox 7"/>
          <p:cNvSpPr txBox="1">
            <a:spLocks noChangeArrowheads="1"/>
          </p:cNvSpPr>
          <p:nvPr/>
        </p:nvSpPr>
        <p:spPr bwMode="auto">
          <a:xfrm>
            <a:off x="4572000" y="5562600"/>
            <a:ext cx="4495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i="1">
                <a:latin typeface="Helvetica" charset="0"/>
              </a:rPr>
              <a:t>7/17/0600 UTC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48200" y="4953000"/>
            <a:ext cx="44958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>
                <a:solidFill>
                  <a:schemeClr val="bg1">
                    <a:lumMod val="50000"/>
                  </a:schemeClr>
                </a:solidFill>
                <a:latin typeface="Helvetica" pitchFamily="34" charset="0"/>
              </a:rPr>
              <a:t>MSG False Color Dust Image</a:t>
            </a:r>
          </a:p>
        </p:txBody>
      </p:sp>
      <p:pic>
        <p:nvPicPr>
          <p:cNvPr id="48137" name="Picture 3" descr="U:\research\aew_summary_plots\amma_reanalyis\plan_plots\msg_dust_wide\class_pres\dust_fc_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64113" y="1752600"/>
            <a:ext cx="3671887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228600" y="228600"/>
            <a:ext cx="8610600" cy="3698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  <a:defRPr/>
            </a:pPr>
            <a:r>
              <a:rPr lang="en-GB" b="1" dirty="0" smtClean="0">
                <a:solidFill>
                  <a:schemeClr val="accent2"/>
                </a:solidFill>
              </a:rPr>
              <a:t>Dust is important for weather, climate and society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18435" name="Rectangle 8"/>
          <p:cNvSpPr>
            <a:spLocks noChangeArrowheads="1"/>
          </p:cNvSpPr>
          <p:nvPr/>
        </p:nvSpPr>
        <p:spPr bwMode="auto">
          <a:xfrm>
            <a:off x="1066800" y="762000"/>
            <a:ext cx="7239000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GB" dirty="0" smtClean="0">
                <a:solidFill>
                  <a:schemeClr val="accent2"/>
                </a:solidFill>
                <a:ea typeface="Times New Roman" charset="0"/>
                <a:cs typeface="Times New Roman" charset="0"/>
              </a:rPr>
              <a:t> Key things to note regarding mobilisation and transport:</a:t>
            </a:r>
          </a:p>
          <a:p>
            <a:pPr eaLnBrk="0" hangingPunct="0">
              <a:spcBef>
                <a:spcPct val="50000"/>
              </a:spcBef>
            </a:pPr>
            <a:r>
              <a:rPr lang="en-GB" dirty="0" smtClean="0">
                <a:solidFill>
                  <a:schemeClr val="accent2"/>
                </a:solidFill>
                <a:ea typeface="Times New Roman" charset="0"/>
                <a:cs typeface="Times New Roman" charset="0"/>
              </a:rPr>
              <a:t>	* increased surface winds and mixing</a:t>
            </a:r>
          </a:p>
          <a:p>
            <a:pPr eaLnBrk="0" hangingPunct="0">
              <a:spcBef>
                <a:spcPct val="50000"/>
              </a:spcBef>
            </a:pPr>
            <a:r>
              <a:rPr lang="en-GB" dirty="0" smtClean="0">
                <a:solidFill>
                  <a:schemeClr val="accent2"/>
                </a:solidFill>
                <a:ea typeface="Times New Roman" charset="0"/>
                <a:cs typeface="Times New Roman" charset="0"/>
              </a:rPr>
              <a:t>	* lift due to the passage of cold pools – linked to convection</a:t>
            </a:r>
          </a:p>
          <a:p>
            <a:pPr eaLnBrk="0" hangingPunct="0">
              <a:spcBef>
                <a:spcPct val="50000"/>
              </a:spcBef>
            </a:pPr>
            <a:r>
              <a:rPr lang="en-GB" dirty="0" smtClean="0">
                <a:solidFill>
                  <a:schemeClr val="accent2"/>
                </a:solidFill>
                <a:ea typeface="Times New Roman" charset="0"/>
                <a:cs typeface="Times New Roman" charset="0"/>
              </a:rPr>
              <a:t>	* </a:t>
            </a:r>
            <a:r>
              <a:rPr lang="en-GB" dirty="0" err="1" smtClean="0">
                <a:solidFill>
                  <a:schemeClr val="accent2"/>
                </a:solidFill>
                <a:ea typeface="Times New Roman" charset="0"/>
                <a:cs typeface="Times New Roman" charset="0"/>
              </a:rPr>
              <a:t>meso</a:t>
            </a:r>
            <a:r>
              <a:rPr lang="en-GB" dirty="0">
                <a:solidFill>
                  <a:schemeClr val="accent2"/>
                </a:solidFill>
                <a:ea typeface="Times New Roman" charset="0"/>
                <a:cs typeface="Times New Roman" charset="0"/>
              </a:rPr>
              <a:t> </a:t>
            </a:r>
            <a:r>
              <a:rPr lang="en-GB" dirty="0" smtClean="0">
                <a:solidFill>
                  <a:schemeClr val="accent2"/>
                </a:solidFill>
                <a:ea typeface="Times New Roman" charset="0"/>
                <a:cs typeface="Times New Roman" charset="0"/>
              </a:rPr>
              <a:t>and synoptic scale uplift along sloping </a:t>
            </a:r>
            <a:r>
              <a:rPr lang="en-GB" dirty="0" err="1" smtClean="0">
                <a:solidFill>
                  <a:schemeClr val="accent2"/>
                </a:solidFill>
                <a:ea typeface="Times New Roman" charset="0"/>
                <a:cs typeface="Times New Roman" charset="0"/>
              </a:rPr>
              <a:t>isentropes</a:t>
            </a:r>
            <a:r>
              <a:rPr lang="en-GB" dirty="0" smtClean="0">
                <a:solidFill>
                  <a:schemeClr val="accent2"/>
                </a:solidFill>
                <a:ea typeface="Times New Roman" charset="0"/>
                <a:cs typeface="Times New Roman" charset="0"/>
              </a:rPr>
              <a:t> – 	potentially important for long-range transport into the Atlantic 	and beyond</a:t>
            </a:r>
            <a:endParaRPr lang="en-GB" dirty="0">
              <a:solidFill>
                <a:schemeClr val="accent2"/>
              </a:solidFill>
              <a:ea typeface="Times New Roman" charset="0"/>
              <a:cs typeface="Times New Roman" charset="0"/>
            </a:endParaRPr>
          </a:p>
        </p:txBody>
      </p:sp>
      <p:pic>
        <p:nvPicPr>
          <p:cNvPr id="4" name="Picture 16" descr="4_cop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3276600"/>
            <a:ext cx="7304088" cy="313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Outline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792162"/>
          </a:xfrm>
          <a:prstGeom prst="rect">
            <a:avLst/>
          </a:prstGeom>
          <a:solidFill>
            <a:schemeClr val="tx1"/>
          </a:solidFill>
        </p:spPr>
        <p:txBody>
          <a:bodyPr anchor="ctr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4400">
                <a:solidFill>
                  <a:schemeClr val="bg1"/>
                </a:solidFill>
                <a:latin typeface="Calibri" charset="0"/>
              </a:rPr>
              <a:t>July 17-20, 2006 Event (NV Type)</a:t>
            </a:r>
            <a:endParaRPr lang="en-US" sz="4400">
              <a:latin typeface="Calibri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652463" y="6462713"/>
            <a:ext cx="7772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61950" y="5562600"/>
            <a:ext cx="4495800" cy="830263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0.5</a:t>
            </a:r>
            <a:r>
              <a:rPr lang="en-US" sz="1600" b="1">
                <a:solidFill>
                  <a:srgbClr val="7F7F7F"/>
                </a:solidFill>
                <a:latin typeface="Helvetica" charset="0"/>
              </a:rPr>
              <a:t>° </a:t>
            </a:r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AMMA Reanalysis 925 </a:t>
            </a:r>
            <a:r>
              <a:rPr lang="el-GR" sz="1600" b="1" i="1">
                <a:solidFill>
                  <a:srgbClr val="7F7F7F"/>
                </a:solidFill>
                <a:latin typeface="Helvetica" charset="0"/>
              </a:rPr>
              <a:t>θ</a:t>
            </a:r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 (K, shaded), </a:t>
            </a:r>
          </a:p>
          <a:p>
            <a:pPr algn="ctr"/>
            <a:r>
              <a:rPr lang="el-GR" sz="1600" b="1" i="1">
                <a:solidFill>
                  <a:srgbClr val="7F7F7F"/>
                </a:solidFill>
                <a:latin typeface="Helvetica" charset="0"/>
              </a:rPr>
              <a:t>ζ</a:t>
            </a:r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 (&gt; 2.5x10</a:t>
            </a:r>
            <a:r>
              <a:rPr lang="en-US" sz="1600" b="1" i="1" baseline="30000">
                <a:solidFill>
                  <a:srgbClr val="7F7F7F"/>
                </a:solidFill>
                <a:latin typeface="Helvetica" charset="0"/>
              </a:rPr>
              <a:t>-5</a:t>
            </a:r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 s</a:t>
            </a:r>
            <a:r>
              <a:rPr lang="en-US" sz="1600" b="1" i="1" baseline="30000">
                <a:solidFill>
                  <a:srgbClr val="7F7F7F"/>
                </a:solidFill>
                <a:latin typeface="Helvetica" charset="0"/>
              </a:rPr>
              <a:t>-1</a:t>
            </a:r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, pattern), </a:t>
            </a:r>
          </a:p>
          <a:p>
            <a:pPr algn="ctr"/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winds (ms</a:t>
            </a:r>
            <a:r>
              <a:rPr lang="en-US" sz="1600" b="1" i="1" baseline="30000">
                <a:solidFill>
                  <a:srgbClr val="7F7F7F"/>
                </a:solidFill>
                <a:latin typeface="Helvetica" charset="0"/>
              </a:rPr>
              <a:t>-1</a:t>
            </a:r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, vectors)</a:t>
            </a:r>
          </a:p>
        </p:txBody>
      </p:sp>
      <p:pic>
        <p:nvPicPr>
          <p:cNvPr id="49158" name="Picture 2" descr="U:\research\aew_summary_plots\amma_reanalyis\plan_plots\925_theta_vor_winds\class.theta_vor_winds.925.1.png"/>
          <p:cNvPicPr>
            <a:picLocks noChangeAspect="1" noChangeArrowheads="1"/>
          </p:cNvPicPr>
          <p:nvPr/>
        </p:nvPicPr>
        <p:blipFill>
          <a:blip r:embed="rId2"/>
          <a:srcRect t="3624"/>
          <a:stretch>
            <a:fillRect/>
          </a:stretch>
        </p:blipFill>
        <p:spPr bwMode="auto">
          <a:xfrm>
            <a:off x="400050" y="1371600"/>
            <a:ext cx="4310063" cy="405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9" name="TextBox 7"/>
          <p:cNvSpPr txBox="1">
            <a:spLocks noChangeArrowheads="1"/>
          </p:cNvSpPr>
          <p:nvPr/>
        </p:nvSpPr>
        <p:spPr bwMode="auto">
          <a:xfrm>
            <a:off x="4572000" y="5562600"/>
            <a:ext cx="4495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i="1">
                <a:latin typeface="Helvetica" charset="0"/>
              </a:rPr>
              <a:t>7/17/1200 UTC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48200" y="4953000"/>
            <a:ext cx="44958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>
                <a:solidFill>
                  <a:schemeClr val="bg1">
                    <a:lumMod val="50000"/>
                  </a:schemeClr>
                </a:solidFill>
                <a:latin typeface="Helvetica" pitchFamily="34" charset="0"/>
              </a:rPr>
              <a:t>MSG False Color Dust Image</a:t>
            </a:r>
          </a:p>
        </p:txBody>
      </p:sp>
      <p:pic>
        <p:nvPicPr>
          <p:cNvPr id="49161" name="Picture 3" descr="U:\research\aew_summary_plots\amma_reanalyis\plan_plots\msg_dust_wide\class_pres\dust_fc_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64113" y="1752600"/>
            <a:ext cx="3671887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Outline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792162"/>
          </a:xfrm>
          <a:prstGeom prst="rect">
            <a:avLst/>
          </a:prstGeom>
          <a:solidFill>
            <a:schemeClr val="tx1"/>
          </a:solidFill>
        </p:spPr>
        <p:txBody>
          <a:bodyPr anchor="ctr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4400">
                <a:solidFill>
                  <a:schemeClr val="bg1"/>
                </a:solidFill>
                <a:latin typeface="Calibri" charset="0"/>
              </a:rPr>
              <a:t>July 17-20, 2006 Event (NV Type)</a:t>
            </a:r>
            <a:endParaRPr lang="en-US" sz="4400">
              <a:latin typeface="Calibri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652463" y="6462713"/>
            <a:ext cx="7772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61950" y="5562600"/>
            <a:ext cx="4495800" cy="830263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0.5</a:t>
            </a:r>
            <a:r>
              <a:rPr lang="en-US" sz="1600" b="1">
                <a:solidFill>
                  <a:srgbClr val="7F7F7F"/>
                </a:solidFill>
                <a:latin typeface="Helvetica" charset="0"/>
              </a:rPr>
              <a:t>°</a:t>
            </a:r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 AMMA Reanalysis 925 </a:t>
            </a:r>
            <a:r>
              <a:rPr lang="el-GR" sz="1600" b="1" i="1">
                <a:solidFill>
                  <a:srgbClr val="7F7F7F"/>
                </a:solidFill>
                <a:latin typeface="Helvetica" charset="0"/>
              </a:rPr>
              <a:t>θ</a:t>
            </a:r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 (K, shaded), </a:t>
            </a:r>
          </a:p>
          <a:p>
            <a:pPr algn="ctr"/>
            <a:r>
              <a:rPr lang="el-GR" sz="1600" b="1" i="1">
                <a:solidFill>
                  <a:srgbClr val="7F7F7F"/>
                </a:solidFill>
                <a:latin typeface="Helvetica" charset="0"/>
              </a:rPr>
              <a:t>ζ</a:t>
            </a:r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 (&gt; 2.5x10</a:t>
            </a:r>
            <a:r>
              <a:rPr lang="en-US" sz="1600" b="1" i="1" baseline="30000">
                <a:solidFill>
                  <a:srgbClr val="7F7F7F"/>
                </a:solidFill>
                <a:latin typeface="Helvetica" charset="0"/>
              </a:rPr>
              <a:t>-5</a:t>
            </a:r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 s</a:t>
            </a:r>
            <a:r>
              <a:rPr lang="en-US" sz="1600" b="1" i="1" baseline="30000">
                <a:solidFill>
                  <a:srgbClr val="7F7F7F"/>
                </a:solidFill>
                <a:latin typeface="Helvetica" charset="0"/>
              </a:rPr>
              <a:t>-1</a:t>
            </a:r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, pattern), </a:t>
            </a:r>
          </a:p>
          <a:p>
            <a:pPr algn="ctr"/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winds (ms</a:t>
            </a:r>
            <a:r>
              <a:rPr lang="en-US" sz="1600" b="1" i="1" baseline="30000">
                <a:solidFill>
                  <a:srgbClr val="7F7F7F"/>
                </a:solidFill>
                <a:latin typeface="Helvetica" charset="0"/>
              </a:rPr>
              <a:t>-1</a:t>
            </a:r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, vectors)</a:t>
            </a:r>
          </a:p>
        </p:txBody>
      </p:sp>
      <p:pic>
        <p:nvPicPr>
          <p:cNvPr id="50182" name="Picture 2" descr="U:\research\aew_summary_plots\amma_reanalyis\plan_plots\925_theta_vor_winds\class.theta_vor_winds.925.1.png"/>
          <p:cNvPicPr>
            <a:picLocks noChangeAspect="1" noChangeArrowheads="1"/>
          </p:cNvPicPr>
          <p:nvPr/>
        </p:nvPicPr>
        <p:blipFill>
          <a:blip r:embed="rId2"/>
          <a:srcRect t="3624"/>
          <a:stretch>
            <a:fillRect/>
          </a:stretch>
        </p:blipFill>
        <p:spPr bwMode="auto">
          <a:xfrm>
            <a:off x="400050" y="1371600"/>
            <a:ext cx="4310063" cy="405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3" name="TextBox 7"/>
          <p:cNvSpPr txBox="1">
            <a:spLocks noChangeArrowheads="1"/>
          </p:cNvSpPr>
          <p:nvPr/>
        </p:nvSpPr>
        <p:spPr bwMode="auto">
          <a:xfrm>
            <a:off x="4572000" y="5562600"/>
            <a:ext cx="4495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i="1">
                <a:latin typeface="Helvetica" charset="0"/>
              </a:rPr>
              <a:t>7/17/1800 UTC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48200" y="4953000"/>
            <a:ext cx="44958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>
                <a:solidFill>
                  <a:schemeClr val="bg1">
                    <a:lumMod val="50000"/>
                  </a:schemeClr>
                </a:solidFill>
                <a:latin typeface="Helvetica" pitchFamily="34" charset="0"/>
              </a:rPr>
              <a:t>MSG False Color Dust Image</a:t>
            </a:r>
          </a:p>
        </p:txBody>
      </p:sp>
      <p:pic>
        <p:nvPicPr>
          <p:cNvPr id="50185" name="Picture 3" descr="U:\research\aew_summary_plots\amma_reanalyis\plan_plots\msg_dust_wide\class_pres\dust_fc_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64113" y="1752600"/>
            <a:ext cx="3671887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Outline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792162"/>
          </a:xfrm>
          <a:prstGeom prst="rect">
            <a:avLst/>
          </a:prstGeom>
          <a:solidFill>
            <a:schemeClr val="tx1"/>
          </a:solidFill>
        </p:spPr>
        <p:txBody>
          <a:bodyPr anchor="ctr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4400">
                <a:solidFill>
                  <a:schemeClr val="bg1"/>
                </a:solidFill>
                <a:latin typeface="Calibri" charset="0"/>
              </a:rPr>
              <a:t>July 17-20, 2006 Event (NV Type)</a:t>
            </a:r>
            <a:endParaRPr lang="en-US" sz="4400">
              <a:latin typeface="Calibri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652463" y="6462713"/>
            <a:ext cx="7772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61950" y="5562600"/>
            <a:ext cx="4495800" cy="830263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0.5</a:t>
            </a:r>
            <a:r>
              <a:rPr lang="en-US" sz="1600" b="1">
                <a:solidFill>
                  <a:srgbClr val="7F7F7F"/>
                </a:solidFill>
                <a:latin typeface="Helvetica" charset="0"/>
              </a:rPr>
              <a:t>°</a:t>
            </a:r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 AMMA Reanalysis 925 </a:t>
            </a:r>
            <a:r>
              <a:rPr lang="el-GR" sz="1600" b="1" i="1">
                <a:solidFill>
                  <a:srgbClr val="7F7F7F"/>
                </a:solidFill>
                <a:latin typeface="Helvetica" charset="0"/>
              </a:rPr>
              <a:t>θ</a:t>
            </a:r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 (K, shaded), </a:t>
            </a:r>
          </a:p>
          <a:p>
            <a:pPr algn="ctr"/>
            <a:r>
              <a:rPr lang="el-GR" sz="1600" b="1" i="1">
                <a:solidFill>
                  <a:srgbClr val="7F7F7F"/>
                </a:solidFill>
                <a:latin typeface="Helvetica" charset="0"/>
              </a:rPr>
              <a:t>ζ</a:t>
            </a:r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 (&gt; 2.5x10</a:t>
            </a:r>
            <a:r>
              <a:rPr lang="en-US" sz="1600" b="1" i="1" baseline="30000">
                <a:solidFill>
                  <a:srgbClr val="7F7F7F"/>
                </a:solidFill>
                <a:latin typeface="Helvetica" charset="0"/>
              </a:rPr>
              <a:t>-5</a:t>
            </a:r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 s</a:t>
            </a:r>
            <a:r>
              <a:rPr lang="en-US" sz="1600" b="1" i="1" baseline="30000">
                <a:solidFill>
                  <a:srgbClr val="7F7F7F"/>
                </a:solidFill>
                <a:latin typeface="Helvetica" charset="0"/>
              </a:rPr>
              <a:t>-1</a:t>
            </a:r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, pattern), </a:t>
            </a:r>
          </a:p>
          <a:p>
            <a:pPr algn="ctr"/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winds (ms</a:t>
            </a:r>
            <a:r>
              <a:rPr lang="en-US" sz="1600" b="1" i="1" baseline="30000">
                <a:solidFill>
                  <a:srgbClr val="7F7F7F"/>
                </a:solidFill>
                <a:latin typeface="Helvetica" charset="0"/>
              </a:rPr>
              <a:t>-1</a:t>
            </a:r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, vectors)</a:t>
            </a:r>
          </a:p>
        </p:txBody>
      </p:sp>
      <p:pic>
        <p:nvPicPr>
          <p:cNvPr id="51206" name="Picture 2" descr="U:\research\aew_summary_plots\amma_reanalyis\plan_plots\925_theta_vor_winds\class.theta_vor_winds.925.1.png"/>
          <p:cNvPicPr>
            <a:picLocks noChangeAspect="1" noChangeArrowheads="1"/>
          </p:cNvPicPr>
          <p:nvPr/>
        </p:nvPicPr>
        <p:blipFill>
          <a:blip r:embed="rId2"/>
          <a:srcRect t="3624"/>
          <a:stretch>
            <a:fillRect/>
          </a:stretch>
        </p:blipFill>
        <p:spPr bwMode="auto">
          <a:xfrm>
            <a:off x="400050" y="1371600"/>
            <a:ext cx="4310063" cy="405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7" name="TextBox 7"/>
          <p:cNvSpPr txBox="1">
            <a:spLocks noChangeArrowheads="1"/>
          </p:cNvSpPr>
          <p:nvPr/>
        </p:nvSpPr>
        <p:spPr bwMode="auto">
          <a:xfrm>
            <a:off x="4572000" y="5562600"/>
            <a:ext cx="4495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i="1">
                <a:latin typeface="Helvetica" charset="0"/>
              </a:rPr>
              <a:t>7/18/0000 UTC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48200" y="4953000"/>
            <a:ext cx="44958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>
                <a:solidFill>
                  <a:schemeClr val="bg1">
                    <a:lumMod val="50000"/>
                  </a:schemeClr>
                </a:solidFill>
                <a:latin typeface="Helvetica" pitchFamily="34" charset="0"/>
              </a:rPr>
              <a:t>MSG False Color Dust Image</a:t>
            </a:r>
          </a:p>
        </p:txBody>
      </p:sp>
      <p:pic>
        <p:nvPicPr>
          <p:cNvPr id="51209" name="Picture 3" descr="U:\research\aew_summary_plots\amma_reanalyis\plan_plots\msg_dust_wide\class_pres\dust_fc_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64113" y="1752600"/>
            <a:ext cx="3671887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Outline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792162"/>
          </a:xfrm>
          <a:prstGeom prst="rect">
            <a:avLst/>
          </a:prstGeom>
          <a:solidFill>
            <a:schemeClr val="tx1"/>
          </a:solidFill>
        </p:spPr>
        <p:txBody>
          <a:bodyPr anchor="ctr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4400">
                <a:solidFill>
                  <a:schemeClr val="bg1"/>
                </a:solidFill>
                <a:latin typeface="Calibri" charset="0"/>
              </a:rPr>
              <a:t>July 17-20, 2006 Event (NV Type)</a:t>
            </a:r>
            <a:endParaRPr lang="en-US" sz="4400">
              <a:latin typeface="Calibri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652463" y="6462713"/>
            <a:ext cx="7772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61950" y="5562600"/>
            <a:ext cx="4495800" cy="830263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0.5</a:t>
            </a:r>
            <a:r>
              <a:rPr lang="en-US" sz="1600" b="1">
                <a:solidFill>
                  <a:srgbClr val="7F7F7F"/>
                </a:solidFill>
                <a:latin typeface="Helvetica" charset="0"/>
              </a:rPr>
              <a:t>°</a:t>
            </a:r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 AMMA Reanalysis 925 </a:t>
            </a:r>
            <a:r>
              <a:rPr lang="el-GR" sz="1600" b="1" i="1">
                <a:solidFill>
                  <a:srgbClr val="7F7F7F"/>
                </a:solidFill>
                <a:latin typeface="Helvetica" charset="0"/>
              </a:rPr>
              <a:t>θ</a:t>
            </a:r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 (K, shaded), </a:t>
            </a:r>
          </a:p>
          <a:p>
            <a:pPr algn="ctr"/>
            <a:r>
              <a:rPr lang="el-GR" sz="1600" b="1" i="1">
                <a:solidFill>
                  <a:srgbClr val="7F7F7F"/>
                </a:solidFill>
                <a:latin typeface="Helvetica" charset="0"/>
              </a:rPr>
              <a:t>ζ</a:t>
            </a:r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 (&gt; 2.5x10</a:t>
            </a:r>
            <a:r>
              <a:rPr lang="en-US" sz="1600" b="1" i="1" baseline="30000">
                <a:solidFill>
                  <a:srgbClr val="7F7F7F"/>
                </a:solidFill>
                <a:latin typeface="Helvetica" charset="0"/>
              </a:rPr>
              <a:t>-5</a:t>
            </a:r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 s</a:t>
            </a:r>
            <a:r>
              <a:rPr lang="en-US" sz="1600" b="1" i="1" baseline="30000">
                <a:solidFill>
                  <a:srgbClr val="7F7F7F"/>
                </a:solidFill>
                <a:latin typeface="Helvetica" charset="0"/>
              </a:rPr>
              <a:t>-1</a:t>
            </a:r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, pattern), </a:t>
            </a:r>
          </a:p>
          <a:p>
            <a:pPr algn="ctr"/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winds (ms</a:t>
            </a:r>
            <a:r>
              <a:rPr lang="en-US" sz="1600" b="1" i="1" baseline="30000">
                <a:solidFill>
                  <a:srgbClr val="7F7F7F"/>
                </a:solidFill>
                <a:latin typeface="Helvetica" charset="0"/>
              </a:rPr>
              <a:t>-1</a:t>
            </a:r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, vectors)</a:t>
            </a:r>
          </a:p>
        </p:txBody>
      </p:sp>
      <p:pic>
        <p:nvPicPr>
          <p:cNvPr id="52230" name="Picture 2" descr="U:\research\aew_summary_plots\amma_reanalyis\plan_plots\925_theta_vor_winds\class.theta_vor_winds.925.1.png"/>
          <p:cNvPicPr>
            <a:picLocks noChangeAspect="1" noChangeArrowheads="1"/>
          </p:cNvPicPr>
          <p:nvPr/>
        </p:nvPicPr>
        <p:blipFill>
          <a:blip r:embed="rId2"/>
          <a:srcRect t="3624"/>
          <a:stretch>
            <a:fillRect/>
          </a:stretch>
        </p:blipFill>
        <p:spPr bwMode="auto">
          <a:xfrm>
            <a:off x="400050" y="1371600"/>
            <a:ext cx="4310063" cy="405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1" name="TextBox 7"/>
          <p:cNvSpPr txBox="1">
            <a:spLocks noChangeArrowheads="1"/>
          </p:cNvSpPr>
          <p:nvPr/>
        </p:nvSpPr>
        <p:spPr bwMode="auto">
          <a:xfrm>
            <a:off x="4572000" y="5562600"/>
            <a:ext cx="4495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i="1">
                <a:latin typeface="Helvetica" charset="0"/>
              </a:rPr>
              <a:t>7/18/0600 UTC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48200" y="4953000"/>
            <a:ext cx="44958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>
                <a:solidFill>
                  <a:schemeClr val="bg1">
                    <a:lumMod val="50000"/>
                  </a:schemeClr>
                </a:solidFill>
                <a:latin typeface="Helvetica" pitchFamily="34" charset="0"/>
              </a:rPr>
              <a:t>MSG False Color Dust Image</a:t>
            </a:r>
          </a:p>
        </p:txBody>
      </p:sp>
      <p:pic>
        <p:nvPicPr>
          <p:cNvPr id="52233" name="Picture 3" descr="U:\research\aew_summary_plots\amma_reanalyis\plan_plots\msg_dust_wide\class_pres\dust_fc_0.png"/>
          <p:cNvPicPr>
            <a:picLocks noChangeAspect="1" noChangeArrowheads="1"/>
          </p:cNvPicPr>
          <p:nvPr/>
        </p:nvPicPr>
        <p:blipFill>
          <a:blip r:embed="rId3"/>
          <a:srcRect t="5263"/>
          <a:stretch>
            <a:fillRect/>
          </a:stretch>
        </p:blipFill>
        <p:spPr bwMode="auto">
          <a:xfrm>
            <a:off x="4862513" y="1828800"/>
            <a:ext cx="3598862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Outline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792162"/>
          </a:xfrm>
          <a:prstGeom prst="rect">
            <a:avLst/>
          </a:prstGeom>
          <a:solidFill>
            <a:schemeClr val="tx1"/>
          </a:solidFill>
        </p:spPr>
        <p:txBody>
          <a:bodyPr anchor="ctr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4400">
                <a:solidFill>
                  <a:schemeClr val="bg1"/>
                </a:solidFill>
                <a:latin typeface="Calibri" charset="0"/>
              </a:rPr>
              <a:t>July 17-20, 2006 Event (NV Type)</a:t>
            </a:r>
            <a:endParaRPr lang="en-US" sz="4400">
              <a:latin typeface="Calibri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652463" y="6462713"/>
            <a:ext cx="7772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61950" y="5562600"/>
            <a:ext cx="4495800" cy="830263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0.5</a:t>
            </a:r>
            <a:r>
              <a:rPr lang="en-US" sz="1600" b="1">
                <a:solidFill>
                  <a:srgbClr val="7F7F7F"/>
                </a:solidFill>
                <a:latin typeface="Helvetica" charset="0"/>
              </a:rPr>
              <a:t>°</a:t>
            </a:r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 AMMA Reanalysis 925 </a:t>
            </a:r>
            <a:r>
              <a:rPr lang="el-GR" sz="1600" b="1" i="1">
                <a:solidFill>
                  <a:srgbClr val="7F7F7F"/>
                </a:solidFill>
                <a:latin typeface="Helvetica" charset="0"/>
              </a:rPr>
              <a:t>θ</a:t>
            </a:r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 (K, shaded), </a:t>
            </a:r>
          </a:p>
          <a:p>
            <a:pPr algn="ctr"/>
            <a:r>
              <a:rPr lang="el-GR" sz="1600" b="1" i="1">
                <a:solidFill>
                  <a:srgbClr val="7F7F7F"/>
                </a:solidFill>
                <a:latin typeface="Helvetica" charset="0"/>
              </a:rPr>
              <a:t>ζ</a:t>
            </a:r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 (&gt; 2.5x10</a:t>
            </a:r>
            <a:r>
              <a:rPr lang="en-US" sz="1600" b="1" i="1" baseline="30000">
                <a:solidFill>
                  <a:srgbClr val="7F7F7F"/>
                </a:solidFill>
                <a:latin typeface="Helvetica" charset="0"/>
              </a:rPr>
              <a:t>-5</a:t>
            </a:r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 s</a:t>
            </a:r>
            <a:r>
              <a:rPr lang="en-US" sz="1600" b="1" i="1" baseline="30000">
                <a:solidFill>
                  <a:srgbClr val="7F7F7F"/>
                </a:solidFill>
                <a:latin typeface="Helvetica" charset="0"/>
              </a:rPr>
              <a:t>-1</a:t>
            </a:r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, pattern), </a:t>
            </a:r>
          </a:p>
          <a:p>
            <a:pPr algn="ctr"/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winds (ms</a:t>
            </a:r>
            <a:r>
              <a:rPr lang="en-US" sz="1600" b="1" i="1" baseline="30000">
                <a:solidFill>
                  <a:srgbClr val="7F7F7F"/>
                </a:solidFill>
                <a:latin typeface="Helvetica" charset="0"/>
              </a:rPr>
              <a:t>-1</a:t>
            </a:r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, vectors)</a:t>
            </a:r>
          </a:p>
        </p:txBody>
      </p:sp>
      <p:pic>
        <p:nvPicPr>
          <p:cNvPr id="53254" name="Picture 2" descr="U:\research\aew_summary_plots\amma_reanalyis\plan_plots\925_theta_vor_winds\class.theta_vor_winds.925.1.png"/>
          <p:cNvPicPr>
            <a:picLocks noChangeAspect="1" noChangeArrowheads="1"/>
          </p:cNvPicPr>
          <p:nvPr/>
        </p:nvPicPr>
        <p:blipFill>
          <a:blip r:embed="rId2"/>
          <a:srcRect t="3624"/>
          <a:stretch>
            <a:fillRect/>
          </a:stretch>
        </p:blipFill>
        <p:spPr bwMode="auto">
          <a:xfrm>
            <a:off x="400050" y="1371600"/>
            <a:ext cx="4310063" cy="405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5" name="TextBox 7"/>
          <p:cNvSpPr txBox="1">
            <a:spLocks noChangeArrowheads="1"/>
          </p:cNvSpPr>
          <p:nvPr/>
        </p:nvSpPr>
        <p:spPr bwMode="auto">
          <a:xfrm>
            <a:off x="4572000" y="5562600"/>
            <a:ext cx="4495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i="1">
                <a:latin typeface="Helvetica" charset="0"/>
              </a:rPr>
              <a:t>7/18/1200 UTC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48200" y="4953000"/>
            <a:ext cx="44958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>
                <a:solidFill>
                  <a:schemeClr val="bg1">
                    <a:lumMod val="50000"/>
                  </a:schemeClr>
                </a:solidFill>
                <a:latin typeface="Helvetica" pitchFamily="34" charset="0"/>
              </a:rPr>
              <a:t>MSG False Color Dust Image</a:t>
            </a:r>
          </a:p>
        </p:txBody>
      </p:sp>
      <p:pic>
        <p:nvPicPr>
          <p:cNvPr id="53257" name="Picture 3" descr="U:\research\aew_summary_plots\amma_reanalyis\plan_plots\msg_dust_wide\class_pres\dust_fc_0.png"/>
          <p:cNvPicPr>
            <a:picLocks noChangeAspect="1" noChangeArrowheads="1"/>
          </p:cNvPicPr>
          <p:nvPr/>
        </p:nvPicPr>
        <p:blipFill>
          <a:blip r:embed="rId3"/>
          <a:srcRect t="4762"/>
          <a:stretch>
            <a:fillRect/>
          </a:stretch>
        </p:blipFill>
        <p:spPr bwMode="auto">
          <a:xfrm>
            <a:off x="4964113" y="1752600"/>
            <a:ext cx="3671887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Outline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792162"/>
          </a:xfrm>
          <a:prstGeom prst="rect">
            <a:avLst/>
          </a:prstGeom>
          <a:solidFill>
            <a:schemeClr val="tx1"/>
          </a:solidFill>
        </p:spPr>
        <p:txBody>
          <a:bodyPr anchor="ctr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4400">
                <a:solidFill>
                  <a:schemeClr val="bg1"/>
                </a:solidFill>
                <a:latin typeface="Calibri" charset="0"/>
              </a:rPr>
              <a:t>July 17-20, 2006 Event (NV Type)</a:t>
            </a:r>
            <a:endParaRPr lang="en-US" sz="4400">
              <a:latin typeface="Calibri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652463" y="6462713"/>
            <a:ext cx="7772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61950" y="5562600"/>
            <a:ext cx="4495800" cy="830263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0.5</a:t>
            </a:r>
            <a:r>
              <a:rPr lang="en-US" sz="1600" b="1">
                <a:solidFill>
                  <a:srgbClr val="7F7F7F"/>
                </a:solidFill>
                <a:latin typeface="Helvetica" charset="0"/>
              </a:rPr>
              <a:t>°</a:t>
            </a:r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 AMMA Reanalysis 925 </a:t>
            </a:r>
            <a:r>
              <a:rPr lang="el-GR" sz="1600" b="1" i="1">
                <a:solidFill>
                  <a:srgbClr val="7F7F7F"/>
                </a:solidFill>
                <a:latin typeface="Helvetica" charset="0"/>
              </a:rPr>
              <a:t>θ</a:t>
            </a:r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 (K, shaded), </a:t>
            </a:r>
          </a:p>
          <a:p>
            <a:pPr algn="ctr"/>
            <a:r>
              <a:rPr lang="el-GR" sz="1600" b="1" i="1">
                <a:solidFill>
                  <a:srgbClr val="7F7F7F"/>
                </a:solidFill>
                <a:latin typeface="Helvetica" charset="0"/>
              </a:rPr>
              <a:t>ζ</a:t>
            </a:r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 (&gt; 2.5x10</a:t>
            </a:r>
            <a:r>
              <a:rPr lang="en-US" sz="1600" b="1" i="1" baseline="30000">
                <a:solidFill>
                  <a:srgbClr val="7F7F7F"/>
                </a:solidFill>
                <a:latin typeface="Helvetica" charset="0"/>
              </a:rPr>
              <a:t>-5</a:t>
            </a:r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 s</a:t>
            </a:r>
            <a:r>
              <a:rPr lang="en-US" sz="1600" b="1" i="1" baseline="30000">
                <a:solidFill>
                  <a:srgbClr val="7F7F7F"/>
                </a:solidFill>
                <a:latin typeface="Helvetica" charset="0"/>
              </a:rPr>
              <a:t>-1</a:t>
            </a:r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, pattern), </a:t>
            </a:r>
          </a:p>
          <a:p>
            <a:pPr algn="ctr"/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winds (ms</a:t>
            </a:r>
            <a:r>
              <a:rPr lang="en-US" sz="1600" b="1" i="1" baseline="30000">
                <a:solidFill>
                  <a:srgbClr val="7F7F7F"/>
                </a:solidFill>
                <a:latin typeface="Helvetica" charset="0"/>
              </a:rPr>
              <a:t>-1</a:t>
            </a:r>
            <a:r>
              <a:rPr lang="en-US" sz="1600" b="1" i="1">
                <a:solidFill>
                  <a:srgbClr val="7F7F7F"/>
                </a:solidFill>
                <a:latin typeface="Helvetica" charset="0"/>
              </a:rPr>
              <a:t>, vectors)</a:t>
            </a:r>
          </a:p>
        </p:txBody>
      </p:sp>
      <p:pic>
        <p:nvPicPr>
          <p:cNvPr id="54278" name="Picture 2" descr="U:\research\aew_summary_plots\amma_reanalyis\plan_plots\925_theta_vor_winds\class.theta_vor_winds.925.1.png"/>
          <p:cNvPicPr>
            <a:picLocks noChangeAspect="1" noChangeArrowheads="1"/>
          </p:cNvPicPr>
          <p:nvPr/>
        </p:nvPicPr>
        <p:blipFill>
          <a:blip r:embed="rId2"/>
          <a:srcRect t="3624"/>
          <a:stretch>
            <a:fillRect/>
          </a:stretch>
        </p:blipFill>
        <p:spPr bwMode="auto">
          <a:xfrm>
            <a:off x="400050" y="1371600"/>
            <a:ext cx="4310063" cy="405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82" name="TextBox 13"/>
          <p:cNvSpPr txBox="1">
            <a:spLocks noChangeArrowheads="1"/>
          </p:cNvSpPr>
          <p:nvPr/>
        </p:nvSpPr>
        <p:spPr bwMode="auto">
          <a:xfrm>
            <a:off x="4572000" y="5562600"/>
            <a:ext cx="4495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i="1">
                <a:latin typeface="Helvetica" charset="0"/>
              </a:rPr>
              <a:t>7/18/1800 UTC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48200" y="4953000"/>
            <a:ext cx="44958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>
                <a:solidFill>
                  <a:schemeClr val="bg1">
                    <a:lumMod val="50000"/>
                  </a:schemeClr>
                </a:solidFill>
                <a:latin typeface="Helvetica" pitchFamily="34" charset="0"/>
              </a:rPr>
              <a:t>MSG False Color Dust Image</a:t>
            </a:r>
          </a:p>
        </p:txBody>
      </p:sp>
      <p:pic>
        <p:nvPicPr>
          <p:cNvPr id="54284" name="Picture 3" descr="U:\research\aew_summary_plots\amma_reanalyis\plan_plots\msg_dust_wide\class_pres\dust_fc_0.png"/>
          <p:cNvPicPr>
            <a:picLocks noChangeAspect="1" noChangeArrowheads="1"/>
          </p:cNvPicPr>
          <p:nvPr/>
        </p:nvPicPr>
        <p:blipFill>
          <a:blip r:embed="rId3"/>
          <a:srcRect t="4762"/>
          <a:stretch>
            <a:fillRect/>
          </a:stretch>
        </p:blipFill>
        <p:spPr bwMode="auto">
          <a:xfrm>
            <a:off x="4964113" y="1752600"/>
            <a:ext cx="3671887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700 hPa PV, Streamfunction, and Winds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/>
              <a:t>Description</a:t>
            </a:r>
          </a:p>
          <a:p>
            <a:pPr lvl="1" eaLnBrk="1" hangingPunct="1"/>
            <a:r>
              <a:rPr lang="en-US"/>
              <a:t>Source: AMMA Reanalysis Model Level Data</a:t>
            </a:r>
          </a:p>
          <a:p>
            <a:pPr lvl="1" eaLnBrk="1" hangingPunct="1"/>
            <a:r>
              <a:rPr lang="en-US"/>
              <a:t>Resolution: 0.5x0.5°.</a:t>
            </a:r>
          </a:p>
          <a:p>
            <a:pPr lvl="1" eaLnBrk="1" hangingPunct="1"/>
            <a:r>
              <a:rPr lang="en-US"/>
              <a:t>Key: 700 hPa potential vorticity (x10</a:t>
            </a:r>
            <a:r>
              <a:rPr lang="en-US" baseline="30000"/>
              <a:t>-1</a:t>
            </a:r>
            <a:r>
              <a:rPr lang="en-US"/>
              <a:t> PVU, shaded), 700 hPa winds (ms</a:t>
            </a:r>
            <a:r>
              <a:rPr lang="en-US" baseline="30000"/>
              <a:t>-1</a:t>
            </a:r>
            <a:r>
              <a:rPr lang="en-US"/>
              <a:t>, vectors), streamfunction (x10</a:t>
            </a:r>
            <a:r>
              <a:rPr lang="en-US" baseline="30000"/>
              <a:t>6</a:t>
            </a:r>
            <a:r>
              <a:rPr lang="en-US"/>
              <a:t> m</a:t>
            </a:r>
            <a:r>
              <a:rPr lang="en-US" baseline="30000"/>
              <a:t>2</a:t>
            </a:r>
            <a:r>
              <a:rPr lang="en-US"/>
              <a:t>s-</a:t>
            </a:r>
            <a:r>
              <a:rPr lang="en-US" baseline="30000"/>
              <a:t>2</a:t>
            </a:r>
            <a:r>
              <a:rPr lang="en-US"/>
              <a:t>).</a:t>
            </a:r>
          </a:p>
          <a:p>
            <a:pPr eaLnBrk="1" hangingPunct="1"/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700 hPa PV and Winds</a:t>
            </a:r>
          </a:p>
        </p:txBody>
      </p:sp>
      <p:sp>
        <p:nvSpPr>
          <p:cNvPr id="45059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506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850" y="1379538"/>
            <a:ext cx="8193088" cy="493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700 hPa PV and Winds</a:t>
            </a:r>
          </a:p>
        </p:txBody>
      </p:sp>
      <p:sp>
        <p:nvSpPr>
          <p:cNvPr id="46083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850" y="1379538"/>
            <a:ext cx="8193088" cy="493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700 hPa PV and Winds</a:t>
            </a:r>
          </a:p>
        </p:txBody>
      </p:sp>
      <p:sp>
        <p:nvSpPr>
          <p:cNvPr id="47107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710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850" y="1379538"/>
            <a:ext cx="8193088" cy="493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Outline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792162"/>
          </a:xfrm>
          <a:prstGeom prst="rect">
            <a:avLst/>
          </a:prstGeom>
          <a:solidFill>
            <a:schemeClr val="tx1"/>
          </a:solidFill>
        </p:spPr>
        <p:txBody>
          <a:bodyPr anchor="ctr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4400">
                <a:solidFill>
                  <a:schemeClr val="bg1"/>
                </a:solidFill>
                <a:latin typeface="Calibri" charset="0"/>
              </a:rPr>
              <a:t>Mean Dust Concentrations</a:t>
            </a:r>
            <a:endParaRPr lang="en-US" sz="4400">
              <a:latin typeface="Calibri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652463" y="6462713"/>
            <a:ext cx="7772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6488113"/>
            <a:ext cx="47244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 err="1">
                <a:solidFill>
                  <a:schemeClr val="bg1">
                    <a:lumMod val="50000"/>
                  </a:schemeClr>
                </a:solidFill>
                <a:latin typeface="Helvetica" pitchFamily="34" charset="0"/>
              </a:rPr>
              <a:t>Knippertz</a:t>
            </a:r>
            <a:r>
              <a:rPr lang="en-US" b="1" i="1" dirty="0">
                <a:solidFill>
                  <a:schemeClr val="bg1">
                    <a:lumMod val="50000"/>
                  </a:schemeClr>
                </a:solidFill>
                <a:latin typeface="Helvetica" pitchFamily="34" charset="0"/>
              </a:rPr>
              <a:t> and Todd (2010)</a:t>
            </a:r>
          </a:p>
        </p:txBody>
      </p:sp>
      <p:pic>
        <p:nvPicPr>
          <p:cNvPr id="30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19113" y="1682750"/>
            <a:ext cx="5254625" cy="3352800"/>
          </a:xfrm>
        </p:spPr>
      </p:pic>
      <p:sp>
        <p:nvSpPr>
          <p:cNvPr id="3079" name="TextBox 17"/>
          <p:cNvSpPr txBox="1">
            <a:spLocks noChangeArrowheads="1"/>
          </p:cNvSpPr>
          <p:nvPr/>
        </p:nvSpPr>
        <p:spPr bwMode="auto">
          <a:xfrm>
            <a:off x="304800" y="5111750"/>
            <a:ext cx="5562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i="1">
                <a:latin typeface="Helvetica" charset="0"/>
              </a:rPr>
              <a:t>Climatological JJAS 2000-2006 Aerosol Loading (</a:t>
            </a:r>
            <a:r>
              <a:rPr lang="en-US" b="1" i="1">
                <a:latin typeface="Calibri" charset="0"/>
              </a:rPr>
              <a:t>Aerosol Optical Thickness at 558 nm)</a:t>
            </a:r>
            <a:endParaRPr lang="en-US" b="1" i="1">
              <a:latin typeface="Helvetica" charset="0"/>
            </a:endParaRPr>
          </a:p>
        </p:txBody>
      </p:sp>
      <p:sp>
        <p:nvSpPr>
          <p:cNvPr id="3080" name="Rectangle 18"/>
          <p:cNvSpPr>
            <a:spLocks noChangeArrowheads="1"/>
          </p:cNvSpPr>
          <p:nvPr/>
        </p:nvSpPr>
        <p:spPr bwMode="auto">
          <a:xfrm>
            <a:off x="5943600" y="1600200"/>
            <a:ext cx="28194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indent="-342900"/>
            <a:r>
              <a:rPr lang="en-US" sz="2200">
                <a:latin typeface="Helvetica" charset="0"/>
              </a:rPr>
              <a:t>The greatest</a:t>
            </a:r>
          </a:p>
          <a:p>
            <a:pPr indent="-342900"/>
            <a:r>
              <a:rPr lang="en-US" sz="2200">
                <a:latin typeface="Helvetica" charset="0"/>
              </a:rPr>
              <a:t>summer dust concentrations are found in a belt extending from Niger to Mauritania between 15°-25°N.</a:t>
            </a:r>
          </a:p>
          <a:p>
            <a:pPr indent="-342900"/>
            <a:endParaRPr lang="en-US" sz="2200">
              <a:latin typeface="Helvetica" charset="0"/>
            </a:endParaRPr>
          </a:p>
          <a:p>
            <a:pPr indent="-342900"/>
            <a:r>
              <a:rPr lang="en-US" sz="2200">
                <a:latin typeface="Helvetica" charset="0"/>
              </a:rPr>
              <a:t>This is south of the driest region but has AEW activity and MCSs.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700 hPa PV and Winds</a:t>
            </a:r>
          </a:p>
        </p:txBody>
      </p:sp>
      <p:sp>
        <p:nvSpPr>
          <p:cNvPr id="48131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813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850" y="1379538"/>
            <a:ext cx="8193088" cy="493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700 hPa PV and Winds</a:t>
            </a:r>
          </a:p>
        </p:txBody>
      </p:sp>
      <p:sp>
        <p:nvSpPr>
          <p:cNvPr id="49155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915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850" y="1379538"/>
            <a:ext cx="8193088" cy="493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700 hPa PV and Winds</a:t>
            </a:r>
          </a:p>
        </p:txBody>
      </p:sp>
      <p:sp>
        <p:nvSpPr>
          <p:cNvPr id="50179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850" y="1379538"/>
            <a:ext cx="8193088" cy="493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700 hPa PV and Winds</a:t>
            </a:r>
          </a:p>
        </p:txBody>
      </p:sp>
      <p:sp>
        <p:nvSpPr>
          <p:cNvPr id="51203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5120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850" y="1379538"/>
            <a:ext cx="8193088" cy="493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700 hPa PV and Winds</a:t>
            </a:r>
          </a:p>
        </p:txBody>
      </p:sp>
      <p:sp>
        <p:nvSpPr>
          <p:cNvPr id="52227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850" y="1379538"/>
            <a:ext cx="8193088" cy="493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700 hPa PV and Winds</a:t>
            </a:r>
          </a:p>
        </p:txBody>
      </p:sp>
      <p:sp>
        <p:nvSpPr>
          <p:cNvPr id="53251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5325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850" y="1379538"/>
            <a:ext cx="8193088" cy="493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700 hPa PV and Winds</a:t>
            </a:r>
          </a:p>
        </p:txBody>
      </p:sp>
      <p:sp>
        <p:nvSpPr>
          <p:cNvPr id="54275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5427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850" y="1379538"/>
            <a:ext cx="8193088" cy="493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700 hPa PV and Winds</a:t>
            </a:r>
          </a:p>
        </p:txBody>
      </p:sp>
      <p:sp>
        <p:nvSpPr>
          <p:cNvPr id="55299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5530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850" y="1379538"/>
            <a:ext cx="8193088" cy="493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700 hPa PV and Winds</a:t>
            </a:r>
          </a:p>
        </p:txBody>
      </p:sp>
      <p:sp>
        <p:nvSpPr>
          <p:cNvPr id="56323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5632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850" y="1379538"/>
            <a:ext cx="8193088" cy="493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700 hPa PV and Winds</a:t>
            </a:r>
          </a:p>
        </p:txBody>
      </p:sp>
      <p:sp>
        <p:nvSpPr>
          <p:cNvPr id="57347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5734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850" y="1379538"/>
            <a:ext cx="8193088" cy="493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Outline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792162"/>
          </a:xfrm>
          <a:prstGeom prst="rect">
            <a:avLst/>
          </a:prstGeom>
          <a:solidFill>
            <a:schemeClr val="tx1"/>
          </a:solidFill>
        </p:spPr>
        <p:txBody>
          <a:bodyPr anchor="ctr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4400">
                <a:solidFill>
                  <a:schemeClr val="bg1"/>
                </a:solidFill>
                <a:latin typeface="Calibri" charset="0"/>
              </a:rPr>
              <a:t>1998-2009 Climatological EKE</a:t>
            </a:r>
            <a:endParaRPr lang="en-US" sz="4400">
              <a:latin typeface="Calibri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652463" y="6462713"/>
            <a:ext cx="7772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6488113"/>
            <a:ext cx="47244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 err="1">
                <a:solidFill>
                  <a:schemeClr val="bg1">
                    <a:lumMod val="50000"/>
                  </a:schemeClr>
                </a:solidFill>
                <a:latin typeface="Helvetica" pitchFamily="34" charset="0"/>
              </a:rPr>
              <a:t>Knippertz</a:t>
            </a:r>
            <a:r>
              <a:rPr lang="en-US" b="1" i="1" dirty="0">
                <a:solidFill>
                  <a:schemeClr val="bg1">
                    <a:lumMod val="50000"/>
                  </a:schemeClr>
                </a:solidFill>
                <a:latin typeface="Helvetica" pitchFamily="34" charset="0"/>
              </a:rPr>
              <a:t> and Todd (2010)</a:t>
            </a:r>
          </a:p>
        </p:txBody>
      </p:sp>
      <p:pic>
        <p:nvPicPr>
          <p:cNvPr id="41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19113" y="1682750"/>
            <a:ext cx="5254625" cy="3352800"/>
          </a:xfrm>
        </p:spPr>
      </p:pic>
      <p:sp>
        <p:nvSpPr>
          <p:cNvPr id="4103" name="TextBox 17"/>
          <p:cNvSpPr txBox="1">
            <a:spLocks noChangeArrowheads="1"/>
          </p:cNvSpPr>
          <p:nvPr/>
        </p:nvSpPr>
        <p:spPr bwMode="auto">
          <a:xfrm>
            <a:off x="304800" y="5111750"/>
            <a:ext cx="5562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i="1">
                <a:latin typeface="Helvetica" charset="0"/>
              </a:rPr>
              <a:t>Climatological JJAS 2000-2006 Aerosol Loading (</a:t>
            </a:r>
            <a:r>
              <a:rPr lang="en-US" b="1" i="1">
                <a:latin typeface="Calibri" charset="0"/>
              </a:rPr>
              <a:t>Aerosol Optical Thickness at 558 nm)</a:t>
            </a:r>
            <a:endParaRPr lang="en-US" b="1" i="1">
              <a:latin typeface="Helvetica" charset="0"/>
            </a:endParaRPr>
          </a:p>
        </p:txBody>
      </p:sp>
      <p:pic>
        <p:nvPicPr>
          <p:cNvPr id="4104" name="Picture 2" descr="U:\paper_figures\vortex_aew_composite_part_1\eke_plan_and_cross\figure.png"/>
          <p:cNvPicPr>
            <a:picLocks noChangeAspect="1" noChangeArrowheads="1"/>
          </p:cNvPicPr>
          <p:nvPr/>
        </p:nvPicPr>
        <p:blipFill>
          <a:blip r:embed="rId3"/>
          <a:srcRect t="2850"/>
          <a:stretch>
            <a:fillRect/>
          </a:stretch>
        </p:blipFill>
        <p:spPr bwMode="auto">
          <a:xfrm>
            <a:off x="152400" y="1371600"/>
            <a:ext cx="8763000" cy="480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504825" y="1485900"/>
            <a:ext cx="1044575" cy="36988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Helvetica" charset="0"/>
              </a:rPr>
              <a:t>925 hPa</a:t>
            </a:r>
            <a:endParaRPr lang="en-US">
              <a:latin typeface="Calibri" charset="0"/>
            </a:endParaRPr>
          </a:p>
        </p:txBody>
      </p:sp>
      <p:sp>
        <p:nvSpPr>
          <p:cNvPr id="4106" name="Rectangle 10"/>
          <p:cNvSpPr>
            <a:spLocks noChangeArrowheads="1"/>
          </p:cNvSpPr>
          <p:nvPr/>
        </p:nvSpPr>
        <p:spPr bwMode="auto">
          <a:xfrm>
            <a:off x="4914900" y="1495425"/>
            <a:ext cx="1044575" cy="36988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Helvetica" charset="0"/>
              </a:rPr>
              <a:t>700 hPa</a:t>
            </a:r>
            <a:endParaRPr lang="en-US">
              <a:latin typeface="Calibri" charset="0"/>
            </a:endParaRPr>
          </a:p>
        </p:txBody>
      </p:sp>
      <p:sp>
        <p:nvSpPr>
          <p:cNvPr id="4107" name="Rectangle 12"/>
          <p:cNvSpPr>
            <a:spLocks noChangeArrowheads="1"/>
          </p:cNvSpPr>
          <p:nvPr/>
        </p:nvSpPr>
        <p:spPr bwMode="auto">
          <a:xfrm>
            <a:off x="4914900" y="3790950"/>
            <a:ext cx="952500" cy="36988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Helvetica" charset="0"/>
              </a:rPr>
              <a:t>5-15°N</a:t>
            </a:r>
            <a:endParaRPr lang="en-US">
              <a:latin typeface="Calibri" charset="0"/>
            </a:endParaRPr>
          </a:p>
        </p:txBody>
      </p:sp>
      <p:sp>
        <p:nvSpPr>
          <p:cNvPr id="4108" name="Rectangle 13"/>
          <p:cNvSpPr>
            <a:spLocks noChangeArrowheads="1"/>
          </p:cNvSpPr>
          <p:nvPr/>
        </p:nvSpPr>
        <p:spPr bwMode="auto">
          <a:xfrm>
            <a:off x="514350" y="3781425"/>
            <a:ext cx="1085850" cy="36988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Helvetica" charset="0"/>
              </a:rPr>
              <a:t>5°E-5°W</a:t>
            </a:r>
            <a:endParaRPr lang="en-US">
              <a:latin typeface="Calibri" charset="0"/>
            </a:endParaRPr>
          </a:p>
        </p:txBody>
      </p:sp>
      <p:sp>
        <p:nvSpPr>
          <p:cNvPr id="4109" name="Rectangle 14"/>
          <p:cNvSpPr>
            <a:spLocks noChangeArrowheads="1"/>
          </p:cNvSpPr>
          <p:nvPr/>
        </p:nvSpPr>
        <p:spPr bwMode="auto">
          <a:xfrm>
            <a:off x="6686550" y="5849938"/>
            <a:ext cx="952500" cy="3397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Helvetica" charset="0"/>
              </a:rPr>
              <a:t>[m</a:t>
            </a:r>
            <a:r>
              <a:rPr lang="en-US" sz="1600" baseline="30000">
                <a:latin typeface="Helvetica" charset="0"/>
              </a:rPr>
              <a:t>2</a:t>
            </a:r>
            <a:r>
              <a:rPr lang="en-US" sz="1600">
                <a:latin typeface="Helvetica" charset="0"/>
              </a:rPr>
              <a:t>s</a:t>
            </a:r>
            <a:r>
              <a:rPr lang="en-US" sz="1600" baseline="30000">
                <a:latin typeface="Helvetica" charset="0"/>
              </a:rPr>
              <a:t>-2</a:t>
            </a:r>
            <a:r>
              <a:rPr lang="en-US" sz="1600">
                <a:latin typeface="Helvetica" charset="0"/>
              </a:rPr>
              <a:t>]</a:t>
            </a:r>
            <a:endParaRPr lang="en-US" sz="160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700 hPa PV and Winds</a:t>
            </a:r>
          </a:p>
        </p:txBody>
      </p:sp>
      <p:sp>
        <p:nvSpPr>
          <p:cNvPr id="58371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5837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850" y="1379538"/>
            <a:ext cx="8193088" cy="493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400 hPa PV, Streamfunction, and Winds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/>
              <a:t>Description</a:t>
            </a:r>
          </a:p>
          <a:p>
            <a:pPr lvl="1" eaLnBrk="1" hangingPunct="1"/>
            <a:r>
              <a:rPr lang="en-US"/>
              <a:t>Source: AMMA Reanalysis Model Level Data</a:t>
            </a:r>
          </a:p>
          <a:p>
            <a:pPr lvl="1" eaLnBrk="1" hangingPunct="1"/>
            <a:r>
              <a:rPr lang="en-US"/>
              <a:t>Resolution: 0.5x0.5°.</a:t>
            </a:r>
          </a:p>
          <a:p>
            <a:pPr lvl="1" eaLnBrk="1" hangingPunct="1"/>
            <a:r>
              <a:rPr lang="en-US"/>
              <a:t>Key: 400 hPa potential vorticity (x10</a:t>
            </a:r>
            <a:r>
              <a:rPr lang="en-US" baseline="30000"/>
              <a:t>-1</a:t>
            </a:r>
            <a:r>
              <a:rPr lang="en-US"/>
              <a:t> PVU, shaded), 400 hPa winds (ms</a:t>
            </a:r>
            <a:r>
              <a:rPr lang="en-US" baseline="30000"/>
              <a:t>-1</a:t>
            </a:r>
            <a:r>
              <a:rPr lang="en-US"/>
              <a:t>, vectors), streamfunction (x10</a:t>
            </a:r>
            <a:r>
              <a:rPr lang="en-US" baseline="30000"/>
              <a:t>6</a:t>
            </a:r>
            <a:r>
              <a:rPr lang="en-US"/>
              <a:t> m</a:t>
            </a:r>
            <a:r>
              <a:rPr lang="en-US" baseline="30000"/>
              <a:t>2</a:t>
            </a:r>
            <a:r>
              <a:rPr lang="en-US"/>
              <a:t>s-</a:t>
            </a:r>
            <a:r>
              <a:rPr lang="en-US" baseline="30000"/>
              <a:t>2</a:t>
            </a:r>
            <a:r>
              <a:rPr lang="en-US"/>
              <a:t>).</a:t>
            </a:r>
          </a:p>
          <a:p>
            <a:pPr eaLnBrk="1" hangingPunct="1"/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400 hPa PV, Streamfunction, and Winds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60419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6042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850" y="1379538"/>
            <a:ext cx="8193088" cy="493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400 hPa PV, Streamfunction, and Winds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61443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6144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850" y="1379538"/>
            <a:ext cx="8193088" cy="493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400 hPa PV, Streamfunction, and Winds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62467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6246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850" y="1379538"/>
            <a:ext cx="8193088" cy="493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400 hPa PV, Streamfunction, and Winds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63491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6349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850" y="1379538"/>
            <a:ext cx="8193088" cy="493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400 hPa PV, Streamfunction, and Winds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64515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6451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850" y="1379538"/>
            <a:ext cx="8193088" cy="493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400 hPa PV, Streamfunction, and Winds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65539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6554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850" y="1379538"/>
            <a:ext cx="8193088" cy="493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400 hPa PV, Streamfunction, and Winds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66563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6656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850" y="1379538"/>
            <a:ext cx="8193088" cy="493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400 hPa PV, Streamfunction, and Winds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67587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6758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850" y="1379538"/>
            <a:ext cx="8193088" cy="493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U:\research\dust\modis_aod_db\jjas_mean_aod\jjas_mean_aod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2400" y="76200"/>
            <a:ext cx="6116638" cy="4191000"/>
          </a:xfrm>
        </p:spPr>
      </p:pic>
      <p:sp>
        <p:nvSpPr>
          <p:cNvPr id="7" name="Rectangle 6"/>
          <p:cNvSpPr/>
          <p:nvPr/>
        </p:nvSpPr>
        <p:spPr>
          <a:xfrm>
            <a:off x="1109663" y="1228725"/>
            <a:ext cx="2403475" cy="18954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2533" name="Picture 4" descr="U:\research\dust\modis_aod_db\jjas_aod_ts\jjas_aod_t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400" y="4259263"/>
            <a:ext cx="5019675" cy="237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TextBox 8"/>
          <p:cNvSpPr txBox="1">
            <a:spLocks noChangeArrowheads="1"/>
          </p:cNvSpPr>
          <p:nvPr/>
        </p:nvSpPr>
        <p:spPr bwMode="auto">
          <a:xfrm>
            <a:off x="381000" y="4953000"/>
            <a:ext cx="3276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Calibri" charset="0"/>
              </a:rPr>
              <a:t>Aerosol </a:t>
            </a:r>
            <a:r>
              <a:rPr lang="en-US" dirty="0" err="1" smtClean="0">
                <a:latin typeface="Calibri" charset="0"/>
              </a:rPr>
              <a:t>Optipical</a:t>
            </a:r>
            <a:r>
              <a:rPr lang="en-US" dirty="0" smtClean="0">
                <a:latin typeface="Calibri" charset="0"/>
              </a:rPr>
              <a:t> Depth </a:t>
            </a:r>
            <a:r>
              <a:rPr lang="en-US" dirty="0">
                <a:latin typeface="Calibri" charset="0"/>
              </a:rPr>
              <a:t>from the 550nm MODIS deep blue land-masked dataset.</a:t>
            </a:r>
          </a:p>
        </p:txBody>
      </p:sp>
      <p:sp>
        <p:nvSpPr>
          <p:cNvPr id="22535" name="TextBox 9"/>
          <p:cNvSpPr txBox="1">
            <a:spLocks noChangeArrowheads="1"/>
          </p:cNvSpPr>
          <p:nvPr/>
        </p:nvSpPr>
        <p:spPr bwMode="auto">
          <a:xfrm>
            <a:off x="6629400" y="4572000"/>
            <a:ext cx="2514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TS over selected box</a:t>
            </a:r>
          </a:p>
        </p:txBody>
      </p:sp>
      <p:sp>
        <p:nvSpPr>
          <p:cNvPr id="22536" name="TextBox 10"/>
          <p:cNvSpPr txBox="1">
            <a:spLocks noChangeArrowheads="1"/>
          </p:cNvSpPr>
          <p:nvPr/>
        </p:nvSpPr>
        <p:spPr bwMode="auto">
          <a:xfrm>
            <a:off x="685800" y="3505200"/>
            <a:ext cx="167640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JJAS 2006 mean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400 hPa PV, Streamfunction, and Winds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68611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6861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850" y="1379538"/>
            <a:ext cx="8193088" cy="493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400 hPa PV, Streamfunction, and Winds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69635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6963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850" y="1379538"/>
            <a:ext cx="8193088" cy="493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400 hPa PV, Streamfunction, and Winds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70659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7066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850" y="1379538"/>
            <a:ext cx="8193088" cy="493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400 hPa PV, Streamfunction, and Winds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71683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7168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850" y="1379538"/>
            <a:ext cx="8193088" cy="493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400 hPa PV, Streamfunction, and Winds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72707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7270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850" y="1379538"/>
            <a:ext cx="8193088" cy="493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400 hPa PV, Streamfunction, and Winds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73731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7373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850" y="1379538"/>
            <a:ext cx="8193088" cy="493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/>
              <a:t>Cross-Sections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MSG False Color Dust</a:t>
            </a:r>
          </a:p>
        </p:txBody>
      </p:sp>
      <p:pic>
        <p:nvPicPr>
          <p:cNvPr id="7577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68463" y="1600200"/>
            <a:ext cx="5807075" cy="4525963"/>
          </a:xfrm>
        </p:spPr>
      </p:pic>
      <p:cxnSp>
        <p:nvCxnSpPr>
          <p:cNvPr id="5" name="Straight Connector 4"/>
          <p:cNvCxnSpPr/>
          <p:nvPr/>
        </p:nvCxnSpPr>
        <p:spPr>
          <a:xfrm flipV="1">
            <a:off x="3886200" y="2286000"/>
            <a:ext cx="3276600" cy="2590800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505200" y="4749225"/>
            <a:ext cx="3810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latin typeface="+mn-lt"/>
              </a:rPr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05600" y="1828800"/>
            <a:ext cx="3810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latin typeface="+mn-lt"/>
              </a:rPr>
              <a:t>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/>
              <a:t>925 hPa </a:t>
            </a:r>
            <a:r>
              <a:rPr lang="el-GR" sz="4000"/>
              <a:t>θ</a:t>
            </a:r>
            <a:r>
              <a:rPr lang="en-US" sz="4000"/>
              <a:t>v, Vorticity, Streamfunction, and Winds</a:t>
            </a:r>
          </a:p>
        </p:txBody>
      </p:sp>
      <p:pic>
        <p:nvPicPr>
          <p:cNvPr id="7680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0850" y="1371600"/>
            <a:ext cx="8193088" cy="4953000"/>
          </a:xfrm>
        </p:spPr>
      </p:pic>
      <p:cxnSp>
        <p:nvCxnSpPr>
          <p:cNvPr id="4" name="Straight Connector 3"/>
          <p:cNvCxnSpPr/>
          <p:nvPr/>
        </p:nvCxnSpPr>
        <p:spPr>
          <a:xfrm flipH="1">
            <a:off x="3505200" y="2362200"/>
            <a:ext cx="2895600" cy="1981200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124200" y="4267200"/>
            <a:ext cx="3810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latin typeface="+mn-lt"/>
              </a:rPr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00800" y="1905000"/>
            <a:ext cx="3810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latin typeface="+mn-lt"/>
              </a:rPr>
              <a:t>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700 hPa PV, Streamfunction, and Winds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7782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0850" y="1379538"/>
            <a:ext cx="8193088" cy="4937125"/>
          </a:xfrm>
        </p:spPr>
      </p:pic>
      <p:cxnSp>
        <p:nvCxnSpPr>
          <p:cNvPr id="4" name="Straight Connector 3"/>
          <p:cNvCxnSpPr/>
          <p:nvPr/>
        </p:nvCxnSpPr>
        <p:spPr>
          <a:xfrm flipH="1">
            <a:off x="3505200" y="2362200"/>
            <a:ext cx="2895600" cy="1981200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124200" y="4267200"/>
            <a:ext cx="3810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latin typeface="+mn-lt"/>
              </a:rPr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00800" y="1905000"/>
            <a:ext cx="3810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latin typeface="+mn-lt"/>
              </a:rPr>
              <a:t>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U:\research\dust\modis_aod_db\aod_lon_hov\jjas_lon_hov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28600"/>
            <a:ext cx="523875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Box 5"/>
          <p:cNvSpPr txBox="1">
            <a:spLocks noChangeArrowheads="1"/>
          </p:cNvSpPr>
          <p:nvPr/>
        </p:nvSpPr>
        <p:spPr bwMode="auto">
          <a:xfrm>
            <a:off x="5638800" y="1600200"/>
            <a:ext cx="320040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 charset="0"/>
              </a:rPr>
              <a:t>Dust events as determined from the AOD have a tendency to propagate westward.</a:t>
            </a:r>
          </a:p>
          <a:p>
            <a:endParaRPr lang="en-US" dirty="0">
              <a:latin typeface="Calibri" charset="0"/>
            </a:endParaRPr>
          </a:p>
          <a:p>
            <a:r>
              <a:rPr lang="en-US" dirty="0">
                <a:latin typeface="Calibri" charset="0"/>
              </a:rPr>
              <a:t>These also tend to be associated with westward moving disturbances in most cases.</a:t>
            </a:r>
          </a:p>
          <a:p>
            <a:endParaRPr lang="en-US" dirty="0">
              <a:latin typeface="Calibri" charset="0"/>
            </a:endParaRPr>
          </a:p>
          <a:p>
            <a:r>
              <a:rPr lang="en-US" dirty="0">
                <a:latin typeface="Calibri" charset="0"/>
              </a:rPr>
              <a:t>Some grouping is also apparent</a:t>
            </a:r>
            <a:r>
              <a:rPr lang="en-US" dirty="0" smtClean="0">
                <a:latin typeface="Calibri" charset="0"/>
              </a:rPr>
              <a:t> (associated </a:t>
            </a:r>
            <a:r>
              <a:rPr lang="en-US" dirty="0">
                <a:latin typeface="Calibri" charset="0"/>
              </a:rPr>
              <a:t>with equatorial </a:t>
            </a:r>
            <a:r>
              <a:rPr lang="en-US" dirty="0" smtClean="0">
                <a:latin typeface="Calibri" charset="0"/>
              </a:rPr>
              <a:t>waves)</a:t>
            </a:r>
            <a:endParaRPr lang="en-US" dirty="0">
              <a:latin typeface="Calibri" charset="0"/>
            </a:endParaRPr>
          </a:p>
        </p:txBody>
      </p:sp>
      <p:sp>
        <p:nvSpPr>
          <p:cNvPr id="23556" name="TextBox 6"/>
          <p:cNvSpPr txBox="1">
            <a:spLocks noChangeArrowheads="1"/>
          </p:cNvSpPr>
          <p:nvPr/>
        </p:nvSpPr>
        <p:spPr bwMode="auto">
          <a:xfrm>
            <a:off x="2895600" y="757238"/>
            <a:ext cx="2286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Calibri" charset="0"/>
              </a:rPr>
              <a:t>1</a:t>
            </a:r>
          </a:p>
        </p:txBody>
      </p:sp>
      <p:sp>
        <p:nvSpPr>
          <p:cNvPr id="23557" name="TextBox 7"/>
          <p:cNvSpPr txBox="1">
            <a:spLocks noChangeArrowheads="1"/>
          </p:cNvSpPr>
          <p:nvPr/>
        </p:nvSpPr>
        <p:spPr bwMode="auto">
          <a:xfrm>
            <a:off x="2667000" y="1295400"/>
            <a:ext cx="228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Calibri" charset="0"/>
              </a:rPr>
              <a:t>2</a:t>
            </a:r>
          </a:p>
        </p:txBody>
      </p:sp>
      <p:sp>
        <p:nvSpPr>
          <p:cNvPr id="23558" name="TextBox 8"/>
          <p:cNvSpPr txBox="1">
            <a:spLocks noChangeArrowheads="1"/>
          </p:cNvSpPr>
          <p:nvPr/>
        </p:nvSpPr>
        <p:spPr bwMode="auto">
          <a:xfrm>
            <a:off x="1524000" y="2590800"/>
            <a:ext cx="228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Calibri" charset="0"/>
              </a:rPr>
              <a:t>3</a:t>
            </a:r>
          </a:p>
        </p:txBody>
      </p:sp>
      <p:sp>
        <p:nvSpPr>
          <p:cNvPr id="23559" name="TextBox 9"/>
          <p:cNvSpPr txBox="1">
            <a:spLocks noChangeArrowheads="1"/>
          </p:cNvSpPr>
          <p:nvPr/>
        </p:nvSpPr>
        <p:spPr bwMode="auto">
          <a:xfrm>
            <a:off x="2514600" y="2819400"/>
            <a:ext cx="228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Calibri" charset="0"/>
              </a:rPr>
              <a:t>4</a:t>
            </a:r>
          </a:p>
        </p:txBody>
      </p:sp>
      <p:sp>
        <p:nvSpPr>
          <p:cNvPr id="23560" name="TextBox 10"/>
          <p:cNvSpPr txBox="1">
            <a:spLocks noChangeArrowheads="1"/>
          </p:cNvSpPr>
          <p:nvPr/>
        </p:nvSpPr>
        <p:spPr bwMode="auto">
          <a:xfrm>
            <a:off x="2667000" y="3429000"/>
            <a:ext cx="228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Calibri" charset="0"/>
              </a:rPr>
              <a:t>5</a:t>
            </a:r>
          </a:p>
        </p:txBody>
      </p:sp>
      <p:sp>
        <p:nvSpPr>
          <p:cNvPr id="23561" name="TextBox 11"/>
          <p:cNvSpPr txBox="1">
            <a:spLocks noChangeArrowheads="1"/>
          </p:cNvSpPr>
          <p:nvPr/>
        </p:nvSpPr>
        <p:spPr bwMode="auto">
          <a:xfrm>
            <a:off x="2286000" y="4267200"/>
            <a:ext cx="228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Calibri" charset="0"/>
              </a:rPr>
              <a:t>6</a:t>
            </a:r>
          </a:p>
        </p:txBody>
      </p:sp>
      <p:sp>
        <p:nvSpPr>
          <p:cNvPr id="13" name="Oval 12"/>
          <p:cNvSpPr/>
          <p:nvPr/>
        </p:nvSpPr>
        <p:spPr>
          <a:xfrm rot="18132852">
            <a:off x="2112169" y="54769"/>
            <a:ext cx="954087" cy="22764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 rot="18132852">
            <a:off x="1959769" y="1548606"/>
            <a:ext cx="954088" cy="22764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 rot="18132852">
            <a:off x="2264569" y="3225006"/>
            <a:ext cx="954088" cy="22764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400 hPa PV, Streamfunction, and Winds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7885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0850" y="1379538"/>
            <a:ext cx="8193088" cy="4937125"/>
          </a:xfrm>
        </p:spPr>
      </p:pic>
      <p:cxnSp>
        <p:nvCxnSpPr>
          <p:cNvPr id="4" name="Straight Connector 3"/>
          <p:cNvCxnSpPr/>
          <p:nvPr/>
        </p:nvCxnSpPr>
        <p:spPr>
          <a:xfrm flipH="1">
            <a:off x="3505200" y="2362200"/>
            <a:ext cx="2895600" cy="1981200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124200" y="4267200"/>
            <a:ext cx="3810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latin typeface="+mn-lt"/>
              </a:rPr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00800" y="1905000"/>
            <a:ext cx="3810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latin typeface="+mn-lt"/>
              </a:rPr>
              <a:t>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C:D Cross-Section PV and </a:t>
            </a:r>
            <a:r>
              <a:rPr lang="el-GR"/>
              <a:t>θ</a:t>
            </a:r>
            <a:endParaRPr lang="en-US"/>
          </a:p>
        </p:txBody>
      </p:sp>
      <p:pic>
        <p:nvPicPr>
          <p:cNvPr id="80899" name="Picture 2" descr="U:\research\dust\epv_cross\epv_cross.200607171800.cd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47725" y="1658938"/>
            <a:ext cx="7448550" cy="4410075"/>
          </a:xfrm>
        </p:spPr>
      </p:pic>
      <p:sp>
        <p:nvSpPr>
          <p:cNvPr id="5" name="Oval 4"/>
          <p:cNvSpPr/>
          <p:nvPr/>
        </p:nvSpPr>
        <p:spPr>
          <a:xfrm rot="20743634">
            <a:off x="3748088" y="2625725"/>
            <a:ext cx="4467225" cy="6778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C:D Cross-Section Vorticity and </a:t>
            </a:r>
            <a:r>
              <a:rPr lang="el-GR"/>
              <a:t>θ</a:t>
            </a:r>
            <a:endParaRPr lang="en-US"/>
          </a:p>
        </p:txBody>
      </p:sp>
      <p:pic>
        <p:nvPicPr>
          <p:cNvPr id="79875" name="Picture 2" descr="U:\research\dust\epv_cross\rvor_cross.200607171800.cd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47725" y="1668463"/>
            <a:ext cx="7448550" cy="43910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MSG False Color Dust</a:t>
            </a:r>
          </a:p>
        </p:txBody>
      </p:sp>
      <p:pic>
        <p:nvPicPr>
          <p:cNvPr id="8192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68463" y="1600200"/>
            <a:ext cx="5807075" cy="4525963"/>
          </a:xfrm>
        </p:spPr>
      </p:pic>
      <p:cxnSp>
        <p:nvCxnSpPr>
          <p:cNvPr id="7" name="Straight Connector 6"/>
          <p:cNvCxnSpPr/>
          <p:nvPr/>
        </p:nvCxnSpPr>
        <p:spPr>
          <a:xfrm flipH="1">
            <a:off x="2895600" y="3962400"/>
            <a:ext cx="3276600" cy="0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685472" y="3904672"/>
            <a:ext cx="3810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latin typeface="+mn-lt"/>
              </a:rPr>
              <a:t>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73620" y="3904672"/>
            <a:ext cx="3810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latin typeface="+mn-lt"/>
              </a:rPr>
              <a:t>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/>
              <a:t>925 hPa </a:t>
            </a:r>
            <a:r>
              <a:rPr lang="el-GR" sz="4000"/>
              <a:t>θ</a:t>
            </a:r>
            <a:r>
              <a:rPr lang="en-US" sz="4000"/>
              <a:t>v, Vorticity, Streamfunction, and Winds</a:t>
            </a:r>
          </a:p>
        </p:txBody>
      </p:sp>
      <p:pic>
        <p:nvPicPr>
          <p:cNvPr id="8294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0850" y="1371600"/>
            <a:ext cx="8193088" cy="4953000"/>
          </a:xfrm>
        </p:spPr>
      </p:pic>
      <p:cxnSp>
        <p:nvCxnSpPr>
          <p:cNvPr id="4" name="Straight Connector 3"/>
          <p:cNvCxnSpPr/>
          <p:nvPr/>
        </p:nvCxnSpPr>
        <p:spPr>
          <a:xfrm flipH="1" flipV="1">
            <a:off x="2819400" y="3641725"/>
            <a:ext cx="2514600" cy="15875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590800" y="3639128"/>
            <a:ext cx="3810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latin typeface="+mn-lt"/>
              </a:rPr>
              <a:t>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72364" y="3639128"/>
            <a:ext cx="3810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latin typeface="+mn-lt"/>
              </a:rPr>
              <a:t>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C:D Cross-Section PV and </a:t>
            </a:r>
            <a:r>
              <a:rPr lang="el-GR"/>
              <a:t>θ</a:t>
            </a:r>
            <a:endParaRPr lang="en-US"/>
          </a:p>
        </p:txBody>
      </p:sp>
      <p:pic>
        <p:nvPicPr>
          <p:cNvPr id="84995" name="Picture 3" descr="U:\research\dust\epv_cross\epv_cross.200607180600.ew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90588" y="1658938"/>
            <a:ext cx="7362825" cy="44100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C:D Cross-Section Vorticity and </a:t>
            </a:r>
            <a:r>
              <a:rPr lang="el-GR"/>
              <a:t>θ</a:t>
            </a:r>
            <a:endParaRPr lang="en-US"/>
          </a:p>
        </p:txBody>
      </p:sp>
      <p:pic>
        <p:nvPicPr>
          <p:cNvPr id="83971" name="Picture 3" descr="U:\research\dust\epv_cross\rvor_cross.200607180600.ew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90588" y="1668463"/>
            <a:ext cx="7362825" cy="43910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June 2006</a:t>
            </a:r>
          </a:p>
        </p:txBody>
      </p:sp>
      <p:pic>
        <p:nvPicPr>
          <p:cNvPr id="24579" name="Picture 3" descr="U:\research\dust\modis_aod_db\aod_lon_hov\aod_lon_hov_jun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143000"/>
            <a:ext cx="446246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4648200" y="5791200"/>
            <a:ext cx="38639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AOD (shaded)</a:t>
            </a:r>
          </a:p>
          <a:p>
            <a:r>
              <a:rPr lang="en-US">
                <a:latin typeface="Calibri" charset="0"/>
              </a:rPr>
              <a:t>Black = 15-25N 925 Vorticity (1x10</a:t>
            </a:r>
            <a:r>
              <a:rPr lang="en-US" baseline="30000">
                <a:latin typeface="Calibri" charset="0"/>
              </a:rPr>
              <a:t>-5</a:t>
            </a:r>
            <a:r>
              <a:rPr lang="en-US">
                <a:latin typeface="Calibri" charset="0"/>
              </a:rPr>
              <a:t> s</a:t>
            </a:r>
            <a:r>
              <a:rPr lang="en-US" baseline="30000">
                <a:latin typeface="Calibri" charset="0"/>
              </a:rPr>
              <a:t>-1</a:t>
            </a:r>
            <a:r>
              <a:rPr lang="en-US">
                <a:latin typeface="Calibri" charset="0"/>
              </a:rPr>
              <a:t>)</a:t>
            </a:r>
          </a:p>
          <a:p>
            <a:endParaRPr lang="en-US">
              <a:latin typeface="Calibri" charset="0"/>
            </a:endParaRPr>
          </a:p>
        </p:txBody>
      </p:sp>
      <p:sp>
        <p:nvSpPr>
          <p:cNvPr id="24581" name="Rectangle 6"/>
          <p:cNvSpPr>
            <a:spLocks noChangeArrowheads="1"/>
          </p:cNvSpPr>
          <p:nvPr/>
        </p:nvSpPr>
        <p:spPr bwMode="auto">
          <a:xfrm>
            <a:off x="5105400" y="2209800"/>
            <a:ext cx="3276600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Event 1 was unusual in 2006 in its extent and longevity. </a:t>
            </a:r>
          </a:p>
          <a:p>
            <a:endParaRPr lang="en-US">
              <a:latin typeface="Calibri" charset="0"/>
            </a:endParaRPr>
          </a:p>
          <a:p>
            <a:r>
              <a:rPr lang="en-US">
                <a:latin typeface="Calibri" charset="0"/>
              </a:rPr>
              <a:t>It will be shown that this period was associated with large amounts of convective activity associated with equatorial Kelvin waves. It was also the only event comprised of multiple NVs.</a:t>
            </a:r>
          </a:p>
        </p:txBody>
      </p:sp>
      <p:sp>
        <p:nvSpPr>
          <p:cNvPr id="24582" name="TextBox 7"/>
          <p:cNvSpPr txBox="1">
            <a:spLocks noChangeArrowheads="1"/>
          </p:cNvSpPr>
          <p:nvPr/>
        </p:nvSpPr>
        <p:spPr bwMode="auto">
          <a:xfrm>
            <a:off x="2590800" y="3043238"/>
            <a:ext cx="2286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Calibri" charset="0"/>
              </a:rPr>
              <a:t>1</a:t>
            </a:r>
          </a:p>
        </p:txBody>
      </p:sp>
      <p:sp>
        <p:nvSpPr>
          <p:cNvPr id="24583" name="TextBox 8"/>
          <p:cNvSpPr txBox="1">
            <a:spLocks noChangeArrowheads="1"/>
          </p:cNvSpPr>
          <p:nvPr/>
        </p:nvSpPr>
        <p:spPr bwMode="auto">
          <a:xfrm>
            <a:off x="2819400" y="4343400"/>
            <a:ext cx="228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Calibri" charset="0"/>
              </a:rPr>
              <a:t>2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July 2006</a:t>
            </a:r>
          </a:p>
        </p:txBody>
      </p:sp>
      <p:pic>
        <p:nvPicPr>
          <p:cNvPr id="25603" name="Picture 3" descr="U:\research\dust\modis_aod_db\aod_lon_hov\aod_lon_hov_jun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0200" y="1143000"/>
            <a:ext cx="441166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4419600" y="5715000"/>
            <a:ext cx="38639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AOD (shaded)</a:t>
            </a:r>
          </a:p>
          <a:p>
            <a:r>
              <a:rPr lang="en-US">
                <a:latin typeface="Calibri" charset="0"/>
              </a:rPr>
              <a:t>Black = 15-25N 925 Vorticity (1x10</a:t>
            </a:r>
            <a:r>
              <a:rPr lang="en-US" baseline="30000">
                <a:latin typeface="Calibri" charset="0"/>
              </a:rPr>
              <a:t>-5</a:t>
            </a:r>
            <a:r>
              <a:rPr lang="en-US">
                <a:latin typeface="Calibri" charset="0"/>
              </a:rPr>
              <a:t> s</a:t>
            </a:r>
            <a:r>
              <a:rPr lang="en-US" baseline="30000">
                <a:latin typeface="Calibri" charset="0"/>
              </a:rPr>
              <a:t>-1</a:t>
            </a:r>
            <a:r>
              <a:rPr lang="en-US">
                <a:latin typeface="Calibri" charset="0"/>
              </a:rPr>
              <a:t>)</a:t>
            </a:r>
          </a:p>
          <a:p>
            <a:endParaRPr lang="en-US">
              <a:latin typeface="Calibri" charset="0"/>
            </a:endParaRPr>
          </a:p>
        </p:txBody>
      </p:sp>
      <p:sp>
        <p:nvSpPr>
          <p:cNvPr id="25605" name="TextBox 4"/>
          <p:cNvSpPr txBox="1">
            <a:spLocks noChangeArrowheads="1"/>
          </p:cNvSpPr>
          <p:nvPr/>
        </p:nvSpPr>
        <p:spPr bwMode="auto">
          <a:xfrm>
            <a:off x="1981200" y="4114800"/>
            <a:ext cx="228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Calibri" charset="0"/>
              </a:rPr>
              <a:t>3</a:t>
            </a:r>
          </a:p>
        </p:txBody>
      </p:sp>
      <p:sp>
        <p:nvSpPr>
          <p:cNvPr id="25606" name="TextBox 6"/>
          <p:cNvSpPr txBox="1">
            <a:spLocks noChangeArrowheads="1"/>
          </p:cNvSpPr>
          <p:nvPr/>
        </p:nvSpPr>
        <p:spPr bwMode="auto">
          <a:xfrm>
            <a:off x="1828800" y="5410200"/>
            <a:ext cx="228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Calibri" charset="0"/>
              </a:rPr>
              <a:t>4</a:t>
            </a: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5105400" y="2819400"/>
            <a:ext cx="3276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July had several strong NVs the strongest was Event 3.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15798</TotalTime>
  <Words>1616</Words>
  <Application>Microsoft Macintosh PowerPoint</Application>
  <PresentationFormat>On-screen Show (4:3)</PresentationFormat>
  <Paragraphs>230</Paragraphs>
  <Slides>76</Slides>
  <Notes>3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77" baseType="lpstr">
      <vt:lpstr>Default Design</vt:lpstr>
      <vt:lpstr>Slide 1</vt:lpstr>
      <vt:lpstr>Slide 2</vt:lpstr>
      <vt:lpstr>Slide 3</vt:lpstr>
      <vt:lpstr>Outline</vt:lpstr>
      <vt:lpstr>Outline</vt:lpstr>
      <vt:lpstr>Slide 6</vt:lpstr>
      <vt:lpstr>Slide 7</vt:lpstr>
      <vt:lpstr>June 2006</vt:lpstr>
      <vt:lpstr>July 2006</vt:lpstr>
      <vt:lpstr>August 2006</vt:lpstr>
      <vt:lpstr>September 2006</vt:lpstr>
      <vt:lpstr>2006 Dust Activity and the Equatorial Waves</vt:lpstr>
      <vt:lpstr>MSG False Color Dust</vt:lpstr>
      <vt:lpstr>MSG False Color Dust</vt:lpstr>
      <vt:lpstr>MSG False Color Dust</vt:lpstr>
      <vt:lpstr>MSG False Color Dust</vt:lpstr>
      <vt:lpstr>MSG False Color Dust</vt:lpstr>
      <vt:lpstr>MSG False Color Dust</vt:lpstr>
      <vt:lpstr>MSG False Color Dust</vt:lpstr>
      <vt:lpstr>MSG False Color Dust</vt:lpstr>
      <vt:lpstr>MSG False Color Dust</vt:lpstr>
      <vt:lpstr>MSG False Color Dust</vt:lpstr>
      <vt:lpstr>MSG False Color Dust</vt:lpstr>
      <vt:lpstr>MSG False Color Dust</vt:lpstr>
      <vt:lpstr>Outline</vt:lpstr>
      <vt:lpstr>Outline</vt:lpstr>
      <vt:lpstr>Outline</vt:lpstr>
      <vt:lpstr>Outline</vt:lpstr>
      <vt:lpstr>Outline</vt:lpstr>
      <vt:lpstr>Outline</vt:lpstr>
      <vt:lpstr>Outline</vt:lpstr>
      <vt:lpstr>Outline</vt:lpstr>
      <vt:lpstr>Outline</vt:lpstr>
      <vt:lpstr>Outline</vt:lpstr>
      <vt:lpstr>Outline</vt:lpstr>
      <vt:lpstr>700 hPa PV, Streamfunction, and Winds</vt:lpstr>
      <vt:lpstr>700 hPa PV and Winds</vt:lpstr>
      <vt:lpstr>700 hPa PV and Winds</vt:lpstr>
      <vt:lpstr>700 hPa PV and Winds</vt:lpstr>
      <vt:lpstr>700 hPa PV and Winds</vt:lpstr>
      <vt:lpstr>700 hPa PV and Winds</vt:lpstr>
      <vt:lpstr>700 hPa PV and Winds</vt:lpstr>
      <vt:lpstr>700 hPa PV and Winds</vt:lpstr>
      <vt:lpstr>700 hPa PV and Winds</vt:lpstr>
      <vt:lpstr>700 hPa PV and Winds</vt:lpstr>
      <vt:lpstr>700 hPa PV and Winds</vt:lpstr>
      <vt:lpstr>700 hPa PV and Winds</vt:lpstr>
      <vt:lpstr>700 hPa PV and Winds</vt:lpstr>
      <vt:lpstr>700 hPa PV and Winds</vt:lpstr>
      <vt:lpstr>700 hPa PV and Winds</vt:lpstr>
      <vt:lpstr>400 hPa PV, Streamfunction, and Winds</vt:lpstr>
      <vt:lpstr>400 hPa PV, Streamfunction, and Winds</vt:lpstr>
      <vt:lpstr>400 hPa PV, Streamfunction, and Winds</vt:lpstr>
      <vt:lpstr>400 hPa PV, Streamfunction, and Winds</vt:lpstr>
      <vt:lpstr>400 hPa PV, Streamfunction, and Winds</vt:lpstr>
      <vt:lpstr>400 hPa PV, Streamfunction, and Winds</vt:lpstr>
      <vt:lpstr>400 hPa PV, Streamfunction, and Winds</vt:lpstr>
      <vt:lpstr>400 hPa PV, Streamfunction, and Winds</vt:lpstr>
      <vt:lpstr>400 hPa PV, Streamfunction, and Winds</vt:lpstr>
      <vt:lpstr>400 hPa PV, Streamfunction, and Winds</vt:lpstr>
      <vt:lpstr>400 hPa PV, Streamfunction, and Winds</vt:lpstr>
      <vt:lpstr>400 hPa PV, Streamfunction, and Winds</vt:lpstr>
      <vt:lpstr>400 hPa PV, Streamfunction, and Winds</vt:lpstr>
      <vt:lpstr>400 hPa PV, Streamfunction, and Winds</vt:lpstr>
      <vt:lpstr>400 hPa PV, Streamfunction, and Winds</vt:lpstr>
      <vt:lpstr>Cross-Sections</vt:lpstr>
      <vt:lpstr>MSG False Color Dust</vt:lpstr>
      <vt:lpstr>925 hPa θv, Vorticity, Streamfunction, and Winds</vt:lpstr>
      <vt:lpstr>700 hPa PV, Streamfunction, and Winds</vt:lpstr>
      <vt:lpstr>400 hPa PV, Streamfunction, and Winds</vt:lpstr>
      <vt:lpstr>C:D Cross-Section PV and θ</vt:lpstr>
      <vt:lpstr>C:D Cross-Section Vorticity and θ</vt:lpstr>
      <vt:lpstr>MSG False Color Dust</vt:lpstr>
      <vt:lpstr>925 hPa θv, Vorticity, Streamfunction, and Winds</vt:lpstr>
      <vt:lpstr>C:D Cross-Section PV and θ</vt:lpstr>
      <vt:lpstr>C:D Cross-Section Vorticity and θ</vt:lpstr>
    </vt:vector>
  </TitlesOfParts>
  <Company>DEAS UAlbany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Annual cycle of the West African rainfall</dc:title>
  <dc:creator>Hanh Nguyen</dc:creator>
  <cp:lastModifiedBy>Chris</cp:lastModifiedBy>
  <cp:revision>178</cp:revision>
  <dcterms:created xsi:type="dcterms:W3CDTF">2011-11-04T15:36:38Z</dcterms:created>
  <dcterms:modified xsi:type="dcterms:W3CDTF">2011-11-04T15:37:32Z</dcterms:modified>
</cp:coreProperties>
</file>