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297" r:id="rId3"/>
    <p:sldId id="299" r:id="rId4"/>
    <p:sldId id="286" r:id="rId5"/>
    <p:sldId id="263" r:id="rId6"/>
    <p:sldId id="258" r:id="rId7"/>
    <p:sldId id="280" r:id="rId8"/>
    <p:sldId id="262" r:id="rId9"/>
    <p:sldId id="274" r:id="rId10"/>
    <p:sldId id="266" r:id="rId11"/>
    <p:sldId id="267" r:id="rId12"/>
    <p:sldId id="281" r:id="rId13"/>
    <p:sldId id="273" r:id="rId14"/>
    <p:sldId id="259" r:id="rId15"/>
    <p:sldId id="270" r:id="rId16"/>
    <p:sldId id="282" r:id="rId17"/>
    <p:sldId id="283" r:id="rId18"/>
    <p:sldId id="296" r:id="rId19"/>
    <p:sldId id="287" r:id="rId20"/>
    <p:sldId id="271" r:id="rId21"/>
    <p:sldId id="277" r:id="rId22"/>
    <p:sldId id="275" r:id="rId23"/>
    <p:sldId id="276" r:id="rId24"/>
    <p:sldId id="278" r:id="rId25"/>
    <p:sldId id="284" r:id="rId26"/>
    <p:sldId id="285" r:id="rId27"/>
    <p:sldId id="290" r:id="rId28"/>
    <p:sldId id="291" r:id="rId29"/>
    <p:sldId id="292" r:id="rId30"/>
    <p:sldId id="293" r:id="rId31"/>
    <p:sldId id="294" r:id="rId32"/>
    <p:sldId id="295" r:id="rId33"/>
    <p:sldId id="300" r:id="rId34"/>
    <p:sldId id="289" r:id="rId35"/>
    <p:sldId id="264" r:id="rId36"/>
    <p:sldId id="265" r:id="rId37"/>
    <p:sldId id="268" r:id="rId38"/>
    <p:sldId id="269" r:id="rId39"/>
    <p:sldId id="272" r:id="rId40"/>
    <p:sldId id="279" r:id="rId41"/>
    <p:sldId id="288" r:id="rId42"/>
    <p:sldId id="261" r:id="rId43"/>
    <p:sldId id="260" r:id="rId44"/>
  </p:sldIdLst>
  <p:sldSz cx="9144000" cy="6858000" type="screen4x3"/>
  <p:notesSz cx="69469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993300"/>
    <a:srgbClr val="C00000"/>
    <a:srgbClr val="800080"/>
    <a:srgbClr val="FFFF00"/>
    <a:srgbClr val="33CCFF"/>
    <a:srgbClr val="0000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234" y="-72"/>
      </p:cViewPr>
      <p:guideLst>
        <p:guide orient="horz" pos="25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4"/>
    </p:cViewPr>
  </p:sorterViewPr>
  <p:notesViewPr>
    <p:cSldViewPr snapToGrid="0">
      <p:cViewPr varScale="1">
        <p:scale>
          <a:sx n="86" d="100"/>
          <a:sy n="86" d="100"/>
        </p:scale>
        <p:origin x="-1866" y="-84"/>
      </p:cViewPr>
      <p:guideLst>
        <p:guide orient="horz" pos="2903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379913"/>
            <a:ext cx="5099050" cy="414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880" tIns="46117" rIns="93880" bIns="461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8500"/>
            <a:ext cx="4594225" cy="34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0" y="6403975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sz="800"/>
          </a:p>
        </p:txBody>
      </p:sp>
      <p:sp>
        <p:nvSpPr>
          <p:cNvPr id="10" name="Text Box 28"/>
          <p:cNvSpPr txBox="1">
            <a:spLocks noChangeArrowheads="1"/>
          </p:cNvSpPr>
          <p:nvPr userDrawn="1"/>
        </p:nvSpPr>
        <p:spPr bwMode="auto">
          <a:xfrm>
            <a:off x="0" y="6477000"/>
            <a:ext cx="20812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AFA5778D-606C-4331-BD83-CC5B95BA91B4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lnSpc>
                <a:spcPts val="4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2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C546201-F4D3-8D4C-8D91-C3BB1001FA1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7150"/>
            <a:ext cx="7086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4625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0" y="6403975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sz="800"/>
          </a:p>
        </p:txBody>
      </p:sp>
      <p:sp>
        <p:nvSpPr>
          <p:cNvPr id="1051" name="Rectangle 27"/>
          <p:cNvSpPr>
            <a:spLocks noChangeArrowheads="1"/>
          </p:cNvSpPr>
          <p:nvPr userDrawn="1"/>
        </p:nvSpPr>
        <p:spPr bwMode="auto">
          <a:xfrm>
            <a:off x="7620000" y="6400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800">
              <a:solidFill>
                <a:schemeClr val="bg2"/>
              </a:solidFill>
            </a:endParaRP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0" y="6477000"/>
            <a:ext cx="20812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C393F18B-38FD-4209-9BA3-90F129916873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8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xStyles>
    <p:titleStyle>
      <a:lvl1pPr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1313" algn="l" rtl="0" eaLnBrk="0" fontAlgn="base" hangingPunct="0">
        <a:spcBef>
          <a:spcPct val="5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204913" indent="-228600" algn="l" rtl="0" eaLnBrk="0" fontAlgn="base" hangingPunct="0">
        <a:spcBef>
          <a:spcPct val="35000"/>
        </a:spcBef>
        <a:spcAft>
          <a:spcPct val="0"/>
        </a:spcAft>
        <a:buSzPct val="100000"/>
        <a:buChar char=" "/>
        <a:defRPr sz="1600" b="1">
          <a:solidFill>
            <a:schemeClr val="tx1"/>
          </a:solidFill>
          <a:latin typeface="+mn-lt"/>
        </a:defRPr>
      </a:lvl3pPr>
      <a:lvl4pPr marL="1546225" indent="-119063" algn="l" rtl="0" eaLnBrk="0" fontAlgn="base" hangingPunct="0"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4pPr>
      <a:lvl5pPr marL="1828800" algn="l" rtl="0" eaLnBrk="0" fontAlgn="base" hangingPunct="0"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5pPr>
      <a:lvl6pPr marL="2286000" algn="l" rtl="0" eaLnBrk="0" fontAlgn="base" hangingPunct="0"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6pPr>
      <a:lvl7pPr marL="2743200" algn="l" rtl="0" eaLnBrk="0" fontAlgn="base" hangingPunct="0"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7pPr>
      <a:lvl8pPr marL="3200400" algn="l" rtl="0" eaLnBrk="0" fontAlgn="base" hangingPunct="0"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8pPr>
      <a:lvl9pPr marL="3657600" algn="l" rtl="0" eaLnBrk="0" fontAlgn="base" hangingPunct="0"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ctrTitle"/>
          </p:nvPr>
        </p:nvSpPr>
        <p:spPr>
          <a:xfrm>
            <a:off x="685800" y="1642745"/>
            <a:ext cx="7772400" cy="1470025"/>
          </a:xfrm>
        </p:spPr>
        <p:txBody>
          <a:bodyPr/>
          <a:lstStyle/>
          <a:p>
            <a:r>
              <a:rPr lang="en-US" dirty="0" smtClean="0"/>
              <a:t>Diagnosing the Electrical Structure of Dusty Gust Fronts in the Sahel</a:t>
            </a:r>
            <a:endParaRPr lang="en-US" dirty="0"/>
          </a:p>
        </p:txBody>
      </p:sp>
      <p:sp>
        <p:nvSpPr>
          <p:cNvPr id="39" name="Subtitle 38"/>
          <p:cNvSpPr>
            <a:spLocks noGrp="1"/>
          </p:cNvSpPr>
          <p:nvPr>
            <p:ph type="subTitle" idx="1"/>
          </p:nvPr>
        </p:nvSpPr>
        <p:spPr>
          <a:xfrm>
            <a:off x="1087120" y="3550920"/>
            <a:ext cx="7244080" cy="2697480"/>
          </a:xfrm>
        </p:spPr>
        <p:txBody>
          <a:bodyPr/>
          <a:lstStyle/>
          <a:p>
            <a:r>
              <a:rPr lang="en-US" dirty="0" smtClean="0"/>
              <a:t>Earle Williams, Harvey Elliott, </a:t>
            </a:r>
            <a:r>
              <a:rPr lang="en-US" dirty="0" err="1" smtClean="0"/>
              <a:t>Nilton</a:t>
            </a:r>
            <a:r>
              <a:rPr lang="en-US" dirty="0" smtClean="0"/>
              <a:t> </a:t>
            </a:r>
            <a:r>
              <a:rPr lang="en-US" dirty="0" err="1" smtClean="0"/>
              <a:t>Renno</a:t>
            </a:r>
            <a:r>
              <a:rPr lang="en-US" dirty="0" smtClean="0"/>
              <a:t>, Jasper </a:t>
            </a:r>
            <a:r>
              <a:rPr lang="en-US" dirty="0" err="1" smtClean="0"/>
              <a:t>Kok</a:t>
            </a:r>
            <a:r>
              <a:rPr lang="en-US" dirty="0" smtClean="0"/>
              <a:t>, William Beasley, Nathalie </a:t>
            </a:r>
            <a:r>
              <a:rPr lang="en-US" dirty="0" err="1" smtClean="0"/>
              <a:t>Nathou</a:t>
            </a:r>
            <a:r>
              <a:rPr lang="en-US" dirty="0" smtClean="0"/>
              <a:t> and Brian Russell</a:t>
            </a:r>
          </a:p>
          <a:p>
            <a:r>
              <a:rPr lang="en-US" dirty="0" smtClean="0"/>
              <a:t>AMS Annual Meeting</a:t>
            </a:r>
          </a:p>
          <a:p>
            <a:r>
              <a:rPr lang="en-US" dirty="0" smtClean="0"/>
              <a:t>Seattle, Washington</a:t>
            </a:r>
          </a:p>
          <a:p>
            <a:r>
              <a:rPr lang="en-US" dirty="0" smtClean="0"/>
              <a:t>January 26, 2011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43230"/>
            <a:ext cx="7086600" cy="762000"/>
          </a:xfrm>
        </p:spPr>
        <p:txBody>
          <a:bodyPr/>
          <a:lstStyle/>
          <a:p>
            <a:r>
              <a:rPr lang="en-US" dirty="0" err="1" smtClean="0"/>
              <a:t>Haboob</a:t>
            </a:r>
            <a:r>
              <a:rPr lang="en-US" dirty="0" smtClean="0"/>
              <a:t> on July 25, 2007 at t = 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IMG_08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4160" y="12446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92430"/>
            <a:ext cx="7086600" cy="762000"/>
          </a:xfrm>
        </p:spPr>
        <p:txBody>
          <a:bodyPr/>
          <a:lstStyle/>
          <a:p>
            <a:r>
              <a:rPr lang="en-US" dirty="0" err="1" smtClean="0"/>
              <a:t>Haboob</a:t>
            </a:r>
            <a:r>
              <a:rPr lang="en-US" dirty="0" smtClean="0"/>
              <a:t> on July 25, 2007 at t = 1 min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IMG_0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4160" y="12446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Vertically pointing Doppler radar observations on gust front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29" y="1595120"/>
            <a:ext cx="8047075" cy="422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wall over Niamey, </a:t>
            </a:r>
            <a:br>
              <a:rPr lang="en-US" dirty="0" smtClean="0"/>
            </a:br>
            <a:r>
              <a:rPr lang="en-US" dirty="0" smtClean="0"/>
              <a:t>Niger  July 5, 2010</a:t>
            </a:r>
            <a:endParaRPr lang="en-US" dirty="0"/>
          </a:p>
        </p:txBody>
      </p:sp>
      <p:pic>
        <p:nvPicPr>
          <p:cNvPr id="4" name="Content Placeholder 3" descr="Dust wall over Niamey, Niger  July 5, 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444625"/>
            <a:ext cx="5486400" cy="41148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MG_32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379" y="1241474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27215" y="153770"/>
            <a:ext cx="7717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Grey gust front approaching</a:t>
            </a:r>
          </a:p>
          <a:p>
            <a:pPr algn="ctr"/>
            <a:r>
              <a:rPr lang="en-US" sz="2800" dirty="0" smtClean="0"/>
              <a:t>In Sand Sea of </a:t>
            </a:r>
            <a:r>
              <a:rPr lang="en-US" sz="2800" dirty="0" err="1" smtClean="0"/>
              <a:t>Bodélé</a:t>
            </a:r>
            <a:r>
              <a:rPr lang="en-US" sz="2800" dirty="0" smtClean="0"/>
              <a:t> Depression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11150"/>
            <a:ext cx="7086600" cy="762000"/>
          </a:xfrm>
        </p:spPr>
        <p:txBody>
          <a:bodyPr/>
          <a:lstStyle/>
          <a:p>
            <a:r>
              <a:rPr lang="en-US" dirty="0" smtClean="0"/>
              <a:t>Strategy for Electrical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400" y="1656081"/>
            <a:ext cx="7635240" cy="3159760"/>
          </a:xfrm>
        </p:spPr>
        <p:txBody>
          <a:bodyPr/>
          <a:lstStyle/>
          <a:p>
            <a:r>
              <a:rPr lang="en-US" sz="2400" dirty="0" smtClean="0"/>
              <a:t>In 2006,2007 single field mill at radar site</a:t>
            </a:r>
          </a:p>
          <a:p>
            <a:r>
              <a:rPr lang="en-US" sz="2400" dirty="0" smtClean="0"/>
              <a:t>Electric field soundings by tethered balloon are impractical</a:t>
            </a:r>
          </a:p>
          <a:p>
            <a:r>
              <a:rPr lang="en-US" sz="2400" dirty="0" smtClean="0"/>
              <a:t>Measurement of surface electric field is limited</a:t>
            </a:r>
            <a:endParaRPr lang="en-US" dirty="0" smtClean="0"/>
          </a:p>
          <a:p>
            <a:pPr lvl="1"/>
            <a:r>
              <a:rPr lang="en-US" sz="2400" dirty="0" smtClean="0"/>
              <a:t>2010 Two field sites and use of 10-m tower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650240" y="3860800"/>
            <a:ext cx="731520" cy="42672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record of a gust front with </a:t>
            </a:r>
            <a:r>
              <a:rPr lang="en-US" dirty="0" err="1" smtClean="0"/>
              <a:t>monopolar</a:t>
            </a:r>
            <a:r>
              <a:rPr lang="en-US" dirty="0" smtClean="0"/>
              <a:t> behavior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0851" y="1047347"/>
            <a:ext cx="5671625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record of a gust front with bipolar behavior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9717" y="985519"/>
            <a:ext cx="5802126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for </a:t>
            </a:r>
            <a:r>
              <a:rPr lang="en-US" dirty="0" err="1" smtClean="0"/>
              <a:t>Monopolar</a:t>
            </a:r>
            <a:r>
              <a:rPr lang="en-US" dirty="0" smtClean="0"/>
              <a:t> and Bipolar Gust Front Cases</a:t>
            </a:r>
            <a:endParaRPr lang="en-US" dirty="0"/>
          </a:p>
        </p:txBody>
      </p:sp>
      <p:pic>
        <p:nvPicPr>
          <p:cNvPr id="3" name="Picture 2" descr="445408_Williams_Charts_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2989" y="990600"/>
            <a:ext cx="4669311" cy="55201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IMG_0315.JPG"/>
          <p:cNvPicPr>
            <a:picLocks noChangeAspect="1"/>
          </p:cNvPicPr>
          <p:nvPr/>
        </p:nvPicPr>
        <p:blipFill>
          <a:blip r:embed="rId2" cstate="print"/>
          <a:srcRect l="1581" t="26680" r="3557" b="19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sensor deployment to study electrification of dust devils</a:t>
            </a:r>
            <a:endParaRPr lang="en-US" dirty="0"/>
          </a:p>
        </p:txBody>
      </p:sp>
      <p:sp>
        <p:nvSpPr>
          <p:cNvPr id="2052" name="Subtitle 2"/>
          <p:cNvSpPr>
            <a:spLocks noGrp="1"/>
          </p:cNvSpPr>
          <p:nvPr>
            <p:ph type="subTitle" idx="4294967295"/>
          </p:nvPr>
        </p:nvSpPr>
        <p:spPr>
          <a:xfrm>
            <a:off x="1003300" y="1498600"/>
            <a:ext cx="6400800" cy="17526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Eldorado Campaign</a:t>
            </a:r>
          </a:p>
          <a:p>
            <a:pPr algn="l"/>
            <a:r>
              <a:rPr lang="en-US" sz="2000" dirty="0" smtClean="0"/>
              <a:t>20 </a:t>
            </a:r>
            <a:r>
              <a:rPr lang="en-US" sz="2000" dirty="0"/>
              <a:t>June 2010 – 01 July 2010</a:t>
            </a:r>
          </a:p>
          <a:p>
            <a:pPr algn="l"/>
            <a:r>
              <a:rPr lang="en-US" sz="2000" dirty="0"/>
              <a:t>Harvey Elliott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680" y="1779905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Charge separation in dust storms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Physical structure of </a:t>
            </a:r>
            <a:r>
              <a:rPr lang="en-US" dirty="0" err="1" smtClean="0"/>
              <a:t>Haboobs</a:t>
            </a:r>
            <a:r>
              <a:rPr lang="en-US" dirty="0" smtClean="0"/>
              <a:t> (Dusty gust fronts)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Field mill measurements in Niger (2006)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Tower measurements of space charge density (2010)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Discussion on </a:t>
            </a:r>
            <a:r>
              <a:rPr lang="en-US" dirty="0" err="1" smtClean="0"/>
              <a:t>saltation</a:t>
            </a:r>
            <a:r>
              <a:rPr lang="en-US" dirty="0" smtClean="0"/>
              <a:t> layer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ensors"/>
          <p:cNvPicPr>
            <a:picLocks noChangeAspect="1" noChangeArrowheads="1"/>
          </p:cNvPicPr>
          <p:nvPr/>
        </p:nvPicPr>
        <p:blipFill>
          <a:blip r:embed="rId2" cstate="print"/>
          <a:srcRect r="10959"/>
          <a:stretch>
            <a:fillRect/>
          </a:stretch>
        </p:blipFill>
        <p:spPr bwMode="auto">
          <a:xfrm>
            <a:off x="-14288" y="-12700"/>
            <a:ext cx="9158288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7150"/>
            <a:ext cx="7835900" cy="762000"/>
          </a:xfrm>
        </p:spPr>
        <p:txBody>
          <a:bodyPr/>
          <a:lstStyle/>
          <a:p>
            <a:r>
              <a:rPr lang="en-US" dirty="0" smtClean="0"/>
              <a:t>Cylindrical Field Mill Sensors </a:t>
            </a:r>
            <a:br>
              <a:rPr lang="en-US" dirty="0" smtClean="0"/>
            </a:br>
            <a:r>
              <a:rPr lang="en-US" dirty="0" smtClean="0"/>
              <a:t>Used in This Study</a:t>
            </a:r>
            <a:endParaRPr lang="en-US" dirty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16000" y="3598863"/>
            <a:ext cx="3860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0"/>
              <a:t>Sensor 3 at ~10 cm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694238" y="817563"/>
            <a:ext cx="3860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0">
                <a:solidFill>
                  <a:srgbClr val="008A00"/>
                </a:solidFill>
              </a:rPr>
              <a:t>Sensor 1 at ~3.5 cm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10-meter tower with electric field sensors</a:t>
            </a:r>
            <a:endParaRPr lang="en-US" dirty="0"/>
          </a:p>
        </p:txBody>
      </p:sp>
      <p:pic>
        <p:nvPicPr>
          <p:cNvPr id="4" name="Content Placeholder 3" descr="10-meter tower with electric field senso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11350" y="1666875"/>
            <a:ext cx="5232400" cy="39243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of cylindrical field mill</a:t>
            </a:r>
            <a:endParaRPr lang="en-US" dirty="0"/>
          </a:p>
        </p:txBody>
      </p:sp>
      <p:pic>
        <p:nvPicPr>
          <p:cNvPr id="4" name="Content Placeholder 3" descr="Calibration of cylindrical field mi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444625"/>
            <a:ext cx="5486400" cy="41148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 line winds case Niamey, Niger  July 20, 2010</a:t>
            </a:r>
            <a:endParaRPr lang="en-US" dirty="0"/>
          </a:p>
        </p:txBody>
      </p:sp>
      <p:pic>
        <p:nvPicPr>
          <p:cNvPr id="4" name="Content Placeholder 3" descr="Straight line winds case Niamey, Niger  July 20, 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444625"/>
            <a:ext cx="5486400" cy="41148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9850"/>
            <a:ext cx="7658100" cy="762000"/>
          </a:xfrm>
        </p:spPr>
        <p:txBody>
          <a:bodyPr/>
          <a:lstStyle/>
          <a:p>
            <a:r>
              <a:rPr lang="en-US" dirty="0" smtClean="0"/>
              <a:t>Campbell field mill record for July 20, 2010</a:t>
            </a:r>
            <a:br>
              <a:rPr lang="en-US" dirty="0" smtClean="0"/>
            </a:br>
            <a:r>
              <a:rPr lang="en-US" dirty="0" smtClean="0"/>
              <a:t>       (Straight line winds case)</a:t>
            </a:r>
            <a:endParaRPr lang="en-US" dirty="0"/>
          </a:p>
        </p:txBody>
      </p:sp>
      <p:pic>
        <p:nvPicPr>
          <p:cNvPr id="6" name="Content Placeholder 5" descr="july 20th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800" y="911225"/>
            <a:ext cx="7491093" cy="5924130"/>
          </a:xfr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Multi-sensor electric field records for gust front on July 29, 2010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Multi-sensor electric field records for gust front on July 29, 20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0600" y="742168"/>
            <a:ext cx="4377609" cy="6115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150"/>
            <a:ext cx="7345680" cy="762000"/>
          </a:xfrm>
        </p:spPr>
        <p:txBody>
          <a:bodyPr/>
          <a:lstStyle/>
          <a:p>
            <a:r>
              <a:rPr lang="en-US" dirty="0" smtClean="0"/>
              <a:t>Niamey Squall line and gust front 20:04 Z </a:t>
            </a:r>
            <a:br>
              <a:rPr lang="en-US" dirty="0" smtClean="0"/>
            </a:br>
            <a:r>
              <a:rPr lang="en-US" dirty="0" smtClean="0"/>
              <a:t>July 29, 2010</a:t>
            </a:r>
            <a:endParaRPr lang="en-US" dirty="0"/>
          </a:p>
        </p:txBody>
      </p:sp>
      <p:pic>
        <p:nvPicPr>
          <p:cNvPr id="8" name="Picture 7" descr="20 04 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0100" y="1222592"/>
            <a:ext cx="6197600" cy="4647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150"/>
            <a:ext cx="7508240" cy="762000"/>
          </a:xfrm>
        </p:spPr>
        <p:txBody>
          <a:bodyPr/>
          <a:lstStyle/>
          <a:p>
            <a:r>
              <a:rPr lang="en-US" dirty="0" smtClean="0"/>
              <a:t>Niamey Squall line and gust front 20:14 Z</a:t>
            </a:r>
            <a:br>
              <a:rPr lang="en-US" dirty="0" smtClean="0"/>
            </a:br>
            <a:r>
              <a:rPr lang="en-US" dirty="0" smtClean="0"/>
              <a:t>July 29, 2010</a:t>
            </a:r>
            <a:endParaRPr lang="en-US" dirty="0"/>
          </a:p>
        </p:txBody>
      </p:sp>
      <p:pic>
        <p:nvPicPr>
          <p:cNvPr id="3" name="Picture 2" descr="20 14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5200" y="1200180"/>
            <a:ext cx="6197600" cy="4644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150"/>
            <a:ext cx="7396480" cy="762000"/>
          </a:xfrm>
        </p:spPr>
        <p:txBody>
          <a:bodyPr/>
          <a:lstStyle/>
          <a:p>
            <a:r>
              <a:rPr lang="en-US" dirty="0" smtClean="0"/>
              <a:t>Niamey Squall line and gust front 20:24 Z</a:t>
            </a:r>
            <a:br>
              <a:rPr lang="en-US" dirty="0" smtClean="0"/>
            </a:br>
            <a:r>
              <a:rPr lang="en-US" dirty="0" smtClean="0"/>
              <a:t>July 29, 2010</a:t>
            </a:r>
            <a:endParaRPr lang="en-US" dirty="0"/>
          </a:p>
        </p:txBody>
      </p:sp>
      <p:pic>
        <p:nvPicPr>
          <p:cNvPr id="3" name="Picture 2" descr="20 24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4900" y="1206088"/>
            <a:ext cx="6197600" cy="4631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150"/>
            <a:ext cx="7477760" cy="762000"/>
          </a:xfrm>
        </p:spPr>
        <p:txBody>
          <a:bodyPr/>
          <a:lstStyle/>
          <a:p>
            <a:r>
              <a:rPr lang="en-US" dirty="0" smtClean="0"/>
              <a:t>Niamey Squall line and gust front 20:34 Z</a:t>
            </a:r>
            <a:br>
              <a:rPr lang="en-US" dirty="0" smtClean="0"/>
            </a:br>
            <a:r>
              <a:rPr lang="en-US" dirty="0" smtClean="0"/>
              <a:t>July 29, 2010</a:t>
            </a:r>
            <a:endParaRPr lang="en-US" dirty="0"/>
          </a:p>
        </p:txBody>
      </p:sp>
      <p:pic>
        <p:nvPicPr>
          <p:cNvPr id="3" name="Picture 2" descr="20 34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7300" y="1208501"/>
            <a:ext cx="6197600" cy="4631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163"/>
            <a:ext cx="7086600" cy="1503362"/>
          </a:xfrm>
        </p:spPr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Thundercloud Charge Separation</a:t>
            </a:r>
            <a:br>
              <a:rPr lang="en-US" dirty="0" smtClean="0">
                <a:ea typeface="ＭＳ Ｐゴシック" pitchFamily="-107" charset="-128"/>
              </a:rPr>
            </a:br>
            <a:r>
              <a:rPr lang="en-US" dirty="0" smtClean="0">
                <a:ea typeface="ＭＳ Ｐゴシック" pitchFamily="-107" charset="-128"/>
              </a:rPr>
              <a:t>by Ice Particle Collisions</a:t>
            </a:r>
          </a:p>
        </p:txBody>
      </p:sp>
      <p:pic>
        <p:nvPicPr>
          <p:cNvPr id="20483" name="Picture 3" descr="340527-2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79575"/>
            <a:ext cx="52578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150"/>
            <a:ext cx="7477760" cy="762000"/>
          </a:xfrm>
        </p:spPr>
        <p:txBody>
          <a:bodyPr/>
          <a:lstStyle/>
          <a:p>
            <a:r>
              <a:rPr lang="en-US" dirty="0" smtClean="0"/>
              <a:t>Niamey Squall line and gust front 20:44 Z</a:t>
            </a:r>
            <a:br>
              <a:rPr lang="en-US" dirty="0" smtClean="0"/>
            </a:br>
            <a:r>
              <a:rPr lang="en-US" dirty="0" smtClean="0"/>
              <a:t>July 29, 2010</a:t>
            </a:r>
            <a:endParaRPr lang="en-US" dirty="0"/>
          </a:p>
        </p:txBody>
      </p:sp>
      <p:pic>
        <p:nvPicPr>
          <p:cNvPr id="3" name="Picture 2" descr="20 44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700" y="1211198"/>
            <a:ext cx="6197600" cy="4630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Profiles of electric field for gust front passage  July 29, 2010</a:t>
            </a:r>
            <a:endParaRPr lang="en-US" dirty="0"/>
          </a:p>
        </p:txBody>
      </p:sp>
      <p:pic>
        <p:nvPicPr>
          <p:cNvPr id="4" name="Picture 3" descr="20100729 - Vertical E-Fiel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5733" y="1159670"/>
            <a:ext cx="5900908" cy="489568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Profiles of computed space charge density  July 29, 2010</a:t>
            </a:r>
            <a:endParaRPr lang="en-US" dirty="0"/>
          </a:p>
        </p:txBody>
      </p:sp>
      <p:pic>
        <p:nvPicPr>
          <p:cNvPr id="3" name="Picture 2" descr="20100729 - Space Charge Densi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020" y="1413510"/>
            <a:ext cx="7299960" cy="40309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Dusty gust fronts (</a:t>
            </a:r>
            <a:r>
              <a:rPr lang="en-US" dirty="0" err="1" smtClean="0"/>
              <a:t>haboobs</a:t>
            </a:r>
            <a:r>
              <a:rPr lang="en-US" dirty="0" smtClean="0"/>
              <a:t>) are electrified with surface fields of 1 – 10 KV/m and space charge density in </a:t>
            </a:r>
            <a:r>
              <a:rPr lang="en-US" dirty="0" err="1" smtClean="0"/>
              <a:t>nanocoulomb</a:t>
            </a:r>
            <a:r>
              <a:rPr lang="en-US" dirty="0" smtClean="0"/>
              <a:t>/m</a:t>
            </a:r>
            <a:r>
              <a:rPr lang="en-US" baseline="30000" dirty="0" smtClean="0"/>
              <a:t>3</a:t>
            </a:r>
            <a:r>
              <a:rPr lang="en-US" dirty="0" smtClean="0"/>
              <a:t> range</a:t>
            </a:r>
          </a:p>
          <a:p>
            <a:r>
              <a:rPr lang="en-US" dirty="0" smtClean="0"/>
              <a:t>Charge separation in the </a:t>
            </a:r>
            <a:r>
              <a:rPr lang="en-US" dirty="0" err="1" smtClean="0"/>
              <a:t>saltation</a:t>
            </a:r>
            <a:r>
              <a:rPr lang="en-US" dirty="0" smtClean="0"/>
              <a:t> layer (&lt;1m scale) is playing primary role</a:t>
            </a:r>
          </a:p>
          <a:p>
            <a:r>
              <a:rPr lang="en-US" dirty="0" err="1" smtClean="0"/>
              <a:t>Monopolar</a:t>
            </a:r>
            <a:r>
              <a:rPr lang="en-US" dirty="0" smtClean="0"/>
              <a:t> field behavior is </a:t>
            </a:r>
            <a:r>
              <a:rPr lang="en-US" dirty="0" smtClean="0"/>
              <a:t>prevalent  (with </a:t>
            </a:r>
            <a:r>
              <a:rPr lang="en-US" dirty="0" smtClean="0"/>
              <a:t>negative charge on small particles </a:t>
            </a:r>
            <a:r>
              <a:rPr lang="en-US" dirty="0" smtClean="0"/>
              <a:t>aloft) </a:t>
            </a:r>
            <a:r>
              <a:rPr lang="en-US" dirty="0" smtClean="0"/>
              <a:t>because </a:t>
            </a:r>
            <a:r>
              <a:rPr lang="en-US" dirty="0" err="1" smtClean="0"/>
              <a:t>saltation</a:t>
            </a:r>
            <a:r>
              <a:rPr lang="en-US" dirty="0" smtClean="0"/>
              <a:t> </a:t>
            </a:r>
            <a:r>
              <a:rPr lang="en-US" dirty="0" smtClean="0"/>
              <a:t>layer (and positively charged sand grains) </a:t>
            </a:r>
            <a:r>
              <a:rPr lang="en-US" dirty="0" smtClean="0"/>
              <a:t>so close to surface </a:t>
            </a:r>
          </a:p>
          <a:p>
            <a:r>
              <a:rPr lang="en-US" dirty="0" smtClean="0"/>
              <a:t>Mechanism/polarity in dust devils is essentially the same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0" name="Text Box 53"/>
          <p:cNvSpPr txBox="1">
            <a:spLocks noChangeArrowheads="1"/>
          </p:cNvSpPr>
          <p:nvPr/>
        </p:nvSpPr>
        <p:spPr bwMode="auto">
          <a:xfrm>
            <a:off x="3132138" y="3239631"/>
            <a:ext cx="60118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The electric field sensor measures the current </a:t>
            </a:r>
            <a:r>
              <a:rPr lang="en-US" sz="1200" dirty="0"/>
              <a:t>between two </a:t>
            </a:r>
            <a:r>
              <a:rPr lang="en-US" sz="1200" dirty="0" smtClean="0"/>
              <a:t>sectors, </a:t>
            </a:r>
            <a:r>
              <a:rPr lang="en-US" sz="1200" dirty="0" err="1"/>
              <a:t>I(t</a:t>
            </a:r>
            <a:r>
              <a:rPr lang="en-US" sz="1200" dirty="0" smtClean="0"/>
              <a:t>), at 16 </a:t>
            </a:r>
            <a:r>
              <a:rPr lang="en-US" sz="1200" dirty="0"/>
              <a:t>points per </a:t>
            </a:r>
            <a:r>
              <a:rPr lang="en-US" sz="1200" dirty="0" smtClean="0"/>
              <a:t>rotation.  This is converted to a magnitude and direction vector of the electric field using:  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/>
              <a:t>Sensor (rotating part) geometry:</a:t>
            </a:r>
          </a:p>
          <a:p>
            <a:r>
              <a:rPr lang="en-US" sz="1200" dirty="0" err="1"/>
              <a:t>h</a:t>
            </a:r>
            <a:r>
              <a:rPr lang="en-US" sz="1200" dirty="0"/>
              <a:t> = 150 mm, </a:t>
            </a:r>
            <a:r>
              <a:rPr lang="en-US" sz="1200" dirty="0" err="1"/>
              <a:t>r</a:t>
            </a:r>
            <a:r>
              <a:rPr lang="en-US" sz="1200" dirty="0"/>
              <a:t>  = 11 mm</a:t>
            </a:r>
            <a:endParaRPr lang="en-US" sz="1200" dirty="0" smtClean="0"/>
          </a:p>
          <a:p>
            <a:endParaRPr lang="en-US" sz="1200" dirty="0" smtClean="0"/>
          </a:p>
          <a:p>
            <a:pPr>
              <a:spcBef>
                <a:spcPct val="50000"/>
              </a:spcBef>
            </a:pPr>
            <a:endParaRPr lang="fr-FR" sz="1200" baseline="30000" dirty="0">
              <a:ea typeface="Times New Roman" charset="0"/>
              <a:cs typeface="Times New Roman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1285875"/>
            <a:ext cx="6615112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366838" y="2205038"/>
            <a:ext cx="3887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735263" y="2205038"/>
            <a:ext cx="865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solidFill>
                  <a:schemeClr val="bg1"/>
                </a:solidFill>
                <a:latin typeface="Times New Roman" charset="0"/>
              </a:rPr>
              <a:t>h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327650" y="1557338"/>
            <a:ext cx="0" cy="5762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327650" y="1701800"/>
            <a:ext cx="854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solidFill>
                  <a:schemeClr val="bg1"/>
                </a:solidFill>
                <a:latin typeface="Times New Roman" charset="0"/>
              </a:rPr>
              <a:t>2r</a:t>
            </a:r>
          </a:p>
        </p:txBody>
      </p:sp>
      <p:sp>
        <p:nvSpPr>
          <p:cNvPr id="5128" name="Line 9"/>
          <p:cNvSpPr>
            <a:spLocks noChangeShapeType="1"/>
          </p:cNvSpPr>
          <p:nvPr/>
        </p:nvSpPr>
        <p:spPr bwMode="auto">
          <a:xfrm flipH="1">
            <a:off x="287338" y="1857375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214313" y="1557338"/>
            <a:ext cx="36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latin typeface="Times New Roman" charset="0"/>
                <a:ea typeface="Times New Roman" charset="0"/>
                <a:cs typeface="Times New Roman" charset="0"/>
              </a:rPr>
              <a:t>ω</a:t>
            </a:r>
          </a:p>
        </p:txBody>
      </p:sp>
      <p:sp>
        <p:nvSpPr>
          <p:cNvPr id="5130" name="Line 11"/>
          <p:cNvSpPr>
            <a:spLocks noChangeShapeType="1"/>
          </p:cNvSpPr>
          <p:nvPr/>
        </p:nvSpPr>
        <p:spPr bwMode="auto">
          <a:xfrm>
            <a:off x="1943100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1" name="Line 12"/>
          <p:cNvSpPr>
            <a:spLocks noChangeShapeType="1"/>
          </p:cNvSpPr>
          <p:nvPr/>
        </p:nvSpPr>
        <p:spPr bwMode="auto">
          <a:xfrm>
            <a:off x="2436813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2" name="Line 13"/>
          <p:cNvSpPr>
            <a:spLocks noChangeShapeType="1"/>
          </p:cNvSpPr>
          <p:nvPr/>
        </p:nvSpPr>
        <p:spPr bwMode="auto">
          <a:xfrm>
            <a:off x="2941638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3" name="Line 14"/>
          <p:cNvSpPr>
            <a:spLocks noChangeShapeType="1"/>
          </p:cNvSpPr>
          <p:nvPr/>
        </p:nvSpPr>
        <p:spPr bwMode="auto">
          <a:xfrm>
            <a:off x="3444875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4" name="Text Box 15"/>
          <p:cNvSpPr txBox="1">
            <a:spLocks noChangeArrowheads="1"/>
          </p:cNvSpPr>
          <p:nvPr/>
        </p:nvSpPr>
        <p:spPr bwMode="auto">
          <a:xfrm>
            <a:off x="4741863" y="836613"/>
            <a:ext cx="1008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fr-FR" sz="1600"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l-GR" sz="1600">
                <a:latin typeface="Times New Roman" charset="0"/>
                <a:ea typeface="Times New Roman" charset="0"/>
                <a:cs typeface="Times New Roman" charset="0"/>
              </a:rPr>
              <a:t>ε</a:t>
            </a:r>
            <a:r>
              <a:rPr lang="fr-FR" sz="1600" baseline="-25000">
                <a:latin typeface="Times New Roman" charset="0"/>
                <a:ea typeface="Times New Roman" charset="0"/>
                <a:cs typeface="Times New Roman" charset="0"/>
              </a:rPr>
              <a:t>0 </a:t>
            </a:r>
            <a:r>
              <a:rPr lang="fr-FR" sz="160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fr-FR" sz="1600" baseline="-25000"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</a:t>
            </a:r>
            <a:endParaRPr lang="el-GR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35" name="Line 16"/>
          <p:cNvSpPr>
            <a:spLocks noChangeShapeType="1"/>
          </p:cNvSpPr>
          <p:nvPr/>
        </p:nvSpPr>
        <p:spPr bwMode="auto">
          <a:xfrm>
            <a:off x="3876675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6" name="Line 17"/>
          <p:cNvSpPr>
            <a:spLocks noChangeShapeType="1"/>
          </p:cNvSpPr>
          <p:nvPr/>
        </p:nvSpPr>
        <p:spPr bwMode="auto">
          <a:xfrm>
            <a:off x="4308475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7" name="Line 18"/>
          <p:cNvSpPr>
            <a:spLocks noChangeShapeType="1"/>
          </p:cNvSpPr>
          <p:nvPr/>
        </p:nvSpPr>
        <p:spPr bwMode="auto">
          <a:xfrm>
            <a:off x="4741863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8" name="Line 19"/>
          <p:cNvSpPr>
            <a:spLocks noChangeShapeType="1"/>
          </p:cNvSpPr>
          <p:nvPr/>
        </p:nvSpPr>
        <p:spPr bwMode="auto">
          <a:xfrm>
            <a:off x="1500188" y="1052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9" name="AutoShape 20"/>
          <p:cNvSpPr>
            <a:spLocks noChangeArrowheads="1"/>
          </p:cNvSpPr>
          <p:nvPr/>
        </p:nvSpPr>
        <p:spPr bwMode="auto">
          <a:xfrm>
            <a:off x="976313" y="3914775"/>
            <a:ext cx="1008062" cy="1008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0 w 21600"/>
              <a:gd name="T13" fmla="*/ 0 h 21600"/>
              <a:gd name="T14" fmla="*/ 21450 w 21600"/>
              <a:gd name="T15" fmla="*/ 1253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39" y="9628"/>
                </a:moveTo>
                <a:cubicBezTo>
                  <a:pt x="1035" y="4356"/>
                  <a:pt x="5494" y="372"/>
                  <a:pt x="10800" y="373"/>
                </a:cubicBezTo>
                <a:cubicBezTo>
                  <a:pt x="16105" y="373"/>
                  <a:pt x="20564" y="4356"/>
                  <a:pt x="21160" y="9628"/>
                </a:cubicBezTo>
                <a:lnTo>
                  <a:pt x="21531" y="9586"/>
                </a:lnTo>
                <a:cubicBezTo>
                  <a:pt x="20913" y="4125"/>
                  <a:pt x="16294" y="-1"/>
                  <a:pt x="10799" y="0"/>
                </a:cubicBezTo>
                <a:cubicBezTo>
                  <a:pt x="5305" y="0"/>
                  <a:pt x="686" y="4125"/>
                  <a:pt x="68" y="9586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0" name="AutoShape 21"/>
          <p:cNvSpPr>
            <a:spLocks noChangeArrowheads="1"/>
          </p:cNvSpPr>
          <p:nvPr/>
        </p:nvSpPr>
        <p:spPr bwMode="auto">
          <a:xfrm rot="10800000">
            <a:off x="976313" y="3914775"/>
            <a:ext cx="1008062" cy="1008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0 w 21600"/>
              <a:gd name="T13" fmla="*/ 0 h 21600"/>
              <a:gd name="T14" fmla="*/ 21450 w 21600"/>
              <a:gd name="T15" fmla="*/ 1253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39" y="9628"/>
                </a:moveTo>
                <a:cubicBezTo>
                  <a:pt x="1035" y="4356"/>
                  <a:pt x="5494" y="372"/>
                  <a:pt x="10800" y="373"/>
                </a:cubicBezTo>
                <a:cubicBezTo>
                  <a:pt x="16105" y="373"/>
                  <a:pt x="20564" y="4356"/>
                  <a:pt x="21160" y="9628"/>
                </a:cubicBezTo>
                <a:lnTo>
                  <a:pt x="21531" y="9586"/>
                </a:lnTo>
                <a:cubicBezTo>
                  <a:pt x="20913" y="4125"/>
                  <a:pt x="16294" y="-1"/>
                  <a:pt x="10799" y="0"/>
                </a:cubicBezTo>
                <a:cubicBezTo>
                  <a:pt x="5305" y="0"/>
                  <a:pt x="686" y="4125"/>
                  <a:pt x="68" y="9586"/>
                </a:cubicBezTo>
                <a:close/>
              </a:path>
            </a:pathLst>
          </a:cu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1" name="Line 23"/>
          <p:cNvSpPr>
            <a:spLocks noChangeShapeType="1"/>
          </p:cNvSpPr>
          <p:nvPr/>
        </p:nvSpPr>
        <p:spPr bwMode="auto">
          <a:xfrm flipH="1" flipV="1">
            <a:off x="7858125" y="1071563"/>
            <a:ext cx="7938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2" name="Text Box 24"/>
          <p:cNvSpPr txBox="1">
            <a:spLocks noChangeArrowheads="1"/>
          </p:cNvSpPr>
          <p:nvPr/>
        </p:nvSpPr>
        <p:spPr bwMode="auto">
          <a:xfrm>
            <a:off x="8267700" y="1928813"/>
            <a:ext cx="1222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latin typeface="Times New Roman" charset="0"/>
                <a:ea typeface="Times New Roman" charset="0"/>
                <a:cs typeface="Times New Roman" charset="0"/>
              </a:rPr>
              <a:t>z (N)</a:t>
            </a:r>
            <a:endParaRPr lang="el-GR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43" name="Text Box 25"/>
          <p:cNvSpPr txBox="1">
            <a:spLocks noChangeArrowheads="1"/>
          </p:cNvSpPr>
          <p:nvPr/>
        </p:nvSpPr>
        <p:spPr bwMode="auto">
          <a:xfrm>
            <a:off x="7754938" y="714375"/>
            <a:ext cx="224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latin typeface="Times New Roman" charset="0"/>
                <a:ea typeface="Times New Roman" charset="0"/>
                <a:cs typeface="Times New Roman" charset="0"/>
              </a:rPr>
              <a:t>y (Up)</a:t>
            </a:r>
            <a:endParaRPr lang="el-GR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44" name="Text Box 26"/>
          <p:cNvSpPr txBox="1">
            <a:spLocks noChangeArrowheads="1"/>
          </p:cNvSpPr>
          <p:nvPr/>
        </p:nvSpPr>
        <p:spPr bwMode="auto">
          <a:xfrm>
            <a:off x="785813" y="3292475"/>
            <a:ext cx="1285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latin typeface="Times New Roman" charset="0"/>
                <a:ea typeface="Times New Roman" charset="0"/>
                <a:cs typeface="Times New Roman" charset="0"/>
              </a:rPr>
              <a:t>y (Up)   </a:t>
            </a:r>
            <a:r>
              <a:rPr lang="en-US" sz="1600"/>
              <a:t>270</a:t>
            </a:r>
            <a:r>
              <a:rPr lang="en-US" sz="1600" baseline="30000"/>
              <a:t>o</a:t>
            </a:r>
            <a:endParaRPr lang="el-GR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45" name="Line 27"/>
          <p:cNvSpPr>
            <a:spLocks noChangeShapeType="1"/>
          </p:cNvSpPr>
          <p:nvPr/>
        </p:nvSpPr>
        <p:spPr bwMode="auto">
          <a:xfrm>
            <a:off x="831850" y="441960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6" name="Line 28"/>
          <p:cNvSpPr>
            <a:spLocks noChangeShapeType="1"/>
          </p:cNvSpPr>
          <p:nvPr/>
        </p:nvSpPr>
        <p:spPr bwMode="auto">
          <a:xfrm flipV="1">
            <a:off x="1492250" y="362743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7" name="Text Box 29"/>
          <p:cNvSpPr txBox="1">
            <a:spLocks noChangeArrowheads="1"/>
          </p:cNvSpPr>
          <p:nvPr/>
        </p:nvSpPr>
        <p:spPr bwMode="auto">
          <a:xfrm>
            <a:off x="2127250" y="4059238"/>
            <a:ext cx="10810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latin typeface="Times New Roman" charset="0"/>
                <a:ea typeface="Times New Roman" charset="0"/>
                <a:cs typeface="Times New Roman" charset="0"/>
              </a:rPr>
              <a:t>x (W)</a:t>
            </a:r>
          </a:p>
          <a:p>
            <a:pPr>
              <a:spcBef>
                <a:spcPct val="50000"/>
              </a:spcBef>
            </a:pPr>
            <a:r>
              <a:rPr lang="en-US" sz="1600"/>
              <a:t>0</a:t>
            </a:r>
            <a:r>
              <a:rPr lang="en-US" sz="1600" baseline="30000"/>
              <a:t>o</a:t>
            </a:r>
            <a:endParaRPr lang="el-GR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48" name="Line 30"/>
          <p:cNvSpPr>
            <a:spLocks noChangeShapeType="1"/>
          </p:cNvSpPr>
          <p:nvPr/>
        </p:nvSpPr>
        <p:spPr bwMode="auto">
          <a:xfrm flipH="1">
            <a:off x="2071688" y="3071813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9" name="Line 31"/>
          <p:cNvSpPr>
            <a:spLocks noChangeShapeType="1"/>
          </p:cNvSpPr>
          <p:nvPr/>
        </p:nvSpPr>
        <p:spPr bwMode="auto">
          <a:xfrm flipH="1">
            <a:off x="2287588" y="3287713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0" name="Line 32"/>
          <p:cNvSpPr>
            <a:spLocks noChangeShapeType="1"/>
          </p:cNvSpPr>
          <p:nvPr/>
        </p:nvSpPr>
        <p:spPr bwMode="auto">
          <a:xfrm flipH="1">
            <a:off x="2503488" y="3503613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1" name="Text Box 33"/>
          <p:cNvSpPr txBox="1">
            <a:spLocks noChangeArrowheads="1"/>
          </p:cNvSpPr>
          <p:nvPr/>
        </p:nvSpPr>
        <p:spPr bwMode="auto">
          <a:xfrm>
            <a:off x="2071688" y="2786063"/>
            <a:ext cx="1368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fr-FR" sz="1200">
                <a:latin typeface="Times New Roman" charset="0"/>
                <a:ea typeface="Times New Roman" charset="0"/>
                <a:cs typeface="Times New Roman" charset="0"/>
              </a:rPr>
              <a:t> = {Ex, Ey}</a:t>
            </a:r>
            <a:endParaRPr lang="el-GR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52" name="Text Box 35"/>
          <p:cNvSpPr txBox="1">
            <a:spLocks noChangeArrowheads="1"/>
          </p:cNvSpPr>
          <p:nvPr/>
        </p:nvSpPr>
        <p:spPr bwMode="auto">
          <a:xfrm>
            <a:off x="425450" y="3714750"/>
            <a:ext cx="360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latin typeface="Times New Roman" charset="0"/>
                <a:ea typeface="Times New Roman" charset="0"/>
                <a:cs typeface="Times New Roman" charset="0"/>
              </a:rPr>
              <a:t>ω</a:t>
            </a:r>
          </a:p>
        </p:txBody>
      </p:sp>
      <p:sp>
        <p:nvSpPr>
          <p:cNvPr id="5153" name="Line 36"/>
          <p:cNvSpPr>
            <a:spLocks noChangeShapeType="1"/>
          </p:cNvSpPr>
          <p:nvPr/>
        </p:nvSpPr>
        <p:spPr bwMode="auto">
          <a:xfrm flipH="1">
            <a:off x="357188" y="4922838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4" name="Line 37"/>
          <p:cNvSpPr>
            <a:spLocks noChangeShapeType="1"/>
          </p:cNvSpPr>
          <p:nvPr/>
        </p:nvSpPr>
        <p:spPr bwMode="auto">
          <a:xfrm flipH="1">
            <a:off x="573088" y="5138738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5" name="Line 38"/>
          <p:cNvSpPr>
            <a:spLocks noChangeShapeType="1"/>
          </p:cNvSpPr>
          <p:nvPr/>
        </p:nvSpPr>
        <p:spPr bwMode="auto">
          <a:xfrm flipH="1">
            <a:off x="788988" y="5354638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6" name="Text Box 39"/>
          <p:cNvSpPr txBox="1">
            <a:spLocks noChangeArrowheads="1"/>
          </p:cNvSpPr>
          <p:nvPr/>
        </p:nvSpPr>
        <p:spPr bwMode="auto">
          <a:xfrm>
            <a:off x="3276600" y="3955593"/>
            <a:ext cx="3095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) = 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ε</a:t>
            </a:r>
            <a:r>
              <a:rPr lang="fr-FR" sz="1200" baseline="-25000" dirty="0">
                <a:latin typeface="Times New Roman" charset="0"/>
                <a:ea typeface="Times New Roman" charset="0"/>
                <a:cs typeface="Times New Roman" charset="0"/>
              </a:rPr>
              <a:t>0 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(Ex cos 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 + Ey sin 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l-GR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57" name="Line 40"/>
          <p:cNvSpPr>
            <a:spLocks noChangeShapeType="1"/>
          </p:cNvSpPr>
          <p:nvPr/>
        </p:nvSpPr>
        <p:spPr bwMode="auto">
          <a:xfrm flipV="1">
            <a:off x="1479550" y="4130675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8" name="Text Box 41"/>
          <p:cNvSpPr txBox="1">
            <a:spLocks noChangeArrowheads="1"/>
          </p:cNvSpPr>
          <p:nvPr/>
        </p:nvSpPr>
        <p:spPr bwMode="auto">
          <a:xfrm>
            <a:off x="1624013" y="4203700"/>
            <a:ext cx="3603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200">
                <a:latin typeface="Times New Roman" charset="0"/>
                <a:ea typeface="Times New Roman" charset="0"/>
                <a:cs typeface="Times New Roman" charset="0"/>
              </a:rPr>
              <a:t>θ</a:t>
            </a:r>
          </a:p>
        </p:txBody>
      </p:sp>
      <p:sp>
        <p:nvSpPr>
          <p:cNvPr id="5159" name="Freeform 42"/>
          <p:cNvSpPr>
            <a:spLocks/>
          </p:cNvSpPr>
          <p:nvPr/>
        </p:nvSpPr>
        <p:spPr bwMode="auto">
          <a:xfrm>
            <a:off x="1639888" y="4294188"/>
            <a:ext cx="57150" cy="125412"/>
          </a:xfrm>
          <a:custGeom>
            <a:avLst/>
            <a:gdLst>
              <a:gd name="T0" fmla="*/ 2147483647 w 36"/>
              <a:gd name="T1" fmla="*/ 2147483647 h 79"/>
              <a:gd name="T2" fmla="*/ 0 w 36"/>
              <a:gd name="T3" fmla="*/ 0 h 79"/>
              <a:gd name="T4" fmla="*/ 0 60000 65536"/>
              <a:gd name="T5" fmla="*/ 0 60000 65536"/>
              <a:gd name="T6" fmla="*/ 0 w 36"/>
              <a:gd name="T7" fmla="*/ 0 h 79"/>
              <a:gd name="T8" fmla="*/ 36 w 36"/>
              <a:gd name="T9" fmla="*/ 79 h 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" h="79">
                <a:moveTo>
                  <a:pt x="36" y="79"/>
                </a:moveTo>
                <a:cubicBezTo>
                  <a:pt x="30" y="66"/>
                  <a:pt x="7" y="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0" name="Text Box 43"/>
          <p:cNvSpPr txBox="1">
            <a:spLocks noChangeArrowheads="1"/>
          </p:cNvSpPr>
          <p:nvPr/>
        </p:nvSpPr>
        <p:spPr bwMode="auto">
          <a:xfrm>
            <a:off x="1047750" y="3627438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fr-FR" sz="1600" baseline="-25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l-GR" sz="1600" baseline="-2500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61" name="Text Box 44"/>
          <p:cNvSpPr txBox="1">
            <a:spLocks noChangeArrowheads="1"/>
          </p:cNvSpPr>
          <p:nvPr/>
        </p:nvSpPr>
        <p:spPr bwMode="auto">
          <a:xfrm>
            <a:off x="1550988" y="4851400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solidFill>
                  <a:srgbClr val="3333FF"/>
                </a:solidFill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fr-FR" sz="1600" baseline="-25000">
                <a:solidFill>
                  <a:srgbClr val="3333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l-GR" sz="1600" baseline="-25000">
              <a:solidFill>
                <a:srgbClr val="3333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62" name="Text Box 45"/>
          <p:cNvSpPr txBox="1">
            <a:spLocks noChangeArrowheads="1"/>
          </p:cNvSpPr>
          <p:nvPr/>
        </p:nvSpPr>
        <p:spPr bwMode="auto">
          <a:xfrm>
            <a:off x="1550988" y="3987800"/>
            <a:ext cx="3603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lang="el-GR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63" name="Text Box 46"/>
          <p:cNvSpPr txBox="1">
            <a:spLocks noChangeArrowheads="1"/>
          </p:cNvSpPr>
          <p:nvPr/>
        </p:nvSpPr>
        <p:spPr bwMode="auto">
          <a:xfrm>
            <a:off x="3276600" y="4396918"/>
            <a:ext cx="5184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I(t) = d(Q</a:t>
            </a:r>
            <a:r>
              <a:rPr lang="fr-FR" sz="1200" baseline="-25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- Q</a:t>
            </a:r>
            <a:r>
              <a:rPr lang="fr-FR" sz="1200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)/dt = - 4 r h 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ε</a:t>
            </a:r>
            <a:r>
              <a:rPr lang="fr-FR" sz="1200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ω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 E cos(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ω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t + </a:t>
            </a:r>
            <a:r>
              <a:rPr lang="fr-FR" sz="1200" dirty="0" err="1">
                <a:latin typeface="Times New Roman" charset="0"/>
                <a:ea typeface="Times New Roman" charset="0"/>
                <a:cs typeface="Times New Roman" charset="0"/>
              </a:rPr>
              <a:t>arctg</a:t>
            </a:r>
            <a:r>
              <a:rPr lang="fr-FR" sz="1200" dirty="0">
                <a:latin typeface="Times New Roman" charset="0"/>
                <a:ea typeface="Times New Roman" charset="0"/>
                <a:cs typeface="Times New Roman" charset="0"/>
              </a:rPr>
              <a:t>(Ex/Ey))</a:t>
            </a:r>
            <a:endParaRPr lang="el-GR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638800" y="3803193"/>
            <a:ext cx="3095625" cy="604838"/>
            <a:chOff x="2018" y="2094"/>
            <a:chExt cx="1950" cy="381"/>
          </a:xfrm>
        </p:grpSpPr>
        <p:sp>
          <p:nvSpPr>
            <p:cNvPr id="5174" name="Text Box 48"/>
            <p:cNvSpPr txBox="1">
              <a:spLocks noChangeArrowheads="1"/>
            </p:cNvSpPr>
            <p:nvPr/>
          </p:nvSpPr>
          <p:spPr bwMode="auto">
            <a:xfrm>
              <a:off x="2018" y="2199"/>
              <a:ext cx="195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dirty="0">
                  <a:latin typeface="Times New Roman" charset="0"/>
                  <a:ea typeface="Times New Roman" charset="0"/>
                  <a:cs typeface="Times New Roman" charset="0"/>
                </a:rPr>
                <a:t>Q</a:t>
              </a:r>
              <a:r>
                <a:rPr lang="fr-FR" sz="1200" baseline="-25000" dirty="0"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fr-FR" sz="1200" dirty="0">
                  <a:latin typeface="Times New Roman" charset="0"/>
                  <a:ea typeface="Times New Roman" charset="0"/>
                  <a:cs typeface="Times New Roman" charset="0"/>
                </a:rPr>
                <a:t> = rh </a:t>
              </a:r>
              <a:r>
                <a:rPr lang="fr-FR" sz="1200" dirty="0" err="1">
                  <a:latin typeface="Times New Roman" charset="0"/>
                  <a:ea typeface="Times New Roman" charset="0"/>
                  <a:cs typeface="Times New Roman" charset="0"/>
                  <a:sym typeface="Symbol" charset="2"/>
                </a:rPr>
                <a:t></a:t>
              </a:r>
              <a:r>
                <a:rPr lang="el-GR" sz="1200" dirty="0">
                  <a:latin typeface="Times New Roman" charset="0"/>
                  <a:ea typeface="Times New Roman" charset="0"/>
                  <a:cs typeface="Times New Roman" charset="0"/>
                </a:rPr>
                <a:t>σ</a:t>
              </a:r>
              <a:r>
                <a:rPr lang="fr-FR" sz="1200" dirty="0">
                  <a:latin typeface="Times New Roman" charset="0"/>
                  <a:ea typeface="Times New Roman" charset="0"/>
                  <a:cs typeface="Times New Roman" charset="0"/>
                </a:rPr>
                <a:t>(</a:t>
              </a:r>
              <a:r>
                <a:rPr lang="el-GR" sz="1200" dirty="0">
                  <a:latin typeface="Times New Roman" charset="0"/>
                  <a:ea typeface="Times New Roman" charset="0"/>
                  <a:cs typeface="Times New Roman" charset="0"/>
                </a:rPr>
                <a:t>θ</a:t>
              </a:r>
              <a:r>
                <a:rPr lang="fr-FR" sz="1200" dirty="0">
                  <a:latin typeface="Times New Roman" charset="0"/>
                  <a:ea typeface="Times New Roman" charset="0"/>
                  <a:cs typeface="Times New Roman" charset="0"/>
                </a:rPr>
                <a:t>) d</a:t>
              </a:r>
              <a:r>
                <a:rPr lang="el-GR" sz="1200" dirty="0">
                  <a:latin typeface="Times New Roman" charset="0"/>
                  <a:ea typeface="Times New Roman" charset="0"/>
                  <a:cs typeface="Times New Roman" charset="0"/>
                </a:rPr>
                <a:t>θ</a:t>
              </a:r>
            </a:p>
          </p:txBody>
        </p:sp>
        <p:sp>
          <p:nvSpPr>
            <p:cNvPr id="5175" name="Text Box 49"/>
            <p:cNvSpPr txBox="1">
              <a:spLocks noChangeArrowheads="1"/>
            </p:cNvSpPr>
            <p:nvPr/>
          </p:nvSpPr>
          <p:spPr bwMode="auto">
            <a:xfrm>
              <a:off x="2290" y="2321"/>
              <a:ext cx="4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000">
                  <a:latin typeface="Times New Roman" charset="0"/>
                  <a:ea typeface="Times New Roman" charset="0"/>
                  <a:cs typeface="Times New Roman" charset="0"/>
                </a:rPr>
                <a:t>β</a:t>
              </a:r>
              <a:r>
                <a:rPr lang="fr-FR" sz="1000" baseline="-25000"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fr-FR" sz="1000">
                  <a:latin typeface="Times New Roman" charset="0"/>
                  <a:ea typeface="Times New Roman" charset="0"/>
                  <a:cs typeface="Times New Roman" charset="0"/>
                </a:rPr>
                <a:t>(t)</a:t>
              </a:r>
              <a:endParaRPr lang="el-GR" sz="1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176" name="Text Box 50"/>
            <p:cNvSpPr txBox="1">
              <a:spLocks noChangeArrowheads="1"/>
            </p:cNvSpPr>
            <p:nvPr/>
          </p:nvSpPr>
          <p:spPr bwMode="auto">
            <a:xfrm>
              <a:off x="2290" y="2094"/>
              <a:ext cx="54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000">
                  <a:latin typeface="Times New Roman" charset="0"/>
                  <a:ea typeface="Times New Roman" charset="0"/>
                  <a:cs typeface="Times New Roman" charset="0"/>
                </a:rPr>
                <a:t>β</a:t>
              </a:r>
              <a:r>
                <a:rPr lang="fr-FR" sz="1000" baseline="-25000"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fr-FR" sz="1000">
                  <a:latin typeface="Times New Roman" charset="0"/>
                  <a:ea typeface="Times New Roman" charset="0"/>
                  <a:cs typeface="Times New Roman" charset="0"/>
                </a:rPr>
                <a:t>(t)+</a:t>
              </a:r>
              <a:r>
                <a:rPr lang="el-GR" sz="1000">
                  <a:latin typeface="Times New Roman" charset="0"/>
                  <a:ea typeface="Times New Roman" charset="0"/>
                  <a:cs typeface="Times New Roman" charset="0"/>
                </a:rPr>
                <a:t>π</a:t>
              </a:r>
            </a:p>
          </p:txBody>
        </p:sp>
      </p:grpSp>
      <p:sp>
        <p:nvSpPr>
          <p:cNvPr id="5166" name="AutoShape 52"/>
          <p:cNvSpPr>
            <a:spLocks noChangeArrowheads="1"/>
          </p:cNvSpPr>
          <p:nvPr/>
        </p:nvSpPr>
        <p:spPr bwMode="auto">
          <a:xfrm>
            <a:off x="5346700" y="4085768"/>
            <a:ext cx="215900" cy="71438"/>
          </a:xfrm>
          <a:prstGeom prst="rightArrow">
            <a:avLst>
              <a:gd name="adj1" fmla="val 50000"/>
              <a:gd name="adj2" fmla="val 755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Curved Right Arrow 68"/>
          <p:cNvSpPr/>
          <p:nvPr/>
        </p:nvSpPr>
        <p:spPr>
          <a:xfrm>
            <a:off x="571500" y="3916363"/>
            <a:ext cx="428625" cy="1071562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tx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169" name="Line 23"/>
          <p:cNvSpPr>
            <a:spLocks noChangeShapeType="1"/>
          </p:cNvSpPr>
          <p:nvPr/>
        </p:nvSpPr>
        <p:spPr bwMode="auto">
          <a:xfrm>
            <a:off x="7875588" y="1857375"/>
            <a:ext cx="554037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0" name="Line 23"/>
          <p:cNvSpPr>
            <a:spLocks noChangeShapeType="1"/>
          </p:cNvSpPr>
          <p:nvPr/>
        </p:nvSpPr>
        <p:spPr bwMode="auto">
          <a:xfrm flipV="1">
            <a:off x="7858125" y="1500188"/>
            <a:ext cx="357188" cy="357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1" name="Text Box 24"/>
          <p:cNvSpPr txBox="1">
            <a:spLocks noChangeArrowheads="1"/>
          </p:cNvSpPr>
          <p:nvPr/>
        </p:nvSpPr>
        <p:spPr bwMode="auto">
          <a:xfrm>
            <a:off x="8215313" y="1214438"/>
            <a:ext cx="1222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latin typeface="Times New Roman" charset="0"/>
                <a:ea typeface="Times New Roman" charset="0"/>
                <a:cs typeface="Times New Roman" charset="0"/>
              </a:rPr>
              <a:t>x (W)</a:t>
            </a:r>
            <a:endParaRPr lang="el-GR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72" name="Rectangle 72"/>
          <p:cNvSpPr>
            <a:spLocks noChangeArrowheads="1"/>
          </p:cNvSpPr>
          <p:nvPr/>
        </p:nvSpPr>
        <p:spPr bwMode="auto">
          <a:xfrm>
            <a:off x="1260475" y="5273675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90</a:t>
            </a:r>
            <a:r>
              <a:rPr lang="en-US" baseline="3000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73" name="Rectangle 73"/>
          <p:cNvSpPr>
            <a:spLocks noChangeArrowheads="1"/>
          </p:cNvSpPr>
          <p:nvPr/>
        </p:nvSpPr>
        <p:spPr bwMode="auto">
          <a:xfrm>
            <a:off x="0" y="4202113"/>
            <a:ext cx="608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180</a:t>
            </a:r>
            <a:r>
              <a:rPr lang="en-US" baseline="3000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Title 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sensors: </a:t>
            </a:r>
            <a:br>
              <a:rPr lang="en-US" dirty="0" smtClean="0"/>
            </a:br>
            <a:r>
              <a:rPr lang="en-US" dirty="0" smtClean="0"/>
              <a:t>cylindrical field mills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90830"/>
            <a:ext cx="7086600" cy="762000"/>
          </a:xfrm>
        </p:spPr>
        <p:txBody>
          <a:bodyPr/>
          <a:lstStyle/>
          <a:p>
            <a:r>
              <a:rPr lang="en-US" dirty="0" smtClean="0"/>
              <a:t>Dust storm in Niamey, Niger</a:t>
            </a:r>
            <a:endParaRPr lang="en-US" dirty="0"/>
          </a:p>
        </p:txBody>
      </p:sp>
      <p:pic>
        <p:nvPicPr>
          <p:cNvPr id="3" name="Picture 2" descr="IMG_08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2880" y="1163320"/>
            <a:ext cx="6217920" cy="4663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92430"/>
            <a:ext cx="7086600" cy="762000"/>
          </a:xfrm>
        </p:spPr>
        <p:txBody>
          <a:bodyPr/>
          <a:lstStyle/>
          <a:p>
            <a:r>
              <a:rPr lang="en-US" dirty="0" err="1" smtClean="0"/>
              <a:t>Haboob</a:t>
            </a:r>
            <a:r>
              <a:rPr lang="en-US" dirty="0" smtClean="0"/>
              <a:t> overlain by cloud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IMG_08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3952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24510"/>
            <a:ext cx="7086600" cy="762000"/>
          </a:xfrm>
        </p:spPr>
        <p:txBody>
          <a:bodyPr/>
          <a:lstStyle/>
          <a:p>
            <a:r>
              <a:rPr lang="en-US" dirty="0" smtClean="0"/>
              <a:t>Approaching </a:t>
            </a:r>
            <a:r>
              <a:rPr lang="en-US" dirty="0" err="1" smtClean="0"/>
              <a:t>haboob</a:t>
            </a:r>
            <a:r>
              <a:rPr lang="en-US" dirty="0" smtClean="0"/>
              <a:t> in Niamey, Niger, West Africa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IMG_08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446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7950"/>
            <a:ext cx="7086600" cy="762000"/>
          </a:xfrm>
        </p:spPr>
        <p:txBody>
          <a:bodyPr/>
          <a:lstStyle/>
          <a:p>
            <a:r>
              <a:rPr lang="en-US" dirty="0" err="1" smtClean="0"/>
              <a:t>Haboob</a:t>
            </a:r>
            <a:r>
              <a:rPr lang="en-US" dirty="0" smtClean="0"/>
              <a:t> lofting cumulus cloud</a:t>
            </a:r>
            <a:endParaRPr lang="en-US" dirty="0"/>
          </a:p>
        </p:txBody>
      </p:sp>
      <p:pic>
        <p:nvPicPr>
          <p:cNvPr id="3" name="Picture 2" descr="IMG_0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840" y="120396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gust front over Niger </a:t>
            </a:r>
            <a:br>
              <a:rPr lang="en-US" dirty="0" smtClean="0"/>
            </a:br>
            <a:r>
              <a:rPr lang="en-US" dirty="0" smtClean="0"/>
              <a:t>River in Niamey</a:t>
            </a:r>
            <a:endParaRPr lang="en-US" dirty="0"/>
          </a:p>
        </p:txBody>
      </p:sp>
      <p:pic>
        <p:nvPicPr>
          <p:cNvPr id="4" name="Content Placeholder 3" descr="Dust gust front over Niger River in Niam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444625"/>
            <a:ext cx="5486400" cy="41148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0030"/>
            <a:ext cx="7086600" cy="762000"/>
          </a:xfrm>
        </p:spPr>
        <p:txBody>
          <a:bodyPr/>
          <a:lstStyle/>
          <a:p>
            <a:r>
              <a:rPr lang="en-US" dirty="0" err="1" smtClean="0"/>
              <a:t>Saltation</a:t>
            </a:r>
            <a:r>
              <a:rPr lang="en-US" dirty="0" smtClean="0"/>
              <a:t> of large sand grains and emission of dust particles</a:t>
            </a:r>
            <a:endParaRPr lang="en-US" dirty="0"/>
          </a:p>
        </p:txBody>
      </p:sp>
      <p:pic>
        <p:nvPicPr>
          <p:cNvPr id="3" name="Picture 2" descr="SaltationFig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322" y="1358900"/>
            <a:ext cx="7671377" cy="44950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314960" y="2171700"/>
            <a:ext cx="264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314960" y="4965700"/>
            <a:ext cx="264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-944880" y="3573780"/>
            <a:ext cx="27838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-10160" y="346202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meter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record for dusty gust front  July 29, 2010</a:t>
            </a:r>
            <a:endParaRPr lang="en-US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july 29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928" y="889000"/>
            <a:ext cx="7555319" cy="59309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44000" cy="6908800"/>
            <a:chOff x="0" y="0"/>
            <a:chExt cx="5181600" cy="6908800"/>
          </a:xfrm>
        </p:grpSpPr>
        <p:pic>
          <p:nvPicPr>
            <p:cNvPr id="4098" name="Picture 5" descr="IMG_0284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181600" cy="690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0" name="TextBox 3"/>
            <p:cNvSpPr txBox="1">
              <a:spLocks noChangeArrowheads="1"/>
            </p:cNvSpPr>
            <p:nvPr/>
          </p:nvSpPr>
          <p:spPr bwMode="auto">
            <a:xfrm>
              <a:off x="228600" y="2249488"/>
              <a:ext cx="1852613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3D Anemometer</a:t>
              </a:r>
            </a:p>
            <a:p>
              <a:endParaRPr lang="en-US"/>
            </a:p>
          </p:txBody>
        </p:sp>
        <p:sp>
          <p:nvSpPr>
            <p:cNvPr id="4101" name="TextBox 4"/>
            <p:cNvSpPr txBox="1">
              <a:spLocks noChangeArrowheads="1"/>
            </p:cNvSpPr>
            <p:nvPr/>
          </p:nvSpPr>
          <p:spPr bwMode="auto">
            <a:xfrm>
              <a:off x="838200" y="990600"/>
              <a:ext cx="1595438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Prandtl Probe</a:t>
              </a:r>
            </a:p>
            <a:p>
              <a:endParaRPr lang="en-US"/>
            </a:p>
          </p:txBody>
        </p:sp>
        <p:sp>
          <p:nvSpPr>
            <p:cNvPr id="4102" name="TextBox 5"/>
            <p:cNvSpPr txBox="1">
              <a:spLocks noChangeArrowheads="1"/>
            </p:cNvSpPr>
            <p:nvPr/>
          </p:nvSpPr>
          <p:spPr bwMode="auto">
            <a:xfrm>
              <a:off x="2667000" y="1295400"/>
              <a:ext cx="2416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Electric Field Sensors</a:t>
              </a:r>
            </a:p>
          </p:txBody>
        </p:sp>
        <p:sp>
          <p:nvSpPr>
            <p:cNvPr id="8" name="Right Arrow 7"/>
            <p:cNvSpPr>
              <a:spLocks noChangeArrowheads="1"/>
            </p:cNvSpPr>
            <p:nvPr/>
          </p:nvSpPr>
          <p:spPr bwMode="auto">
            <a:xfrm rot="1639100">
              <a:off x="1524000" y="1487488"/>
              <a:ext cx="557213" cy="46037"/>
            </a:xfrm>
            <a:prstGeom prst="rightArrow">
              <a:avLst>
                <a:gd name="adj1" fmla="val 50000"/>
                <a:gd name="adj2" fmla="val 49983"/>
              </a:avLst>
            </a:prstGeom>
            <a:solidFill>
              <a:srgbClr val="262626"/>
            </a:solidFill>
            <a:ln w="9525">
              <a:solidFill>
                <a:srgbClr val="262626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ight Arrow 8"/>
            <p:cNvSpPr>
              <a:spLocks noChangeArrowheads="1"/>
            </p:cNvSpPr>
            <p:nvPr/>
          </p:nvSpPr>
          <p:spPr bwMode="auto">
            <a:xfrm rot="-1265685">
              <a:off x="1101725" y="2155825"/>
              <a:ext cx="557213" cy="46038"/>
            </a:xfrm>
            <a:prstGeom prst="rightArrow">
              <a:avLst>
                <a:gd name="adj1" fmla="val 50000"/>
                <a:gd name="adj2" fmla="val 49982"/>
              </a:avLst>
            </a:prstGeom>
            <a:solidFill>
              <a:srgbClr val="262626"/>
            </a:solidFill>
            <a:ln w="9525">
              <a:solidFill>
                <a:srgbClr val="262626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ight Arrow 9"/>
            <p:cNvSpPr>
              <a:spLocks noChangeArrowheads="1"/>
            </p:cNvSpPr>
            <p:nvPr/>
          </p:nvSpPr>
          <p:spPr bwMode="auto">
            <a:xfrm rot="9270847">
              <a:off x="2895600" y="1893888"/>
              <a:ext cx="557213" cy="46037"/>
            </a:xfrm>
            <a:prstGeom prst="rightArrow">
              <a:avLst>
                <a:gd name="adj1" fmla="val 50000"/>
                <a:gd name="adj2" fmla="val 49983"/>
              </a:avLst>
            </a:prstGeom>
            <a:solidFill>
              <a:srgbClr val="262626"/>
            </a:solidFill>
            <a:ln w="9525">
              <a:solidFill>
                <a:srgbClr val="262626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ight Arrow 12"/>
            <p:cNvSpPr>
              <a:spLocks noChangeArrowheads="1"/>
            </p:cNvSpPr>
            <p:nvPr/>
          </p:nvSpPr>
          <p:spPr bwMode="auto">
            <a:xfrm rot="9270847">
              <a:off x="2878138" y="3317875"/>
              <a:ext cx="557212" cy="46038"/>
            </a:xfrm>
            <a:prstGeom prst="rightArrow">
              <a:avLst>
                <a:gd name="adj1" fmla="val 50000"/>
                <a:gd name="adj2" fmla="val 49982"/>
              </a:avLst>
            </a:prstGeom>
            <a:solidFill>
              <a:srgbClr val="262626"/>
            </a:solidFill>
            <a:ln w="9525">
              <a:solidFill>
                <a:srgbClr val="262626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ight Arrow 13"/>
            <p:cNvSpPr>
              <a:spLocks noChangeArrowheads="1"/>
            </p:cNvSpPr>
            <p:nvPr/>
          </p:nvSpPr>
          <p:spPr bwMode="auto">
            <a:xfrm rot="9270847">
              <a:off x="2878138" y="4156075"/>
              <a:ext cx="557212" cy="46038"/>
            </a:xfrm>
            <a:prstGeom prst="rightArrow">
              <a:avLst>
                <a:gd name="adj1" fmla="val 50000"/>
                <a:gd name="adj2" fmla="val 49982"/>
              </a:avLst>
            </a:prstGeom>
            <a:solidFill>
              <a:srgbClr val="262626"/>
            </a:solidFill>
            <a:ln w="9525">
              <a:solidFill>
                <a:srgbClr val="262626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ight Arrow 14"/>
            <p:cNvSpPr>
              <a:spLocks noChangeArrowheads="1"/>
            </p:cNvSpPr>
            <p:nvPr/>
          </p:nvSpPr>
          <p:spPr bwMode="auto">
            <a:xfrm rot="9270847">
              <a:off x="2878138" y="4689475"/>
              <a:ext cx="557212" cy="46038"/>
            </a:xfrm>
            <a:prstGeom prst="rightArrow">
              <a:avLst>
                <a:gd name="adj1" fmla="val 50000"/>
                <a:gd name="adj2" fmla="val 49982"/>
              </a:avLst>
            </a:prstGeom>
            <a:solidFill>
              <a:srgbClr val="262626"/>
            </a:solidFill>
            <a:ln w="9525">
              <a:solidFill>
                <a:srgbClr val="262626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/>
            <p:cNvCxnSpPr>
              <a:cxnSpLocks noChangeShapeType="1"/>
              <a:stCxn id="10" idx="1"/>
              <a:endCxn id="15" idx="1"/>
            </p:cNvCxnSpPr>
            <p:nvPr/>
          </p:nvCxnSpPr>
          <p:spPr bwMode="auto">
            <a:xfrm flipH="1">
              <a:off x="3408363" y="1797050"/>
              <a:ext cx="17462" cy="2795588"/>
            </a:xfrm>
            <a:prstGeom prst="line">
              <a:avLst/>
            </a:prstGeom>
            <a:noFill/>
            <a:ln w="25400">
              <a:solidFill>
                <a:srgbClr val="262626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110" name="TextBox 19"/>
            <p:cNvSpPr txBox="1">
              <a:spLocks noChangeArrowheads="1"/>
            </p:cNvSpPr>
            <p:nvPr/>
          </p:nvSpPr>
          <p:spPr bwMode="auto">
            <a:xfrm>
              <a:off x="3429000" y="1600200"/>
              <a:ext cx="6334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10m</a:t>
              </a:r>
            </a:p>
          </p:txBody>
        </p:sp>
        <p:sp>
          <p:nvSpPr>
            <p:cNvPr id="4111" name="TextBox 20"/>
            <p:cNvSpPr txBox="1">
              <a:spLocks noChangeArrowheads="1"/>
            </p:cNvSpPr>
            <p:nvPr/>
          </p:nvSpPr>
          <p:spPr bwMode="auto">
            <a:xfrm>
              <a:off x="3505200" y="3048000"/>
              <a:ext cx="5048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5m</a:t>
              </a:r>
            </a:p>
          </p:txBody>
        </p:sp>
        <p:sp>
          <p:nvSpPr>
            <p:cNvPr id="4112" name="TextBox 21"/>
            <p:cNvSpPr txBox="1">
              <a:spLocks noChangeArrowheads="1"/>
            </p:cNvSpPr>
            <p:nvPr/>
          </p:nvSpPr>
          <p:spPr bwMode="auto">
            <a:xfrm>
              <a:off x="3505200" y="3886200"/>
              <a:ext cx="5048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2m</a:t>
              </a:r>
            </a:p>
          </p:txBody>
        </p:sp>
        <p:sp>
          <p:nvSpPr>
            <p:cNvPr id="4113" name="TextBox 22"/>
            <p:cNvSpPr txBox="1">
              <a:spLocks noChangeArrowheads="1"/>
            </p:cNvSpPr>
            <p:nvPr/>
          </p:nvSpPr>
          <p:spPr bwMode="auto">
            <a:xfrm>
              <a:off x="3505200" y="4343400"/>
              <a:ext cx="698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0.2m</a:t>
              </a:r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 rot="3749136">
            <a:off x="5106193" y="3385344"/>
            <a:ext cx="5410200" cy="960438"/>
          </a:xfrm>
        </p:spPr>
        <p:txBody>
          <a:bodyPr/>
          <a:lstStyle/>
          <a:p>
            <a:r>
              <a:rPr lang="en-US" dirty="0"/>
              <a:t>Mast 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777" y="360096"/>
            <a:ext cx="8604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Gust front in Niger, with typical </a:t>
            </a:r>
          </a:p>
          <a:p>
            <a:pPr algn="ctr"/>
            <a:r>
              <a:rPr lang="en-US" sz="2800" dirty="0" smtClean="0"/>
              <a:t>orange-red appearance</a:t>
            </a:r>
            <a:endParaRPr lang="en-US" sz="2800" dirty="0"/>
          </a:p>
        </p:txBody>
      </p:sp>
      <p:pic>
        <p:nvPicPr>
          <p:cNvPr id="3073" name="Picture 1" descr="gust_front_Aug_03_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5223" y="1969476"/>
            <a:ext cx="6636205" cy="2973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439" y="336650"/>
            <a:ext cx="640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Grey gust front approaching</a:t>
            </a:r>
            <a:endParaRPr lang="en-US" sz="2800" dirty="0"/>
          </a:p>
        </p:txBody>
      </p:sp>
      <p:pic>
        <p:nvPicPr>
          <p:cNvPr id="4097" name="Picture 1" descr="IMG_32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587" y="1235416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086600" cy="1235710"/>
          </a:xfrm>
        </p:spPr>
        <p:txBody>
          <a:bodyPr/>
          <a:lstStyle/>
          <a:p>
            <a:r>
              <a:rPr lang="en-US" dirty="0" smtClean="0"/>
              <a:t>Post Abrasion over the Height Range of </a:t>
            </a:r>
            <a:r>
              <a:rPr lang="en-US" dirty="0" err="1" smtClean="0"/>
              <a:t>Saltation</a:t>
            </a:r>
            <a:r>
              <a:rPr lang="en-US" dirty="0" smtClean="0"/>
              <a:t> Layer</a:t>
            </a:r>
            <a:br>
              <a:rPr lang="en-US" dirty="0" smtClean="0"/>
            </a:br>
            <a:r>
              <a:rPr lang="en-US" dirty="0" smtClean="0"/>
              <a:t>(Western Desert, Egypt)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IMG_1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5956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150"/>
            <a:ext cx="7086600" cy="762000"/>
          </a:xfrm>
        </p:spPr>
        <p:txBody>
          <a:bodyPr/>
          <a:lstStyle/>
          <a:p>
            <a:r>
              <a:rPr lang="en-US" sz="3200" dirty="0" smtClean="0"/>
              <a:t>Experimental Facilities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240" y="1891665"/>
            <a:ext cx="8239760" cy="4092575"/>
          </a:xfrm>
        </p:spPr>
        <p:txBody>
          <a:bodyPr>
            <a:noAutofit/>
          </a:bodyPr>
          <a:lstStyle/>
          <a:p>
            <a:r>
              <a:rPr lang="en-US" sz="2800" dirty="0" smtClean="0"/>
              <a:t>MIT C-band Doppler radar</a:t>
            </a:r>
          </a:p>
          <a:p>
            <a:r>
              <a:rPr lang="en-US" sz="2800" dirty="0" smtClean="0"/>
              <a:t>10 meter tower with four cylindrical field mills</a:t>
            </a:r>
          </a:p>
          <a:p>
            <a:r>
              <a:rPr lang="en-US" sz="2800" dirty="0" smtClean="0"/>
              <a:t>Campbell inverted field mill</a:t>
            </a:r>
          </a:p>
          <a:p>
            <a:r>
              <a:rPr lang="en-US" sz="2800" dirty="0" smtClean="0"/>
              <a:t>Mission Instruments goose-neck field mill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Gust front ahead of squall line in Niamey, Niger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659" y="1290321"/>
            <a:ext cx="5808607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762" y="163278"/>
            <a:ext cx="8126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Gust front in Niger topped with </a:t>
            </a:r>
          </a:p>
          <a:p>
            <a:pPr algn="ctr"/>
            <a:r>
              <a:rPr lang="en-US" sz="2800" dirty="0" smtClean="0"/>
              <a:t>white cumulus on leading updraft</a:t>
            </a:r>
            <a:endParaRPr lang="en-US" sz="2800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IMG_0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560" y="1254368"/>
            <a:ext cx="6091544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of gust front</a:t>
            </a:r>
            <a:endParaRPr lang="en-US" dirty="0"/>
          </a:p>
        </p:txBody>
      </p:sp>
      <p:pic>
        <p:nvPicPr>
          <p:cNvPr id="5" name="Content Placeholder 4" descr="cross sec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8831" y="1772284"/>
            <a:ext cx="7019665" cy="3485515"/>
          </a:xfrm>
          <a:ln w="38100">
            <a:solidFill>
              <a:schemeClr val="tx1"/>
            </a:solidFill>
          </a:ln>
        </p:spPr>
      </p:pic>
      <p:sp>
        <p:nvSpPr>
          <p:cNvPr id="6" name="Freeform 5"/>
          <p:cNvSpPr/>
          <p:nvPr/>
        </p:nvSpPr>
        <p:spPr bwMode="auto">
          <a:xfrm>
            <a:off x="1435947" y="3473027"/>
            <a:ext cx="6029960" cy="1441026"/>
          </a:xfrm>
          <a:custGeom>
            <a:avLst/>
            <a:gdLst>
              <a:gd name="connsiteX0" fmla="*/ 728133 w 6029960"/>
              <a:gd name="connsiteY0" fmla="*/ 1302173 h 1441026"/>
              <a:gd name="connsiteX1" fmla="*/ 870373 w 6029960"/>
              <a:gd name="connsiteY1" fmla="*/ 499533 h 1441026"/>
              <a:gd name="connsiteX2" fmla="*/ 1368213 w 6029960"/>
              <a:gd name="connsiteY2" fmla="*/ 530013 h 1441026"/>
              <a:gd name="connsiteX3" fmla="*/ 1622213 w 6029960"/>
              <a:gd name="connsiteY3" fmla="*/ 662093 h 1441026"/>
              <a:gd name="connsiteX4" fmla="*/ 2079413 w 6029960"/>
              <a:gd name="connsiteY4" fmla="*/ 631613 h 1441026"/>
              <a:gd name="connsiteX5" fmla="*/ 2414693 w 6029960"/>
              <a:gd name="connsiteY5" fmla="*/ 479213 h 1441026"/>
              <a:gd name="connsiteX6" fmla="*/ 2587413 w 6029960"/>
              <a:gd name="connsiteY6" fmla="*/ 458893 h 1441026"/>
              <a:gd name="connsiteX7" fmla="*/ 2821093 w 6029960"/>
              <a:gd name="connsiteY7" fmla="*/ 479213 h 1441026"/>
              <a:gd name="connsiteX8" fmla="*/ 3095413 w 6029960"/>
              <a:gd name="connsiteY8" fmla="*/ 296333 h 1441026"/>
              <a:gd name="connsiteX9" fmla="*/ 3451013 w 6029960"/>
              <a:gd name="connsiteY9" fmla="*/ 123613 h 1441026"/>
              <a:gd name="connsiteX10" fmla="*/ 3837093 w 6029960"/>
              <a:gd name="connsiteY10" fmla="*/ 164253 h 1441026"/>
              <a:gd name="connsiteX11" fmla="*/ 3918373 w 6029960"/>
              <a:gd name="connsiteY11" fmla="*/ 204893 h 1441026"/>
              <a:gd name="connsiteX12" fmla="*/ 4172373 w 6029960"/>
              <a:gd name="connsiteY12" fmla="*/ 52493 h 1441026"/>
              <a:gd name="connsiteX13" fmla="*/ 4527973 w 6029960"/>
              <a:gd name="connsiteY13" fmla="*/ 22013 h 1441026"/>
              <a:gd name="connsiteX14" fmla="*/ 4903893 w 6029960"/>
              <a:gd name="connsiteY14" fmla="*/ 184573 h 1441026"/>
              <a:gd name="connsiteX15" fmla="*/ 5350933 w 6029960"/>
              <a:gd name="connsiteY15" fmla="*/ 692573 h 1441026"/>
              <a:gd name="connsiteX16" fmla="*/ 5483013 w 6029960"/>
              <a:gd name="connsiteY16" fmla="*/ 1098973 h 1441026"/>
              <a:gd name="connsiteX17" fmla="*/ 5239173 w 6029960"/>
              <a:gd name="connsiteY17" fmla="*/ 1332653 h 1441026"/>
              <a:gd name="connsiteX18" fmla="*/ 728133 w 6029960"/>
              <a:gd name="connsiteY18" fmla="*/ 1302173 h 144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29960" h="1441026">
                <a:moveTo>
                  <a:pt x="728133" y="1302173"/>
                </a:moveTo>
                <a:cubicBezTo>
                  <a:pt x="0" y="1163320"/>
                  <a:pt x="763693" y="628226"/>
                  <a:pt x="870373" y="499533"/>
                </a:cubicBezTo>
                <a:cubicBezTo>
                  <a:pt x="977053" y="370840"/>
                  <a:pt x="1242906" y="502920"/>
                  <a:pt x="1368213" y="530013"/>
                </a:cubicBezTo>
                <a:cubicBezTo>
                  <a:pt x="1493520" y="557106"/>
                  <a:pt x="1503680" y="645160"/>
                  <a:pt x="1622213" y="662093"/>
                </a:cubicBezTo>
                <a:cubicBezTo>
                  <a:pt x="1740746" y="679026"/>
                  <a:pt x="1947333" y="662093"/>
                  <a:pt x="2079413" y="631613"/>
                </a:cubicBezTo>
                <a:cubicBezTo>
                  <a:pt x="2211493" y="601133"/>
                  <a:pt x="2330026" y="508000"/>
                  <a:pt x="2414693" y="479213"/>
                </a:cubicBezTo>
                <a:cubicBezTo>
                  <a:pt x="2499360" y="450426"/>
                  <a:pt x="2519680" y="458893"/>
                  <a:pt x="2587413" y="458893"/>
                </a:cubicBezTo>
                <a:cubicBezTo>
                  <a:pt x="2655146" y="458893"/>
                  <a:pt x="2736426" y="506306"/>
                  <a:pt x="2821093" y="479213"/>
                </a:cubicBezTo>
                <a:cubicBezTo>
                  <a:pt x="2905760" y="452120"/>
                  <a:pt x="2990426" y="355600"/>
                  <a:pt x="3095413" y="296333"/>
                </a:cubicBezTo>
                <a:cubicBezTo>
                  <a:pt x="3200400" y="237066"/>
                  <a:pt x="3327400" y="145626"/>
                  <a:pt x="3451013" y="123613"/>
                </a:cubicBezTo>
                <a:cubicBezTo>
                  <a:pt x="3574626" y="101600"/>
                  <a:pt x="3759200" y="150706"/>
                  <a:pt x="3837093" y="164253"/>
                </a:cubicBezTo>
                <a:cubicBezTo>
                  <a:pt x="3914986" y="177800"/>
                  <a:pt x="3862493" y="223520"/>
                  <a:pt x="3918373" y="204893"/>
                </a:cubicBezTo>
                <a:cubicBezTo>
                  <a:pt x="3974253" y="186266"/>
                  <a:pt x="4070773" y="82973"/>
                  <a:pt x="4172373" y="52493"/>
                </a:cubicBezTo>
                <a:cubicBezTo>
                  <a:pt x="4273973" y="22013"/>
                  <a:pt x="4406053" y="0"/>
                  <a:pt x="4527973" y="22013"/>
                </a:cubicBezTo>
                <a:cubicBezTo>
                  <a:pt x="4649893" y="44026"/>
                  <a:pt x="4766733" y="72813"/>
                  <a:pt x="4903893" y="184573"/>
                </a:cubicBezTo>
                <a:cubicBezTo>
                  <a:pt x="5041053" y="296333"/>
                  <a:pt x="5254413" y="540173"/>
                  <a:pt x="5350933" y="692573"/>
                </a:cubicBezTo>
                <a:cubicBezTo>
                  <a:pt x="5447453" y="844973"/>
                  <a:pt x="5501640" y="992293"/>
                  <a:pt x="5483013" y="1098973"/>
                </a:cubicBezTo>
                <a:cubicBezTo>
                  <a:pt x="5464386" y="1205653"/>
                  <a:pt x="6029960" y="1298786"/>
                  <a:pt x="5239173" y="1332653"/>
                </a:cubicBezTo>
                <a:cubicBezTo>
                  <a:pt x="4448386" y="1366520"/>
                  <a:pt x="1456266" y="1441026"/>
                  <a:pt x="728133" y="1302173"/>
                </a:cubicBezTo>
                <a:close/>
              </a:path>
            </a:pathLst>
          </a:custGeom>
          <a:solidFill>
            <a:srgbClr val="993300">
              <a:alpha val="2588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5360" y="5313680"/>
            <a:ext cx="417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Droegmeier</a:t>
            </a:r>
            <a:r>
              <a:rPr lang="en-US" sz="1600" dirty="0" smtClean="0"/>
              <a:t> and </a:t>
            </a:r>
            <a:r>
              <a:rPr lang="en-US" sz="1600" dirty="0" err="1" smtClean="0"/>
              <a:t>Wilhelmson</a:t>
            </a:r>
            <a:r>
              <a:rPr lang="en-US" sz="1600" dirty="0" smtClean="0"/>
              <a:t> (1987)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_NF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_NF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_NF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_NF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_NF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_NF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_NF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_NF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_NF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C:\WINNT\Profiles\autologon\Application Data\Microsoft\Templates\S_NF Template.pot</Template>
  <TotalTime>732</TotalTime>
  <Pages>1</Pages>
  <Words>683</Words>
  <Application>Microsoft Office PowerPoint</Application>
  <PresentationFormat>On-screen Show (4:3)</PresentationFormat>
  <Paragraphs>118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S_NF Template</vt:lpstr>
      <vt:lpstr>Diagnosing the Electrical Structure of Dusty Gust Fronts in the Sahel</vt:lpstr>
      <vt:lpstr>Outline</vt:lpstr>
      <vt:lpstr>Thundercloud Charge Separation by Ice Particle Collisions</vt:lpstr>
      <vt:lpstr>Saltation of large sand grains and emission of dust particles</vt:lpstr>
      <vt:lpstr>Post Abrasion over the Height Range of Saltation Layer (Western Desert, Egypt) </vt:lpstr>
      <vt:lpstr>Experimental Facilities</vt:lpstr>
      <vt:lpstr>Gust front ahead of squall line in Niamey, Niger</vt:lpstr>
      <vt:lpstr>Slide 8</vt:lpstr>
      <vt:lpstr>Cross section of gust front</vt:lpstr>
      <vt:lpstr>Haboob on July 25, 2007 at t = 0 </vt:lpstr>
      <vt:lpstr>Haboob on July 25, 2007 at t = 1 min </vt:lpstr>
      <vt:lpstr>Vertically pointing Doppler radar observations on gust front</vt:lpstr>
      <vt:lpstr>Dust wall over Niamey,  Niger  July 5, 2010</vt:lpstr>
      <vt:lpstr>Slide 14</vt:lpstr>
      <vt:lpstr>Strategy for Electrical Analysis</vt:lpstr>
      <vt:lpstr>Electric field record of a gust front with monopolar behavior</vt:lpstr>
      <vt:lpstr>Electric field record of a gust front with bipolar behavior</vt:lpstr>
      <vt:lpstr>Comparisons for Monopolar and Bipolar Gust Front Cases</vt:lpstr>
      <vt:lpstr>Previous sensor deployment to study electrification of dust devils</vt:lpstr>
      <vt:lpstr>Cylindrical Field Mill Sensors  Used in This Study</vt:lpstr>
      <vt:lpstr>10-meter tower with electric field sensors</vt:lpstr>
      <vt:lpstr>Calibration of cylindrical field mill</vt:lpstr>
      <vt:lpstr>Straight line winds case Niamey, Niger  July 20, 2010</vt:lpstr>
      <vt:lpstr>Campbell field mill record for July 20, 2010        (Straight line winds case)</vt:lpstr>
      <vt:lpstr>Multi-sensor electric field records for gust front on July 29, 2010</vt:lpstr>
      <vt:lpstr>Niamey Squall line and gust front 20:04 Z  July 29, 2010</vt:lpstr>
      <vt:lpstr>Niamey Squall line and gust front 20:14 Z July 29, 2010</vt:lpstr>
      <vt:lpstr>Niamey Squall line and gust front 20:24 Z July 29, 2010</vt:lpstr>
      <vt:lpstr>Niamey Squall line and gust front 20:34 Z July 29, 2010</vt:lpstr>
      <vt:lpstr>Niamey Squall line and gust front 20:44 Z July 29, 2010</vt:lpstr>
      <vt:lpstr>Profiles of electric field for gust front passage  July 29, 2010</vt:lpstr>
      <vt:lpstr>Profiles of computed space charge density  July 29, 2010</vt:lpstr>
      <vt:lpstr>Conclusions</vt:lpstr>
      <vt:lpstr>Electric field sensors:  cylindrical field mills</vt:lpstr>
      <vt:lpstr>Dust storm in Niamey, Niger</vt:lpstr>
      <vt:lpstr>Haboob overlain by cloud </vt:lpstr>
      <vt:lpstr>Approaching haboob in Niamey, Niger, West Africa </vt:lpstr>
      <vt:lpstr>Haboob lofting cumulus cloud</vt:lpstr>
      <vt:lpstr>Dust gust front over Niger  River in Niamey</vt:lpstr>
      <vt:lpstr>Electric field record for dusty gust front  July 29, 2010</vt:lpstr>
      <vt:lpstr>Mast Configuration</vt:lpstr>
      <vt:lpstr>Slide 42</vt:lpstr>
      <vt:lpstr>Slide 43</vt:lpstr>
    </vt:vector>
  </TitlesOfParts>
  <Company>MIT Lincoln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Vehicle Identification Program [U]</dc:title>
  <dc:creator>autologon</dc:creator>
  <cp:lastModifiedBy>ea15785</cp:lastModifiedBy>
  <cp:revision>108</cp:revision>
  <cp:lastPrinted>1997-02-26T22:08:16Z</cp:lastPrinted>
  <dcterms:created xsi:type="dcterms:W3CDTF">2000-03-28T14:55:55Z</dcterms:created>
  <dcterms:modified xsi:type="dcterms:W3CDTF">2011-02-04T22:28:28Z</dcterms:modified>
</cp:coreProperties>
</file>