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316" r:id="rId5"/>
    <p:sldId id="317" r:id="rId6"/>
    <p:sldId id="261" r:id="rId7"/>
    <p:sldId id="308" r:id="rId8"/>
    <p:sldId id="309" r:id="rId9"/>
    <p:sldId id="266" r:id="rId10"/>
    <p:sldId id="267" r:id="rId11"/>
    <p:sldId id="310" r:id="rId12"/>
    <p:sldId id="262" r:id="rId13"/>
    <p:sldId id="273" r:id="rId14"/>
    <p:sldId id="274" r:id="rId15"/>
    <p:sldId id="272" r:id="rId16"/>
    <p:sldId id="318" r:id="rId17"/>
    <p:sldId id="275" r:id="rId18"/>
    <p:sldId id="276" r:id="rId19"/>
    <p:sldId id="319" r:id="rId20"/>
    <p:sldId id="323" r:id="rId21"/>
    <p:sldId id="325" r:id="rId22"/>
    <p:sldId id="324" r:id="rId23"/>
    <p:sldId id="279" r:id="rId24"/>
    <p:sldId id="280" r:id="rId25"/>
    <p:sldId id="277" r:id="rId26"/>
    <p:sldId id="314" r:id="rId27"/>
    <p:sldId id="311" r:id="rId28"/>
    <p:sldId id="312" r:id="rId29"/>
    <p:sldId id="313" r:id="rId30"/>
    <p:sldId id="278" r:id="rId31"/>
    <p:sldId id="326" r:id="rId32"/>
    <p:sldId id="281" r:id="rId33"/>
    <p:sldId id="282" r:id="rId34"/>
    <p:sldId id="285" r:id="rId35"/>
    <p:sldId id="289" r:id="rId36"/>
    <p:sldId id="283" r:id="rId37"/>
    <p:sldId id="286" r:id="rId38"/>
    <p:sldId id="290" r:id="rId39"/>
    <p:sldId id="287" r:id="rId40"/>
    <p:sldId id="268" r:id="rId41"/>
    <p:sldId id="291" r:id="rId42"/>
    <p:sldId id="295" r:id="rId43"/>
    <p:sldId id="296" r:id="rId44"/>
    <p:sldId id="297" r:id="rId45"/>
    <p:sldId id="292" r:id="rId46"/>
    <p:sldId id="298" r:id="rId47"/>
    <p:sldId id="294" r:id="rId48"/>
    <p:sldId id="299" r:id="rId49"/>
    <p:sldId id="269" r:id="rId50"/>
    <p:sldId id="302" r:id="rId51"/>
    <p:sldId id="270" r:id="rId52"/>
    <p:sldId id="305" r:id="rId53"/>
    <p:sldId id="303" r:id="rId54"/>
    <p:sldId id="307" r:id="rId55"/>
    <p:sldId id="304" r:id="rId56"/>
    <p:sldId id="260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2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EB74E-5BC9-BE47-926E-7C5D960E8803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525AD-DFE7-BC4D-A79E-393283F521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493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84E95F-0ABE-BB4C-A9FC-635F5649BC21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0876C9-29AC-7B46-9059-82A4580DD288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271737-53E8-E34B-AC3E-DC36AE8C5614}" type="slidenum">
              <a:rPr lang="en-US"/>
              <a:pPr/>
              <a:t>31</a:t>
            </a:fld>
            <a:endParaRPr lang="en-US"/>
          </a:p>
        </p:txBody>
      </p:sp>
      <p:sp>
        <p:nvSpPr>
          <p:cNvPr id="3891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22361E-9417-1046-8D91-00CEB9F69FAC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81FF07-817A-964E-AB59-E850EE7A2C0F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27168C-4DFE-8B4C-ADC0-563594A0DBF6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ACD22C-8EEC-2B42-95F7-7E5E1846A0BE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4A3E98-776F-B348-A724-C03C4C6671EF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9B2799-5B5E-294D-ACBD-468051652517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ECC6-7364-BD48-9199-D46C58E965E2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27D2-8956-5F41-8FD3-C983CCD74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663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ECC6-7364-BD48-9199-D46C58E965E2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27D2-8956-5F41-8FD3-C983CCD74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3681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ECC6-7364-BD48-9199-D46C58E965E2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27D2-8956-5F41-8FD3-C983CCD74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190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ECC6-7364-BD48-9199-D46C58E965E2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27D2-8956-5F41-8FD3-C983CCD74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6434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ECC6-7364-BD48-9199-D46C58E965E2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27D2-8956-5F41-8FD3-C983CCD74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024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ECC6-7364-BD48-9199-D46C58E965E2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27D2-8956-5F41-8FD3-C983CCD74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651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ECC6-7364-BD48-9199-D46C58E965E2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27D2-8956-5F41-8FD3-C983CCD74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5195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ECC6-7364-BD48-9199-D46C58E965E2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27D2-8956-5F41-8FD3-C983CCD74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261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ECC6-7364-BD48-9199-D46C58E965E2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27D2-8956-5F41-8FD3-C983CCD74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792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ECC6-7364-BD48-9199-D46C58E965E2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27D2-8956-5F41-8FD3-C983CCD74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6135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ECC6-7364-BD48-9199-D46C58E965E2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27D2-8956-5F41-8FD3-C983CCD74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920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4ECC6-7364-BD48-9199-D46C58E965E2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F27D2-8956-5F41-8FD3-C983CCD74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966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090"/>
            <a:ext cx="7772400" cy="1470025"/>
          </a:xfrm>
        </p:spPr>
        <p:txBody>
          <a:bodyPr/>
          <a:lstStyle/>
          <a:p>
            <a:r>
              <a:rPr lang="en-US" dirty="0" smtClean="0"/>
              <a:t>Decadal Climate Variability and Prediction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3455" y="2846340"/>
            <a:ext cx="84315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/>
              <a:t>Introduction to Decadal Climate Variability</a:t>
            </a:r>
          </a:p>
          <a:p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b="1" dirty="0" smtClean="0"/>
              <a:t>The Atlantic Multidecadal Oscillation</a:t>
            </a:r>
          </a:p>
          <a:p>
            <a:pPr lvl="1"/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b="1" dirty="0" smtClean="0"/>
              <a:t>The Pacific Decadal Oscillation</a:t>
            </a:r>
            <a:endParaRPr lang="en-US" sz="2400" b="1" dirty="0"/>
          </a:p>
          <a:p>
            <a:pPr marL="342900" indent="-342900">
              <a:buAutoNum type="arabicPeriod"/>
            </a:pP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b="1" dirty="0" smtClean="0"/>
              <a:t>Decadal Prediction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0500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3: Sahel Drought</a:t>
            </a:r>
            <a:endParaRPr lang="en-US" dirty="0"/>
          </a:p>
        </p:txBody>
      </p:sp>
      <p:pic>
        <p:nvPicPr>
          <p:cNvPr id="6" name="Picture 5" descr="JAS_PR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0671" b="13001"/>
          <a:stretch/>
        </p:blipFill>
        <p:spPr>
          <a:xfrm>
            <a:off x="-1" y="1721668"/>
            <a:ext cx="4577537" cy="392914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776055" y="2382844"/>
            <a:ext cx="2022977" cy="934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445275" y="4188759"/>
            <a:ext cx="11322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99031" y="2198178"/>
            <a:ext cx="444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Wet conditions in 50s and 60s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7537" y="3943231"/>
            <a:ext cx="4351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Drought in 70s and 80s:</a:t>
            </a:r>
          </a:p>
          <a:p>
            <a:endParaRPr lang="en-US" dirty="0" smtClean="0"/>
          </a:p>
          <a:p>
            <a:r>
              <a:rPr lang="en-US" dirty="0" smtClean="0"/>
              <a:t>* Affected </a:t>
            </a:r>
            <a:r>
              <a:rPr lang="en-US" dirty="0"/>
              <a:t>20 countries, 150 million people</a:t>
            </a:r>
            <a:endParaRPr lang="en-US" dirty="0" smtClean="0"/>
          </a:p>
          <a:p>
            <a:r>
              <a:rPr lang="en-US" dirty="0" smtClean="0"/>
              <a:t>*30 </a:t>
            </a:r>
            <a:r>
              <a:rPr lang="en-US" dirty="0"/>
              <a:t>million were in urgent need of food aid</a:t>
            </a:r>
            <a:endParaRPr lang="en-US" dirty="0" smtClean="0"/>
          </a:p>
          <a:p>
            <a:r>
              <a:rPr lang="en-US" dirty="0" smtClean="0"/>
              <a:t>*10 </a:t>
            </a:r>
            <a:r>
              <a:rPr lang="en-US" dirty="0"/>
              <a:t>million refugees seeking food and water</a:t>
            </a:r>
            <a:endParaRPr lang="en-US" dirty="0" smtClean="0"/>
          </a:p>
          <a:p>
            <a:r>
              <a:rPr lang="en-US" dirty="0" smtClean="0"/>
              <a:t>*100,000 </a:t>
            </a:r>
            <a:r>
              <a:rPr lang="en-US" dirty="0"/>
              <a:t>to 250,00 </a:t>
            </a:r>
            <a:r>
              <a:rPr lang="en-US" dirty="0" smtClean="0"/>
              <a:t>deaths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43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457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“An </a:t>
            </a:r>
            <a:r>
              <a:rPr lang="en-US" b="1" dirty="0">
                <a:solidFill>
                  <a:srgbClr val="0000FF"/>
                </a:solidFill>
              </a:rPr>
              <a:t>improved </a:t>
            </a:r>
            <a:r>
              <a:rPr lang="en-US" b="1" dirty="0" smtClean="0">
                <a:solidFill>
                  <a:srgbClr val="0000FF"/>
                </a:solidFill>
              </a:rPr>
              <a:t>understanding of decadal climate variability </a:t>
            </a:r>
            <a:r>
              <a:rPr lang="en-US" b="1" dirty="0">
                <a:solidFill>
                  <a:srgbClr val="0000FF"/>
                </a:solidFill>
              </a:rPr>
              <a:t>is very important because stakeholders </a:t>
            </a:r>
            <a:r>
              <a:rPr lang="en-US" b="1" dirty="0" smtClean="0">
                <a:solidFill>
                  <a:srgbClr val="0000FF"/>
                </a:solidFill>
              </a:rPr>
              <a:t>and policymakers </a:t>
            </a:r>
            <a:r>
              <a:rPr lang="en-US" b="1" dirty="0">
                <a:solidFill>
                  <a:srgbClr val="0000FF"/>
                </a:solidFill>
              </a:rPr>
              <a:t>want to know the likely climate </a:t>
            </a:r>
            <a:r>
              <a:rPr lang="en-US" b="1" dirty="0" smtClean="0">
                <a:solidFill>
                  <a:srgbClr val="0000FF"/>
                </a:solidFill>
              </a:rPr>
              <a:t>trajectory for </a:t>
            </a:r>
            <a:r>
              <a:rPr lang="en-US" b="1" dirty="0">
                <a:solidFill>
                  <a:srgbClr val="0000FF"/>
                </a:solidFill>
              </a:rPr>
              <a:t>the coming decades for applications to </a:t>
            </a:r>
            <a:r>
              <a:rPr lang="en-US" b="1" dirty="0" smtClean="0">
                <a:solidFill>
                  <a:srgbClr val="0000FF"/>
                </a:solidFill>
              </a:rPr>
              <a:t>water resources</a:t>
            </a:r>
            <a:r>
              <a:rPr lang="en-US" b="1" dirty="0">
                <a:solidFill>
                  <a:srgbClr val="0000FF"/>
                </a:solidFill>
              </a:rPr>
              <a:t>, agriculture, energy, and </a:t>
            </a:r>
            <a:r>
              <a:rPr lang="en-US" b="1" dirty="0" smtClean="0">
                <a:solidFill>
                  <a:srgbClr val="0000FF"/>
                </a:solidFill>
              </a:rPr>
              <a:t>infrastructure development.”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 smtClean="0"/>
              <a:t>Mehta et al., BAMS, 2011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52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5133"/>
            <a:ext cx="8229600" cy="5544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2) The AMO: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00FF"/>
                </a:solidFill>
              </a:rPr>
              <a:t>Atlantic Multidecadal Oscillation</a:t>
            </a:r>
            <a:endParaRPr lang="en-US" sz="44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829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566"/>
            <a:ext cx="8229600" cy="1143000"/>
          </a:xfrm>
        </p:spPr>
        <p:txBody>
          <a:bodyPr/>
          <a:lstStyle/>
          <a:p>
            <a:r>
              <a:rPr lang="en-US" dirty="0" smtClean="0"/>
              <a:t>AMO Spatial Signature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5326"/>
          <a:stretch/>
        </p:blipFill>
        <p:spPr>
          <a:xfrm>
            <a:off x="1004565" y="1560550"/>
            <a:ext cx="6243428" cy="36910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45746" y="1375566"/>
            <a:ext cx="5004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Wang, State of the Climate 2010, BAMS, 2011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60113" y="1912438"/>
            <a:ext cx="1116942" cy="12392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4565" y="5620886"/>
            <a:ext cx="687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signal over whole North Atlantic – horseshoe pattern</a:t>
            </a:r>
          </a:p>
          <a:p>
            <a:r>
              <a:rPr lang="en-US" dirty="0" smtClean="0"/>
              <a:t>Weak SST signal across over global ocean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96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225"/>
            <a:ext cx="8229600" cy="1143000"/>
          </a:xfrm>
        </p:spPr>
        <p:txBody>
          <a:bodyPr/>
          <a:lstStyle/>
          <a:p>
            <a:r>
              <a:rPr lang="en-US" dirty="0" smtClean="0"/>
              <a:t>The AMO Index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4005"/>
          <a:stretch/>
        </p:blipFill>
        <p:spPr>
          <a:xfrm>
            <a:off x="270136" y="1589360"/>
            <a:ext cx="5804187" cy="430094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719127" y="2509118"/>
            <a:ext cx="5079787" cy="36718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645907" y="2386722"/>
            <a:ext cx="0" cy="489584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978629" y="2509118"/>
            <a:ext cx="0" cy="489584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682306" y="6325850"/>
            <a:ext cx="5004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Wang, State of the Climate 2010, BAMS, 2011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42630" y="2096031"/>
            <a:ext cx="24441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AMO index is the </a:t>
            </a:r>
            <a:r>
              <a:rPr lang="en-US" sz="2000" b="1" i="1" u="sng" dirty="0" err="1" smtClean="0"/>
              <a:t>detrended</a:t>
            </a:r>
            <a:r>
              <a:rPr lang="en-US" sz="2000" dirty="0" smtClean="0"/>
              <a:t> SST anomalies in the North Atlantic</a:t>
            </a:r>
          </a:p>
          <a:p>
            <a:endParaRPr lang="en-US" sz="2000" dirty="0"/>
          </a:p>
          <a:p>
            <a:r>
              <a:rPr lang="en-US" sz="2000" dirty="0" smtClean="0"/>
              <a:t>Removing basic global warming signal – we want the decadal climate variability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559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97459" y="507236"/>
            <a:ext cx="71844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 smtClean="0"/>
              <a:t>The AMO index: SST anomalies </a:t>
            </a:r>
            <a:r>
              <a:rPr lang="en-US" sz="2000" dirty="0"/>
              <a:t>averaged over 0</a:t>
            </a:r>
            <a:r>
              <a:rPr lang="en-US" sz="2000" dirty="0" smtClean="0"/>
              <a:t>° - 70</a:t>
            </a:r>
            <a:r>
              <a:rPr lang="en-US" sz="2000" dirty="0"/>
              <a:t>°N, 75</a:t>
            </a:r>
            <a:r>
              <a:rPr lang="en-US" sz="2000" dirty="0" smtClean="0"/>
              <a:t>° - 10°W</a:t>
            </a:r>
          </a:p>
          <a:p>
            <a:pPr eaLnBrk="1" hangingPunct="1">
              <a:defRPr/>
            </a:pPr>
            <a:r>
              <a:rPr lang="en-US" sz="2000" dirty="0"/>
              <a:t>	</a:t>
            </a:r>
            <a:r>
              <a:rPr lang="en-US" sz="2000" dirty="0" smtClean="0"/>
              <a:t>			</a:t>
            </a:r>
            <a:r>
              <a:rPr lang="en-US" sz="2000" dirty="0" err="1" smtClean="0"/>
              <a:t>detrended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/>
              <a:t>	</a:t>
            </a:r>
            <a:r>
              <a:rPr lang="en-US" sz="2000" dirty="0" smtClean="0"/>
              <a:t>			low</a:t>
            </a:r>
            <a:r>
              <a:rPr lang="en-US" sz="2000" dirty="0"/>
              <a:t>-pass-</a:t>
            </a:r>
            <a:r>
              <a:rPr lang="en-US" sz="2000" dirty="0" smtClean="0"/>
              <a:t>filtered (extracts the decadal variations)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139"/>
          <a:stretch/>
        </p:blipFill>
        <p:spPr>
          <a:xfrm>
            <a:off x="1376017" y="1701032"/>
            <a:ext cx="5723445" cy="4973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3941" y="4161463"/>
            <a:ext cx="111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6286" y="3318800"/>
            <a:ext cx="111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6563942" y="2776921"/>
            <a:ext cx="1994741" cy="2088319"/>
          </a:xfrm>
          <a:custGeom>
            <a:avLst/>
            <a:gdLst>
              <a:gd name="connsiteX0" fmla="*/ 0 w 1994741"/>
              <a:gd name="connsiteY0" fmla="*/ 160583 h 2088319"/>
              <a:gd name="connsiteX1" fmla="*/ 321312 w 1994741"/>
              <a:gd name="connsiteY1" fmla="*/ 7588 h 2088319"/>
              <a:gd name="connsiteX2" fmla="*/ 872132 w 1994741"/>
              <a:gd name="connsiteY2" fmla="*/ 191182 h 2088319"/>
              <a:gd name="connsiteX3" fmla="*/ 1208745 w 1994741"/>
              <a:gd name="connsiteY3" fmla="*/ 1552837 h 2088319"/>
              <a:gd name="connsiteX4" fmla="*/ 1468854 w 1994741"/>
              <a:gd name="connsiteY4" fmla="*/ 1996522 h 2088319"/>
              <a:gd name="connsiteX5" fmla="*/ 1958473 w 1994741"/>
              <a:gd name="connsiteY5" fmla="*/ 2073020 h 2088319"/>
              <a:gd name="connsiteX6" fmla="*/ 1958473 w 1994741"/>
              <a:gd name="connsiteY6" fmla="*/ 2088319 h 20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4741" h="2088319">
                <a:moveTo>
                  <a:pt x="0" y="160583"/>
                </a:moveTo>
                <a:cubicBezTo>
                  <a:pt x="87978" y="81535"/>
                  <a:pt x="175957" y="2488"/>
                  <a:pt x="321312" y="7588"/>
                </a:cubicBezTo>
                <a:cubicBezTo>
                  <a:pt x="466667" y="12688"/>
                  <a:pt x="724227" y="-66359"/>
                  <a:pt x="872132" y="191182"/>
                </a:cubicBezTo>
                <a:cubicBezTo>
                  <a:pt x="1020037" y="448723"/>
                  <a:pt x="1109291" y="1251947"/>
                  <a:pt x="1208745" y="1552837"/>
                </a:cubicBezTo>
                <a:cubicBezTo>
                  <a:pt x="1308199" y="1853727"/>
                  <a:pt x="1343899" y="1909825"/>
                  <a:pt x="1468854" y="1996522"/>
                </a:cubicBezTo>
                <a:cubicBezTo>
                  <a:pt x="1593809" y="2083219"/>
                  <a:pt x="1876870" y="2057721"/>
                  <a:pt x="1958473" y="2073020"/>
                </a:cubicBezTo>
                <a:cubicBezTo>
                  <a:pt x="2040076" y="2088319"/>
                  <a:pt x="1958473" y="2088319"/>
                  <a:pt x="1958473" y="2088319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522346" y="4449741"/>
            <a:ext cx="698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??????</a:t>
            </a:r>
            <a:endParaRPr lang="en-US" sz="2400" b="1" dirty="0"/>
          </a:p>
        </p:txBody>
      </p:sp>
      <p:sp>
        <p:nvSpPr>
          <p:cNvPr id="17" name="Freeform 16"/>
          <p:cNvSpPr/>
          <p:nvPr/>
        </p:nvSpPr>
        <p:spPr>
          <a:xfrm>
            <a:off x="6585747" y="2082321"/>
            <a:ext cx="974573" cy="827022"/>
          </a:xfrm>
          <a:custGeom>
            <a:avLst/>
            <a:gdLst>
              <a:gd name="connsiteX0" fmla="*/ 0 w 974573"/>
              <a:gd name="connsiteY0" fmla="*/ 827022 h 827022"/>
              <a:gd name="connsiteX1" fmla="*/ 324858 w 974573"/>
              <a:gd name="connsiteY1" fmla="*/ 339670 h 827022"/>
              <a:gd name="connsiteX2" fmla="*/ 974573 w 974573"/>
              <a:gd name="connsiteY2" fmla="*/ 0 h 827022"/>
              <a:gd name="connsiteX3" fmla="*/ 974573 w 974573"/>
              <a:gd name="connsiteY3" fmla="*/ 0 h 82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573" h="827022">
                <a:moveTo>
                  <a:pt x="0" y="827022"/>
                </a:moveTo>
                <a:cubicBezTo>
                  <a:pt x="81214" y="652264"/>
                  <a:pt x="162429" y="477507"/>
                  <a:pt x="324858" y="339670"/>
                </a:cubicBezTo>
                <a:cubicBezTo>
                  <a:pt x="487287" y="201833"/>
                  <a:pt x="974573" y="0"/>
                  <a:pt x="974573" y="0"/>
                </a:cubicBezTo>
                <a:lnTo>
                  <a:pt x="974573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630046" y="2983184"/>
            <a:ext cx="930274" cy="2200467"/>
          </a:xfrm>
          <a:custGeom>
            <a:avLst/>
            <a:gdLst>
              <a:gd name="connsiteX0" fmla="*/ 0 w 930274"/>
              <a:gd name="connsiteY0" fmla="*/ 0 h 2200467"/>
              <a:gd name="connsiteX1" fmla="*/ 575884 w 930274"/>
              <a:gd name="connsiteY1" fmla="*/ 457815 h 2200467"/>
              <a:gd name="connsiteX2" fmla="*/ 930274 w 930274"/>
              <a:gd name="connsiteY2" fmla="*/ 2200467 h 2200467"/>
              <a:gd name="connsiteX3" fmla="*/ 930274 w 930274"/>
              <a:gd name="connsiteY3" fmla="*/ 2200467 h 220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0274" h="2200467">
                <a:moveTo>
                  <a:pt x="0" y="0"/>
                </a:moveTo>
                <a:cubicBezTo>
                  <a:pt x="210419" y="45535"/>
                  <a:pt x="420838" y="91071"/>
                  <a:pt x="575884" y="457815"/>
                </a:cubicBezTo>
                <a:cubicBezTo>
                  <a:pt x="730930" y="824559"/>
                  <a:pt x="930274" y="2200467"/>
                  <a:pt x="930274" y="2200467"/>
                </a:cubicBezTo>
                <a:lnTo>
                  <a:pt x="930274" y="2200467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85407" y="1666822"/>
            <a:ext cx="698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??????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219677" y="5183651"/>
            <a:ext cx="698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??????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108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2291"/>
            <a:ext cx="8229600" cy="789709"/>
          </a:xfrm>
        </p:spPr>
        <p:txBody>
          <a:bodyPr/>
          <a:lstStyle/>
          <a:p>
            <a:r>
              <a:rPr lang="en-US" dirty="0" smtClean="0"/>
              <a:t>How can we tell if it did or didn’t?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Did the AMO exist before 1900?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47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the AMO exist before 1900?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129" r="5252"/>
          <a:stretch>
            <a:fillRect/>
          </a:stretch>
        </p:blipFill>
        <p:spPr bwMode="auto">
          <a:xfrm>
            <a:off x="0" y="1605112"/>
            <a:ext cx="5715000" cy="395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5807711"/>
            <a:ext cx="36215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/>
              <a:t>Gray et al., </a:t>
            </a:r>
            <a:r>
              <a:rPr lang="en-US" sz="1800" dirty="0" err="1" smtClean="0"/>
              <a:t>Geophys</a:t>
            </a:r>
            <a:r>
              <a:rPr lang="en-US" sz="1800" dirty="0" smtClean="0"/>
              <a:t>. Res. </a:t>
            </a:r>
            <a:r>
              <a:rPr lang="en-US" sz="1800" dirty="0" err="1" smtClean="0"/>
              <a:t>Lett</a:t>
            </a:r>
            <a:r>
              <a:rPr lang="en-US" sz="1800" dirty="0" smtClean="0"/>
              <a:t>., 2004</a:t>
            </a:r>
            <a:endParaRPr lang="en-US" sz="18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78278" y="2052107"/>
            <a:ext cx="35623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dirty="0"/>
              <a:t>12 </a:t>
            </a:r>
            <a:r>
              <a:rPr lang="en-US" sz="2000" u="sng" dirty="0"/>
              <a:t>tree ring </a:t>
            </a:r>
            <a:r>
              <a:rPr lang="en-US" sz="2000" dirty="0"/>
              <a:t>sites</a:t>
            </a:r>
            <a:br>
              <a:rPr lang="en-US" sz="2000" dirty="0"/>
            </a:br>
            <a:r>
              <a:rPr lang="en-US" sz="2000" dirty="0"/>
              <a:t>(1567-1990), </a:t>
            </a:r>
            <a:r>
              <a:rPr lang="en-US" sz="2000" dirty="0" err="1"/>
              <a:t>detrended</a:t>
            </a: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Calibration </a:t>
            </a:r>
            <a:r>
              <a:rPr lang="en-US" sz="2000" dirty="0" smtClean="0"/>
              <a:t>period (</a:t>
            </a:r>
            <a:r>
              <a:rPr lang="en-US" sz="2000" dirty="0"/>
              <a:t>1922-1990)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Verification period (1856-1921</a:t>
            </a:r>
            <a:r>
              <a:rPr lang="en-US" sz="2000" dirty="0" smtClean="0"/>
              <a:t>)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dirty="0" smtClean="0"/>
              <a:t>Reconstruct a time series of the AMO index that agrees with SST instrument measurements but can be extended back in to the past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04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AMO Reconstruction from Tree Ring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60" y="1284725"/>
            <a:ext cx="5686440" cy="5395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6492992" y="2563941"/>
            <a:ext cx="0" cy="489584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6200000" flipH="1">
            <a:off x="6492992" y="3956873"/>
            <a:ext cx="0" cy="489584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6492992" y="5315551"/>
            <a:ext cx="0" cy="489584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37784" y="2451527"/>
            <a:ext cx="2225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SST observations (in-situ/satellite)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37784" y="3878499"/>
            <a:ext cx="2225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AMO Index from tree rings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37784" y="5237177"/>
            <a:ext cx="2225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Warm/Cold AMO periods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336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Principle Sources of Proxy Data for </a:t>
            </a:r>
            <a:r>
              <a:rPr lang="en-US" dirty="0" err="1" smtClean="0"/>
              <a:t>Paleoclimate</a:t>
            </a:r>
            <a:r>
              <a:rPr lang="en-US" dirty="0" smtClean="0"/>
              <a:t>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831108"/>
            <a:ext cx="5234024" cy="1898074"/>
          </a:xfrm>
        </p:spPr>
        <p:txBody>
          <a:bodyPr numCol="1">
            <a:normAutofit/>
          </a:bodyPr>
          <a:lstStyle/>
          <a:p>
            <a:r>
              <a:rPr lang="en-US" sz="1900" dirty="0"/>
              <a:t>Glaciological (Ice Cores)</a:t>
            </a:r>
          </a:p>
          <a:p>
            <a:pPr marL="0" indent="0">
              <a:buNone/>
            </a:pPr>
            <a:r>
              <a:rPr lang="en-US" sz="1900" dirty="0"/>
              <a:t>              Oxygen isotopes</a:t>
            </a:r>
          </a:p>
          <a:p>
            <a:pPr marL="0" indent="0">
              <a:buNone/>
            </a:pPr>
            <a:r>
              <a:rPr lang="en-US" sz="1900" dirty="0"/>
              <a:t>              Physical properties</a:t>
            </a:r>
          </a:p>
          <a:p>
            <a:pPr marL="0" indent="0">
              <a:buNone/>
            </a:pPr>
            <a:r>
              <a:rPr lang="en-US" sz="1900" dirty="0"/>
              <a:t>              Trace element &amp; </a:t>
            </a:r>
            <a:r>
              <a:rPr lang="en-US" sz="1900" dirty="0" err="1"/>
              <a:t>microparticle</a:t>
            </a:r>
            <a:r>
              <a:rPr lang="en-US" sz="1900" dirty="0"/>
              <a:t> concentrations</a:t>
            </a:r>
          </a:p>
          <a:p>
            <a:endParaRPr lang="en-US" sz="43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4210431"/>
            <a:ext cx="3232727" cy="21649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88668"/>
            <a:ext cx="6153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Peru:http</a:t>
            </a:r>
            <a:r>
              <a:rPr lang="en-US" sz="1200" dirty="0"/>
              <a:t>://</a:t>
            </a:r>
            <a:r>
              <a:rPr lang="en-US" sz="1200" dirty="0" err="1"/>
              <a:t>bprc.osu.edu</a:t>
            </a:r>
            <a:r>
              <a:rPr lang="en-US" sz="1200" dirty="0"/>
              <a:t>/</a:t>
            </a:r>
            <a:r>
              <a:rPr lang="en-US" sz="1200" dirty="0" err="1"/>
              <a:t>Icecore</a:t>
            </a:r>
            <a:r>
              <a:rPr lang="en-US" sz="1200" dirty="0"/>
              <a:t>/Quelccaya2003.html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024" y="4021806"/>
            <a:ext cx="2725882" cy="2466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906" y="4021806"/>
            <a:ext cx="1184094" cy="2466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024" y="1570182"/>
            <a:ext cx="3886200" cy="2159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13044" y="5011341"/>
            <a:ext cx="1720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Closeup</a:t>
            </a:r>
            <a:r>
              <a:rPr lang="en-US" sz="1200" dirty="0" smtClean="0"/>
              <a:t> </a:t>
            </a:r>
            <a:r>
              <a:rPr lang="en-US" sz="1200" dirty="0"/>
              <a:t>view of layers within a different sample; arrows indicate lighter summer </a:t>
            </a:r>
            <a:r>
              <a:rPr lang="en-US" sz="1200" dirty="0" smtClean="0"/>
              <a:t>layers </a:t>
            </a:r>
            <a:r>
              <a:rPr lang="en-US" sz="1200" dirty="0"/>
              <a:t>(right)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3440545" y="6513867"/>
            <a:ext cx="56919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eo.ucar.edu</a:t>
            </a:r>
            <a:r>
              <a:rPr lang="en-US" sz="1200" dirty="0"/>
              <a:t>/staff/</a:t>
            </a:r>
            <a:r>
              <a:rPr lang="en-US" sz="1200" dirty="0" err="1"/>
              <a:t>rrussell</a:t>
            </a:r>
            <a:r>
              <a:rPr lang="en-US" sz="1200" dirty="0"/>
              <a:t>/climate/</a:t>
            </a:r>
            <a:r>
              <a:rPr lang="en-US" sz="1200" dirty="0" err="1"/>
              <a:t>paleoclimate</a:t>
            </a:r>
            <a:r>
              <a:rPr lang="en-US" sz="1200" dirty="0"/>
              <a:t>/</a:t>
            </a:r>
            <a:r>
              <a:rPr lang="en-US" sz="1200" dirty="0" err="1"/>
              <a:t>ice_core_proxy_records.html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3790843" y="1745674"/>
            <a:ext cx="14431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</a:t>
            </a:r>
            <a:r>
              <a:rPr lang="en-US" sz="1200" dirty="0" smtClean="0"/>
              <a:t>he </a:t>
            </a:r>
            <a:r>
              <a:rPr lang="en-US" sz="1200" dirty="0"/>
              <a:t>Greenland Ice Sheet Project 2 drill site, located on the Greenland ice sheet at 72.6° N and 38.5° W at an elevation of 3,207 meters.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73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“Climate is now recognized as being continuously variable, on all scales of time”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 smtClean="0"/>
              <a:t>J. Murray Mitchell Jr., Quaternary Research, 1976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6259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Principle Sources of Proxy Data for </a:t>
            </a:r>
            <a:r>
              <a:rPr lang="en-US" dirty="0" err="1" smtClean="0"/>
              <a:t>Paleoclimate</a:t>
            </a:r>
            <a:r>
              <a:rPr lang="en-US" dirty="0" smtClean="0"/>
              <a:t>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3" y="1570761"/>
            <a:ext cx="4380347" cy="5003800"/>
          </a:xfrm>
        </p:spPr>
        <p:txBody>
          <a:bodyPr numCol="1">
            <a:normAutofit fontScale="32500" lnSpcReduction="20000"/>
          </a:bodyPr>
          <a:lstStyle/>
          <a:p>
            <a:r>
              <a:rPr lang="en-US" sz="4300" dirty="0" smtClean="0"/>
              <a:t>Geological</a:t>
            </a:r>
            <a:endParaRPr lang="en-US" sz="4300" dirty="0"/>
          </a:p>
          <a:p>
            <a:pPr marL="0" indent="0">
              <a:buNone/>
            </a:pPr>
            <a:r>
              <a:rPr lang="en-US" sz="4300" dirty="0"/>
              <a:t>  A. Sediments</a:t>
            </a:r>
          </a:p>
          <a:p>
            <a:pPr marL="0" indent="0">
              <a:buNone/>
            </a:pPr>
            <a:r>
              <a:rPr lang="en-US" sz="4300" dirty="0"/>
              <a:t>    1. Marine (ocean sediment cores)</a:t>
            </a:r>
          </a:p>
          <a:p>
            <a:pPr marL="0" indent="0">
              <a:buNone/>
            </a:pPr>
            <a:r>
              <a:rPr lang="en-US" sz="4300" dirty="0" smtClean="0"/>
              <a:t>   	</a:t>
            </a:r>
            <a:r>
              <a:rPr lang="en-US" sz="4300" dirty="0" err="1" smtClean="0"/>
              <a:t>i</a:t>
            </a:r>
            <a:r>
              <a:rPr lang="en-US" sz="4300" dirty="0"/>
              <a:t>) Organic sediments (planktonic &amp; benthic fossils)</a:t>
            </a:r>
          </a:p>
          <a:p>
            <a:pPr marL="0" indent="0">
              <a:buNone/>
            </a:pPr>
            <a:r>
              <a:rPr lang="en-US" sz="4300" dirty="0"/>
              <a:t>              Oxygen isotopes</a:t>
            </a:r>
          </a:p>
          <a:p>
            <a:pPr marL="0" indent="0">
              <a:buNone/>
            </a:pPr>
            <a:r>
              <a:rPr lang="en-US" sz="4300" dirty="0"/>
              <a:t>              Faunal &amp; floral abundances</a:t>
            </a:r>
          </a:p>
          <a:p>
            <a:pPr marL="0" indent="0">
              <a:buNone/>
            </a:pPr>
            <a:r>
              <a:rPr lang="en-US" sz="4300" dirty="0"/>
              <a:t>              Morphological variations</a:t>
            </a:r>
          </a:p>
          <a:p>
            <a:pPr marL="0" indent="0">
              <a:buNone/>
            </a:pPr>
            <a:r>
              <a:rPr lang="en-US" sz="4300" dirty="0"/>
              <a:t>    </a:t>
            </a:r>
            <a:r>
              <a:rPr lang="en-US" sz="4300" dirty="0" smtClean="0"/>
              <a:t>	ii</a:t>
            </a:r>
            <a:r>
              <a:rPr lang="en-US" sz="4300" dirty="0"/>
              <a:t>) Inorganic sediments</a:t>
            </a:r>
          </a:p>
          <a:p>
            <a:pPr marL="0" indent="0">
              <a:buNone/>
            </a:pPr>
            <a:r>
              <a:rPr lang="en-US" sz="4300" dirty="0" smtClean="0"/>
              <a:t>             </a:t>
            </a:r>
            <a:r>
              <a:rPr lang="en-US" sz="4300" dirty="0"/>
              <a:t>Mineralogical composition &amp; surface texture</a:t>
            </a:r>
          </a:p>
          <a:p>
            <a:pPr marL="0" indent="0">
              <a:buNone/>
            </a:pPr>
            <a:r>
              <a:rPr lang="en-US" sz="4300" dirty="0"/>
              <a:t>             </a:t>
            </a:r>
            <a:r>
              <a:rPr lang="en-US" sz="4300" dirty="0" smtClean="0"/>
              <a:t>Distribution </a:t>
            </a:r>
            <a:r>
              <a:rPr lang="en-US" sz="4300" dirty="0"/>
              <a:t>of </a:t>
            </a:r>
            <a:r>
              <a:rPr lang="en-US" sz="4300" dirty="0" err="1"/>
              <a:t>terrigenous</a:t>
            </a:r>
            <a:r>
              <a:rPr lang="en-US" sz="4300" dirty="0"/>
              <a:t> </a:t>
            </a:r>
            <a:r>
              <a:rPr lang="en-US" sz="4300" dirty="0" smtClean="0"/>
              <a:t>material		</a:t>
            </a:r>
            <a:endParaRPr lang="en-US" sz="4300" dirty="0"/>
          </a:p>
          <a:p>
            <a:pPr marL="0" indent="0">
              <a:buNone/>
            </a:pPr>
            <a:r>
              <a:rPr lang="en-US" sz="4300" dirty="0"/>
              <a:t>             </a:t>
            </a:r>
            <a:r>
              <a:rPr lang="en-US" sz="4300" dirty="0" smtClean="0"/>
              <a:t>Ice</a:t>
            </a:r>
            <a:r>
              <a:rPr lang="en-US" sz="4300" dirty="0"/>
              <a:t>-rafted debris</a:t>
            </a:r>
          </a:p>
          <a:p>
            <a:pPr marL="0" indent="0">
              <a:buNone/>
            </a:pPr>
            <a:r>
              <a:rPr lang="en-US" sz="4300" dirty="0"/>
              <a:t>             </a:t>
            </a:r>
            <a:r>
              <a:rPr lang="en-US" sz="4300" dirty="0" smtClean="0"/>
              <a:t>Geochemistry</a:t>
            </a:r>
            <a:endParaRPr lang="en-US" sz="4300" dirty="0"/>
          </a:p>
          <a:p>
            <a:pPr marL="0" indent="0">
              <a:buNone/>
            </a:pPr>
            <a:r>
              <a:rPr lang="en-US" sz="4300" dirty="0" smtClean="0"/>
              <a:t>   </a:t>
            </a:r>
            <a:r>
              <a:rPr lang="en-US" sz="4300" dirty="0"/>
              <a:t>2. Terrestrial</a:t>
            </a:r>
          </a:p>
          <a:p>
            <a:pPr marL="0" indent="0">
              <a:buNone/>
            </a:pPr>
            <a:r>
              <a:rPr lang="en-US" sz="4300" dirty="0" smtClean="0"/>
              <a:t>           </a:t>
            </a:r>
            <a:r>
              <a:rPr lang="en-US" sz="4300" dirty="0" err="1" smtClean="0"/>
              <a:t>Periglacial</a:t>
            </a:r>
            <a:r>
              <a:rPr lang="en-US" sz="4300" dirty="0" smtClean="0"/>
              <a:t> </a:t>
            </a:r>
            <a:r>
              <a:rPr lang="en-US" sz="4300" dirty="0"/>
              <a:t>features </a:t>
            </a:r>
          </a:p>
          <a:p>
            <a:pPr marL="0" indent="0">
              <a:buNone/>
            </a:pPr>
            <a:r>
              <a:rPr lang="en-US" sz="4300" dirty="0" smtClean="0"/>
              <a:t>           Glacial </a:t>
            </a:r>
            <a:r>
              <a:rPr lang="en-US" sz="4300" dirty="0"/>
              <a:t>deposits &amp; erosional features</a:t>
            </a:r>
          </a:p>
          <a:p>
            <a:pPr marL="0" indent="0">
              <a:buNone/>
            </a:pPr>
            <a:r>
              <a:rPr lang="en-US" sz="4300" dirty="0" smtClean="0"/>
              <a:t>       	</a:t>
            </a:r>
            <a:r>
              <a:rPr lang="en-US" sz="4300" dirty="0" err="1" smtClean="0"/>
              <a:t>Glacio</a:t>
            </a:r>
            <a:r>
              <a:rPr lang="en-US" sz="4300" dirty="0" err="1"/>
              <a:t>-eustatic</a:t>
            </a:r>
            <a:r>
              <a:rPr lang="en-US" sz="4300" dirty="0"/>
              <a:t> features (shorelines</a:t>
            </a:r>
            <a:r>
              <a:rPr lang="en-US" sz="4300" dirty="0" smtClean="0"/>
              <a:t>)</a:t>
            </a:r>
          </a:p>
          <a:p>
            <a:pPr marL="0" indent="0">
              <a:buNone/>
            </a:pPr>
            <a:r>
              <a:rPr lang="en-US" sz="4300" dirty="0" smtClean="0"/>
              <a:t>           </a:t>
            </a:r>
            <a:r>
              <a:rPr lang="en-US" sz="4300" dirty="0"/>
              <a:t>Aeolian deposits (sand dunes)</a:t>
            </a:r>
          </a:p>
          <a:p>
            <a:pPr marL="0" indent="0">
              <a:buNone/>
            </a:pPr>
            <a:r>
              <a:rPr lang="en-US" sz="4300" dirty="0"/>
              <a:t>           </a:t>
            </a:r>
            <a:r>
              <a:rPr lang="en-US" sz="4300" dirty="0" smtClean="0"/>
              <a:t>Lacustrine </a:t>
            </a:r>
            <a:r>
              <a:rPr lang="en-US" sz="4300" dirty="0"/>
              <a:t>deposits/</a:t>
            </a:r>
            <a:r>
              <a:rPr lang="en-US" sz="4300" dirty="0" err="1"/>
              <a:t>varves</a:t>
            </a:r>
            <a:r>
              <a:rPr lang="en-US" sz="4300" dirty="0"/>
              <a:t> (lakes)</a:t>
            </a:r>
          </a:p>
          <a:p>
            <a:pPr marL="0" indent="0">
              <a:buNone/>
            </a:pPr>
            <a:r>
              <a:rPr lang="en-US" sz="4300" dirty="0"/>
              <a:t>  B. Sedimentary Rocks</a:t>
            </a:r>
          </a:p>
          <a:p>
            <a:pPr marL="0" indent="0">
              <a:buNone/>
            </a:pPr>
            <a:r>
              <a:rPr lang="en-US" sz="4300" dirty="0" smtClean="0"/>
              <a:t>         </a:t>
            </a:r>
            <a:r>
              <a:rPr lang="en-US" sz="4300" dirty="0" err="1"/>
              <a:t>Facies</a:t>
            </a:r>
            <a:r>
              <a:rPr lang="en-US" sz="4300" dirty="0"/>
              <a:t> analysis</a:t>
            </a:r>
          </a:p>
          <a:p>
            <a:pPr marL="0" indent="0">
              <a:buNone/>
            </a:pPr>
            <a:r>
              <a:rPr lang="en-US" sz="4300" dirty="0"/>
              <a:t>         </a:t>
            </a:r>
            <a:r>
              <a:rPr lang="en-US" sz="4300" dirty="0" smtClean="0"/>
              <a:t>Fossil</a:t>
            </a:r>
            <a:r>
              <a:rPr lang="en-US" sz="4300" dirty="0"/>
              <a:t>/microfossil analysis</a:t>
            </a:r>
          </a:p>
          <a:p>
            <a:pPr marL="0" indent="0">
              <a:buNone/>
            </a:pPr>
            <a:r>
              <a:rPr lang="en-US" sz="4300" dirty="0"/>
              <a:t>         </a:t>
            </a:r>
            <a:r>
              <a:rPr lang="en-US" sz="4300" dirty="0" smtClean="0"/>
              <a:t>Mineral </a:t>
            </a:r>
            <a:r>
              <a:rPr lang="en-US" sz="4300" dirty="0"/>
              <a:t>analysis</a:t>
            </a:r>
          </a:p>
          <a:p>
            <a:pPr marL="0" indent="0">
              <a:buNone/>
            </a:pPr>
            <a:r>
              <a:rPr lang="en-US" sz="4300" dirty="0"/>
              <a:t>         </a:t>
            </a:r>
            <a:r>
              <a:rPr lang="en-US" sz="4300" dirty="0" smtClean="0"/>
              <a:t>Isotope </a:t>
            </a:r>
            <a:r>
              <a:rPr lang="en-US" sz="4300" dirty="0"/>
              <a:t>geochemistry</a:t>
            </a:r>
          </a:p>
          <a:p>
            <a:endParaRPr lang="en-US" sz="43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148" y="1600200"/>
            <a:ext cx="2161994" cy="1996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141" y="1600199"/>
            <a:ext cx="2591859" cy="19962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70951" y="3633342"/>
            <a:ext cx="2977427" cy="289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Scientists </a:t>
            </a:r>
            <a:r>
              <a:rPr lang="en-US" sz="1200" dirty="0"/>
              <a:t>in SCUBA gear use a drill to extract a coral sample from </a:t>
            </a:r>
            <a:r>
              <a:rPr lang="en-US" sz="1200" dirty="0" err="1"/>
              <a:t>Clipperton</a:t>
            </a:r>
            <a:r>
              <a:rPr lang="en-US" sz="1200" dirty="0"/>
              <a:t> </a:t>
            </a:r>
            <a:r>
              <a:rPr lang="en-US" sz="1200" dirty="0" smtClean="0"/>
              <a:t>Atoll (</a:t>
            </a:r>
            <a:r>
              <a:rPr lang="en-US" sz="1200" dirty="0"/>
              <a:t>lower) This X-ray image of coral samples from the Galapagos Islands clearly shows the banded growth pattern </a:t>
            </a:r>
            <a:endParaRPr lang="en-US" sz="1200" dirty="0" smtClean="0"/>
          </a:p>
          <a:p>
            <a:endParaRPr lang="en-US" sz="1200" dirty="0"/>
          </a:p>
          <a:p>
            <a:r>
              <a:rPr lang="en-US" sz="1200" dirty="0"/>
              <a:t>The ship JOIDES Resolution (top left) has recovered thousands of sediment cores from the ocean floor with a drilling rig. Scientists aboard the ship (top right) clean and prepare one of the 9.5 meter-long cores soon after it was pulled up from the deep ocean. The long cores are cut into shorter segments and split lengthwise down the middle. (lower)</a:t>
            </a:r>
          </a:p>
          <a:p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081259" y="6396335"/>
            <a:ext cx="3470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http://www.windows2universe.org/earth/climate/</a:t>
            </a:r>
            <a:r>
              <a:rPr lang="en-US" sz="1200" dirty="0" err="1"/>
              <a:t>CDcourses_investigate_climate.html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378" y="3596441"/>
            <a:ext cx="2795622" cy="326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237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Principle Sources of Proxy Data for </a:t>
            </a:r>
            <a:r>
              <a:rPr lang="en-US" dirty="0" err="1" smtClean="0"/>
              <a:t>Paleoclimate</a:t>
            </a:r>
            <a:r>
              <a:rPr lang="en-US" dirty="0" smtClean="0"/>
              <a:t>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926" y="1600200"/>
            <a:ext cx="8767619" cy="5003800"/>
          </a:xfrm>
        </p:spPr>
        <p:txBody>
          <a:bodyPr numCol="1">
            <a:normAutofit/>
          </a:bodyPr>
          <a:lstStyle/>
          <a:p>
            <a:r>
              <a:rPr lang="en-US" sz="1800" dirty="0" smtClean="0"/>
              <a:t>Biological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             Tree rings (width, density, isotope analysis)</a:t>
            </a:r>
          </a:p>
          <a:p>
            <a:pPr marL="0" indent="0">
              <a:buNone/>
            </a:pPr>
            <a:r>
              <a:rPr lang="en-US" sz="1800" dirty="0"/>
              <a:t>              Pollen (species, abundances)</a:t>
            </a:r>
          </a:p>
          <a:p>
            <a:pPr marL="0" indent="0">
              <a:buNone/>
            </a:pPr>
            <a:r>
              <a:rPr lang="en-US" sz="1800" dirty="0"/>
              <a:t>              Insects</a:t>
            </a:r>
          </a:p>
          <a:p>
            <a:endParaRPr lang="en-US" sz="4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7973"/>
            <a:ext cx="38100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364" y="1969471"/>
            <a:ext cx="2953327" cy="376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59576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palynology.geoscienceworld.org</a:t>
            </a:r>
            <a:r>
              <a:rPr lang="en-US" sz="1200" dirty="0"/>
              <a:t>/content/34/1/3.figures-only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883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Principle Sources of Proxy Data for </a:t>
            </a:r>
            <a:r>
              <a:rPr lang="en-US" dirty="0" err="1" smtClean="0"/>
              <a:t>Paleoclimate</a:t>
            </a:r>
            <a:r>
              <a:rPr lang="en-US" dirty="0" smtClean="0"/>
              <a:t>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926" y="1600200"/>
            <a:ext cx="4438073" cy="5003800"/>
          </a:xfrm>
        </p:spPr>
        <p:txBody>
          <a:bodyPr numCol="1">
            <a:normAutofit/>
          </a:bodyPr>
          <a:lstStyle/>
          <a:p>
            <a:r>
              <a:rPr lang="en-US" sz="1800" dirty="0" smtClean="0"/>
              <a:t>Historical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meteorological </a:t>
            </a:r>
            <a:r>
              <a:rPr lang="en-US" sz="1800" dirty="0"/>
              <a:t>records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err="1" smtClean="0"/>
              <a:t>parameteorological</a:t>
            </a:r>
            <a:r>
              <a:rPr lang="en-US" sz="1800" dirty="0" smtClean="0"/>
              <a:t> record (environmental indicators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r>
              <a:rPr lang="en-US" sz="1800" dirty="0" smtClean="0"/>
              <a:t> </a:t>
            </a:r>
            <a:r>
              <a:rPr lang="en-US" sz="1800" dirty="0" err="1" smtClean="0"/>
              <a:t>phenological</a:t>
            </a:r>
            <a:r>
              <a:rPr lang="en-US" sz="1800" dirty="0" smtClean="0"/>
              <a:t> </a:t>
            </a:r>
            <a:r>
              <a:rPr lang="en-US" sz="1800" dirty="0"/>
              <a:t>records </a:t>
            </a:r>
            <a:r>
              <a:rPr lang="en-US" sz="1800" dirty="0" smtClean="0"/>
              <a:t>(</a:t>
            </a:r>
            <a:r>
              <a:rPr lang="en-US" sz="1800" dirty="0"/>
              <a:t>biological indicators)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5" y="3310961"/>
            <a:ext cx="3699164" cy="28427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2787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The example above demonstrates how historical grape harvest dates were used to reconstruct summer temperatures (April - September) in Paris from 1370 - 1879. [From Bradley, 1990; based on data from Le Roy </a:t>
            </a:r>
            <a:r>
              <a:rPr lang="en-US" sz="1200" dirty="0" err="1"/>
              <a:t>Ladurie</a:t>
            </a:r>
            <a:r>
              <a:rPr lang="en-US" sz="1200" dirty="0"/>
              <a:t> and </a:t>
            </a:r>
            <a:r>
              <a:rPr lang="en-US" sz="1200" dirty="0" err="1"/>
              <a:t>Baulant</a:t>
            </a:r>
            <a:r>
              <a:rPr lang="en-US" sz="1200" dirty="0"/>
              <a:t>, 1980.]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46676"/>
          <a:stretch/>
        </p:blipFill>
        <p:spPr>
          <a:xfrm>
            <a:off x="4447291" y="5079924"/>
            <a:ext cx="4696709" cy="1663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454" y="1417638"/>
            <a:ext cx="4035714" cy="369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303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04800" y="4002"/>
            <a:ext cx="880721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dirty="0" smtClean="0"/>
              <a:t>The </a:t>
            </a:r>
            <a:r>
              <a:rPr lang="en-US" sz="3200" dirty="0" err="1" smtClean="0"/>
              <a:t>Thermohaline</a:t>
            </a:r>
            <a:r>
              <a:rPr lang="en-US" sz="3200" dirty="0" smtClean="0"/>
              <a:t> Circulation (THC)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200" dirty="0" smtClean="0"/>
              <a:t>Atlantic Meridional Overturning Circulation (AMOC)</a:t>
            </a:r>
            <a:endParaRPr lang="en-US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621" y="1636184"/>
            <a:ext cx="8075136" cy="522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397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00" y="911806"/>
            <a:ext cx="7743760" cy="49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163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49" y="1654043"/>
            <a:ext cx="7842700" cy="42280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710328" y="1092850"/>
            <a:ext cx="0" cy="1471091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03136" y="539104"/>
            <a:ext cx="24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N. Atlantic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98523" y="6037606"/>
            <a:ext cx="24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Sinking in N. Atlantic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807768" y="2914061"/>
            <a:ext cx="0" cy="3123545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29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87"/>
            <a:ext cx="8229600" cy="149361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Future changes in the THC </a:t>
            </a:r>
            <a:br>
              <a:rPr lang="en-US" sz="3200" dirty="0" smtClean="0"/>
            </a:br>
            <a:r>
              <a:rPr lang="en-US" sz="3200" dirty="0" smtClean="0"/>
              <a:t>(Atlantic Meridional Overturning Circulation)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8" y="1543200"/>
            <a:ext cx="8044542" cy="3481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0557"/>
          <a:stretch/>
        </p:blipFill>
        <p:spPr>
          <a:xfrm>
            <a:off x="477158" y="6041506"/>
            <a:ext cx="8064500" cy="401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158" y="505707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Future: weakening of THC due to higher temperatures and more rain (freshwater is less salty)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25807" y="4412786"/>
            <a:ext cx="190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www.ipcc.ch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431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the Ocean is Hard…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36" y="1417638"/>
            <a:ext cx="4138191" cy="5093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9838" y="1912926"/>
            <a:ext cx="3316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 observed the THC we need to measure below the surface as deep as possible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This isn’t easy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ARGO floats have really helped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335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7701" y="5127927"/>
            <a:ext cx="8017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Locations of ARGO floats</a:t>
            </a:r>
          </a:p>
          <a:p>
            <a:endParaRPr lang="en-US" dirty="0"/>
          </a:p>
          <a:p>
            <a:r>
              <a:rPr lang="en-US" dirty="0" smtClean="0"/>
              <a:t>What regions are missing floats??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153770" y="404152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www.argo.ucsd.edu</a:t>
            </a:r>
            <a:r>
              <a:rPr lang="en-US" dirty="0"/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8" y="1219954"/>
            <a:ext cx="8578460" cy="39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35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244" y="626925"/>
            <a:ext cx="75724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measure the THC, and how it modulates the AMO we need a long term record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ARGO float locations over the past 50 years…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0025"/>
            <a:ext cx="9144000" cy="2263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244" y="5256527"/>
            <a:ext cx="794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need something in addition to observations to supplement our understanding of the ocean and how it impacts the atmosphere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87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04" y="886093"/>
            <a:ext cx="7376089" cy="4879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8005" y="6126163"/>
            <a:ext cx="4444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Bartlein</a:t>
            </a:r>
            <a:r>
              <a:rPr lang="en-US" dirty="0" smtClean="0"/>
              <a:t>, Encyclopedia of Quaternary Science, 2006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486489" y="1727884"/>
            <a:ext cx="0" cy="11814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82509" y="1727884"/>
            <a:ext cx="0" cy="24414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614726" y="1727884"/>
            <a:ext cx="0" cy="24021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60337" y="1727884"/>
            <a:ext cx="0" cy="22694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9132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General Circulation Models models tell us?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400" y="1775070"/>
            <a:ext cx="81534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/>
              <a:t>Long (~1400 year) model integrations with HadCM3 able to simulate the observed pattern and amplitude of the AMO (Knight et al., 2005)</a:t>
            </a:r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Model did not include any fluctuations in external forcing</a:t>
            </a:r>
            <a:br>
              <a:rPr lang="en-US" sz="2400" dirty="0"/>
            </a:br>
            <a:r>
              <a:rPr lang="en-US" sz="2400" dirty="0" smtClean="0"/>
              <a:t>(greenhouses gases, aerosols, etc.)</a:t>
            </a:r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>
                <a:cs typeface="Arial" charset="0"/>
              </a:rPr>
              <a:t>→ </a:t>
            </a:r>
            <a:r>
              <a:rPr lang="en-US" sz="2400" dirty="0">
                <a:cs typeface="Arial" charset="0"/>
              </a:rPr>
              <a:t>suggests</a:t>
            </a:r>
            <a:r>
              <a:rPr lang="en-US" sz="2400" dirty="0">
                <a:ea typeface="Arial" charset="0"/>
                <a:cs typeface="Arial" charset="0"/>
              </a:rPr>
              <a:t> AMO </a:t>
            </a:r>
            <a:r>
              <a:rPr lang="en-US" sz="2400" dirty="0" smtClean="0">
                <a:ea typeface="Arial" charset="0"/>
                <a:cs typeface="Arial" charset="0"/>
              </a:rPr>
              <a:t>is </a:t>
            </a:r>
            <a:r>
              <a:rPr lang="en-US" sz="2400" dirty="0">
                <a:ea typeface="Arial" charset="0"/>
                <a:cs typeface="Arial" charset="0"/>
              </a:rPr>
              <a:t>internal climate </a:t>
            </a:r>
            <a:r>
              <a:rPr lang="en-US" sz="2400" dirty="0" smtClean="0">
                <a:ea typeface="Arial" charset="0"/>
                <a:cs typeface="Arial" charset="0"/>
              </a:rPr>
              <a:t>variability </a:t>
            </a:r>
            <a:r>
              <a:rPr lang="en-US" sz="2400" dirty="0">
                <a:ea typeface="Arial" charset="0"/>
                <a:cs typeface="Arial" charset="0"/>
              </a:rPr>
              <a:t>persisting for many centuries</a:t>
            </a:r>
          </a:p>
          <a:p>
            <a:pPr eaLnBrk="1" hangingPunct="1">
              <a:defRPr/>
            </a:pPr>
            <a:endParaRPr lang="en-US" sz="2400" dirty="0">
              <a:ea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2400" dirty="0">
                <a:cs typeface="Lucida Grande" charset="0"/>
              </a:rPr>
              <a:t>→</a:t>
            </a:r>
            <a:r>
              <a:rPr lang="en-US" sz="2400" dirty="0">
                <a:ea typeface="Lucida Grande" charset="0"/>
                <a:cs typeface="Lucida Grande" charset="0"/>
              </a:rPr>
              <a:t> Model hints that AMO results from variability in the oceanic THC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94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5105400" y="4343400"/>
            <a:ext cx="4038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/>
              <a:t>Spatial patterns and magnitudes of observed and simulated variability are comparable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533400"/>
            <a:ext cx="5257800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066800" y="0"/>
            <a:ext cx="5243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Evolution of AMO cycle in HadCM3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0" y="6324600"/>
            <a:ext cx="8696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ea typeface="Arial" charset="0"/>
                <a:cs typeface="Arial" charset="0"/>
              </a:rPr>
              <a:t>→</a:t>
            </a:r>
            <a:r>
              <a:rPr lang="en-US" sz="2000"/>
              <a:t>Fluctuations in THC appear to be responsible for multidecadal SST signal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858000" y="152400"/>
            <a:ext cx="211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/>
              <a:t>Knight et al. (2005)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350" y="5638800"/>
            <a:ext cx="9137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/>
              <a:t>Repeating this study with a slab (50m deep) ocean does not generate an AMO, </a:t>
            </a:r>
            <a:br>
              <a:rPr lang="en-US" sz="2000"/>
            </a:br>
            <a:r>
              <a:rPr lang="en-US" sz="2000">
                <a:ea typeface="Arial" charset="0"/>
                <a:cs typeface="Arial" charset="0"/>
              </a:rPr>
              <a:t>→</a:t>
            </a:r>
            <a:r>
              <a:rPr lang="en-US" sz="2000"/>
              <a:t> deep ocean is necessary to produce the AMO. </a:t>
            </a: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5029200" y="609600"/>
            <a:ext cx="41148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/>
              <a:t>-phase 0° (THC at max.): coherent large-scale temperature pattern, widespread warm anomalies in N. hemisphere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- phase 60° and 120°: signal </a:t>
            </a:r>
            <a:br>
              <a:rPr lang="en-US" sz="2000"/>
            </a:br>
            <a:r>
              <a:rPr lang="en-US" sz="2000"/>
              <a:t>  weakening 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Phase 180° (THC at min.): signal out of phase, much of N. Hemisphere anomalously cool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3" grpId="0"/>
      <p:bldP spid="3789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96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it all natural?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9" y="751336"/>
            <a:ext cx="5737356" cy="512148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10" r="12141"/>
          <a:stretch/>
        </p:blipFill>
        <p:spPr bwMode="auto">
          <a:xfrm>
            <a:off x="2849887" y="2082322"/>
            <a:ext cx="6305189" cy="468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261" y="930399"/>
            <a:ext cx="33878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Ottera</a:t>
            </a:r>
            <a:r>
              <a:rPr lang="en-US" sz="2000" dirty="0" smtClean="0"/>
              <a:t> et al., Nat. </a:t>
            </a:r>
            <a:r>
              <a:rPr lang="en-US" sz="2000" dirty="0" err="1" smtClean="0"/>
              <a:t>Geosc</a:t>
            </a:r>
            <a:r>
              <a:rPr lang="en-US" sz="2000" dirty="0" smtClean="0"/>
              <a:t>., 2010</a:t>
            </a:r>
          </a:p>
          <a:p>
            <a:endParaRPr lang="en-US" sz="2000" dirty="0"/>
          </a:p>
          <a:p>
            <a:r>
              <a:rPr lang="en-US" sz="2000" dirty="0" smtClean="0"/>
              <a:t>Booth et al. Nature, 2012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317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9784"/>
            <a:ext cx="8229600" cy="3066147"/>
          </a:xfrm>
        </p:spPr>
        <p:txBody>
          <a:bodyPr>
            <a:normAutofit/>
          </a:bodyPr>
          <a:lstStyle/>
          <a:p>
            <a:r>
              <a:rPr lang="en-US" dirty="0" smtClean="0"/>
              <a:t>Warm SSTs over N. Atlantic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What potential impacts are there on surrounding regions</a:t>
            </a:r>
            <a:r>
              <a:rPr lang="en-US" dirty="0" smtClean="0"/>
              <a:t>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6475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16674" y="781734"/>
            <a:ext cx="78292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dirty="0" smtClean="0"/>
              <a:t> One method of looking at impacts is to make composite (or averages) of warm and cold period and take the difference (e.g. 1931</a:t>
            </a:r>
            <a:r>
              <a:rPr lang="en-US" sz="2000" dirty="0"/>
              <a:t>/60 – 1961/90)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756413" y="6488668"/>
            <a:ext cx="33717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/>
              <a:t>Sutton </a:t>
            </a:r>
            <a:r>
              <a:rPr lang="en-US" sz="1800" dirty="0" smtClean="0"/>
              <a:t>and </a:t>
            </a:r>
            <a:r>
              <a:rPr lang="en-US" sz="1800" dirty="0" err="1"/>
              <a:t>Hodson</a:t>
            </a:r>
            <a:r>
              <a:rPr lang="en-US" sz="1800" dirty="0"/>
              <a:t>, </a:t>
            </a:r>
            <a:r>
              <a:rPr lang="en-US" sz="1800" dirty="0" smtClean="0"/>
              <a:t>Science, 2005</a:t>
            </a:r>
            <a:endParaRPr lang="en-US" sz="1800" dirty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68980"/>
          <a:stretch/>
        </p:blipFill>
        <p:spPr bwMode="auto">
          <a:xfrm>
            <a:off x="226220" y="2495925"/>
            <a:ext cx="8923684" cy="236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498547" y="2297487"/>
            <a:ext cx="1285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/>
              <a:t> SLP (Pa)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929903" y="2314431"/>
            <a:ext cx="2047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 err="1"/>
              <a:t>Precip</a:t>
            </a:r>
            <a:r>
              <a:rPr lang="en-US" sz="2000" dirty="0"/>
              <a:t> (mm/day)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6822092" y="2331375"/>
            <a:ext cx="1951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/>
              <a:t>Surf. temp. (°C)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2694" y="4819230"/>
            <a:ext cx="261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SLP across Atlantic and N. America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60999" y="4819230"/>
            <a:ext cx="261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Wet in West Africa, Europe, dry in central US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54653" y="4819230"/>
            <a:ext cx="261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in East US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6674" y="1787903"/>
            <a:ext cx="507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So, </a:t>
            </a:r>
            <a:r>
              <a:rPr lang="en-US" u="sng" dirty="0" smtClean="0"/>
              <a:t>when the AMO is in a warm period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4230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454" y="846138"/>
            <a:ext cx="375487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AMO Impacts Globally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34" r="51762"/>
          <a:stretch/>
        </p:blipFill>
        <p:spPr>
          <a:xfrm>
            <a:off x="177194" y="-16035"/>
            <a:ext cx="2824623" cy="6917729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02454" y="6355183"/>
            <a:ext cx="4620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 smtClean="0"/>
              <a:t>Zhang and </a:t>
            </a:r>
            <a:r>
              <a:rPr lang="en-US" sz="1800" dirty="0" err="1" smtClean="0"/>
              <a:t>Delworth</a:t>
            </a:r>
            <a:r>
              <a:rPr lang="en-US" sz="1800" dirty="0" smtClean="0"/>
              <a:t>, </a:t>
            </a:r>
            <a:r>
              <a:rPr lang="en-US" sz="1800" dirty="0" err="1" smtClean="0"/>
              <a:t>Geophys</a:t>
            </a:r>
            <a:r>
              <a:rPr lang="en-US" sz="1800" dirty="0" smtClean="0"/>
              <a:t>. Res. </a:t>
            </a:r>
            <a:r>
              <a:rPr lang="en-US" sz="1800" dirty="0" err="1" smtClean="0"/>
              <a:t>Lett</a:t>
            </a:r>
            <a:r>
              <a:rPr lang="en-US" sz="1800" dirty="0" smtClean="0"/>
              <a:t>., 2006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913983" y="2861006"/>
            <a:ext cx="29530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can also look at correlations between time series….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Sahel rainfall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Indian monsoon rainfall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Hurricane numbers?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1727" y="4040905"/>
            <a:ext cx="2690090" cy="1316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130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7325"/>
            <a:ext cx="9144000" cy="2825015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3749" y="6341046"/>
            <a:ext cx="38419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 smtClean="0"/>
              <a:t>Nigam et. al., </a:t>
            </a:r>
            <a:r>
              <a:rPr lang="en-US" sz="1800" dirty="0" err="1" smtClean="0"/>
              <a:t>Geophys</a:t>
            </a:r>
            <a:r>
              <a:rPr lang="en-US" sz="1800" dirty="0" smtClean="0"/>
              <a:t>. Res. </a:t>
            </a:r>
            <a:r>
              <a:rPr lang="en-US" sz="1800" dirty="0" err="1" smtClean="0"/>
              <a:t>Lett</a:t>
            </a:r>
            <a:r>
              <a:rPr lang="en-US" sz="1800" dirty="0" smtClean="0"/>
              <a:t>., 2011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856830" y="4585121"/>
            <a:ext cx="6733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Dry conditions in Central US, especially in Fall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Wet conditions in Central America and Florida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Changes in wind accompany rainfall changes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6126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AMO Impacts in the 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7985" y="1143946"/>
            <a:ext cx="507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So, </a:t>
            </a:r>
            <a:r>
              <a:rPr lang="en-US" u="sng" dirty="0" smtClean="0"/>
              <a:t>when the AMO is in a warm period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12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278" y="4362291"/>
            <a:ext cx="3163888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705600" y="6400800"/>
            <a:ext cx="2293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/>
              <a:t>Schubert et al., 2004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52400" y="115888"/>
            <a:ext cx="89915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0000"/>
                </a:solidFill>
              </a:rPr>
              <a:t>The AMO and the </a:t>
            </a:r>
            <a:r>
              <a:rPr lang="en-US" altLang="ja-JP" sz="4400" b="1" dirty="0" smtClean="0">
                <a:solidFill>
                  <a:srgbClr val="000000"/>
                </a:solidFill>
                <a:latin typeface="Arial"/>
              </a:rPr>
              <a:t>The Dust Bowl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899" y="3973513"/>
            <a:ext cx="3964058" cy="261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7101603" y="3819625"/>
            <a:ext cx="20423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 smtClean="0"/>
              <a:t>Warm </a:t>
            </a:r>
            <a:r>
              <a:rPr lang="en-US" sz="2000" dirty="0"/>
              <a:t>N. </a:t>
            </a:r>
            <a:r>
              <a:rPr lang="en-US" sz="2000" dirty="0" smtClean="0"/>
              <a:t>Atlantic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666" t="5048" r="1580"/>
          <a:stretch/>
        </p:blipFill>
        <p:spPr>
          <a:xfrm>
            <a:off x="648758" y="1412146"/>
            <a:ext cx="7240199" cy="2314105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02083" y="1042814"/>
            <a:ext cx="38419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 smtClean="0"/>
              <a:t>Nigam et. al., </a:t>
            </a:r>
            <a:r>
              <a:rPr lang="en-US" sz="1800" dirty="0" err="1" smtClean="0"/>
              <a:t>Geophys</a:t>
            </a:r>
            <a:r>
              <a:rPr lang="en-US" sz="1800" dirty="0" smtClean="0"/>
              <a:t>. Res. </a:t>
            </a:r>
            <a:r>
              <a:rPr lang="en-US" sz="1800" dirty="0" err="1" smtClean="0"/>
              <a:t>Lett</a:t>
            </a:r>
            <a:r>
              <a:rPr lang="en-US" sz="1800" dirty="0" smtClean="0"/>
              <a:t>., 2011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555194" y="3029301"/>
            <a:ext cx="158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Dust Bowl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253723" y="4219735"/>
            <a:ext cx="635234" cy="722003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36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346"/>
            <a:ext cx="8229600" cy="7591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AMO and Hurricanes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60" y="1077083"/>
            <a:ext cx="8007062" cy="268882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974745" y="3641908"/>
            <a:ext cx="31987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 smtClean="0"/>
              <a:t>Goldenberg et al., Science, 2001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373260" y="816644"/>
            <a:ext cx="255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AMO period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46754" y="787220"/>
            <a:ext cx="255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AMO period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3078" y="3987435"/>
            <a:ext cx="36915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1971 – 1994</a:t>
            </a:r>
          </a:p>
          <a:p>
            <a:r>
              <a:rPr lang="en-US" dirty="0" smtClean="0"/>
              <a:t>Cold N. Atlantic and small Atlantic warm pool</a:t>
            </a:r>
          </a:p>
          <a:p>
            <a:r>
              <a:rPr lang="en-US" dirty="0" smtClean="0"/>
              <a:t>15 major hurricanes, few hit US</a:t>
            </a:r>
          </a:p>
          <a:p>
            <a:r>
              <a:rPr lang="en-US" dirty="0" smtClean="0"/>
              <a:t>Cheap insurance</a:t>
            </a:r>
          </a:p>
          <a:p>
            <a:r>
              <a:rPr lang="en-US" dirty="0" smtClean="0"/>
              <a:t>Little public and industry awareness of climate risk shifts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7041" y="3987435"/>
            <a:ext cx="36915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1953 – 1970 &amp; 1995 - 2000</a:t>
            </a:r>
          </a:p>
          <a:p>
            <a:r>
              <a:rPr lang="en-US" dirty="0" smtClean="0"/>
              <a:t>Warm N. Atlantic and large Atlantic warm pool</a:t>
            </a:r>
          </a:p>
          <a:p>
            <a:r>
              <a:rPr lang="en-US" dirty="0" smtClean="0"/>
              <a:t>33 major hurricanes, lots hit US</a:t>
            </a:r>
          </a:p>
          <a:p>
            <a:r>
              <a:rPr lang="en-US" dirty="0" smtClean="0"/>
              <a:t>Expensive insurance</a:t>
            </a:r>
          </a:p>
          <a:p>
            <a:r>
              <a:rPr lang="en-US" dirty="0" smtClean="0"/>
              <a:t>More public and industry awareness of climate risk shifts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160" y="6018760"/>
            <a:ext cx="8568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** Essential to consider decadal changes in hurricanes when assessing impact of climate change **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2327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10470" y="765751"/>
            <a:ext cx="89154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 smtClean="0"/>
              <a:t>AMO plays </a:t>
            </a:r>
            <a:r>
              <a:rPr lang="en-US" sz="2000" dirty="0"/>
              <a:t>an important role in modulating </a:t>
            </a:r>
            <a:r>
              <a:rPr lang="en-US" sz="2000" dirty="0" smtClean="0"/>
              <a:t>climate on multidecadal </a:t>
            </a:r>
            <a:r>
              <a:rPr lang="en-US" sz="2000" dirty="0"/>
              <a:t>time scales in US and </a:t>
            </a:r>
            <a:r>
              <a:rPr lang="en-US" sz="2000" dirty="0" smtClean="0"/>
              <a:t>Europe, especially during boreal summer and fall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 smtClean="0"/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L</a:t>
            </a:r>
            <a:r>
              <a:rPr lang="en-US" sz="2000" dirty="0" smtClean="0"/>
              <a:t>ow </a:t>
            </a:r>
            <a:r>
              <a:rPr lang="en-US" sz="2000" dirty="0"/>
              <a:t>pressure centers over SE US and </a:t>
            </a:r>
            <a:r>
              <a:rPr lang="en-US" sz="2000" dirty="0" smtClean="0"/>
              <a:t>UK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E</a:t>
            </a:r>
            <a:r>
              <a:rPr lang="en-US" sz="2000" dirty="0" smtClean="0"/>
              <a:t>nhanced rain in </a:t>
            </a:r>
            <a:r>
              <a:rPr lang="en-US" sz="2000" dirty="0"/>
              <a:t>western Europe, </a:t>
            </a:r>
            <a:r>
              <a:rPr lang="en-US" sz="2000" dirty="0" smtClean="0"/>
              <a:t>Florida, Sahel </a:t>
            </a:r>
            <a:r>
              <a:rPr lang="en-US" sz="2000" dirty="0"/>
              <a:t>and N. </a:t>
            </a:r>
            <a:r>
              <a:rPr lang="en-US" sz="2000" dirty="0" smtClean="0"/>
              <a:t>Africa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R</a:t>
            </a:r>
            <a:r>
              <a:rPr lang="en-US" sz="2000" dirty="0" smtClean="0"/>
              <a:t>educed rain </a:t>
            </a:r>
            <a:r>
              <a:rPr lang="en-US" sz="2000" dirty="0"/>
              <a:t>central US and </a:t>
            </a:r>
            <a:r>
              <a:rPr lang="en-US" sz="2000" dirty="0" smtClean="0"/>
              <a:t>Mexico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W</a:t>
            </a:r>
            <a:r>
              <a:rPr lang="en-US" sz="2000" dirty="0" smtClean="0"/>
              <a:t>arm surface temperature </a:t>
            </a:r>
            <a:r>
              <a:rPr lang="en-US" sz="2000" dirty="0"/>
              <a:t>anomalies over US and central Europe</a:t>
            </a:r>
          </a:p>
          <a:p>
            <a:pPr eaLnBrk="1" hangingPunct="1">
              <a:defRPr/>
            </a:pPr>
            <a:endParaRPr lang="en-US" sz="2000" dirty="0"/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/>
              <a:t>M</a:t>
            </a:r>
            <a:r>
              <a:rPr lang="en-US" sz="2000" dirty="0" smtClean="0"/>
              <a:t>ay </a:t>
            </a:r>
            <a:r>
              <a:rPr lang="en-US" sz="2000" dirty="0"/>
              <a:t>affect not only mean climate but also frequency of extreme </a:t>
            </a:r>
            <a:r>
              <a:rPr lang="en-US" sz="2000" dirty="0" smtClean="0"/>
              <a:t>events (</a:t>
            </a:r>
            <a:r>
              <a:rPr lang="en-US" sz="2000" dirty="0"/>
              <a:t>US droughts, hurricanes, heat waves)</a:t>
            </a:r>
          </a:p>
          <a:p>
            <a:pPr eaLnBrk="1" hangingPunct="1">
              <a:defRPr/>
            </a:pPr>
            <a:endParaRPr lang="en-US" sz="2000" dirty="0"/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/>
              <a:t>P</a:t>
            </a:r>
            <a:r>
              <a:rPr lang="en-US" sz="2000" dirty="0" smtClean="0"/>
              <a:t>hase </a:t>
            </a:r>
            <a:r>
              <a:rPr lang="en-US" sz="2000" dirty="0"/>
              <a:t>change of AMO around 1960 may have caused summertime </a:t>
            </a:r>
            <a:r>
              <a:rPr lang="en-US" sz="2000" dirty="0" smtClean="0"/>
              <a:t>cooling in </a:t>
            </a:r>
            <a:r>
              <a:rPr lang="en-US" sz="2000" dirty="0"/>
              <a:t>US and Europe</a:t>
            </a:r>
          </a:p>
          <a:p>
            <a:pPr eaLnBrk="1" hangingPunct="1">
              <a:defRPr/>
            </a:pPr>
            <a:endParaRPr lang="en-US" sz="2000" dirty="0"/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 smtClean="0"/>
              <a:t>Most </a:t>
            </a:r>
            <a:r>
              <a:rPr lang="en-US" sz="2000" dirty="0"/>
              <a:t>recent phase change (around 1990) may have contributed to </a:t>
            </a:r>
            <a:r>
              <a:rPr lang="en-US" sz="2000" dirty="0" smtClean="0"/>
              <a:t>rapid warming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b="1" i="1" u="sng" dirty="0" smtClean="0"/>
              <a:t>MUST CONSIDER THESE DECADAL CHANGES WHEN ASSESSING CLIMATE CHANGE</a:t>
            </a:r>
            <a:endParaRPr lang="en-US" sz="2000" b="1" i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398689" y="147682"/>
            <a:ext cx="71320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Summary: AMO Impacts on Climate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288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Prediction…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265" t="7936" b="6767"/>
          <a:stretch/>
        </p:blipFill>
        <p:spPr>
          <a:xfrm>
            <a:off x="611925" y="2101274"/>
            <a:ext cx="4244650" cy="3671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5835" y="2101274"/>
            <a:ext cx="1558637" cy="11776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408561" y="3821547"/>
            <a:ext cx="1477818" cy="0"/>
          </a:xfrm>
          <a:prstGeom prst="line">
            <a:avLst/>
          </a:prstGeom>
          <a:ln w="508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5835" y="3821547"/>
            <a:ext cx="621139" cy="0"/>
          </a:xfrm>
          <a:prstGeom prst="line">
            <a:avLst/>
          </a:prstGeom>
          <a:ln w="508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28835" y="3821547"/>
            <a:ext cx="311728" cy="0"/>
          </a:xfrm>
          <a:prstGeom prst="line">
            <a:avLst/>
          </a:prstGeom>
          <a:ln w="508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92911" y="5772729"/>
            <a:ext cx="357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503236" y="5772729"/>
            <a:ext cx="357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2011220" y="5771240"/>
            <a:ext cx="357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</a:t>
            </a:r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2528454" y="5772729"/>
            <a:ext cx="357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</a:t>
            </a:r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27" name="Freeform 26"/>
          <p:cNvSpPr/>
          <p:nvPr/>
        </p:nvSpPr>
        <p:spPr>
          <a:xfrm>
            <a:off x="693591" y="2694611"/>
            <a:ext cx="4385576" cy="2618103"/>
          </a:xfrm>
          <a:custGeom>
            <a:avLst/>
            <a:gdLst>
              <a:gd name="connsiteX0" fmla="*/ 0 w 4385576"/>
              <a:gd name="connsiteY0" fmla="*/ 2352087 h 2618103"/>
              <a:gd name="connsiteX1" fmla="*/ 723546 w 4385576"/>
              <a:gd name="connsiteY1" fmla="*/ 1421688 h 2618103"/>
              <a:gd name="connsiteX2" fmla="*/ 1491391 w 4385576"/>
              <a:gd name="connsiteY2" fmla="*/ 2617915 h 2618103"/>
              <a:gd name="connsiteX3" fmla="*/ 2170639 w 4385576"/>
              <a:gd name="connsiteY3" fmla="*/ 1318311 h 2618103"/>
              <a:gd name="connsiteX4" fmla="*/ 2879419 w 4385576"/>
              <a:gd name="connsiteY4" fmla="*/ 1923808 h 2618103"/>
              <a:gd name="connsiteX5" fmla="*/ 3721095 w 4385576"/>
              <a:gd name="connsiteY5" fmla="*/ 225461 h 2618103"/>
              <a:gd name="connsiteX6" fmla="*/ 4385576 w 4385576"/>
              <a:gd name="connsiteY6" fmla="*/ 18706 h 2618103"/>
              <a:gd name="connsiteX7" fmla="*/ 4385576 w 4385576"/>
              <a:gd name="connsiteY7" fmla="*/ 18706 h 261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576" h="2618103">
                <a:moveTo>
                  <a:pt x="0" y="2352087"/>
                </a:moveTo>
                <a:cubicBezTo>
                  <a:pt x="237490" y="1864735"/>
                  <a:pt x="474981" y="1377383"/>
                  <a:pt x="723546" y="1421688"/>
                </a:cubicBezTo>
                <a:cubicBezTo>
                  <a:pt x="972111" y="1465993"/>
                  <a:pt x="1250209" y="2635144"/>
                  <a:pt x="1491391" y="2617915"/>
                </a:cubicBezTo>
                <a:cubicBezTo>
                  <a:pt x="1732573" y="2600686"/>
                  <a:pt x="1939301" y="1433995"/>
                  <a:pt x="2170639" y="1318311"/>
                </a:cubicBezTo>
                <a:cubicBezTo>
                  <a:pt x="2401977" y="1202626"/>
                  <a:pt x="2621010" y="2105950"/>
                  <a:pt x="2879419" y="1923808"/>
                </a:cubicBezTo>
                <a:cubicBezTo>
                  <a:pt x="3137828" y="1741666"/>
                  <a:pt x="3470069" y="542978"/>
                  <a:pt x="3721095" y="225461"/>
                </a:cubicBezTo>
                <a:cubicBezTo>
                  <a:pt x="3972121" y="-92056"/>
                  <a:pt x="4385576" y="18706"/>
                  <a:pt x="4385576" y="18706"/>
                </a:cubicBezTo>
                <a:lnTo>
                  <a:pt x="4385576" y="18706"/>
                </a:lnTo>
              </a:path>
            </a:pathLst>
          </a:cu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86379" y="1974275"/>
            <a:ext cx="2285985" cy="3488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84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94771" y="368378"/>
            <a:ext cx="8229600" cy="6204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3</a:t>
            </a:r>
            <a:r>
              <a:rPr lang="en-US" dirty="0" smtClean="0"/>
              <a:t>) The PDO: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r>
              <a:rPr lang="en-US" b="1" dirty="0" smtClean="0">
                <a:solidFill>
                  <a:srgbClr val="0000FF"/>
                </a:solidFill>
              </a:rPr>
              <a:t>Pacific Decadal Oscillation</a:t>
            </a:r>
          </a:p>
          <a:p>
            <a:pPr marL="0" indent="0">
              <a:buFont typeface="Arial"/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0574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5828"/>
            <a:ext cx="7772400" cy="1143000"/>
          </a:xfrm>
        </p:spPr>
        <p:txBody>
          <a:bodyPr/>
          <a:lstStyle/>
          <a:p>
            <a:pPr eaLnBrk="1" hangingPunct="1"/>
            <a:r>
              <a:rPr lang="en-US" sz="3100" dirty="0">
                <a:latin typeface="Arial" charset="0"/>
                <a:ea typeface="ＭＳ Ｐゴシック" charset="0"/>
                <a:cs typeface="ＭＳ Ｐゴシック" charset="0"/>
              </a:rPr>
              <a:t>Pacific Decadal </a:t>
            </a:r>
            <a:r>
              <a:rPr lang="en-US" sz="3100" dirty="0" smtClean="0">
                <a:latin typeface="Arial" charset="0"/>
                <a:ea typeface="ＭＳ Ｐゴシック" charset="0"/>
                <a:cs typeface="ＭＳ Ｐゴシック" charset="0"/>
              </a:rPr>
              <a:t>Oscillation: SST Pattern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130" name="Picture 4" descr="pdo_warm_cool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966" y="2319126"/>
            <a:ext cx="6929333" cy="283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1371600" y="1731370"/>
            <a:ext cx="632161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Warm phase		</a:t>
            </a:r>
            <a:r>
              <a:rPr lang="en-US" dirty="0" smtClean="0"/>
              <a:t> 		</a:t>
            </a:r>
            <a:r>
              <a:rPr lang="en-US" dirty="0"/>
              <a:t>	</a:t>
            </a:r>
            <a:r>
              <a:rPr lang="en-US" dirty="0" smtClean="0"/>
              <a:t>	Cold </a:t>
            </a:r>
            <a:r>
              <a:rPr lang="en-US" dirty="0"/>
              <a:t>Phase</a:t>
            </a:r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5564625" y="6374433"/>
            <a:ext cx="51054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700" dirty="0"/>
              <a:t>See http://</a:t>
            </a:r>
            <a:r>
              <a:rPr lang="en-US" sz="1700" dirty="0" err="1"/>
              <a:t>jisao.washington.edu</a:t>
            </a:r>
            <a:r>
              <a:rPr lang="en-US" sz="1700" dirty="0"/>
              <a:t>/</a:t>
            </a:r>
            <a:r>
              <a:rPr lang="en-US" sz="1700" dirty="0" err="1"/>
              <a:t>pdo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7936" y="5354170"/>
            <a:ext cx="738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ENSO-like pattern but strongest SST  changes in </a:t>
            </a:r>
            <a:r>
              <a:rPr lang="en-US" sz="2000" dirty="0" err="1" smtClean="0"/>
              <a:t>extratropics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36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05" y="4033791"/>
            <a:ext cx="4843329" cy="203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26582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>
                <a:latin typeface="Arial" charset="0"/>
                <a:ea typeface="ＭＳ Ｐゴシック" charset="0"/>
                <a:cs typeface="ＭＳ Ｐゴシック" charset="0"/>
              </a:rPr>
              <a:t>Pacific Decadal Oscillation: </a:t>
            </a:r>
            <a:r>
              <a:rPr lang="en-US" sz="3100" dirty="0" err="1" smtClean="0">
                <a:latin typeface="Arial" charset="0"/>
                <a:ea typeface="ＭＳ Ｐゴシック" charset="0"/>
                <a:cs typeface="ＭＳ Ｐゴシック" charset="0"/>
              </a:rPr>
              <a:t>Timeseries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6" descr="pdo_late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779" r="7129" b="44066"/>
          <a:stretch/>
        </p:blipFill>
        <p:spPr bwMode="auto">
          <a:xfrm>
            <a:off x="995892" y="1571278"/>
            <a:ext cx="8089044" cy="252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4285905" y="1532819"/>
            <a:ext cx="742005" cy="407665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78670" y="4033791"/>
            <a:ext cx="742005" cy="407665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9624" y="4092875"/>
            <a:ext cx="34110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PDO and ENSO are on different time scales</a:t>
            </a:r>
          </a:p>
          <a:p>
            <a:endParaRPr lang="en-US" dirty="0" smtClean="0"/>
          </a:p>
          <a:p>
            <a:r>
              <a:rPr lang="en-US" dirty="0" smtClean="0"/>
              <a:t>Time series have similarities but are not identical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478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056"/>
            <a:ext cx="8229600" cy="1143000"/>
          </a:xfrm>
        </p:spPr>
        <p:txBody>
          <a:bodyPr/>
          <a:lstStyle/>
          <a:p>
            <a:r>
              <a:rPr lang="en-US" dirty="0" smtClean="0"/>
              <a:t>PDO Impacts in 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68" y="1311816"/>
            <a:ext cx="3711466" cy="54089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4678" y="1951870"/>
            <a:ext cx="37911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PDO: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Wet S, SW 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Dry in NW, Great Lakes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Warm in</a:t>
            </a:r>
            <a:r>
              <a:rPr lang="en-US" dirty="0" smtClean="0"/>
              <a:t> W. </a:t>
            </a:r>
            <a:r>
              <a:rPr lang="en-US" dirty="0" smtClean="0"/>
              <a:t>Canada, Alaska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Cold in E US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Snow pack and </a:t>
            </a:r>
            <a:r>
              <a:rPr lang="en-US" dirty="0" err="1" smtClean="0"/>
              <a:t>streamflow</a:t>
            </a:r>
            <a:r>
              <a:rPr lang="en-US" dirty="0" smtClean="0"/>
              <a:t> in NW US is reduced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Winter and spring flood risk in NW US is reduced</a:t>
            </a:r>
          </a:p>
          <a:p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464841" y="6259251"/>
            <a:ext cx="3587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 smtClean="0"/>
              <a:t>Mantua and Hare, J. </a:t>
            </a:r>
            <a:r>
              <a:rPr lang="en-US" sz="1800" dirty="0" err="1" smtClean="0"/>
              <a:t>Oceanog</a:t>
            </a:r>
            <a:r>
              <a:rPr lang="en-US" sz="1800" dirty="0" smtClean="0"/>
              <a:t>., 2002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034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00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36525" y="6213475"/>
            <a:ext cx="70402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/>
              <a:t>Note that </a:t>
            </a:r>
            <a:r>
              <a:rPr lang="en-US" sz="2000" dirty="0" smtClean="0"/>
              <a:t>the PDO </a:t>
            </a:r>
            <a:r>
              <a:rPr lang="en-US" sz="2000" dirty="0"/>
              <a:t>and AMO operate on different time </a:t>
            </a:r>
            <a:r>
              <a:rPr lang="en-US" sz="2000" dirty="0" smtClean="0"/>
              <a:t>scales too!</a:t>
            </a:r>
            <a:endParaRPr lang="en-US" sz="200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442325" cy="58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6324734" y="121444"/>
            <a:ext cx="2663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/>
              <a:t>McCabe et al., </a:t>
            </a:r>
            <a:r>
              <a:rPr lang="en-US" sz="1800" dirty="0" smtClean="0"/>
              <a:t>PNAS, 2004</a:t>
            </a:r>
            <a:endParaRPr lang="en-US" sz="1800" dirty="0"/>
          </a:p>
        </p:txBody>
      </p:sp>
      <p:sp>
        <p:nvSpPr>
          <p:cNvPr id="5" name="Oval 4"/>
          <p:cNvSpPr/>
          <p:nvPr/>
        </p:nvSpPr>
        <p:spPr>
          <a:xfrm>
            <a:off x="1851817" y="479018"/>
            <a:ext cx="876243" cy="527945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40058" y="3006583"/>
            <a:ext cx="876243" cy="527945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12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21" y="-3527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PDO and AMO combined: Drought Frequency</a:t>
            </a:r>
            <a:endParaRPr lang="en-US" sz="3600" dirty="0"/>
          </a:p>
        </p:txBody>
      </p:sp>
      <p:pic>
        <p:nvPicPr>
          <p:cNvPr id="4" name="Picture 5" descr="North American drought frequenc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49" t="3209" r="2514" b="2580"/>
          <a:stretch/>
        </p:blipFill>
        <p:spPr bwMode="auto">
          <a:xfrm>
            <a:off x="870156" y="1410985"/>
            <a:ext cx="7466891" cy="459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324734" y="880902"/>
            <a:ext cx="2663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/>
              <a:t>McCabe et al., </a:t>
            </a:r>
            <a:r>
              <a:rPr lang="en-US" sz="1800" dirty="0" smtClean="0"/>
              <a:t>PNAS, 2004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752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842125" y="6361113"/>
            <a:ext cx="22304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/>
              <a:t>McCabe et al., 2004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81000" y="2170690"/>
            <a:ext cx="838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/>
              <a:t>More than half (52%) of spatiotemporal variance in multidecadal drought frequency over US attributable to combined PDO / AMO influence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81000" y="3453878"/>
            <a:ext cx="8458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/>
              <a:t>Recent US droughts (1996, 1999–2002) associated N. Atlantic warming (positive AMO) and NE and tropical Pacific cooling (negative PDO)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81000" y="4708352"/>
            <a:ext cx="807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>
                <a:cs typeface="Arial" charset="0"/>
              </a:rPr>
              <a:t>→ </a:t>
            </a:r>
            <a:r>
              <a:rPr lang="en-US" sz="2000">
                <a:ea typeface="Arial" charset="0"/>
                <a:cs typeface="Arial" charset="0"/>
              </a:rPr>
              <a:t>Much of the long-term predictability of drought frequency may reside in the multi-decadal behavior of the N. Atlantic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381000" y="1261942"/>
            <a:ext cx="876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/>
              <a:t>AMO</a:t>
            </a:r>
            <a:r>
              <a:rPr lang="en-US" sz="2000" dirty="0" smtClean="0"/>
              <a:t>+ (warm) : </a:t>
            </a:r>
            <a:r>
              <a:rPr lang="en-US" sz="2000" dirty="0"/>
              <a:t>much of US under drought conditions, regardless of PDO state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496861" y="192088"/>
            <a:ext cx="62041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000FF"/>
                </a:solidFill>
              </a:rPr>
              <a:t>PDO vs. AMO impacts in the US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94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  <p:bldP spid="66564" grpId="0"/>
      <p:bldP spid="6656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275"/>
            <a:ext cx="8229600" cy="2997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“The decadal time scale offers a critical bridge for informing adaption strategies as climate varies and changes”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dirty="0" err="1" smtClean="0"/>
              <a:t>Meehl</a:t>
            </a:r>
            <a:r>
              <a:rPr lang="en-US" sz="2800" dirty="0" smtClean="0"/>
              <a:t> et al., BAMS, 2009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135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Decadal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9723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Now we know about ways the climate varies on decadal timescales so the next questions are: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Is it predictable?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 we predict it?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The decadal time scale is widely </a:t>
            </a:r>
            <a:r>
              <a:rPr lang="en-US" dirty="0" smtClean="0"/>
              <a:t>recognized </a:t>
            </a:r>
            <a:r>
              <a:rPr lang="en-US" dirty="0"/>
              <a:t>as a key planning horizon </a:t>
            </a:r>
            <a:r>
              <a:rPr lang="en-US" dirty="0" smtClean="0"/>
              <a:t>for governments, businesses</a:t>
            </a:r>
            <a:r>
              <a:rPr lang="en-US" dirty="0"/>
              <a:t>, and other societal entities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843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was anyone right?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265" t="7936" b="6767"/>
          <a:stretch/>
        </p:blipFill>
        <p:spPr>
          <a:xfrm>
            <a:off x="611925" y="2101274"/>
            <a:ext cx="4244650" cy="3671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5835" y="2101274"/>
            <a:ext cx="1558637" cy="11776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93591" y="2694611"/>
            <a:ext cx="4385576" cy="2618103"/>
          </a:xfrm>
          <a:custGeom>
            <a:avLst/>
            <a:gdLst>
              <a:gd name="connsiteX0" fmla="*/ 0 w 4385576"/>
              <a:gd name="connsiteY0" fmla="*/ 2352087 h 2618103"/>
              <a:gd name="connsiteX1" fmla="*/ 723546 w 4385576"/>
              <a:gd name="connsiteY1" fmla="*/ 1421688 h 2618103"/>
              <a:gd name="connsiteX2" fmla="*/ 1491391 w 4385576"/>
              <a:gd name="connsiteY2" fmla="*/ 2617915 h 2618103"/>
              <a:gd name="connsiteX3" fmla="*/ 2170639 w 4385576"/>
              <a:gd name="connsiteY3" fmla="*/ 1318311 h 2618103"/>
              <a:gd name="connsiteX4" fmla="*/ 2879419 w 4385576"/>
              <a:gd name="connsiteY4" fmla="*/ 1923808 h 2618103"/>
              <a:gd name="connsiteX5" fmla="*/ 3721095 w 4385576"/>
              <a:gd name="connsiteY5" fmla="*/ 225461 h 2618103"/>
              <a:gd name="connsiteX6" fmla="*/ 4385576 w 4385576"/>
              <a:gd name="connsiteY6" fmla="*/ 18706 h 2618103"/>
              <a:gd name="connsiteX7" fmla="*/ 4385576 w 4385576"/>
              <a:gd name="connsiteY7" fmla="*/ 18706 h 261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576" h="2618103">
                <a:moveTo>
                  <a:pt x="0" y="2352087"/>
                </a:moveTo>
                <a:cubicBezTo>
                  <a:pt x="237490" y="1864735"/>
                  <a:pt x="474981" y="1377383"/>
                  <a:pt x="723546" y="1421688"/>
                </a:cubicBezTo>
                <a:cubicBezTo>
                  <a:pt x="972111" y="1465993"/>
                  <a:pt x="1250209" y="2635144"/>
                  <a:pt x="1491391" y="2617915"/>
                </a:cubicBezTo>
                <a:cubicBezTo>
                  <a:pt x="1732573" y="2600686"/>
                  <a:pt x="1939301" y="1433995"/>
                  <a:pt x="2170639" y="1318311"/>
                </a:cubicBezTo>
                <a:cubicBezTo>
                  <a:pt x="2401977" y="1202626"/>
                  <a:pt x="2621010" y="2105950"/>
                  <a:pt x="2879419" y="1923808"/>
                </a:cubicBezTo>
                <a:cubicBezTo>
                  <a:pt x="3137828" y="1741666"/>
                  <a:pt x="3470069" y="542978"/>
                  <a:pt x="3721095" y="225461"/>
                </a:cubicBezTo>
                <a:cubicBezTo>
                  <a:pt x="3972121" y="-92056"/>
                  <a:pt x="4385576" y="18706"/>
                  <a:pt x="4385576" y="18706"/>
                </a:cubicBezTo>
                <a:lnTo>
                  <a:pt x="4385576" y="18706"/>
                </a:lnTo>
              </a:path>
            </a:pathLst>
          </a:cu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442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Decadal Predictability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72" y="2111658"/>
            <a:ext cx="7077439" cy="22207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99135" y="6372029"/>
            <a:ext cx="2554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Meehl</a:t>
            </a:r>
            <a:r>
              <a:rPr lang="en-US" dirty="0" smtClean="0"/>
              <a:t> et al., BAMS, 2009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70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Decadal Predictability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26873" y="1356170"/>
            <a:ext cx="31043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ORANGE</a:t>
            </a:r>
          </a:p>
          <a:p>
            <a:r>
              <a:rPr lang="en-US" dirty="0" smtClean="0"/>
              <a:t>Internal Variability: Natural fluctuations in the climate system. AMO, PDO, ENSO etc.</a:t>
            </a:r>
          </a:p>
          <a:p>
            <a:endParaRPr lang="en-US" dirty="0" smtClean="0"/>
          </a:p>
          <a:p>
            <a:r>
              <a:rPr lang="en-US" dirty="0" smtClean="0"/>
              <a:t>BLUE</a:t>
            </a:r>
            <a:endParaRPr lang="en-US" dirty="0"/>
          </a:p>
          <a:p>
            <a:r>
              <a:rPr lang="en-US" dirty="0" smtClean="0"/>
              <a:t>Model Uncertainty: Different models respond differently to the same forcing</a:t>
            </a:r>
          </a:p>
          <a:p>
            <a:endParaRPr lang="en-US" dirty="0" smtClean="0"/>
          </a:p>
          <a:p>
            <a:r>
              <a:rPr lang="en-US" dirty="0" smtClean="0"/>
              <a:t>GREEN</a:t>
            </a:r>
            <a:endParaRPr lang="en-US" dirty="0"/>
          </a:p>
          <a:p>
            <a:r>
              <a:rPr lang="en-US" dirty="0" smtClean="0"/>
              <a:t>Scenario Uncertainty: Changes in future greenhouse gas emission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5732" y="5326488"/>
            <a:ext cx="3093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decadal scales:</a:t>
            </a:r>
          </a:p>
          <a:p>
            <a:r>
              <a:rPr lang="en-US" dirty="0" smtClean="0"/>
              <a:t>Internal variability and model uncertainty have more importance than scenario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32" y="1599122"/>
            <a:ext cx="4244956" cy="34548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21270" y="5602573"/>
            <a:ext cx="3904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centennial scales:</a:t>
            </a:r>
          </a:p>
          <a:p>
            <a:r>
              <a:rPr lang="en-US" dirty="0" smtClean="0"/>
              <a:t>Scenario uncertainty is dominant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269959" y="4926707"/>
            <a:ext cx="199901" cy="399781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79867" y="4854116"/>
            <a:ext cx="317955" cy="748457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681843" y="6372029"/>
            <a:ext cx="3356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Hawkins and Sutton, BAMS, 2009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876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Decadal </a:t>
            </a:r>
            <a:r>
              <a:rPr lang="en-US" dirty="0" err="1" smtClean="0"/>
              <a:t>Hindcast</a:t>
            </a:r>
            <a:r>
              <a:rPr lang="en-US" dirty="0" smtClean="0"/>
              <a:t>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17638"/>
            <a:ext cx="7759700" cy="4851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63561" y="6382844"/>
            <a:ext cx="1567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Kirtman</a:t>
            </a:r>
            <a:r>
              <a:rPr lang="en-US" dirty="0" smtClean="0"/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17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Decadal </a:t>
            </a:r>
            <a:r>
              <a:rPr lang="en-US" dirty="0" err="1" smtClean="0"/>
              <a:t>Hindcast</a:t>
            </a:r>
            <a:r>
              <a:rPr lang="en-US" dirty="0" smtClean="0"/>
              <a:t>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515"/>
          <a:stretch/>
        </p:blipFill>
        <p:spPr>
          <a:xfrm>
            <a:off x="179733" y="2551541"/>
            <a:ext cx="5549900" cy="3888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552089"/>
            <a:ext cx="739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Hindcast</a:t>
            </a:r>
            <a:r>
              <a:rPr lang="en-US" dirty="0" smtClean="0"/>
              <a:t>: run a model to assess how well it predicts what has already happened. Compare results to the real world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55454" y="2916046"/>
            <a:ext cx="29571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year </a:t>
            </a:r>
            <a:r>
              <a:rPr lang="en-US" dirty="0" err="1" smtClean="0"/>
              <a:t>hindcasts</a:t>
            </a:r>
            <a:r>
              <a:rPr lang="en-US" dirty="0" smtClean="0"/>
              <a:t> of the Atlantic meridional circulation:</a:t>
            </a:r>
          </a:p>
          <a:p>
            <a:endParaRPr lang="en-US" dirty="0" smtClean="0"/>
          </a:p>
          <a:p>
            <a:r>
              <a:rPr lang="en-US" dirty="0" smtClean="0"/>
              <a:t>Some are better than others!</a:t>
            </a:r>
          </a:p>
          <a:p>
            <a:endParaRPr lang="en-US" dirty="0"/>
          </a:p>
          <a:p>
            <a:r>
              <a:rPr lang="en-US" dirty="0" smtClean="0"/>
              <a:t>Are some periods more predictable than others?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63561" y="6382844"/>
            <a:ext cx="196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Mignot</a:t>
            </a:r>
            <a:r>
              <a:rPr lang="en-US" dirty="0" smtClean="0"/>
              <a:t> et al.,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841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Decadal Prediction and the IPCC</a:t>
            </a:r>
            <a:br>
              <a:rPr lang="en-US" dirty="0" smtClean="0"/>
            </a:br>
            <a:r>
              <a:rPr lang="en-US" sz="3600" dirty="0" smtClean="0"/>
              <a:t>(Intergovernmental Panel on Climate Change)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21980"/>
            <a:ext cx="3359879" cy="3359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976" y="1799012"/>
            <a:ext cx="7920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They have begun exploring decadal predictions with lots of new model experiments in the newest climate change models (CMIP5). However…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21438" y="2998354"/>
            <a:ext cx="4303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“Users of CMIP5 model output should take note that decadal predictions with climate models are in an exploratory stage…. The experiments aim to advance understanding of predictability”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96421" y="6382844"/>
            <a:ext cx="2535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Taylor et al., BAMS,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178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Decadal Prediction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211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arenR"/>
            </a:pPr>
            <a:r>
              <a:rPr lang="en-US" i="1" u="sng" dirty="0" smtClean="0"/>
              <a:t>Initializing</a:t>
            </a:r>
            <a:r>
              <a:rPr lang="en-US" dirty="0" smtClean="0"/>
              <a:t>: we need to know the current conditions of the atmosphere and ocean</a:t>
            </a:r>
          </a:p>
          <a:p>
            <a:pPr marL="514350" indent="-514350">
              <a:buAutoNum type="arabicParenR"/>
            </a:pPr>
            <a:endParaRPr lang="en-US" dirty="0" smtClean="0"/>
          </a:p>
          <a:p>
            <a:pPr marL="514350" indent="-514350">
              <a:buAutoNum type="arabicParenR"/>
            </a:pPr>
            <a:r>
              <a:rPr lang="en-US" i="1" u="sng" dirty="0" smtClean="0"/>
              <a:t>Improved climate models</a:t>
            </a:r>
            <a:r>
              <a:rPr lang="en-US" dirty="0" smtClean="0"/>
              <a:t>: Need climate models to be more accurate, especially in regions with high decadal variability</a:t>
            </a:r>
          </a:p>
          <a:p>
            <a:pPr marL="514350" indent="-514350">
              <a:buAutoNum type="arabicParenR"/>
            </a:pPr>
            <a:endParaRPr lang="en-US" dirty="0" smtClean="0"/>
          </a:p>
          <a:p>
            <a:pPr marL="514350" indent="-514350">
              <a:buAutoNum type="arabicParenR"/>
            </a:pPr>
            <a:r>
              <a:rPr lang="en-US" i="1" u="sng" dirty="0" smtClean="0"/>
              <a:t>Ensembles and Uncertainty</a:t>
            </a:r>
            <a:r>
              <a:rPr lang="en-US" dirty="0" smtClean="0"/>
              <a:t>: How to represent errors in the initial conditions</a:t>
            </a:r>
          </a:p>
          <a:p>
            <a:pPr marL="514350" indent="-514350">
              <a:buAutoNum type="arabicParenR"/>
            </a:pPr>
            <a:endParaRPr lang="en-US" dirty="0" smtClean="0"/>
          </a:p>
          <a:p>
            <a:pPr marL="514350" indent="-514350">
              <a:buAutoNum type="arabicParenR"/>
            </a:pPr>
            <a:r>
              <a:rPr lang="en-US" i="1" u="sng" dirty="0" err="1" smtClean="0"/>
              <a:t>Hindcasts</a:t>
            </a:r>
            <a:r>
              <a:rPr lang="en-US" i="1" u="sng" dirty="0" smtClean="0"/>
              <a:t> and Evaluation</a:t>
            </a:r>
            <a:r>
              <a:rPr lang="en-US" dirty="0" smtClean="0"/>
              <a:t>: How to measure how good or bad a prediction is</a:t>
            </a:r>
          </a:p>
          <a:p>
            <a:pPr marL="514350" indent="-514350">
              <a:buAutoNum type="arabicParenR"/>
            </a:pPr>
            <a:endParaRPr lang="en-US" dirty="0" smtClean="0"/>
          </a:p>
          <a:p>
            <a:pPr marL="514350" indent="-514350">
              <a:buAutoNum type="arabicParenR"/>
            </a:pPr>
            <a:r>
              <a:rPr lang="en-US" i="1" u="sng" dirty="0" smtClean="0"/>
              <a:t>Providing regional information to users</a:t>
            </a:r>
            <a:r>
              <a:rPr lang="en-US" dirty="0" smtClean="0"/>
              <a:t>: Even if we can make a perfect prediction, how do we tell the people who need to know (governments, water managers, businesses etc.)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70998" y="6382844"/>
            <a:ext cx="2026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Murphy et al.,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300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457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“An </a:t>
            </a:r>
            <a:r>
              <a:rPr lang="en-US" b="1" dirty="0">
                <a:solidFill>
                  <a:srgbClr val="0000FF"/>
                </a:solidFill>
              </a:rPr>
              <a:t>improved </a:t>
            </a:r>
            <a:r>
              <a:rPr lang="en-US" b="1" dirty="0" smtClean="0">
                <a:solidFill>
                  <a:srgbClr val="0000FF"/>
                </a:solidFill>
              </a:rPr>
              <a:t>understanding of decadal climate variability </a:t>
            </a:r>
            <a:r>
              <a:rPr lang="en-US" b="1" dirty="0">
                <a:solidFill>
                  <a:srgbClr val="0000FF"/>
                </a:solidFill>
              </a:rPr>
              <a:t>is very important because stakeholders </a:t>
            </a:r>
            <a:r>
              <a:rPr lang="en-US" b="1" dirty="0" smtClean="0">
                <a:solidFill>
                  <a:srgbClr val="0000FF"/>
                </a:solidFill>
              </a:rPr>
              <a:t>and policymakers </a:t>
            </a:r>
            <a:r>
              <a:rPr lang="en-US" b="1" dirty="0">
                <a:solidFill>
                  <a:srgbClr val="0000FF"/>
                </a:solidFill>
              </a:rPr>
              <a:t>want to know the likely climate </a:t>
            </a:r>
            <a:r>
              <a:rPr lang="en-US" b="1" dirty="0" smtClean="0">
                <a:solidFill>
                  <a:srgbClr val="0000FF"/>
                </a:solidFill>
              </a:rPr>
              <a:t>trajectory for </a:t>
            </a:r>
            <a:r>
              <a:rPr lang="en-US" b="1" dirty="0">
                <a:solidFill>
                  <a:srgbClr val="0000FF"/>
                </a:solidFill>
              </a:rPr>
              <a:t>the coming decades for applications to </a:t>
            </a:r>
            <a:r>
              <a:rPr lang="en-US" b="1" dirty="0" smtClean="0">
                <a:solidFill>
                  <a:srgbClr val="0000FF"/>
                </a:solidFill>
              </a:rPr>
              <a:t>water resources</a:t>
            </a:r>
            <a:r>
              <a:rPr lang="en-US" b="1" dirty="0">
                <a:solidFill>
                  <a:srgbClr val="0000FF"/>
                </a:solidFill>
              </a:rPr>
              <a:t>, agriculture, energy, and </a:t>
            </a:r>
            <a:r>
              <a:rPr lang="en-US" b="1" dirty="0" smtClean="0">
                <a:solidFill>
                  <a:srgbClr val="0000FF"/>
                </a:solidFill>
              </a:rPr>
              <a:t>infrastructure development.”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 smtClean="0"/>
              <a:t>Mehta et al., BAMS, 2011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944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1: Global temperature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05842"/>
            <a:ext cx="4838085" cy="4304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3136" y="2392454"/>
            <a:ext cx="27022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NEWSWEEK published an article in 1975 worried about global cooling and a new ice age!! </a:t>
            </a:r>
          </a:p>
          <a:p>
            <a:endParaRPr lang="en-US" dirty="0" smtClean="0"/>
          </a:p>
          <a:p>
            <a:r>
              <a:rPr lang="en-US" dirty="0"/>
              <a:t>*</a:t>
            </a:r>
            <a:r>
              <a:rPr lang="en-US" dirty="0" smtClean="0"/>
              <a:t>this was not the </a:t>
            </a:r>
            <a:r>
              <a:rPr lang="en-US" i="1" dirty="0" smtClean="0"/>
              <a:t>scientific</a:t>
            </a:r>
            <a:r>
              <a:rPr lang="en-US" dirty="0" smtClean="0"/>
              <a:t> consensus at the time though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05416" y="6110188"/>
            <a:ext cx="444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www.metoffice.gov.uk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593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1: Global temperature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05842"/>
            <a:ext cx="4838085" cy="4304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3136" y="2392454"/>
            <a:ext cx="2702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It is important to consider decadal variations on top of any long term trend</a:t>
            </a:r>
          </a:p>
          <a:p>
            <a:endParaRPr lang="en-US" dirty="0" smtClean="0"/>
          </a:p>
        </p:txBody>
      </p:sp>
      <p:sp>
        <p:nvSpPr>
          <p:cNvPr id="10" name="Freeform 9"/>
          <p:cNvSpPr/>
          <p:nvPr/>
        </p:nvSpPr>
        <p:spPr>
          <a:xfrm>
            <a:off x="1122235" y="2642322"/>
            <a:ext cx="4367820" cy="2278163"/>
          </a:xfrm>
          <a:custGeom>
            <a:avLst/>
            <a:gdLst>
              <a:gd name="connsiteX0" fmla="*/ 0 w 4367820"/>
              <a:gd name="connsiteY0" fmla="*/ 2113050 h 2278163"/>
              <a:gd name="connsiteX1" fmla="*/ 1639054 w 4367820"/>
              <a:gd name="connsiteY1" fmla="*/ 2083514 h 2278163"/>
              <a:gd name="connsiteX2" fmla="*/ 4149316 w 4367820"/>
              <a:gd name="connsiteY2" fmla="*/ 163643 h 2278163"/>
              <a:gd name="connsiteX3" fmla="*/ 4237914 w 4367820"/>
              <a:gd name="connsiteY3" fmla="*/ 104570 h 22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7820" h="2278163">
                <a:moveTo>
                  <a:pt x="0" y="2113050"/>
                </a:moveTo>
                <a:cubicBezTo>
                  <a:pt x="473750" y="2260732"/>
                  <a:pt x="947501" y="2408415"/>
                  <a:pt x="1639054" y="2083514"/>
                </a:cubicBezTo>
                <a:cubicBezTo>
                  <a:pt x="2330607" y="1758613"/>
                  <a:pt x="3716173" y="493467"/>
                  <a:pt x="4149316" y="163643"/>
                </a:cubicBezTo>
                <a:cubicBezTo>
                  <a:pt x="4582459" y="-166181"/>
                  <a:pt x="4237914" y="104570"/>
                  <a:pt x="4237914" y="104570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5416" y="6110188"/>
            <a:ext cx="444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www.metoffice.gov.uk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27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1: Global temperature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05842"/>
            <a:ext cx="4838085" cy="4304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3136" y="2392454"/>
            <a:ext cx="2702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It is important to consider decadal variations on top of any long term trend</a:t>
            </a:r>
          </a:p>
          <a:p>
            <a:endParaRPr lang="en-US" dirty="0" smtClean="0"/>
          </a:p>
        </p:txBody>
      </p:sp>
      <p:sp>
        <p:nvSpPr>
          <p:cNvPr id="10" name="Freeform 9"/>
          <p:cNvSpPr/>
          <p:nvPr/>
        </p:nvSpPr>
        <p:spPr>
          <a:xfrm>
            <a:off x="1122235" y="2642322"/>
            <a:ext cx="4367820" cy="2278163"/>
          </a:xfrm>
          <a:custGeom>
            <a:avLst/>
            <a:gdLst>
              <a:gd name="connsiteX0" fmla="*/ 0 w 4367820"/>
              <a:gd name="connsiteY0" fmla="*/ 2113050 h 2278163"/>
              <a:gd name="connsiteX1" fmla="*/ 1639054 w 4367820"/>
              <a:gd name="connsiteY1" fmla="*/ 2083514 h 2278163"/>
              <a:gd name="connsiteX2" fmla="*/ 4149316 w 4367820"/>
              <a:gd name="connsiteY2" fmla="*/ 163643 h 2278163"/>
              <a:gd name="connsiteX3" fmla="*/ 4237914 w 4367820"/>
              <a:gd name="connsiteY3" fmla="*/ 104570 h 22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7820" h="2278163">
                <a:moveTo>
                  <a:pt x="0" y="2113050"/>
                </a:moveTo>
                <a:cubicBezTo>
                  <a:pt x="473750" y="2260732"/>
                  <a:pt x="947501" y="2408415"/>
                  <a:pt x="1639054" y="2083514"/>
                </a:cubicBezTo>
                <a:cubicBezTo>
                  <a:pt x="2330607" y="1758613"/>
                  <a:pt x="3716173" y="493467"/>
                  <a:pt x="4149316" y="163643"/>
                </a:cubicBezTo>
                <a:cubicBezTo>
                  <a:pt x="4582459" y="-166181"/>
                  <a:pt x="4237914" y="104570"/>
                  <a:pt x="4237914" y="104570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5416" y="6110188"/>
            <a:ext cx="444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www.metoffice.gov.uk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1151766" y="2521430"/>
            <a:ext cx="4385576" cy="2618103"/>
          </a:xfrm>
          <a:custGeom>
            <a:avLst/>
            <a:gdLst>
              <a:gd name="connsiteX0" fmla="*/ 0 w 4385576"/>
              <a:gd name="connsiteY0" fmla="*/ 2352087 h 2618103"/>
              <a:gd name="connsiteX1" fmla="*/ 723546 w 4385576"/>
              <a:gd name="connsiteY1" fmla="*/ 1421688 h 2618103"/>
              <a:gd name="connsiteX2" fmla="*/ 1491391 w 4385576"/>
              <a:gd name="connsiteY2" fmla="*/ 2617915 h 2618103"/>
              <a:gd name="connsiteX3" fmla="*/ 2170639 w 4385576"/>
              <a:gd name="connsiteY3" fmla="*/ 1318311 h 2618103"/>
              <a:gd name="connsiteX4" fmla="*/ 2879419 w 4385576"/>
              <a:gd name="connsiteY4" fmla="*/ 1923808 h 2618103"/>
              <a:gd name="connsiteX5" fmla="*/ 3721095 w 4385576"/>
              <a:gd name="connsiteY5" fmla="*/ 225461 h 2618103"/>
              <a:gd name="connsiteX6" fmla="*/ 4385576 w 4385576"/>
              <a:gd name="connsiteY6" fmla="*/ 18706 h 2618103"/>
              <a:gd name="connsiteX7" fmla="*/ 4385576 w 4385576"/>
              <a:gd name="connsiteY7" fmla="*/ 18706 h 261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576" h="2618103">
                <a:moveTo>
                  <a:pt x="0" y="2352087"/>
                </a:moveTo>
                <a:cubicBezTo>
                  <a:pt x="237490" y="1864735"/>
                  <a:pt x="474981" y="1377383"/>
                  <a:pt x="723546" y="1421688"/>
                </a:cubicBezTo>
                <a:cubicBezTo>
                  <a:pt x="972111" y="1465993"/>
                  <a:pt x="1250209" y="2635144"/>
                  <a:pt x="1491391" y="2617915"/>
                </a:cubicBezTo>
                <a:cubicBezTo>
                  <a:pt x="1732573" y="2600686"/>
                  <a:pt x="1939301" y="1433995"/>
                  <a:pt x="2170639" y="1318311"/>
                </a:cubicBezTo>
                <a:cubicBezTo>
                  <a:pt x="2401977" y="1202626"/>
                  <a:pt x="2621010" y="2105950"/>
                  <a:pt x="2879419" y="1923808"/>
                </a:cubicBezTo>
                <a:cubicBezTo>
                  <a:pt x="3137828" y="1741666"/>
                  <a:pt x="3470069" y="542978"/>
                  <a:pt x="3721095" y="225461"/>
                </a:cubicBezTo>
                <a:cubicBezTo>
                  <a:pt x="3972121" y="-92056"/>
                  <a:pt x="4385576" y="18706"/>
                  <a:pt x="4385576" y="18706"/>
                </a:cubicBezTo>
                <a:lnTo>
                  <a:pt x="4385576" y="18706"/>
                </a:lnTo>
              </a:path>
            </a:pathLst>
          </a:cu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803137" y="4267401"/>
            <a:ext cx="28836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800" dirty="0" smtClean="0"/>
              <a:t>Decadal variability alternately </a:t>
            </a:r>
            <a:r>
              <a:rPr lang="en-US" sz="1800" dirty="0"/>
              <a:t>disguises and accentuates the secular warming trend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378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95"/>
            <a:ext cx="8229600" cy="827021"/>
          </a:xfrm>
        </p:spPr>
        <p:txBody>
          <a:bodyPr/>
          <a:lstStyle/>
          <a:p>
            <a:r>
              <a:rPr lang="en-US" dirty="0" smtClean="0"/>
              <a:t>Example 2: The US Dust Bowl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364"/>
            <a:ext cx="8779091" cy="2328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97" y="3611021"/>
            <a:ext cx="8166468" cy="537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031" y="5505055"/>
            <a:ext cx="8454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Drought is a example of decadal climate variability that the public understand.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124813" y="3963550"/>
            <a:ext cx="3827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McCrary and Randall, J. Climate, 2010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23518" y="1010609"/>
            <a:ext cx="909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Rainfall</a:t>
            </a:r>
            <a:endParaRPr lang="en-US" b="1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91960" y="4375680"/>
            <a:ext cx="87600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dirty="0"/>
              <a:t>During 1930s, US experienced one of the most devastating droughts of the past century. A</a:t>
            </a:r>
            <a:r>
              <a:rPr lang="en-US" sz="2400" dirty="0" smtClean="0"/>
              <a:t>ffected </a:t>
            </a:r>
            <a:r>
              <a:rPr lang="en-US" sz="2400" dirty="0"/>
              <a:t>~2/3 of US, parts of Mexico and Canada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80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28561</TotalTime>
  <Words>2569</Words>
  <Application>Microsoft Macintosh PowerPoint</Application>
  <PresentationFormat>On-screen Show (4:3)</PresentationFormat>
  <Paragraphs>340</Paragraphs>
  <Slides>56</Slides>
  <Notes>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Decadal Climate Variability and Prediction</vt:lpstr>
      <vt:lpstr>Slide 2</vt:lpstr>
      <vt:lpstr>Slide 3</vt:lpstr>
      <vt:lpstr>Make a Prediction…</vt:lpstr>
      <vt:lpstr>… was anyone right?</vt:lpstr>
      <vt:lpstr>Example 1: Global temperature</vt:lpstr>
      <vt:lpstr>Example 1: Global temperature</vt:lpstr>
      <vt:lpstr>Example 1: Global temperature</vt:lpstr>
      <vt:lpstr>Example 2: The US Dust Bowl</vt:lpstr>
      <vt:lpstr>Example 3: Sahel Drought</vt:lpstr>
      <vt:lpstr>Slide 11</vt:lpstr>
      <vt:lpstr>Slide 12</vt:lpstr>
      <vt:lpstr>AMO Spatial Signature</vt:lpstr>
      <vt:lpstr>The AMO Index</vt:lpstr>
      <vt:lpstr>Slide 15</vt:lpstr>
      <vt:lpstr>Slide 16</vt:lpstr>
      <vt:lpstr>Did the AMO exist before 1900?</vt:lpstr>
      <vt:lpstr>AMO Reconstruction from Tree Ring Data</vt:lpstr>
      <vt:lpstr>Principle Sources of Proxy Data for Paleoclimate Reconstructions</vt:lpstr>
      <vt:lpstr>Principle Sources of Proxy Data for Paleoclimate Reconstructions</vt:lpstr>
      <vt:lpstr>Principle Sources of Proxy Data for Paleoclimate Reconstructions</vt:lpstr>
      <vt:lpstr>Principle Sources of Proxy Data for Paleoclimate Reconstructions</vt:lpstr>
      <vt:lpstr>Slide 23</vt:lpstr>
      <vt:lpstr>Slide 24</vt:lpstr>
      <vt:lpstr>Slide 25</vt:lpstr>
      <vt:lpstr>Future changes in the THC  (Atlantic Meridional Overturning Circulation)</vt:lpstr>
      <vt:lpstr>Observing the Ocean is Hard…</vt:lpstr>
      <vt:lpstr>Slide 28</vt:lpstr>
      <vt:lpstr>Slide 29</vt:lpstr>
      <vt:lpstr>What can General Circulation Models models tell us?</vt:lpstr>
      <vt:lpstr>Slide 31</vt:lpstr>
      <vt:lpstr>Is it all natural?</vt:lpstr>
      <vt:lpstr>AMO Impacts</vt:lpstr>
      <vt:lpstr>Slide 34</vt:lpstr>
      <vt:lpstr>AMO Impacts Globally</vt:lpstr>
      <vt:lpstr>AMO Impacts in the US</vt:lpstr>
      <vt:lpstr>Slide 37</vt:lpstr>
      <vt:lpstr>The AMO and Hurricanes</vt:lpstr>
      <vt:lpstr>Slide 39</vt:lpstr>
      <vt:lpstr>Slide 40</vt:lpstr>
      <vt:lpstr>Pacific Decadal Oscillation: SST Pattern</vt:lpstr>
      <vt:lpstr>Slide 42</vt:lpstr>
      <vt:lpstr>PDO Impacts in US</vt:lpstr>
      <vt:lpstr>Combined Impacts</vt:lpstr>
      <vt:lpstr>Slide 45</vt:lpstr>
      <vt:lpstr>The PDO and AMO combined: Drought Frequency</vt:lpstr>
      <vt:lpstr>Slide 47</vt:lpstr>
      <vt:lpstr>Slide 48</vt:lpstr>
      <vt:lpstr>Decadal Prediction</vt:lpstr>
      <vt:lpstr>Decadal Predictability</vt:lpstr>
      <vt:lpstr>Decadal Predictability</vt:lpstr>
      <vt:lpstr>Decadal Hindcast Example</vt:lpstr>
      <vt:lpstr>Decadal Hindcast Example</vt:lpstr>
      <vt:lpstr>Decadal Prediction and the IPCC (Intergovernmental Panel on Climate Change)</vt:lpstr>
      <vt:lpstr>Decadal Prediction Challenges</vt:lpstr>
      <vt:lpstr>Slide 56</vt:lpstr>
    </vt:vector>
  </TitlesOfParts>
  <Company>SUNY Research Foundation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Decadal Variability and Prediction</dc:title>
  <dc:creator>Elinor Martin</dc:creator>
  <cp:lastModifiedBy>Chris</cp:lastModifiedBy>
  <cp:revision>69</cp:revision>
  <dcterms:created xsi:type="dcterms:W3CDTF">2014-10-29T13:53:54Z</dcterms:created>
  <dcterms:modified xsi:type="dcterms:W3CDTF">2014-10-29T14:50:49Z</dcterms:modified>
</cp:coreProperties>
</file>