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9" r:id="rId33"/>
    <p:sldId id="290" r:id="rId34"/>
    <p:sldId id="293" r:id="rId35"/>
    <p:sldId id="294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30" d="100"/>
          <a:sy n="130" d="100"/>
        </p:scale>
        <p:origin x="-10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wfs01\workgrp\MARKET\MEMBER\MEMBSTAT\Membership%20Growth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 lang="en-TT"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AGU Membership Growth 1919-2010</a:t>
            </a:r>
          </a:p>
        </c:rich>
      </c:tx>
      <c:layout>
        <c:manualLayout>
          <c:xMode val="edge"/>
          <c:yMode val="edge"/>
          <c:x val="0.174124648892573"/>
          <c:y val="0.0239301091069585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0650978691222919"/>
          <c:y val="0.12214973128359"/>
          <c:w val="0.886540600667408"/>
          <c:h val="0.811074918566775"/>
        </c:manualLayout>
      </c:layout>
      <c:lineChart>
        <c:grouping val="standard"/>
        <c:ser>
          <c:idx val="0"/>
          <c:order val="0"/>
          <c:tx>
            <c:strRef>
              <c:f>Numbers!$B$1</c:f>
              <c:strCache>
                <c:ptCount val="1"/>
                <c:pt idx="0">
                  <c:v>Total</c:v>
                </c:pt>
              </c:strCache>
            </c:strRef>
          </c:tx>
          <c:spPr>
            <a:ln w="25400">
              <a:solidFill>
                <a:srgbClr val="008080"/>
              </a:solidFill>
              <a:prstDash val="solid"/>
            </a:ln>
          </c:spPr>
          <c:marker>
            <c:symbol val="diamond"/>
            <c:size val="6"/>
            <c:spPr>
              <a:solidFill>
                <a:srgbClr val="008080"/>
              </a:solidFill>
              <a:ln>
                <a:solidFill>
                  <a:srgbClr val="008080"/>
                </a:solidFill>
                <a:prstDash val="solid"/>
              </a:ln>
            </c:spPr>
          </c:marker>
          <c:cat>
            <c:numRef>
              <c:f>Numbers!$A$2:$A$102</c:f>
              <c:numCache>
                <c:formatCode>General</c:formatCode>
                <c:ptCount val="101"/>
                <c:pt idx="0">
                  <c:v>1910.0</c:v>
                </c:pt>
                <c:pt idx="1">
                  <c:v>1911.0</c:v>
                </c:pt>
                <c:pt idx="2">
                  <c:v>1912.0</c:v>
                </c:pt>
                <c:pt idx="3">
                  <c:v>1913.0</c:v>
                </c:pt>
                <c:pt idx="4">
                  <c:v>1914.0</c:v>
                </c:pt>
                <c:pt idx="5">
                  <c:v>1915.0</c:v>
                </c:pt>
                <c:pt idx="6">
                  <c:v>1916.0</c:v>
                </c:pt>
                <c:pt idx="7">
                  <c:v>1917.0</c:v>
                </c:pt>
                <c:pt idx="8">
                  <c:v>1918.0</c:v>
                </c:pt>
                <c:pt idx="9">
                  <c:v>1919.0</c:v>
                </c:pt>
                <c:pt idx="10">
                  <c:v>1920.0</c:v>
                </c:pt>
                <c:pt idx="11">
                  <c:v>1921.0</c:v>
                </c:pt>
                <c:pt idx="12">
                  <c:v>1922.0</c:v>
                </c:pt>
                <c:pt idx="13">
                  <c:v>1923.0</c:v>
                </c:pt>
                <c:pt idx="14">
                  <c:v>1924.0</c:v>
                </c:pt>
                <c:pt idx="15">
                  <c:v>1925.0</c:v>
                </c:pt>
                <c:pt idx="16">
                  <c:v>1926.0</c:v>
                </c:pt>
                <c:pt idx="17">
                  <c:v>1927.0</c:v>
                </c:pt>
                <c:pt idx="18">
                  <c:v>1928.0</c:v>
                </c:pt>
                <c:pt idx="19">
                  <c:v>1929.0</c:v>
                </c:pt>
                <c:pt idx="20">
                  <c:v>1930.0</c:v>
                </c:pt>
                <c:pt idx="21">
                  <c:v>1931.0</c:v>
                </c:pt>
                <c:pt idx="22">
                  <c:v>1932.0</c:v>
                </c:pt>
                <c:pt idx="23">
                  <c:v>1933.0</c:v>
                </c:pt>
                <c:pt idx="24">
                  <c:v>1934.0</c:v>
                </c:pt>
                <c:pt idx="25">
                  <c:v>1935.0</c:v>
                </c:pt>
                <c:pt idx="26">
                  <c:v>1936.0</c:v>
                </c:pt>
                <c:pt idx="27">
                  <c:v>1937.0</c:v>
                </c:pt>
                <c:pt idx="28">
                  <c:v>1938.0</c:v>
                </c:pt>
                <c:pt idx="29">
                  <c:v>1939.0</c:v>
                </c:pt>
                <c:pt idx="30">
                  <c:v>1940.0</c:v>
                </c:pt>
                <c:pt idx="31">
                  <c:v>1941.0</c:v>
                </c:pt>
                <c:pt idx="32">
                  <c:v>1942.0</c:v>
                </c:pt>
                <c:pt idx="33">
                  <c:v>1943.0</c:v>
                </c:pt>
                <c:pt idx="34">
                  <c:v>1944.0</c:v>
                </c:pt>
                <c:pt idx="35">
                  <c:v>1945.0</c:v>
                </c:pt>
                <c:pt idx="36">
                  <c:v>1946.0</c:v>
                </c:pt>
                <c:pt idx="37">
                  <c:v>1947.0</c:v>
                </c:pt>
                <c:pt idx="38">
                  <c:v>1948.0</c:v>
                </c:pt>
                <c:pt idx="39">
                  <c:v>1949.0</c:v>
                </c:pt>
                <c:pt idx="40">
                  <c:v>1950.0</c:v>
                </c:pt>
                <c:pt idx="41">
                  <c:v>1951.0</c:v>
                </c:pt>
                <c:pt idx="42">
                  <c:v>1952.0</c:v>
                </c:pt>
                <c:pt idx="43">
                  <c:v>1953.0</c:v>
                </c:pt>
                <c:pt idx="44">
                  <c:v>1954.0</c:v>
                </c:pt>
                <c:pt idx="45">
                  <c:v>1955.0</c:v>
                </c:pt>
                <c:pt idx="46">
                  <c:v>1956.0</c:v>
                </c:pt>
                <c:pt idx="47">
                  <c:v>1957.0</c:v>
                </c:pt>
                <c:pt idx="48">
                  <c:v>1958.0</c:v>
                </c:pt>
                <c:pt idx="49">
                  <c:v>1959.0</c:v>
                </c:pt>
                <c:pt idx="50">
                  <c:v>1960.0</c:v>
                </c:pt>
                <c:pt idx="51">
                  <c:v>1961.0</c:v>
                </c:pt>
                <c:pt idx="52">
                  <c:v>1962.0</c:v>
                </c:pt>
                <c:pt idx="53">
                  <c:v>1963.0</c:v>
                </c:pt>
                <c:pt idx="54">
                  <c:v>1964.0</c:v>
                </c:pt>
                <c:pt idx="55">
                  <c:v>1965.0</c:v>
                </c:pt>
                <c:pt idx="56">
                  <c:v>1966.0</c:v>
                </c:pt>
                <c:pt idx="57">
                  <c:v>1967.0</c:v>
                </c:pt>
                <c:pt idx="58">
                  <c:v>1968.0</c:v>
                </c:pt>
                <c:pt idx="59">
                  <c:v>1969.0</c:v>
                </c:pt>
                <c:pt idx="60">
                  <c:v>1970.0</c:v>
                </c:pt>
                <c:pt idx="61">
                  <c:v>1971.0</c:v>
                </c:pt>
                <c:pt idx="62">
                  <c:v>1972.0</c:v>
                </c:pt>
                <c:pt idx="63">
                  <c:v>1973.0</c:v>
                </c:pt>
                <c:pt idx="64">
                  <c:v>1974.0</c:v>
                </c:pt>
                <c:pt idx="65">
                  <c:v>1975.0</c:v>
                </c:pt>
                <c:pt idx="66">
                  <c:v>1976.0</c:v>
                </c:pt>
                <c:pt idx="67">
                  <c:v>1977.0</c:v>
                </c:pt>
                <c:pt idx="68">
                  <c:v>1978.0</c:v>
                </c:pt>
                <c:pt idx="69">
                  <c:v>1979.0</c:v>
                </c:pt>
                <c:pt idx="70">
                  <c:v>1980.0</c:v>
                </c:pt>
                <c:pt idx="71">
                  <c:v>1981.0</c:v>
                </c:pt>
                <c:pt idx="72">
                  <c:v>1982.0</c:v>
                </c:pt>
                <c:pt idx="73">
                  <c:v>1983.0</c:v>
                </c:pt>
                <c:pt idx="74">
                  <c:v>1984.0</c:v>
                </c:pt>
                <c:pt idx="75">
                  <c:v>1985.0</c:v>
                </c:pt>
                <c:pt idx="76">
                  <c:v>1986.0</c:v>
                </c:pt>
                <c:pt idx="77">
                  <c:v>1987.0</c:v>
                </c:pt>
                <c:pt idx="78">
                  <c:v>1988.0</c:v>
                </c:pt>
                <c:pt idx="79">
                  <c:v>1989.0</c:v>
                </c:pt>
                <c:pt idx="80">
                  <c:v>1990.0</c:v>
                </c:pt>
                <c:pt idx="81">
                  <c:v>1991.0</c:v>
                </c:pt>
                <c:pt idx="82">
                  <c:v>1992.0</c:v>
                </c:pt>
                <c:pt idx="83">
                  <c:v>1993.0</c:v>
                </c:pt>
                <c:pt idx="84">
                  <c:v>1994.0</c:v>
                </c:pt>
                <c:pt idx="85">
                  <c:v>1995.0</c:v>
                </c:pt>
                <c:pt idx="86">
                  <c:v>1996.0</c:v>
                </c:pt>
                <c:pt idx="87">
                  <c:v>1997.0</c:v>
                </c:pt>
                <c:pt idx="88">
                  <c:v>1998.0</c:v>
                </c:pt>
                <c:pt idx="89">
                  <c:v>1999.0</c:v>
                </c:pt>
                <c:pt idx="90">
                  <c:v>2000.0</c:v>
                </c:pt>
                <c:pt idx="91">
                  <c:v>2001.0</c:v>
                </c:pt>
                <c:pt idx="92">
                  <c:v>2002.0</c:v>
                </c:pt>
                <c:pt idx="93">
                  <c:v>2003.0</c:v>
                </c:pt>
                <c:pt idx="94">
                  <c:v>2004.0</c:v>
                </c:pt>
                <c:pt idx="95">
                  <c:v>2005.0</c:v>
                </c:pt>
                <c:pt idx="96">
                  <c:v>2006.0</c:v>
                </c:pt>
                <c:pt idx="97">
                  <c:v>2007.0</c:v>
                </c:pt>
                <c:pt idx="98">
                  <c:v>2008.0</c:v>
                </c:pt>
                <c:pt idx="99">
                  <c:v>2009.0</c:v>
                </c:pt>
                <c:pt idx="100">
                  <c:v>2010.0</c:v>
                </c:pt>
              </c:numCache>
            </c:numRef>
          </c:cat>
          <c:val>
            <c:numRef>
              <c:f>Numbers!$B$2:$B$102</c:f>
              <c:numCache>
                <c:formatCode>General</c:formatCode>
                <c:ptCount val="101"/>
                <c:pt idx="9">
                  <c:v>48.0</c:v>
                </c:pt>
                <c:pt idx="10">
                  <c:v>55.0</c:v>
                </c:pt>
                <c:pt idx="11">
                  <c:v>65.0</c:v>
                </c:pt>
                <c:pt idx="12">
                  <c:v>75.0</c:v>
                </c:pt>
                <c:pt idx="13">
                  <c:v>75.0</c:v>
                </c:pt>
                <c:pt idx="14">
                  <c:v>75.0</c:v>
                </c:pt>
                <c:pt idx="15">
                  <c:v>75.0</c:v>
                </c:pt>
                <c:pt idx="16">
                  <c:v>75.0</c:v>
                </c:pt>
                <c:pt idx="17">
                  <c:v>75.0</c:v>
                </c:pt>
                <c:pt idx="18">
                  <c:v>75.0</c:v>
                </c:pt>
                <c:pt idx="19">
                  <c:v>100.0</c:v>
                </c:pt>
                <c:pt idx="20">
                  <c:v>200.0</c:v>
                </c:pt>
                <c:pt idx="21">
                  <c:v>275.0</c:v>
                </c:pt>
                <c:pt idx="22">
                  <c:v>375.0</c:v>
                </c:pt>
                <c:pt idx="23">
                  <c:v>375.0</c:v>
                </c:pt>
                <c:pt idx="24">
                  <c:v>550.0</c:v>
                </c:pt>
                <c:pt idx="25">
                  <c:v>700.0</c:v>
                </c:pt>
                <c:pt idx="26">
                  <c:v>830.0</c:v>
                </c:pt>
                <c:pt idx="27">
                  <c:v>975.0</c:v>
                </c:pt>
                <c:pt idx="28">
                  <c:v>1075.0</c:v>
                </c:pt>
                <c:pt idx="29">
                  <c:v>1225.0</c:v>
                </c:pt>
                <c:pt idx="30">
                  <c:v>1300.0</c:v>
                </c:pt>
                <c:pt idx="31">
                  <c:v>1410.0</c:v>
                </c:pt>
                <c:pt idx="32">
                  <c:v>1720.0</c:v>
                </c:pt>
                <c:pt idx="33">
                  <c:v>2075.0</c:v>
                </c:pt>
                <c:pt idx="34">
                  <c:v>2230.0</c:v>
                </c:pt>
                <c:pt idx="35">
                  <c:v>2646.0</c:v>
                </c:pt>
                <c:pt idx="36">
                  <c:v>2860.0</c:v>
                </c:pt>
                <c:pt idx="37">
                  <c:v>3800.0</c:v>
                </c:pt>
                <c:pt idx="38">
                  <c:v>4390.0</c:v>
                </c:pt>
                <c:pt idx="39">
                  <c:v>4600.0</c:v>
                </c:pt>
                <c:pt idx="40">
                  <c:v>4710.0</c:v>
                </c:pt>
                <c:pt idx="41">
                  <c:v>4765.0</c:v>
                </c:pt>
                <c:pt idx="42">
                  <c:v>4820.0</c:v>
                </c:pt>
                <c:pt idx="43">
                  <c:v>4850.0</c:v>
                </c:pt>
                <c:pt idx="44">
                  <c:v>4900.0</c:v>
                </c:pt>
                <c:pt idx="45">
                  <c:v>4950.0</c:v>
                </c:pt>
                <c:pt idx="46">
                  <c:v>5000.0</c:v>
                </c:pt>
                <c:pt idx="47">
                  <c:v>5100.0</c:v>
                </c:pt>
                <c:pt idx="48">
                  <c:v>5200.0</c:v>
                </c:pt>
                <c:pt idx="49">
                  <c:v>5900.0</c:v>
                </c:pt>
                <c:pt idx="50">
                  <c:v>6400.0</c:v>
                </c:pt>
                <c:pt idx="51">
                  <c:v>6900.0</c:v>
                </c:pt>
                <c:pt idx="52">
                  <c:v>7300.0</c:v>
                </c:pt>
                <c:pt idx="53">
                  <c:v>7700.0</c:v>
                </c:pt>
                <c:pt idx="54">
                  <c:v>7700.0</c:v>
                </c:pt>
                <c:pt idx="55">
                  <c:v>7900.0</c:v>
                </c:pt>
                <c:pt idx="56">
                  <c:v>9000.0</c:v>
                </c:pt>
                <c:pt idx="57">
                  <c:v>9100.0</c:v>
                </c:pt>
                <c:pt idx="58">
                  <c:v>9200.0</c:v>
                </c:pt>
                <c:pt idx="59">
                  <c:v>9905.0</c:v>
                </c:pt>
                <c:pt idx="60">
                  <c:v>10367.0</c:v>
                </c:pt>
                <c:pt idx="61">
                  <c:v>10387.0</c:v>
                </c:pt>
                <c:pt idx="62">
                  <c:v>10592.0</c:v>
                </c:pt>
                <c:pt idx="63">
                  <c:v>11281.0</c:v>
                </c:pt>
                <c:pt idx="64">
                  <c:v>11310.0</c:v>
                </c:pt>
                <c:pt idx="65">
                  <c:v>11568.0</c:v>
                </c:pt>
                <c:pt idx="66">
                  <c:v>11594.0</c:v>
                </c:pt>
                <c:pt idx="67">
                  <c:v>11873.0</c:v>
                </c:pt>
                <c:pt idx="68">
                  <c:v>12228.0</c:v>
                </c:pt>
                <c:pt idx="69">
                  <c:v>12594.0</c:v>
                </c:pt>
                <c:pt idx="70">
                  <c:v>13311.0</c:v>
                </c:pt>
                <c:pt idx="71">
                  <c:v>14087.0</c:v>
                </c:pt>
                <c:pt idx="72">
                  <c:v>15080.0</c:v>
                </c:pt>
                <c:pt idx="73">
                  <c:v>16496.0</c:v>
                </c:pt>
                <c:pt idx="74">
                  <c:v>17628.0</c:v>
                </c:pt>
                <c:pt idx="75">
                  <c:v>18967.0</c:v>
                </c:pt>
                <c:pt idx="76">
                  <c:v>20063.0</c:v>
                </c:pt>
                <c:pt idx="77">
                  <c:v>21438.0</c:v>
                </c:pt>
                <c:pt idx="78">
                  <c:v>23438.0</c:v>
                </c:pt>
                <c:pt idx="79">
                  <c:v>25003.0</c:v>
                </c:pt>
                <c:pt idx="80">
                  <c:v>26594.0</c:v>
                </c:pt>
                <c:pt idx="81">
                  <c:v>28011.0</c:v>
                </c:pt>
                <c:pt idx="82">
                  <c:v>29462.0</c:v>
                </c:pt>
                <c:pt idx="83">
                  <c:v>30987.0</c:v>
                </c:pt>
                <c:pt idx="84">
                  <c:v>33310.0</c:v>
                </c:pt>
                <c:pt idx="85">
                  <c:v>34476.0</c:v>
                </c:pt>
                <c:pt idx="86">
                  <c:v>35432.0</c:v>
                </c:pt>
                <c:pt idx="87">
                  <c:v>36793.0</c:v>
                </c:pt>
                <c:pt idx="88">
                  <c:v>37780.0</c:v>
                </c:pt>
                <c:pt idx="89">
                  <c:v>38625.0</c:v>
                </c:pt>
                <c:pt idx="90">
                  <c:v>39644.0</c:v>
                </c:pt>
                <c:pt idx="91">
                  <c:v>41048.0</c:v>
                </c:pt>
                <c:pt idx="92">
                  <c:v>41524.0</c:v>
                </c:pt>
                <c:pt idx="93">
                  <c:v>41820.0</c:v>
                </c:pt>
                <c:pt idx="94">
                  <c:v>43113.0</c:v>
                </c:pt>
                <c:pt idx="95">
                  <c:v>45292.0</c:v>
                </c:pt>
                <c:pt idx="96">
                  <c:v>48001.0</c:v>
                </c:pt>
                <c:pt idx="97">
                  <c:v>51861.0</c:v>
                </c:pt>
                <c:pt idx="98">
                  <c:v>55608.0</c:v>
                </c:pt>
                <c:pt idx="99">
                  <c:v>58287.0</c:v>
                </c:pt>
                <c:pt idx="100">
                  <c:v>60847.0</c:v>
                </c:pt>
              </c:numCache>
            </c:numRef>
          </c:val>
        </c:ser>
        <c:marker val="1"/>
        <c:axId val="626011336"/>
        <c:axId val="626015592"/>
      </c:lineChart>
      <c:catAx>
        <c:axId val="626011336"/>
        <c:scaling>
          <c:orientation val="minMax"/>
        </c:scaling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en-TT"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26015592"/>
        <c:crossesAt val="0.0"/>
        <c:auto val="1"/>
        <c:lblAlgn val="ctr"/>
        <c:lblOffset val="100"/>
        <c:tickLblSkip val="10"/>
        <c:tickMarkSkip val="10"/>
      </c:catAx>
      <c:valAx>
        <c:axId val="626015592"/>
        <c:scaling>
          <c:orientation val="minMax"/>
          <c:min val="0.0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en-TT"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26011336"/>
        <c:crossesAt val="1.0"/>
        <c:crossBetween val="midCat"/>
        <c:dispUnits>
          <c:builtInUnit val="thousands"/>
        </c:dispUnits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42DA3-B8A2-DD4B-B45E-EF395659FF85}" type="datetimeFigureOut">
              <a:rPr lang="en-US" smtClean="0"/>
              <a:pPr/>
              <a:t>11/3/14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3D7C35-ADDA-DC4A-A050-EC0D555D7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8622C5-5A1C-4B48-8945-4506E5D443FA}" type="slidenum">
              <a:rPr lang="en-US"/>
              <a:pPr/>
              <a:t>11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5" tIns="45718" rIns="91435" bIns="45718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8C712-25DD-FB43-94CF-B039F92D978C}" type="datetimeFigureOut">
              <a:rPr lang="en-US" smtClean="0"/>
              <a:pPr/>
              <a:t>11/3/14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C3CCB-22D9-5340-B235-3B42FC6E3F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8C712-25DD-FB43-94CF-B039F92D978C}" type="datetimeFigureOut">
              <a:rPr lang="en-US" smtClean="0"/>
              <a:pPr/>
              <a:t>11/3/14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C3CCB-22D9-5340-B235-3B42FC6E3F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8C712-25DD-FB43-94CF-B039F92D978C}" type="datetimeFigureOut">
              <a:rPr lang="en-US" smtClean="0"/>
              <a:pPr/>
              <a:t>11/3/14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C3CCB-22D9-5340-B235-3B42FC6E3F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8C712-25DD-FB43-94CF-B039F92D978C}" type="datetimeFigureOut">
              <a:rPr lang="en-US" smtClean="0"/>
              <a:pPr/>
              <a:t>11/3/14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C3CCB-22D9-5340-B235-3B42FC6E3F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8C712-25DD-FB43-94CF-B039F92D978C}" type="datetimeFigureOut">
              <a:rPr lang="en-US" smtClean="0"/>
              <a:pPr/>
              <a:t>11/3/14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C3CCB-22D9-5340-B235-3B42FC6E3F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8C712-25DD-FB43-94CF-B039F92D978C}" type="datetimeFigureOut">
              <a:rPr lang="en-US" smtClean="0"/>
              <a:pPr/>
              <a:t>11/3/14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C3CCB-22D9-5340-B235-3B42FC6E3F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8C712-25DD-FB43-94CF-B039F92D978C}" type="datetimeFigureOut">
              <a:rPr lang="en-US" smtClean="0"/>
              <a:pPr/>
              <a:t>11/3/14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C3CCB-22D9-5340-B235-3B42FC6E3F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8C712-25DD-FB43-94CF-B039F92D978C}" type="datetimeFigureOut">
              <a:rPr lang="en-US" smtClean="0"/>
              <a:pPr/>
              <a:t>11/3/14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C3CCB-22D9-5340-B235-3B42FC6E3F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8C712-25DD-FB43-94CF-B039F92D978C}" type="datetimeFigureOut">
              <a:rPr lang="en-US" smtClean="0"/>
              <a:pPr/>
              <a:t>11/3/14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C3CCB-22D9-5340-B235-3B42FC6E3F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8C712-25DD-FB43-94CF-B039F92D978C}" type="datetimeFigureOut">
              <a:rPr lang="en-US" smtClean="0"/>
              <a:pPr/>
              <a:t>11/3/14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C3CCB-22D9-5340-B235-3B42FC6E3F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8C712-25DD-FB43-94CF-B039F92D978C}" type="datetimeFigureOut">
              <a:rPr lang="en-US" smtClean="0"/>
              <a:pPr/>
              <a:t>11/3/14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C3CCB-22D9-5340-B235-3B42FC6E3F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8C712-25DD-FB43-94CF-B039F92D978C}" type="datetimeFigureOut">
              <a:rPr lang="en-US" smtClean="0"/>
              <a:pPr/>
              <a:t>11/3/14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C3CCB-22D9-5340-B235-3B42FC6E3F7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ipcc.ch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80558" y="1938286"/>
            <a:ext cx="5530741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AutoNum type="arabicPeriod"/>
            </a:pPr>
            <a:r>
              <a:rPr lang="en-GB" sz="2400" dirty="0" smtClean="0">
                <a:solidFill>
                  <a:srgbClr val="0000FF"/>
                </a:solidFill>
              </a:rPr>
              <a:t>Introduction to the Climate System</a:t>
            </a:r>
          </a:p>
          <a:p>
            <a:pPr marL="342900" indent="-342900" eaLnBrk="0" hangingPunct="0">
              <a:spcBef>
                <a:spcPct val="50000"/>
              </a:spcBef>
              <a:buAutoNum type="arabicPeriod"/>
            </a:pPr>
            <a:r>
              <a:rPr lang="en-GB" sz="2400" dirty="0" smtClean="0">
                <a:solidFill>
                  <a:srgbClr val="0000FF"/>
                </a:solidFill>
              </a:rPr>
              <a:t>Natural Climate Variability</a:t>
            </a:r>
          </a:p>
          <a:p>
            <a:pPr marL="342900" indent="-342900" eaLnBrk="0" hangingPunct="0">
              <a:spcBef>
                <a:spcPct val="50000"/>
              </a:spcBef>
              <a:buAutoNum type="arabicPeriod"/>
            </a:pPr>
            <a:r>
              <a:rPr lang="en-GB" sz="2400" dirty="0" smtClean="0">
                <a:solidFill>
                  <a:srgbClr val="0000FF"/>
                </a:solidFill>
              </a:rPr>
              <a:t>Climate Change</a:t>
            </a:r>
          </a:p>
          <a:p>
            <a:pPr marL="342900" indent="-342900" eaLnBrk="0" hangingPunct="0">
              <a:spcBef>
                <a:spcPct val="50000"/>
              </a:spcBef>
              <a:buAutoNum type="arabicPeriod"/>
            </a:pPr>
            <a:r>
              <a:rPr lang="en-GB" sz="2400" dirty="0" smtClean="0">
                <a:solidFill>
                  <a:srgbClr val="0000FF"/>
                </a:solidFill>
              </a:rPr>
              <a:t>Future Perspectives</a:t>
            </a:r>
          </a:p>
          <a:p>
            <a:pPr eaLnBrk="0" hangingPunct="0">
              <a:spcBef>
                <a:spcPct val="50000"/>
              </a:spcBef>
            </a:pPr>
            <a:endParaRPr lang="en-GB" dirty="0" smtClean="0">
              <a:solidFill>
                <a:srgbClr val="0000FF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4572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indent="457200"/>
            <a:r>
              <a:rPr lang="en-GB" sz="2400" b="1" u="sng" dirty="0" smtClean="0">
                <a:solidFill>
                  <a:srgbClr val="0000FF"/>
                </a:solidFill>
                <a:ea typeface="Times New Roman" charset="0"/>
                <a:cs typeface="Times New Roman" charset="0"/>
              </a:rPr>
              <a:t>Course Outline</a:t>
            </a:r>
            <a:endParaRPr lang="en-GB" sz="2400" b="1" dirty="0" smtClean="0">
              <a:solidFill>
                <a:srgbClr val="0000FF"/>
              </a:solidFill>
              <a:ea typeface="Times New Roman" charset="0"/>
              <a:cs typeface="Times New Roman" charset="0"/>
            </a:endParaRPr>
          </a:p>
          <a:p>
            <a:pPr indent="457200" eaLnBrk="0" hangingPunct="0"/>
            <a:r>
              <a:rPr lang="en-GB" dirty="0">
                <a:ea typeface="Times New Roman" charset="0"/>
                <a:cs typeface="Times New Roman" charset="0"/>
              </a:rPr>
              <a:t> </a:t>
            </a:r>
          </a:p>
          <a:p>
            <a:pPr indent="457200" eaLnBrk="0" hangingPunct="0"/>
            <a:r>
              <a:rPr lang="en-GB" sz="1200" dirty="0">
                <a:ea typeface="Times New Roman" charset="0"/>
                <a:cs typeface="Times New Roman" charset="0"/>
              </a:rPr>
              <a:t> </a:t>
            </a:r>
          </a:p>
          <a:p>
            <a:pPr lvl="1" eaLnBrk="0" hangingPunct="0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Very Abbreviated History of Climate Change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56792"/>
            <a:ext cx="8640960" cy="4857403"/>
          </a:xfrm>
        </p:spPr>
        <p:txBody>
          <a:bodyPr>
            <a:noAutofit/>
          </a:bodyPr>
          <a:lstStyle/>
          <a:p>
            <a:r>
              <a:rPr lang="en-US" sz="1600" b="1" dirty="0" smtClean="0"/>
              <a:t>1824</a:t>
            </a:r>
            <a:r>
              <a:rPr lang="en-US" sz="1600" dirty="0" smtClean="0"/>
              <a:t> - </a:t>
            </a:r>
            <a:r>
              <a:rPr lang="en-US" sz="1600" b="1" dirty="0" smtClean="0"/>
              <a:t>Joseph Fourier </a:t>
            </a:r>
            <a:r>
              <a:rPr lang="en-US" sz="1600" dirty="0" smtClean="0"/>
              <a:t>calculates that the Earth would be far colder if it lacked an atmosphere.</a:t>
            </a:r>
          </a:p>
          <a:p>
            <a:r>
              <a:rPr lang="en-US" sz="1600" b="1" dirty="0" smtClean="0"/>
              <a:t>1859</a:t>
            </a:r>
            <a:r>
              <a:rPr lang="en-US" sz="1600" dirty="0" smtClean="0"/>
              <a:t> - </a:t>
            </a:r>
            <a:r>
              <a:rPr lang="en-US" sz="1600" b="1" dirty="0" smtClean="0"/>
              <a:t>Tyndall</a:t>
            </a:r>
            <a:r>
              <a:rPr lang="en-US" sz="1600" dirty="0" smtClean="0"/>
              <a:t> discovers that some gases block infrared radiation. He suggests that changes in the concentration of the gases could bring climate change.</a:t>
            </a:r>
          </a:p>
          <a:p>
            <a:r>
              <a:rPr lang="en-US" sz="1600" b="1" dirty="0" smtClean="0"/>
              <a:t>1896</a:t>
            </a:r>
            <a:r>
              <a:rPr lang="en-US" sz="1600" dirty="0" smtClean="0"/>
              <a:t> - </a:t>
            </a:r>
            <a:r>
              <a:rPr lang="en-US" sz="1600" b="1" dirty="0" smtClean="0"/>
              <a:t>Arrhenius</a:t>
            </a:r>
            <a:r>
              <a:rPr lang="en-US" sz="1600" dirty="0" smtClean="0"/>
              <a:t> publishes first calculation of global warming from human emissions of CO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. </a:t>
            </a:r>
          </a:p>
          <a:p>
            <a:r>
              <a:rPr lang="en-US" sz="1600" b="1" dirty="0" smtClean="0"/>
              <a:t>1930s</a:t>
            </a:r>
            <a:r>
              <a:rPr lang="en-US" sz="1600" dirty="0" smtClean="0"/>
              <a:t> - Global warming trend since late 19th century reported.   </a:t>
            </a:r>
            <a:r>
              <a:rPr lang="en-US" sz="1600" b="1" dirty="0" err="1" smtClean="0"/>
              <a:t>Milankovitch</a:t>
            </a:r>
            <a:r>
              <a:rPr lang="en-US" sz="1600" dirty="0" smtClean="0"/>
              <a:t> proposes orbital changes as the cause of ice ages. </a:t>
            </a:r>
          </a:p>
          <a:p>
            <a:r>
              <a:rPr lang="en-US" sz="1600" b="1" dirty="0" smtClean="0"/>
              <a:t>1938 - </a:t>
            </a:r>
            <a:r>
              <a:rPr lang="en-US" sz="1600" b="1" dirty="0" err="1" smtClean="0"/>
              <a:t>Callendar</a:t>
            </a:r>
            <a:r>
              <a:rPr lang="en-US" sz="1600" dirty="0" smtClean="0"/>
              <a:t> argues that </a:t>
            </a:r>
            <a:r>
              <a:rPr lang="en-US" sz="1600" dirty="0"/>
              <a:t>CO</a:t>
            </a:r>
            <a:r>
              <a:rPr lang="en-US" sz="1600" baseline="-25000" dirty="0"/>
              <a:t>2</a:t>
            </a:r>
            <a:r>
              <a:rPr lang="en-US" sz="1600" dirty="0" smtClean="0"/>
              <a:t> greenhouse global warming is underway, reviving interest in the question. </a:t>
            </a:r>
          </a:p>
          <a:p>
            <a:r>
              <a:rPr lang="en-US" sz="1600" b="1" dirty="0" smtClean="0"/>
              <a:t>1956</a:t>
            </a:r>
            <a:r>
              <a:rPr lang="en-US" sz="1600" dirty="0" smtClean="0"/>
              <a:t> - </a:t>
            </a:r>
            <a:r>
              <a:rPr lang="en-US" sz="1600" b="1" dirty="0" smtClean="0"/>
              <a:t>Phillips</a:t>
            </a:r>
            <a:r>
              <a:rPr lang="en-US" sz="1600" dirty="0" smtClean="0"/>
              <a:t> produces a somewhat realistic computer model of the global atmosphere; </a:t>
            </a:r>
            <a:r>
              <a:rPr lang="en-US" sz="1600" dirty="0" err="1" smtClean="0"/>
              <a:t>Plass</a:t>
            </a:r>
            <a:r>
              <a:rPr lang="en-US" sz="1600" dirty="0" smtClean="0"/>
              <a:t> calculates that adding </a:t>
            </a:r>
            <a:r>
              <a:rPr lang="en-US" sz="1600" dirty="0"/>
              <a:t>CO</a:t>
            </a:r>
            <a:r>
              <a:rPr lang="en-US" sz="1600" baseline="-25000" dirty="0"/>
              <a:t>2</a:t>
            </a:r>
            <a:r>
              <a:rPr lang="en-US" sz="1600" dirty="0" smtClean="0"/>
              <a:t> to the atmosphere will have a significant effect on the radiation balance. </a:t>
            </a:r>
          </a:p>
          <a:p>
            <a:r>
              <a:rPr lang="en-US" sz="1600" b="1" dirty="0" smtClean="0"/>
              <a:t>1957</a:t>
            </a:r>
            <a:r>
              <a:rPr lang="en-US" sz="1600" dirty="0" smtClean="0"/>
              <a:t> - </a:t>
            </a:r>
            <a:r>
              <a:rPr lang="en-US" sz="1600" b="1" dirty="0" err="1" smtClean="0"/>
              <a:t>Revelle</a:t>
            </a:r>
            <a:r>
              <a:rPr lang="en-US" sz="1600" dirty="0" smtClean="0"/>
              <a:t> finds that </a:t>
            </a:r>
            <a:r>
              <a:rPr lang="en-US" sz="1600" dirty="0"/>
              <a:t>CO</a:t>
            </a:r>
            <a:r>
              <a:rPr lang="en-US" sz="1600" baseline="-25000" dirty="0"/>
              <a:t>2</a:t>
            </a:r>
            <a:r>
              <a:rPr lang="en-US" sz="1600" dirty="0" smtClean="0"/>
              <a:t> produced by humans will not be readily absorbed by the oceans. </a:t>
            </a:r>
          </a:p>
          <a:p>
            <a:r>
              <a:rPr lang="en-US" sz="1600" b="1" dirty="0" smtClean="0"/>
              <a:t>1958</a:t>
            </a:r>
            <a:r>
              <a:rPr lang="en-US" sz="1600" dirty="0" smtClean="0"/>
              <a:t> - Telescope studies show a greenhouse effect raises temperature of the atmosphere of Venus far above the boiling point of water. </a:t>
            </a:r>
          </a:p>
          <a:p>
            <a:r>
              <a:rPr lang="en-US" sz="1600" b="1" dirty="0" smtClean="0"/>
              <a:t>1960</a:t>
            </a:r>
            <a:r>
              <a:rPr lang="en-US" sz="1600" dirty="0" smtClean="0"/>
              <a:t> - </a:t>
            </a:r>
            <a:r>
              <a:rPr lang="en-US" sz="1600" b="1" dirty="0" smtClean="0"/>
              <a:t>Keeling</a:t>
            </a:r>
            <a:r>
              <a:rPr lang="en-US" sz="1600" dirty="0" smtClean="0"/>
              <a:t> accurately measures </a:t>
            </a:r>
            <a:r>
              <a:rPr lang="en-US" sz="1600" dirty="0"/>
              <a:t>CO</a:t>
            </a:r>
            <a:r>
              <a:rPr lang="en-US" sz="1600" baseline="-25000" dirty="0"/>
              <a:t>2</a:t>
            </a:r>
            <a:r>
              <a:rPr lang="en-US" sz="1600" dirty="0" smtClean="0"/>
              <a:t> in the Earth’s atmosphere and detects an annual rise. The level is 315 </a:t>
            </a:r>
            <a:r>
              <a:rPr lang="en-US" sz="1600" dirty="0" err="1" smtClean="0"/>
              <a:t>ppm</a:t>
            </a:r>
            <a:r>
              <a:rPr lang="en-US" sz="1600" dirty="0" smtClean="0"/>
              <a:t>.</a:t>
            </a:r>
          </a:p>
          <a:p>
            <a:r>
              <a:rPr lang="en-US" sz="1600" b="1" dirty="0" smtClean="0"/>
              <a:t>1967</a:t>
            </a:r>
            <a:r>
              <a:rPr lang="en-US" sz="1600" dirty="0" smtClean="0"/>
              <a:t> - International Global Atmospheric Research Program established, mainly to gather data for better short-range weather prediction but including climate.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1"/>
            <a:ext cx="7358063" cy="990600"/>
          </a:xfrm>
          <a:ln/>
        </p:spPr>
        <p:txBody>
          <a:bodyPr lIns="96437" tIns="0" rIns="115725" bIns="0"/>
          <a:lstStyle/>
          <a:p>
            <a:pPr algn="l"/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Climate Models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4038600" cy="4876800"/>
          </a:xfr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Based on our best models that predict the weather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I</a:t>
            </a:r>
            <a:r>
              <a:rPr lang="en-US" sz="2400" dirty="0" smtClean="0"/>
              <a:t>mproved steadily by </a:t>
            </a:r>
            <a:r>
              <a:rPr lang="en-US" sz="2400" dirty="0"/>
              <a:t>a global community of weather and climate scientists over the past </a:t>
            </a:r>
            <a:r>
              <a:rPr lang="en-US" sz="2400" dirty="0" smtClean="0"/>
              <a:t>50 </a:t>
            </a:r>
            <a:r>
              <a:rPr lang="en-US" sz="2400" dirty="0"/>
              <a:t>years.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Processes included and model resolution have been steadily </a:t>
            </a:r>
            <a:r>
              <a:rPr lang="en-US" sz="2400" dirty="0" smtClean="0"/>
              <a:t>improved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Used to understand climate system response as well as to predict future climate change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Success at modeling past climate change provides confidence for future predictions</a:t>
            </a:r>
            <a:endParaRPr lang="en-US" sz="2400" dirty="0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524000"/>
            <a:ext cx="4495800" cy="44608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volution of Climate Mode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83621" y="1447800"/>
            <a:ext cx="8586978" cy="44958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Increasing Complexity of Processes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0931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imate model resolu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09800"/>
            <a:ext cx="6667500" cy="38100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Increasing Model Resolution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3320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Today’s High Resolution Models (“Nested Grid”)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447800"/>
            <a:ext cx="4367213" cy="528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34200" y="3991928"/>
            <a:ext cx="1676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Still, highest resolution is of the order of 10s of km grid spacing</a:t>
            </a:r>
          </a:p>
          <a:p>
            <a:r>
              <a:rPr lang="en-US" dirty="0" smtClean="0"/>
              <a:t>…some clouds are much smaller still…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3711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4744"/>
            <a:ext cx="434340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There are thousands of scientists from around the world studying Earth’s climate</a:t>
            </a:r>
          </a:p>
          <a:p>
            <a:r>
              <a:rPr lang="en-US" dirty="0" smtClean="0"/>
              <a:t>Many different groups</a:t>
            </a:r>
          </a:p>
          <a:p>
            <a:pPr lvl="1"/>
            <a:r>
              <a:rPr lang="en-US" dirty="0" smtClean="0"/>
              <a:t>~20 major modeling teams</a:t>
            </a:r>
          </a:p>
          <a:p>
            <a:pPr lvl="1"/>
            <a:r>
              <a:rPr lang="en-US" dirty="0" smtClean="0"/>
              <a:t>More than 40 models in use and continual development</a:t>
            </a:r>
          </a:p>
          <a:p>
            <a:r>
              <a:rPr lang="en-US" dirty="0" smtClean="0"/>
              <a:t>Large collaborative efforts examining all aspects of Earth system coupling and climate change</a:t>
            </a:r>
          </a:p>
          <a:p>
            <a:r>
              <a:rPr lang="en-US" dirty="0" smtClean="0"/>
              <a:t>Prolific production of research results by this large community!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0990564"/>
              </p:ext>
            </p:extLst>
          </p:nvPr>
        </p:nvGraphicFramePr>
        <p:xfrm>
          <a:off x="4648200" y="1295401"/>
          <a:ext cx="4343400" cy="2895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24400" y="4419600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T" i="1" dirty="0" smtClean="0"/>
              <a:t>Growth in membership (in thousands) of the American Geophysical Union, the largest geoscience professional society globally, since 1919.  </a:t>
            </a:r>
            <a:endParaRPr lang="en-TT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6" grpId="0">
        <p:bldAsOne/>
      </p:bldGraphic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273538" y="0"/>
            <a:ext cx="104091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8662" y="1289538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indent="457200"/>
            <a:r>
              <a:rPr lang="en-GB" sz="3600" b="1" dirty="0" smtClean="0">
                <a:solidFill>
                  <a:srgbClr val="0000FF"/>
                </a:solidFill>
                <a:ea typeface="Times New Roman" charset="0"/>
                <a:cs typeface="Times New Roman" charset="0"/>
              </a:rPr>
              <a:t>3.2 The IPCC Process</a:t>
            </a:r>
          </a:p>
          <a:p>
            <a:pPr indent="457200" eaLnBrk="0" hangingPunct="0"/>
            <a:r>
              <a:rPr lang="en-GB" dirty="0">
                <a:ea typeface="Times New Roman" charset="0"/>
                <a:cs typeface="Times New Roman" charset="0"/>
              </a:rPr>
              <a:t> </a:t>
            </a:r>
          </a:p>
          <a:p>
            <a:pPr indent="457200" eaLnBrk="0" hangingPunct="0"/>
            <a:r>
              <a:rPr lang="en-GB" sz="1200" dirty="0">
                <a:ea typeface="Times New Roman" charset="0"/>
                <a:cs typeface="Times New Roman" charset="0"/>
              </a:rPr>
              <a:t> </a:t>
            </a:r>
          </a:p>
          <a:p>
            <a:pPr lvl="1" eaLnBrk="0" hangingPunct="0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T" dirty="0" smtClean="0"/>
              <a:t>The IPCC</a:t>
            </a:r>
            <a:endParaRPr lang="en-T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4495800" cy="51054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The Intergovernmental Panel on Climate Change was created in 1988 by the World Meteorological Organization (WMO) and the United Nations Environment Program (UNEP) </a:t>
            </a:r>
          </a:p>
          <a:p>
            <a:pPr lvl="1"/>
            <a:r>
              <a:rPr lang="en-US" dirty="0" smtClean="0"/>
              <a:t>Mission – “to </a:t>
            </a:r>
            <a:r>
              <a:rPr lang="en-US" dirty="0"/>
              <a:t>provide the world with a clear scientific view on the current state of knowledge in climate change and its potential environmental and socio-economic </a:t>
            </a:r>
            <a:r>
              <a:rPr lang="en-US" dirty="0" smtClean="0"/>
              <a:t>impacts”</a:t>
            </a:r>
          </a:p>
          <a:p>
            <a:pPr lvl="1"/>
            <a:r>
              <a:rPr lang="en-US" dirty="0" smtClean="0"/>
              <a:t>Involves thousands of scientists and other experts from around the world (voluntary, unpaid)</a:t>
            </a:r>
          </a:p>
          <a:p>
            <a:pPr lvl="1"/>
            <a:r>
              <a:rPr lang="en-US" dirty="0" smtClean="0"/>
              <a:t>Involves representatives from ~120 countries</a:t>
            </a:r>
          </a:p>
        </p:txBody>
      </p:sp>
      <p:pic>
        <p:nvPicPr>
          <p:cNvPr id="4098" name="Picture 2" descr="http://www.nobelprize.org/nobel_prizes/peace/laureates/2007/ipcc_postca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52600"/>
            <a:ext cx="2667000" cy="377190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3190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T" dirty="0" smtClean="0"/>
              <a:t>What does the IPCC do?</a:t>
            </a:r>
            <a:endParaRPr lang="en-T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Community works </a:t>
            </a:r>
            <a:r>
              <a:rPr lang="en-US" dirty="0"/>
              <a:t>iteratively examining </a:t>
            </a:r>
            <a:r>
              <a:rPr lang="en-US" dirty="0" smtClean="0"/>
              <a:t>research </a:t>
            </a:r>
            <a:r>
              <a:rPr lang="en-US" dirty="0"/>
              <a:t>every ~5-7 years, synthesizing the results, identifying implications, and issuing reports that address consequences of climate change</a:t>
            </a:r>
          </a:p>
          <a:p>
            <a:pPr lvl="1"/>
            <a:r>
              <a:rPr lang="en-US" dirty="0"/>
              <a:t>does not carry out its own original </a:t>
            </a:r>
            <a:r>
              <a:rPr lang="en-US" dirty="0" smtClean="0"/>
              <a:t>research</a:t>
            </a:r>
          </a:p>
          <a:p>
            <a:pPr lvl="1"/>
            <a:r>
              <a:rPr lang="en-US" dirty="0" smtClean="0"/>
              <a:t>does </a:t>
            </a:r>
            <a:r>
              <a:rPr lang="en-US" dirty="0" smtClean="0"/>
              <a:t>no </a:t>
            </a:r>
            <a:r>
              <a:rPr lang="en-US" dirty="0" smtClean="0"/>
              <a:t>monitoring</a:t>
            </a:r>
            <a:r>
              <a:rPr lang="en-US" dirty="0" smtClean="0"/>
              <a:t> of climate </a:t>
            </a:r>
            <a:r>
              <a:rPr lang="en-US" dirty="0"/>
              <a:t>or related phenomena 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ssessments based </a:t>
            </a:r>
            <a:r>
              <a:rPr lang="en-US" dirty="0"/>
              <a:t>mainly on peer reviewed and published scientific literature </a:t>
            </a:r>
            <a:endParaRPr lang="en-US" dirty="0" smtClean="0"/>
          </a:p>
          <a:p>
            <a:r>
              <a:rPr lang="en-US" dirty="0" smtClean="0"/>
              <a:t>The IPCC is the internationally </a:t>
            </a:r>
            <a:r>
              <a:rPr lang="en-US" dirty="0"/>
              <a:t>accepted authority on climate change, producing reports which have the agreement of leading climate scientists and the consensus of participating governments</a:t>
            </a:r>
          </a:p>
          <a:p>
            <a:r>
              <a:rPr lang="en-US" dirty="0"/>
              <a:t>Has published 5 comprehensive reports to date, and numerous supplementary </a:t>
            </a:r>
            <a:r>
              <a:rPr lang="en-US" dirty="0" smtClean="0"/>
              <a:t>reports</a:t>
            </a:r>
          </a:p>
          <a:p>
            <a:r>
              <a:rPr lang="en-US" dirty="0" smtClean="0">
                <a:hlinkClick r:id="rId2"/>
              </a:rPr>
              <a:t>www.ipcc.ch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TT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7369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T" dirty="0" smtClean="0"/>
              <a:t>Report Preparation Process</a:t>
            </a:r>
            <a:endParaRPr lang="en-T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4343400" cy="541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Review</a:t>
            </a:r>
          </a:p>
          <a:p>
            <a:r>
              <a:rPr lang="en-US" dirty="0" smtClean="0"/>
              <a:t>Expert review (6–8 weeks)</a:t>
            </a:r>
          </a:p>
          <a:p>
            <a:r>
              <a:rPr lang="en-US" dirty="0" smtClean="0"/>
              <a:t>Government/expert review</a:t>
            </a:r>
          </a:p>
          <a:p>
            <a:r>
              <a:rPr lang="en-US" dirty="0" smtClean="0"/>
              <a:t>Government review of: </a:t>
            </a:r>
          </a:p>
          <a:p>
            <a:pPr lvl="1"/>
            <a:r>
              <a:rPr lang="en-US" dirty="0" smtClean="0"/>
              <a:t>Summaries for Policymakers</a:t>
            </a:r>
          </a:p>
          <a:p>
            <a:pPr lvl="1"/>
            <a:r>
              <a:rPr lang="en-US" dirty="0" smtClean="0"/>
              <a:t>Overview Chapters</a:t>
            </a:r>
          </a:p>
          <a:p>
            <a:pPr lvl="1"/>
            <a:r>
              <a:rPr lang="en-US" dirty="0" smtClean="0"/>
              <a:t>Synthesis Report</a:t>
            </a:r>
          </a:p>
        </p:txBody>
      </p:sp>
      <p:pic>
        <p:nvPicPr>
          <p:cNvPr id="5" name="Picture 2" descr="IPCC Proced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71600"/>
            <a:ext cx="3752088" cy="370518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43043" y="5410200"/>
            <a:ext cx="4267201" cy="11695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TT" sz="1400" dirty="0" smtClean="0"/>
              <a:t>Reports tend to have multiple parts:</a:t>
            </a:r>
          </a:p>
          <a:p>
            <a:r>
              <a:rPr lang="en-TT" sz="1400" dirty="0" smtClean="0"/>
              <a:t>Synthesis/Summary for Policy Makers</a:t>
            </a:r>
          </a:p>
          <a:p>
            <a:r>
              <a:rPr lang="en-TT" sz="1400" dirty="0" smtClean="0"/>
              <a:t>Working Group 1: The Physical Science Basis</a:t>
            </a:r>
          </a:p>
          <a:p>
            <a:r>
              <a:rPr lang="en-TT" sz="1400" dirty="0" smtClean="0"/>
              <a:t>Working Group 2: Impacts, Adaptation and Vulnerability</a:t>
            </a:r>
          </a:p>
          <a:p>
            <a:r>
              <a:rPr lang="en-TT" sz="1400" dirty="0" smtClean="0"/>
              <a:t>Working Group 3: Mitigation of Climate Change</a:t>
            </a:r>
            <a:endParaRPr lang="en-TT" sz="1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794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2015" y="811598"/>
            <a:ext cx="5530741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50000"/>
              </a:spcBef>
            </a:pPr>
            <a:r>
              <a:rPr lang="en-GB" sz="2400" dirty="0" smtClean="0">
                <a:solidFill>
                  <a:srgbClr val="0000FF"/>
                </a:solidFill>
              </a:rPr>
              <a:t>3.1  Introduction</a:t>
            </a:r>
          </a:p>
          <a:p>
            <a:pPr marL="342900" indent="-342900" eaLnBrk="0" hangingPunct="0">
              <a:spcBef>
                <a:spcPct val="50000"/>
              </a:spcBef>
            </a:pPr>
            <a:r>
              <a:rPr lang="en-GB" sz="2400" dirty="0" smtClean="0">
                <a:solidFill>
                  <a:srgbClr val="0000FF"/>
                </a:solidFill>
              </a:rPr>
              <a:t>3.2 The IPCC Process</a:t>
            </a:r>
          </a:p>
          <a:p>
            <a:pPr marL="342900" indent="-342900" eaLnBrk="0" hangingPunct="0">
              <a:spcBef>
                <a:spcPct val="50000"/>
              </a:spcBef>
            </a:pPr>
            <a:r>
              <a:rPr lang="en-GB" sz="2400" dirty="0" smtClean="0">
                <a:solidFill>
                  <a:srgbClr val="0000FF"/>
                </a:solidFill>
              </a:rPr>
              <a:t>3.3 Theory of Climate Change</a:t>
            </a:r>
          </a:p>
          <a:p>
            <a:pPr marL="342900" indent="-342900" eaLnBrk="0" hangingPunct="0">
              <a:spcBef>
                <a:spcPct val="50000"/>
              </a:spcBef>
            </a:pPr>
            <a:r>
              <a:rPr lang="en-GB" sz="2400" dirty="0" smtClean="0">
                <a:solidFill>
                  <a:srgbClr val="0000FF"/>
                </a:solidFill>
              </a:rPr>
              <a:t>3.4 Observations</a:t>
            </a:r>
          </a:p>
          <a:p>
            <a:pPr marL="342900" indent="-342900" eaLnBrk="0" hangingPunct="0">
              <a:spcBef>
                <a:spcPct val="50000"/>
              </a:spcBef>
            </a:pPr>
            <a:r>
              <a:rPr lang="en-GB" sz="2400" dirty="0" smtClean="0">
                <a:solidFill>
                  <a:srgbClr val="0000FF"/>
                </a:solidFill>
              </a:rPr>
              <a:t>3.5 Climate Change Prediction</a:t>
            </a:r>
          </a:p>
          <a:p>
            <a:pPr marL="342900" indent="-342900" eaLnBrk="0" hangingPunct="0">
              <a:spcBef>
                <a:spcPct val="50000"/>
              </a:spcBef>
            </a:pPr>
            <a:r>
              <a:rPr lang="en-GB" sz="2400" dirty="0" smtClean="0">
                <a:solidFill>
                  <a:srgbClr val="0000FF"/>
                </a:solidFill>
              </a:rPr>
              <a:t>3.6 Summary</a:t>
            </a:r>
          </a:p>
          <a:p>
            <a:pPr marL="342900" indent="-342900" eaLnBrk="0" hangingPunct="0">
              <a:spcBef>
                <a:spcPct val="50000"/>
              </a:spcBef>
            </a:pPr>
            <a:endParaRPr lang="en-GB" sz="2400" dirty="0" smtClean="0">
              <a:solidFill>
                <a:srgbClr val="0000FF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en-GB" dirty="0" smtClean="0">
              <a:solidFill>
                <a:srgbClr val="0000FF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133675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indent="457200"/>
            <a:r>
              <a:rPr lang="en-GB" sz="2400" b="1" u="sng" dirty="0" smtClean="0">
                <a:solidFill>
                  <a:srgbClr val="0000FF"/>
                </a:solidFill>
                <a:ea typeface="Times New Roman" charset="0"/>
                <a:cs typeface="Times New Roman" charset="0"/>
              </a:rPr>
              <a:t>3. Climate Change</a:t>
            </a:r>
            <a:endParaRPr lang="en-GB" sz="2400" b="1" dirty="0" smtClean="0">
              <a:solidFill>
                <a:srgbClr val="0000FF"/>
              </a:solidFill>
              <a:ea typeface="Times New Roman" charset="0"/>
              <a:cs typeface="Times New Roman" charset="0"/>
            </a:endParaRPr>
          </a:p>
          <a:p>
            <a:pPr indent="457200" eaLnBrk="0" hangingPunct="0"/>
            <a:r>
              <a:rPr lang="en-GB" dirty="0">
                <a:ea typeface="Times New Roman" charset="0"/>
                <a:cs typeface="Times New Roman" charset="0"/>
              </a:rPr>
              <a:t> </a:t>
            </a:r>
          </a:p>
          <a:p>
            <a:pPr indent="457200" eaLnBrk="0" hangingPunct="0"/>
            <a:r>
              <a:rPr lang="en-GB" sz="1200" dirty="0">
                <a:ea typeface="Times New Roman" charset="0"/>
                <a:cs typeface="Times New Roman" charset="0"/>
              </a:rPr>
              <a:t> </a:t>
            </a:r>
          </a:p>
          <a:p>
            <a:pPr lvl="1" eaLnBrk="0" hangingPunct="0"/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330" y="515603"/>
            <a:ext cx="3736379" cy="2644853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9347" y="3742192"/>
            <a:ext cx="4030362" cy="3114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 b="16571"/>
          <a:stretch>
            <a:fillRect/>
          </a:stretch>
        </p:blipFill>
        <p:spPr bwMode="auto">
          <a:xfrm>
            <a:off x="1094812" y="4277597"/>
            <a:ext cx="3458151" cy="2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T" dirty="0" smtClean="0"/>
              <a:t>Authors</a:t>
            </a:r>
            <a:endParaRPr lang="en-T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Each chapter has a number of authors who are responsible for writing and editing </a:t>
            </a:r>
          </a:p>
          <a:p>
            <a:pPr lvl="1"/>
            <a:r>
              <a:rPr lang="en-US" dirty="0" smtClean="0"/>
              <a:t>A chapter typically has two "coordinating lead authors", ten to fifteen "lead authors", and a somewhat larger number of "contributing authors" 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oordinating lead authors responsible for assembling contributions of the other authors, ensuring that they meet stylistic and formatting requirements, and reporting to the Working Group chairs</a:t>
            </a:r>
          </a:p>
          <a:p>
            <a:pPr lvl="1"/>
            <a:r>
              <a:rPr lang="en-US" dirty="0" smtClean="0"/>
              <a:t>Lead authors are responsible for writing sections of chapters</a:t>
            </a:r>
          </a:p>
          <a:p>
            <a:pPr lvl="1"/>
            <a:r>
              <a:rPr lang="en-US" dirty="0" smtClean="0"/>
              <a:t>Contributing authors prepare text, graphs or data for inclusion by the lead authors</a:t>
            </a:r>
          </a:p>
          <a:p>
            <a:r>
              <a:rPr lang="en-US" dirty="0" smtClean="0"/>
              <a:t>Authors for the IPCC reports are chosen from a list of researchers prepared by governments and participating organizations, by the Working Group/Task Force Office, as well as other experts known through their published work</a:t>
            </a:r>
          </a:p>
          <a:p>
            <a:r>
              <a:rPr lang="en-US" dirty="0" smtClean="0"/>
              <a:t>IPCC aims for a range of views, expertise and geographical representation, ensuring representation of experts from developing and developed countries and countries with economies in transition</a:t>
            </a:r>
          </a:p>
          <a:p>
            <a:endParaRPr lang="en-TT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9110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TT" dirty="0" smtClean="0"/>
              <a:t>First Assessment Report (FAR) - 1990</a:t>
            </a:r>
            <a:endParaRPr lang="en-T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4419600" cy="51816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The IPCC first assessment report was completed in 1990</a:t>
            </a:r>
          </a:p>
          <a:p>
            <a:r>
              <a:rPr lang="en-US" dirty="0"/>
              <a:t>E</a:t>
            </a:r>
            <a:r>
              <a:rPr lang="en-US" dirty="0" smtClean="0"/>
              <a:t>missions resulting from human activities are </a:t>
            </a:r>
            <a:r>
              <a:rPr lang="en-US" b="1" dirty="0" smtClean="0"/>
              <a:t>substantially increasing </a:t>
            </a:r>
            <a:r>
              <a:rPr lang="en-US" dirty="0" smtClean="0"/>
              <a:t>the atmospheric concentrations of the greenhouse gases, resulting </a:t>
            </a:r>
            <a:r>
              <a:rPr lang="en-US" b="1" dirty="0" smtClean="0"/>
              <a:t>on average in an additional warming</a:t>
            </a:r>
            <a:r>
              <a:rPr lang="en-US" dirty="0" smtClean="0"/>
              <a:t> of the Earth's surface</a:t>
            </a:r>
          </a:p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has been responsible for over half the enhanced greenhouse effect</a:t>
            </a:r>
          </a:p>
          <a:p>
            <a:r>
              <a:rPr lang="en-US" b="1" dirty="0"/>
              <a:t>G</a:t>
            </a:r>
            <a:r>
              <a:rPr lang="en-US" b="1" dirty="0" smtClean="0"/>
              <a:t>lobal mean surface air temperature has increased by 0.3 to 0.6 °C over the last 100 years</a:t>
            </a:r>
          </a:p>
          <a:p>
            <a:pPr lvl="1"/>
            <a:r>
              <a:rPr lang="en-US" dirty="0" smtClean="0"/>
              <a:t>consistent with prediction of climate models</a:t>
            </a:r>
          </a:p>
          <a:p>
            <a:pPr lvl="1"/>
            <a:r>
              <a:rPr lang="en-US" dirty="0" smtClean="0"/>
              <a:t>also of the same magnitude as natural climate variability. </a:t>
            </a:r>
          </a:p>
          <a:p>
            <a:r>
              <a:rPr lang="en-US" dirty="0" smtClean="0"/>
              <a:t>The unequivocal detection of the enhanced greenhouse effect is not likely for a decade or more (in 1990)</a:t>
            </a:r>
          </a:p>
          <a:p>
            <a:endParaRPr lang="en-T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00199"/>
            <a:ext cx="3505200" cy="4977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1617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TT" sz="3600" dirty="0" smtClean="0"/>
              <a:t>Second Assessment Report (SAR) - 1995</a:t>
            </a:r>
            <a:endParaRPr lang="en-TT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i="1" dirty="0" smtClean="0"/>
              <a:t>Climate Change 1995</a:t>
            </a:r>
            <a:r>
              <a:rPr lang="en-US" dirty="0" smtClean="0"/>
              <a:t>, the IPCC Second Assessment Report (SAR)</a:t>
            </a:r>
          </a:p>
          <a:p>
            <a:r>
              <a:rPr lang="en-US" dirty="0" smtClean="0"/>
              <a:t>Greenhouse gas concentrations have continued to increase</a:t>
            </a:r>
          </a:p>
          <a:p>
            <a:r>
              <a:rPr lang="en-US" b="1" dirty="0" smtClean="0"/>
              <a:t>Anthropogenic aerosols tend to produce negative </a:t>
            </a:r>
            <a:r>
              <a:rPr lang="en-US" b="1" dirty="0" err="1" smtClean="0"/>
              <a:t>radiative</a:t>
            </a:r>
            <a:r>
              <a:rPr lang="en-US" b="1" dirty="0" smtClean="0"/>
              <a:t> </a:t>
            </a:r>
            <a:r>
              <a:rPr lang="en-US" b="1" dirty="0" err="1" smtClean="0"/>
              <a:t>forcings</a:t>
            </a:r>
            <a:endParaRPr lang="en-US" b="1" dirty="0" smtClean="0"/>
          </a:p>
          <a:p>
            <a:r>
              <a:rPr lang="en-US" dirty="0" smtClean="0"/>
              <a:t>Climate has changed over the past century (air temperature has increased by between 0.3 and 0.6 °C since the late 19th century</a:t>
            </a:r>
          </a:p>
          <a:p>
            <a:r>
              <a:rPr lang="en-US" b="1" dirty="0" smtClean="0"/>
              <a:t>The balance of evidence suggests a discernible human influence on global climate </a:t>
            </a:r>
            <a:r>
              <a:rPr lang="en-US" dirty="0" smtClean="0"/>
              <a:t>(more firm since 1990 report)</a:t>
            </a:r>
            <a:endParaRPr lang="en-TT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85388"/>
            <a:ext cx="3502376" cy="466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8070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TT" dirty="0" smtClean="0"/>
              <a:t>Third Assessment Report (TAR) - 2001</a:t>
            </a:r>
            <a:endParaRPr lang="en-T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4419600" cy="5105400"/>
          </a:xfrm>
        </p:spPr>
        <p:txBody>
          <a:bodyPr>
            <a:noAutofit/>
          </a:bodyPr>
          <a:lstStyle/>
          <a:p>
            <a:r>
              <a:rPr lang="en-US" sz="1800" dirty="0" smtClean="0"/>
              <a:t>The Third Assessment Report (TAR) was completed in 2001 </a:t>
            </a:r>
          </a:p>
          <a:p>
            <a:r>
              <a:rPr lang="en-US" sz="1800" dirty="0" smtClean="0"/>
              <a:t>Includes quantitative estimates </a:t>
            </a:r>
            <a:r>
              <a:rPr lang="en-US" sz="1800" smtClean="0"/>
              <a:t>of probability</a:t>
            </a:r>
            <a:endParaRPr lang="en-US" sz="1800" dirty="0" smtClean="0"/>
          </a:p>
          <a:p>
            <a:r>
              <a:rPr lang="en-US" sz="1800" dirty="0" smtClean="0"/>
              <a:t>"</a:t>
            </a:r>
            <a:r>
              <a:rPr lang="en-US" sz="1800" b="1" dirty="0" smtClean="0"/>
              <a:t>Observations show Earth's surface is warming</a:t>
            </a:r>
            <a:r>
              <a:rPr lang="en-US" sz="1800" dirty="0" smtClean="0"/>
              <a:t>. Globally, 1990s very likely warmest decade in instrumental record".</a:t>
            </a:r>
          </a:p>
          <a:p>
            <a:r>
              <a:rPr lang="en-US" sz="1800" dirty="0" smtClean="0"/>
              <a:t>Atmospheric concentrations of anthropogenic (i.e., human-emitted) greenhouse gases have </a:t>
            </a:r>
            <a:r>
              <a:rPr lang="en-US" sz="1800" b="1" dirty="0" smtClean="0"/>
              <a:t>increased substantially</a:t>
            </a:r>
          </a:p>
          <a:p>
            <a:r>
              <a:rPr lang="en-US" sz="1800" dirty="0" smtClean="0"/>
              <a:t>Since the mid-20th century, most of the observed warming is "</a:t>
            </a:r>
            <a:r>
              <a:rPr lang="en-US" sz="1800" b="1" dirty="0" smtClean="0"/>
              <a:t>likely</a:t>
            </a:r>
            <a:r>
              <a:rPr lang="en-US" sz="1800" dirty="0" smtClean="0"/>
              <a:t>" (greater than 66% probability) due to human activities</a:t>
            </a:r>
          </a:p>
        </p:txBody>
      </p:sp>
      <p:pic>
        <p:nvPicPr>
          <p:cNvPr id="3074" name="Picture 2" descr="http://www.grida.no/climate/ipcc_tar/vol4/images/co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76400"/>
            <a:ext cx="3517085" cy="4638676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7737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TT" dirty="0" smtClean="0"/>
              <a:t>Fourth Assessment Report, 2007</a:t>
            </a:r>
            <a:endParaRPr lang="en-T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71600"/>
            <a:ext cx="4648200" cy="5181600"/>
          </a:xfrm>
        </p:spPr>
        <p:txBody>
          <a:bodyPr>
            <a:noAutofit/>
          </a:bodyPr>
          <a:lstStyle/>
          <a:p>
            <a:r>
              <a:rPr lang="en-US" sz="1400" dirty="0" smtClean="0"/>
              <a:t>The Fourth Assessment Report (AR4) was published in 2007</a:t>
            </a:r>
          </a:p>
          <a:p>
            <a:r>
              <a:rPr lang="en-US" sz="1400" b="1" dirty="0" smtClean="0"/>
              <a:t>"Warming of the climate system is unequivocal”</a:t>
            </a:r>
          </a:p>
          <a:p>
            <a:r>
              <a:rPr lang="en-US" sz="1400" dirty="0" smtClean="0"/>
              <a:t>Most of the global average warming over the past 50 years is "</a:t>
            </a:r>
            <a:r>
              <a:rPr lang="en-US" sz="1400" b="1" dirty="0" smtClean="0"/>
              <a:t>very likely</a:t>
            </a:r>
            <a:r>
              <a:rPr lang="en-US" sz="1400" dirty="0" smtClean="0"/>
              <a:t>" (greater than 90% probability) due to human activities.</a:t>
            </a:r>
          </a:p>
          <a:p>
            <a:r>
              <a:rPr lang="en-US" sz="1400" dirty="0" smtClean="0"/>
              <a:t>"Impacts [of climate change] will very likely increase due to </a:t>
            </a:r>
            <a:r>
              <a:rPr lang="en-US" sz="1400" b="1" dirty="0" smtClean="0"/>
              <a:t>increased frequencies and intensities of some extreme weather events</a:t>
            </a:r>
            <a:r>
              <a:rPr lang="en-US" sz="1400" dirty="0" smtClean="0"/>
              <a:t>."</a:t>
            </a:r>
          </a:p>
          <a:p>
            <a:r>
              <a:rPr lang="en-US" sz="1400" dirty="0" smtClean="0"/>
              <a:t>"</a:t>
            </a:r>
            <a:r>
              <a:rPr lang="en-US" sz="1400" b="1" dirty="0" smtClean="0"/>
              <a:t>Anthropogenic warming and sea level rise would continue for centuries </a:t>
            </a:r>
            <a:r>
              <a:rPr lang="en-US" sz="1400" dirty="0" smtClean="0"/>
              <a:t>even if GHG emissions were to be reduced sufficiently for GHG concentrations to stabilize, due to the time scales associated with climate processes and feedbacks.“</a:t>
            </a:r>
            <a:endParaRPr lang="en-US" sz="1400" baseline="30000" dirty="0"/>
          </a:p>
          <a:p>
            <a:r>
              <a:rPr lang="en-US" sz="1400" dirty="0" smtClean="0"/>
              <a:t>"Some planned adaptation (of human activities) is occurring now; </a:t>
            </a:r>
            <a:r>
              <a:rPr lang="en-US" sz="1400" b="1" dirty="0" smtClean="0"/>
              <a:t>more extensive adaptation is required </a:t>
            </a:r>
            <a:r>
              <a:rPr lang="en-US" sz="1400" dirty="0" smtClean="0"/>
              <a:t>to reduce vulnerability to climate change."</a:t>
            </a:r>
          </a:p>
          <a:p>
            <a:r>
              <a:rPr lang="en-US" sz="1400" dirty="0" smtClean="0"/>
              <a:t>"</a:t>
            </a:r>
            <a:r>
              <a:rPr lang="en-US" sz="1400" b="1" dirty="0" smtClean="0"/>
              <a:t>Unmitigated climate change would, in the long term, be likely to exceed the capacity of natural, managed and human systems to adapt</a:t>
            </a:r>
            <a:r>
              <a:rPr lang="en-US" sz="1400" dirty="0" smtClean="0"/>
              <a:t>"</a:t>
            </a:r>
          </a:p>
          <a:p>
            <a:r>
              <a:rPr lang="en-US" sz="1400" dirty="0" smtClean="0"/>
              <a:t>"Many impacts [of climate change] can be reduced, delayed or avoided by mitigation."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36729"/>
            <a:ext cx="3952906" cy="5203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9658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nofrakkingconsensus.files.wordpress.com/2011/05/ipcc_nobel_peace_priz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74742" y="304800"/>
            <a:ext cx="8735624" cy="624839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T" dirty="0" smtClean="0"/>
              <a:t>Fifth Assessment Report - 2013</a:t>
            </a:r>
            <a:endParaRPr lang="en-T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4267200" cy="49530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The IPCC is </a:t>
            </a:r>
            <a:r>
              <a:rPr lang="en-US" b="1" dirty="0" smtClean="0"/>
              <a:t>in the process </a:t>
            </a:r>
            <a:r>
              <a:rPr lang="en-US" dirty="0" smtClean="0"/>
              <a:t>of releasing the 5</a:t>
            </a:r>
            <a:r>
              <a:rPr lang="en-US" baseline="30000" dirty="0" smtClean="0"/>
              <a:t>th</a:t>
            </a:r>
            <a:r>
              <a:rPr lang="en-US" dirty="0" smtClean="0"/>
              <a:t> Assessment Report</a:t>
            </a:r>
          </a:p>
          <a:p>
            <a:r>
              <a:rPr lang="en-US" dirty="0" smtClean="0"/>
              <a:t>Summary for Policy Makers has been approved</a:t>
            </a:r>
          </a:p>
          <a:p>
            <a:pPr lvl="1"/>
            <a:r>
              <a:rPr lang="en-US" dirty="0" smtClean="0"/>
              <a:t>Climate Change 2013: The Physical Science Basis - Working Group 1 Final Draft has been accepted by Working Group 1 – out now</a:t>
            </a:r>
          </a:p>
          <a:p>
            <a:pPr lvl="1"/>
            <a:r>
              <a:rPr lang="en-US" dirty="0" smtClean="0"/>
              <a:t>Working Group II (Impacts, Adaptation, and Vulnerability) – March 2014</a:t>
            </a:r>
          </a:p>
          <a:p>
            <a:pPr lvl="1"/>
            <a:r>
              <a:rPr lang="en-US" dirty="0" smtClean="0"/>
              <a:t>Working Group III (Mitigation of Climate Change) – April 2014</a:t>
            </a:r>
          </a:p>
          <a:p>
            <a:pPr lvl="1"/>
            <a:r>
              <a:rPr lang="en-US" dirty="0" smtClean="0"/>
              <a:t>Synthesis Report – October 2014</a:t>
            </a:r>
          </a:p>
          <a:p>
            <a:r>
              <a:rPr lang="en-US" dirty="0" smtClean="0"/>
              <a:t>Increased certainty that human activities are driving warming from "very likely" </a:t>
            </a:r>
            <a:r>
              <a:rPr lang="en-US" dirty="0"/>
              <a:t>(</a:t>
            </a:r>
            <a:r>
              <a:rPr lang="en-US" dirty="0" smtClean="0"/>
              <a:t>90% confidence) in 2007, to "</a:t>
            </a:r>
            <a:r>
              <a:rPr lang="en-US" b="1" dirty="0" smtClean="0"/>
              <a:t>extremely likely</a:t>
            </a:r>
            <a:r>
              <a:rPr lang="en-US" dirty="0" smtClean="0"/>
              <a:t>" </a:t>
            </a:r>
            <a:r>
              <a:rPr lang="en-US" dirty="0"/>
              <a:t>(</a:t>
            </a:r>
            <a:r>
              <a:rPr lang="en-US" dirty="0" smtClean="0"/>
              <a:t>95% confidence) now</a:t>
            </a:r>
          </a:p>
          <a:p>
            <a:r>
              <a:rPr lang="en-US" dirty="0" smtClean="0"/>
              <a:t>…and many more, which we will examine in detail…</a:t>
            </a:r>
          </a:p>
          <a:p>
            <a:endParaRPr lang="en-TT" dirty="0"/>
          </a:p>
        </p:txBody>
      </p:sp>
      <p:pic>
        <p:nvPicPr>
          <p:cNvPr id="5122" name="Picture 2" descr="http://www.ipcc.ch/report/ar5/wg1/img/wg1cov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91666"/>
            <a:ext cx="3588720" cy="485673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248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575094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43600" y="762000"/>
            <a:ext cx="3124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IPCC 5</a:t>
            </a:r>
            <a:r>
              <a:rPr lang="en-US" i="1" baseline="30000" dirty="0" smtClean="0"/>
              <a:t>th</a:t>
            </a:r>
            <a:r>
              <a:rPr lang="en-US" i="1" dirty="0" smtClean="0"/>
              <a:t> Assessment Working Group 1 Author Team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209 </a:t>
            </a:r>
            <a:r>
              <a:rPr lang="en-US" i="1" dirty="0"/>
              <a:t>Lead Authors and 50 Review Editors from 39 countries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Over 600 Contributing Authors from 32 countries </a:t>
            </a:r>
            <a:endParaRPr lang="en-TT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359367"/>
            <a:ext cx="5943600" cy="330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0396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TT" dirty="0" smtClean="0"/>
              <a:t>Certainty?</a:t>
            </a:r>
            <a:endParaRPr lang="en-T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5867400"/>
          </a:xfrm>
        </p:spPr>
        <p:txBody>
          <a:bodyPr>
            <a:noAutofit/>
          </a:bodyPr>
          <a:lstStyle/>
          <a:p>
            <a:r>
              <a:rPr lang="en-US" sz="1800" dirty="0" smtClean="0"/>
              <a:t>Degree </a:t>
            </a:r>
            <a:r>
              <a:rPr lang="en-US" sz="1800" dirty="0"/>
              <a:t>of certainty in key findings </a:t>
            </a:r>
            <a:r>
              <a:rPr lang="en-US" sz="1800" dirty="0" smtClean="0"/>
              <a:t>based </a:t>
            </a:r>
            <a:r>
              <a:rPr lang="en-US" sz="1800" dirty="0"/>
              <a:t>on the author </a:t>
            </a:r>
            <a:r>
              <a:rPr lang="en-US" sz="1800" dirty="0" smtClean="0"/>
              <a:t>teams’ evaluations </a:t>
            </a:r>
            <a:r>
              <a:rPr lang="en-US" sz="1800" dirty="0"/>
              <a:t>of underlying scientific </a:t>
            </a:r>
            <a:r>
              <a:rPr lang="en-US" sz="1800" dirty="0" smtClean="0"/>
              <a:t>understanding, expressed</a:t>
            </a:r>
          </a:p>
          <a:p>
            <a:pPr lvl="1"/>
            <a:r>
              <a:rPr lang="en-US" sz="1600" dirty="0" smtClean="0"/>
              <a:t>as </a:t>
            </a:r>
            <a:r>
              <a:rPr lang="en-US" sz="1600" dirty="0"/>
              <a:t>a qualitative level </a:t>
            </a:r>
            <a:r>
              <a:rPr lang="en-US" sz="1600" dirty="0" smtClean="0"/>
              <a:t>of confidence (</a:t>
            </a:r>
            <a:r>
              <a:rPr lang="en-US" sz="1600" i="1" dirty="0" smtClean="0"/>
              <a:t>very </a:t>
            </a:r>
            <a:r>
              <a:rPr lang="en-US" sz="1600" i="1" dirty="0"/>
              <a:t>low </a:t>
            </a:r>
            <a:r>
              <a:rPr lang="en-US" sz="1600" dirty="0"/>
              <a:t>-</a:t>
            </a:r>
            <a:r>
              <a:rPr lang="en-US" sz="1600" dirty="0" smtClean="0"/>
              <a:t> </a:t>
            </a:r>
            <a:r>
              <a:rPr lang="en-US" sz="1600" i="1" dirty="0"/>
              <a:t>very high</a:t>
            </a:r>
            <a:r>
              <a:rPr lang="en-US" sz="1600" dirty="0"/>
              <a:t>) </a:t>
            </a:r>
            <a:r>
              <a:rPr lang="en-US" sz="1600" dirty="0" smtClean="0"/>
              <a:t> </a:t>
            </a:r>
          </a:p>
          <a:p>
            <a:pPr lvl="1"/>
            <a:r>
              <a:rPr lang="en-US" sz="1600" dirty="0"/>
              <a:t>p</a:t>
            </a:r>
            <a:r>
              <a:rPr lang="en-US" sz="1600" dirty="0" smtClean="0"/>
              <a:t>robabilistically, when possible, </a:t>
            </a:r>
            <a:r>
              <a:rPr lang="en-US" sz="1600" dirty="0"/>
              <a:t>with a </a:t>
            </a:r>
            <a:r>
              <a:rPr lang="en-US" sz="1600" dirty="0" smtClean="0"/>
              <a:t>quantified likelihood (</a:t>
            </a:r>
            <a:r>
              <a:rPr lang="en-US" sz="1600" i="1" dirty="0" smtClean="0"/>
              <a:t>exceptionally </a:t>
            </a:r>
            <a:r>
              <a:rPr lang="en-US" sz="1600" i="1" dirty="0"/>
              <a:t>unlikely </a:t>
            </a:r>
            <a:r>
              <a:rPr lang="en-US" sz="1600" dirty="0" smtClean="0"/>
              <a:t>- </a:t>
            </a:r>
            <a:r>
              <a:rPr lang="en-US" sz="1600" i="1" dirty="0" smtClean="0"/>
              <a:t>virtually certain</a:t>
            </a:r>
            <a:r>
              <a:rPr lang="en-US" sz="1600" dirty="0" smtClean="0"/>
              <a:t>)</a:t>
            </a:r>
          </a:p>
          <a:p>
            <a:r>
              <a:rPr lang="en-US" sz="1800" dirty="0" smtClean="0"/>
              <a:t>Confidence </a:t>
            </a:r>
            <a:r>
              <a:rPr lang="en-US" sz="1800" dirty="0"/>
              <a:t>in the validity of a finding </a:t>
            </a:r>
            <a:r>
              <a:rPr lang="en-US" sz="1800" dirty="0" smtClean="0"/>
              <a:t>is based </a:t>
            </a:r>
            <a:r>
              <a:rPr lang="en-US" sz="1800" dirty="0"/>
              <a:t>on the type, amount, quality, and consistency of evidence </a:t>
            </a:r>
            <a:r>
              <a:rPr lang="en-US" sz="1800" dirty="0" smtClean="0"/>
              <a:t>and </a:t>
            </a:r>
            <a:r>
              <a:rPr lang="en-US" sz="1800" dirty="0"/>
              <a:t>the degree of </a:t>
            </a:r>
            <a:r>
              <a:rPr lang="en-US" sz="1800" dirty="0" smtClean="0"/>
              <a:t>agreement</a:t>
            </a:r>
          </a:p>
          <a:p>
            <a:r>
              <a:rPr lang="en-US" sz="1800" dirty="0" smtClean="0"/>
              <a:t>Probabilistic</a:t>
            </a:r>
            <a:r>
              <a:rPr lang="en-US" sz="1800" dirty="0"/>
              <a:t> </a:t>
            </a:r>
            <a:r>
              <a:rPr lang="en-US" sz="1800" dirty="0" smtClean="0"/>
              <a:t>estimates </a:t>
            </a:r>
            <a:r>
              <a:rPr lang="en-US" sz="1800" dirty="0"/>
              <a:t>of quantified measures of uncertainty in a finding are based on statistical analysis </a:t>
            </a:r>
            <a:r>
              <a:rPr lang="en-US" sz="1800" dirty="0" smtClean="0"/>
              <a:t>of observations </a:t>
            </a:r>
            <a:r>
              <a:rPr lang="en-US" sz="1800" dirty="0"/>
              <a:t>or model results, or both, and expert </a:t>
            </a:r>
            <a:r>
              <a:rPr lang="en-US" sz="1800" dirty="0" smtClean="0"/>
              <a:t>judgment</a:t>
            </a:r>
            <a:endParaRPr lang="en-US" sz="1800" dirty="0"/>
          </a:p>
          <a:p>
            <a:pPr lvl="1"/>
            <a:r>
              <a:rPr lang="en-TT" sz="1600" b="1" i="1" dirty="0"/>
              <a:t>Virtually certain </a:t>
            </a:r>
            <a:r>
              <a:rPr lang="en-TT" sz="1600" dirty="0"/>
              <a:t>99–100% probability</a:t>
            </a:r>
          </a:p>
          <a:p>
            <a:pPr lvl="1"/>
            <a:r>
              <a:rPr lang="en-TT" sz="1600" b="1" i="1" dirty="0"/>
              <a:t>Very likely </a:t>
            </a:r>
            <a:r>
              <a:rPr lang="en-TT" sz="1600" dirty="0"/>
              <a:t>90–100% probability</a:t>
            </a:r>
          </a:p>
          <a:p>
            <a:pPr lvl="1"/>
            <a:r>
              <a:rPr lang="en-TT" sz="1600" b="1" i="1" dirty="0"/>
              <a:t>Likely</a:t>
            </a:r>
            <a:r>
              <a:rPr lang="en-TT" sz="1600" i="1" dirty="0"/>
              <a:t> </a:t>
            </a:r>
            <a:r>
              <a:rPr lang="en-TT" sz="1600" dirty="0"/>
              <a:t>66–100% probability</a:t>
            </a:r>
          </a:p>
          <a:p>
            <a:pPr lvl="1"/>
            <a:r>
              <a:rPr lang="en-US" sz="1600" i="1" dirty="0"/>
              <a:t>About as likely as not </a:t>
            </a:r>
            <a:r>
              <a:rPr lang="en-US" sz="1600" dirty="0"/>
              <a:t>33–66% probability</a:t>
            </a:r>
          </a:p>
          <a:p>
            <a:pPr lvl="1"/>
            <a:r>
              <a:rPr lang="en-TT" sz="1600" i="1" dirty="0"/>
              <a:t>Unlikely </a:t>
            </a:r>
            <a:r>
              <a:rPr lang="en-TT" sz="1600" dirty="0"/>
              <a:t>0–33% probability</a:t>
            </a:r>
          </a:p>
          <a:p>
            <a:pPr lvl="1"/>
            <a:r>
              <a:rPr lang="en-TT" sz="1600" i="1" dirty="0"/>
              <a:t>Very unlikely </a:t>
            </a:r>
            <a:r>
              <a:rPr lang="en-TT" sz="1600" dirty="0"/>
              <a:t>0–10% probability</a:t>
            </a:r>
          </a:p>
          <a:p>
            <a:pPr lvl="1"/>
            <a:r>
              <a:rPr lang="en-TT" sz="1600" i="1" dirty="0"/>
              <a:t>Exceptionally unlikely </a:t>
            </a:r>
            <a:r>
              <a:rPr lang="en-TT" sz="1600" dirty="0"/>
              <a:t>0–1% probability</a:t>
            </a:r>
          </a:p>
          <a:p>
            <a:r>
              <a:rPr lang="en-US" sz="1800" dirty="0" smtClean="0"/>
              <a:t>Additional </a:t>
            </a:r>
            <a:r>
              <a:rPr lang="en-US" sz="1800" dirty="0"/>
              <a:t>terms (</a:t>
            </a:r>
            <a:r>
              <a:rPr lang="en-US" sz="1800" i="1" dirty="0"/>
              <a:t>extremely likely: </a:t>
            </a:r>
            <a:r>
              <a:rPr lang="en-US" sz="1800" dirty="0"/>
              <a:t>95–100% probability, </a:t>
            </a:r>
            <a:r>
              <a:rPr lang="en-US" sz="1800" i="1" dirty="0"/>
              <a:t>more likely than not: </a:t>
            </a:r>
            <a:r>
              <a:rPr lang="en-US" sz="1800" dirty="0"/>
              <a:t>&gt;50–100% probability, </a:t>
            </a:r>
            <a:r>
              <a:rPr lang="en-US" sz="1800" dirty="0" smtClean="0"/>
              <a:t>and </a:t>
            </a:r>
            <a:r>
              <a:rPr lang="en-US" sz="1800" i="1" dirty="0" smtClean="0"/>
              <a:t>extremely </a:t>
            </a:r>
            <a:r>
              <a:rPr lang="en-US" sz="1800" i="1" dirty="0"/>
              <a:t>unlikely: </a:t>
            </a:r>
            <a:r>
              <a:rPr lang="en-US" sz="1800" dirty="0"/>
              <a:t>0–5% probability) </a:t>
            </a:r>
            <a:r>
              <a:rPr lang="en-US" sz="1800" dirty="0" smtClean="0"/>
              <a:t>also </a:t>
            </a:r>
            <a:r>
              <a:rPr lang="en-US" sz="1800" dirty="0"/>
              <a:t>used when </a:t>
            </a:r>
            <a:r>
              <a:rPr lang="en-US" sz="1800" dirty="0" smtClean="0"/>
              <a:t>appropriate</a:t>
            </a:r>
            <a:endParaRPr lang="en-TT" sz="18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4023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Observing Changes in </a:t>
            </a:r>
            <a:r>
              <a:rPr lang="en-US" b="1" dirty="0"/>
              <a:t>the Climate System</a:t>
            </a:r>
            <a:endParaRPr lang="en-T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Observations of the climate system are based on direct measurements and remote sensing </a:t>
            </a:r>
            <a:r>
              <a:rPr lang="en-US" dirty="0" smtClean="0"/>
              <a:t>from satellites </a:t>
            </a:r>
            <a:r>
              <a:rPr lang="en-US" dirty="0"/>
              <a:t>and other </a:t>
            </a:r>
            <a:r>
              <a:rPr lang="en-US" dirty="0" smtClean="0"/>
              <a:t>platforms</a:t>
            </a:r>
          </a:p>
          <a:p>
            <a:r>
              <a:rPr lang="en-US" dirty="0" smtClean="0"/>
              <a:t>Global-scale </a:t>
            </a:r>
            <a:r>
              <a:rPr lang="en-US" dirty="0"/>
              <a:t>observations from the instrumental era began in </a:t>
            </a:r>
            <a:r>
              <a:rPr lang="en-US" dirty="0" smtClean="0"/>
              <a:t>the mid-19th </a:t>
            </a:r>
            <a:r>
              <a:rPr lang="en-US" dirty="0"/>
              <a:t>century for temperature and other variables, with more comprehensive and diverse </a:t>
            </a:r>
            <a:r>
              <a:rPr lang="en-US" dirty="0" smtClean="0"/>
              <a:t>sets of </a:t>
            </a:r>
            <a:r>
              <a:rPr lang="en-US" dirty="0"/>
              <a:t>observations available for the period 1950 </a:t>
            </a:r>
            <a:r>
              <a:rPr lang="en-US" dirty="0" smtClean="0"/>
              <a:t>onwards</a:t>
            </a:r>
          </a:p>
          <a:p>
            <a:r>
              <a:rPr lang="en-US" dirty="0" err="1" smtClean="0"/>
              <a:t>Paleoclimate</a:t>
            </a:r>
            <a:r>
              <a:rPr lang="en-US" dirty="0" smtClean="0"/>
              <a:t> </a:t>
            </a:r>
            <a:r>
              <a:rPr lang="en-US" dirty="0"/>
              <a:t>reconstructions extend </a:t>
            </a:r>
            <a:r>
              <a:rPr lang="en-US" dirty="0" smtClean="0"/>
              <a:t>some records </a:t>
            </a:r>
            <a:r>
              <a:rPr lang="en-US" dirty="0"/>
              <a:t>back hundreds to millions of </a:t>
            </a:r>
            <a:r>
              <a:rPr lang="en-US" dirty="0" smtClean="0"/>
              <a:t>years</a:t>
            </a:r>
          </a:p>
          <a:p>
            <a:r>
              <a:rPr lang="en-US" dirty="0" smtClean="0"/>
              <a:t>Together</a:t>
            </a:r>
            <a:r>
              <a:rPr lang="en-US" dirty="0"/>
              <a:t>, they provide a comprehensive view of </a:t>
            </a:r>
            <a:r>
              <a:rPr lang="en-US" dirty="0" smtClean="0"/>
              <a:t>the variability </a:t>
            </a:r>
            <a:r>
              <a:rPr lang="en-US" dirty="0"/>
              <a:t>and long-term changes in the atmosphere, the ocean, the </a:t>
            </a:r>
            <a:r>
              <a:rPr lang="en-US" dirty="0" err="1"/>
              <a:t>cryosphere</a:t>
            </a:r>
            <a:r>
              <a:rPr lang="en-US" dirty="0"/>
              <a:t>, and the </a:t>
            </a:r>
            <a:r>
              <a:rPr lang="en-US" dirty="0" smtClean="0"/>
              <a:t>land </a:t>
            </a:r>
            <a:r>
              <a:rPr lang="en-TT" dirty="0" smtClean="0"/>
              <a:t>surface</a:t>
            </a:r>
            <a:endParaRPr lang="en-TT" dirty="0"/>
          </a:p>
        </p:txBody>
      </p:sp>
      <p:pic>
        <p:nvPicPr>
          <p:cNvPr id="6146" name="Picture 2" descr="http://upload.wikimedia.org/wikipedia/commons/9/98/Nasa_earth_observatori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09800"/>
            <a:ext cx="426461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5410200"/>
            <a:ext cx="4188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T" i="1" dirty="0" smtClean="0"/>
              <a:t>NASA Earth Observatories have been key to making progress understanding climate</a:t>
            </a:r>
            <a:endParaRPr lang="en-TT" i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1950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752600"/>
            <a:ext cx="8305800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473200" y="367605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indent="457200"/>
            <a:r>
              <a:rPr lang="en-GB" sz="3600" b="1" dirty="0" smtClean="0">
                <a:solidFill>
                  <a:srgbClr val="0000FF"/>
                </a:solidFill>
                <a:ea typeface="Times New Roman" charset="0"/>
                <a:cs typeface="Times New Roman" charset="0"/>
              </a:rPr>
              <a:t>3.1 Introduction</a:t>
            </a:r>
          </a:p>
          <a:p>
            <a:pPr indent="457200" eaLnBrk="0" hangingPunct="0"/>
            <a:r>
              <a:rPr lang="en-GB" dirty="0">
                <a:ea typeface="Times New Roman" charset="0"/>
                <a:cs typeface="Times New Roman" charset="0"/>
              </a:rPr>
              <a:t> </a:t>
            </a:r>
          </a:p>
          <a:p>
            <a:pPr indent="457200" eaLnBrk="0" hangingPunct="0"/>
            <a:r>
              <a:rPr lang="en-GB" sz="1200" dirty="0">
                <a:ea typeface="Times New Roman" charset="0"/>
                <a:cs typeface="Times New Roman" charset="0"/>
              </a:rPr>
              <a:t> </a:t>
            </a:r>
          </a:p>
          <a:p>
            <a:pPr lvl="1" eaLnBrk="0" hangingPunct="0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TT" dirty="0" smtClean="0"/>
              <a:t>Recent Warming</a:t>
            </a:r>
            <a:br>
              <a:rPr lang="en-TT" dirty="0" smtClean="0"/>
            </a:br>
            <a:r>
              <a:rPr lang="en-TT" dirty="0" smtClean="0"/>
              <a:t>(IPCC 5</a:t>
            </a:r>
            <a:r>
              <a:rPr lang="en-TT" baseline="30000" dirty="0" smtClean="0"/>
              <a:t>th</a:t>
            </a:r>
            <a:r>
              <a:rPr lang="en-TT" dirty="0" smtClean="0"/>
              <a:t> Assessment, 2013)</a:t>
            </a:r>
            <a:endParaRPr lang="en-TT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04800" y="1758564"/>
            <a:ext cx="4038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Observed </a:t>
            </a:r>
            <a:r>
              <a:rPr lang="en-US" dirty="0"/>
              <a:t>global mean combined land and ocean surface temperature anomalies, </a:t>
            </a:r>
            <a:r>
              <a:rPr lang="en-US" dirty="0" smtClean="0"/>
              <a:t>from 1850 </a:t>
            </a:r>
            <a:r>
              <a:rPr lang="en-US" dirty="0"/>
              <a:t>to 2012 from three data </a:t>
            </a:r>
            <a:r>
              <a:rPr lang="en-US" dirty="0" smtClean="0"/>
              <a:t>sets</a:t>
            </a:r>
          </a:p>
          <a:p>
            <a:r>
              <a:rPr lang="en-US" dirty="0" smtClean="0"/>
              <a:t>Top </a:t>
            </a:r>
            <a:r>
              <a:rPr lang="en-US" dirty="0"/>
              <a:t>panel: annual mean </a:t>
            </a:r>
            <a:r>
              <a:rPr lang="en-US" dirty="0" smtClean="0"/>
              <a:t>values</a:t>
            </a:r>
          </a:p>
          <a:p>
            <a:r>
              <a:rPr lang="en-US" dirty="0"/>
              <a:t>B</a:t>
            </a:r>
            <a:r>
              <a:rPr lang="en-US" dirty="0" smtClean="0"/>
              <a:t>ottom </a:t>
            </a:r>
            <a:r>
              <a:rPr lang="en-US" dirty="0"/>
              <a:t>panel: decadal mean </a:t>
            </a:r>
            <a:r>
              <a:rPr lang="en-US" dirty="0" smtClean="0"/>
              <a:t>values including </a:t>
            </a:r>
            <a:r>
              <a:rPr lang="en-US" dirty="0"/>
              <a:t>the estimate of uncertainty for one dataset (black). Anomalies are relative to the mean </a:t>
            </a:r>
            <a:r>
              <a:rPr lang="en-US" dirty="0" smtClean="0"/>
              <a:t>of 1961</a:t>
            </a:r>
            <a:r>
              <a:rPr lang="en-US" dirty="0"/>
              <a:t>−</a:t>
            </a:r>
            <a:r>
              <a:rPr lang="en-US" dirty="0" smtClean="0"/>
              <a:t>1990.</a:t>
            </a:r>
          </a:p>
          <a:p>
            <a:r>
              <a:rPr lang="en-US" dirty="0"/>
              <a:t>Each of the last three decades has been successively warmer at the Earth’s surface than </a:t>
            </a:r>
            <a:r>
              <a:rPr lang="en-US" dirty="0" smtClean="0"/>
              <a:t>any </a:t>
            </a:r>
            <a:r>
              <a:rPr lang="en-TT" dirty="0" smtClean="0"/>
              <a:t>preceding </a:t>
            </a:r>
            <a:r>
              <a:rPr lang="en-TT" dirty="0"/>
              <a:t>decade since 1850</a:t>
            </a:r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1442" t="19336" r="34589" b="17159"/>
          <a:stretch/>
        </p:blipFill>
        <p:spPr bwMode="auto">
          <a:xfrm>
            <a:off x="4343400" y="1697735"/>
            <a:ext cx="4419600" cy="464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 rot="1757533">
            <a:off x="7936846" y="4003628"/>
            <a:ext cx="419100" cy="10932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8771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TT" dirty="0" smtClean="0"/>
              <a:t>Land-Surface Air Temperature (LSAT)</a:t>
            </a:r>
            <a:endParaRPr lang="en-T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62500" lnSpcReduction="20000"/>
          </a:bodyPr>
          <a:lstStyle/>
          <a:p>
            <a:r>
              <a:rPr lang="en-TT" dirty="0" smtClean="0"/>
              <a:t>LSAT temperatures have increased from .08 to .27</a:t>
            </a:r>
            <a:r>
              <a:rPr lang="en-TT" dirty="0"/>
              <a:t>°</a:t>
            </a:r>
            <a:r>
              <a:rPr lang="en-TT" dirty="0" smtClean="0"/>
              <a:t>C/decade since 1880, depending on how you determine the fit</a:t>
            </a:r>
          </a:p>
          <a:p>
            <a:r>
              <a:rPr lang="en-TT" dirty="0" smtClean="0"/>
              <a:t>This reanalysis includes four different data sets, using different techniques </a:t>
            </a:r>
          </a:p>
          <a:p>
            <a:r>
              <a:rPr lang="en-TT" dirty="0" smtClean="0"/>
              <a:t>Careful study to address concerns about station sites, data distribution, have been taken into account</a:t>
            </a:r>
          </a:p>
          <a:p>
            <a:r>
              <a:rPr lang="en-TT" dirty="0" smtClean="0"/>
              <a:t>In summary, it is </a:t>
            </a:r>
            <a:r>
              <a:rPr lang="en-TT" b="1" dirty="0" smtClean="0"/>
              <a:t>certain</a:t>
            </a:r>
            <a:r>
              <a:rPr lang="en-TT" dirty="0" smtClean="0"/>
              <a:t> that globally averaged LSAT has risen since the late 19</a:t>
            </a:r>
            <a:r>
              <a:rPr lang="en-TT" baseline="30000" dirty="0" smtClean="0"/>
              <a:t>th</a:t>
            </a:r>
            <a:r>
              <a:rPr lang="en-TT" dirty="0" smtClean="0"/>
              <a:t> century, and that this warming has been particularly marked since the 1970s.</a:t>
            </a:r>
          </a:p>
          <a:p>
            <a:endParaRPr lang="en-TT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9371" r="15270" b="23250"/>
          <a:stretch/>
        </p:blipFill>
        <p:spPr bwMode="auto">
          <a:xfrm>
            <a:off x="4575048" y="2115026"/>
            <a:ext cx="4535424" cy="284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81600" y="4962429"/>
            <a:ext cx="373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T" sz="1600" i="1" dirty="0" smtClean="0"/>
              <a:t>Global annual average land-surface air temperature (LSAT) anomalies relative to 1961-1990 climatology from four different datasets</a:t>
            </a:r>
            <a:endParaRPr lang="en-TT" sz="1600" i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290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effectLst/>
        </p:spPr>
        <p:txBody>
          <a:bodyPr>
            <a:noAutofit/>
          </a:bodyPr>
          <a:lstStyle/>
          <a:p>
            <a:r>
              <a:rPr lang="en-T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Changes in Climate “</a:t>
            </a:r>
            <a:r>
              <a:rPr lang="en-TT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Normals</a:t>
            </a:r>
            <a:r>
              <a:rPr lang="en-T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br>
              <a:rPr lang="en-T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T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1971-2000 to 1981-2010 Averages NOAA Data</a:t>
            </a:r>
            <a:r>
              <a:rPr lang="en-TT" sz="28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TT" sz="28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TT" sz="1800" dirty="0" smtClean="0">
                <a:solidFill>
                  <a:srgbClr val="000000"/>
                </a:solidFill>
              </a:rPr>
              <a:t>Climate “</a:t>
            </a:r>
            <a:r>
              <a:rPr lang="en-TT" sz="1800" dirty="0" err="1" smtClean="0">
                <a:solidFill>
                  <a:srgbClr val="000000"/>
                </a:solidFill>
              </a:rPr>
              <a:t>Normals</a:t>
            </a:r>
            <a:r>
              <a:rPr lang="en-TT" sz="1800" dirty="0" smtClean="0">
                <a:solidFill>
                  <a:srgbClr val="000000"/>
                </a:solidFill>
              </a:rPr>
              <a:t>” are 30-year averages of NOAA climatological </a:t>
            </a:r>
            <a:r>
              <a:rPr lang="en-TT" sz="1800" dirty="0">
                <a:solidFill>
                  <a:srgbClr val="000000"/>
                </a:solidFill>
              </a:rPr>
              <a:t>data</a:t>
            </a:r>
            <a:br>
              <a:rPr lang="en-TT" sz="1800" dirty="0">
                <a:solidFill>
                  <a:srgbClr val="000000"/>
                </a:solidFill>
              </a:rPr>
            </a:br>
            <a:r>
              <a:rPr lang="en-TT" sz="1800" dirty="0">
                <a:solidFill>
                  <a:srgbClr val="000000"/>
                </a:solidFill>
              </a:rPr>
              <a:t>(http://</a:t>
            </a:r>
            <a:r>
              <a:rPr lang="en-TT" sz="1800" dirty="0" smtClean="0">
                <a:solidFill>
                  <a:srgbClr val="000000"/>
                </a:solidFill>
              </a:rPr>
              <a:t>www.ncdc.noaa.gov/oa/climate/normals/usnormals.html</a:t>
            </a:r>
            <a:r>
              <a:rPr lang="en-TT" sz="1800" dirty="0" smtClean="0"/>
              <a:t>)</a:t>
            </a:r>
            <a:endParaRPr lang="en-TT" sz="1800" dirty="0"/>
          </a:p>
        </p:txBody>
      </p:sp>
      <p:pic>
        <p:nvPicPr>
          <p:cNvPr id="8194" name="Picture 2" descr="Fig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204344" y="2217442"/>
            <a:ext cx="4291456" cy="349755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ig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4648200" y="2217442"/>
            <a:ext cx="4291456" cy="349755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7553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T" dirty="0" smtClean="0"/>
              <a:t>Sea Surface Temperatures (SSTs)</a:t>
            </a:r>
            <a:endParaRPr lang="en-T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TT" dirty="0" smtClean="0"/>
              <a:t>Measurements of sea surface temperature are available from buckets, engine room intake, hull contact sensors, moored and drifting buoys, and satellites</a:t>
            </a:r>
          </a:p>
          <a:p>
            <a:r>
              <a:rPr lang="en-TT" dirty="0" smtClean="0"/>
              <a:t>Careful data analysis needed (measurement biases and validation)</a:t>
            </a:r>
          </a:p>
          <a:p>
            <a:r>
              <a:rPr lang="en-TT" dirty="0" smtClean="0"/>
              <a:t>Nonetheless, </a:t>
            </a:r>
            <a:r>
              <a:rPr lang="en-TT" b="1" dirty="0" smtClean="0"/>
              <a:t>certain</a:t>
            </a:r>
            <a:r>
              <a:rPr lang="en-TT" dirty="0" smtClean="0"/>
              <a:t> that global average sea surface temperatures (SSTs) have increased since the 1950s, as well as since the beginning of the 20</a:t>
            </a:r>
            <a:r>
              <a:rPr lang="en-TT" baseline="30000" dirty="0" smtClean="0"/>
              <a:t>th</a:t>
            </a:r>
            <a:r>
              <a:rPr lang="en-TT" dirty="0" smtClean="0"/>
              <a:t> century</a:t>
            </a:r>
            <a:endParaRPr lang="en-TT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282069" y="2209800"/>
            <a:ext cx="4861931" cy="294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48199" y="5157787"/>
            <a:ext cx="43374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T" i="1" dirty="0" smtClean="0"/>
              <a:t>Global average SST relative to 1961-1990 climatology from gridded (interpolated) data sets.  Interpolated (solid), non-interpolated (dashed).</a:t>
            </a:r>
            <a:endParaRPr lang="en-TT" i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6609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T"/>
          </a:p>
        </p:txBody>
      </p:sp>
      <p:pic>
        <p:nvPicPr>
          <p:cNvPr id="13314" name="Picture 2" descr="Global annual average temperature anomali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599"/>
            <a:ext cx="7555654" cy="537768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7142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T" dirty="0" smtClean="0"/>
              <a:t>Global Temperature (Land and Sea)</a:t>
            </a:r>
            <a:endParaRPr lang="en-T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 fontScale="77500" lnSpcReduction="20000"/>
          </a:bodyPr>
          <a:lstStyle/>
          <a:p>
            <a:r>
              <a:rPr lang="en-TT" dirty="0" smtClean="0"/>
              <a:t>All 10 of the warmest years in the record have occurred since 1997</a:t>
            </a:r>
          </a:p>
          <a:p>
            <a:r>
              <a:rPr lang="en-TT" dirty="0" smtClean="0"/>
              <a:t>2010 and 2005 tied for warmest in all three data sets</a:t>
            </a:r>
          </a:p>
          <a:p>
            <a:r>
              <a:rPr lang="en-TT" dirty="0" smtClean="0"/>
              <a:t>Global mean trends are significant for all data sets</a:t>
            </a:r>
          </a:p>
          <a:p>
            <a:r>
              <a:rPr lang="en-TT" dirty="0" smtClean="0"/>
              <a:t>HadCRUT4 – warming from 1850-1900 (early-industrial) to 1986-2005 average is 0.61</a:t>
            </a:r>
            <a:r>
              <a:rPr lang="en-TT" dirty="0"/>
              <a:t>°</a:t>
            </a:r>
            <a:r>
              <a:rPr lang="en-TT" dirty="0" smtClean="0"/>
              <a:t>C ±0.06°C (90% confidence)</a:t>
            </a:r>
          </a:p>
          <a:p>
            <a:endParaRPr lang="en-TT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95400"/>
            <a:ext cx="4093752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5843" y="6210299"/>
            <a:ext cx="4550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T" sz="1600" i="1" dirty="0" smtClean="0"/>
              <a:t>Decadal global mean surface temperature (GMST) anomalies</a:t>
            </a:r>
            <a:endParaRPr lang="en-TT" sz="1600" i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2644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TT" dirty="0" smtClean="0"/>
              <a:t>Study of Climate Change – </a:t>
            </a:r>
            <a:br>
              <a:rPr lang="en-TT" dirty="0" smtClean="0"/>
            </a:br>
            <a:r>
              <a:rPr lang="en-TT" dirty="0" smtClean="0"/>
              <a:t>Jean Baptiste Joseph Fourier</a:t>
            </a:r>
            <a:endParaRPr lang="en-T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5029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Scientists have been interested in Earth’s climate for a long time</a:t>
            </a:r>
          </a:p>
          <a:p>
            <a:r>
              <a:rPr lang="en-US" dirty="0" smtClean="0"/>
              <a:t>In one of the first studies with climate relevance, </a:t>
            </a:r>
            <a:r>
              <a:rPr lang="en-US" b="1" dirty="0" smtClean="0"/>
              <a:t>Jean Baptiste Joseph Fourier </a:t>
            </a:r>
            <a:r>
              <a:rPr lang="en-US" dirty="0" smtClean="0"/>
              <a:t>(French mathematician, 1768 – 1830) derived the greenhouse effect  by analysis of </a:t>
            </a:r>
            <a:r>
              <a:rPr lang="en-US" b="1" dirty="0" smtClean="0"/>
              <a:t>Earth’s equilibrium temperature</a:t>
            </a:r>
          </a:p>
          <a:p>
            <a:pPr lvl="1"/>
            <a:r>
              <a:rPr lang="en-US" dirty="0" smtClean="0"/>
              <a:t>showed that a planet of Earth's size and distance from the Sun should be colder than it is</a:t>
            </a:r>
          </a:p>
          <a:p>
            <a:pPr lvl="1"/>
            <a:r>
              <a:rPr lang="en-US" dirty="0" smtClean="0"/>
              <a:t>the atmosphere acts is an insulator</a:t>
            </a:r>
          </a:p>
          <a:p>
            <a:pPr marL="457200" lvl="1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 greenhouse effect</a:t>
            </a:r>
            <a:endParaRPr lang="en-TT" dirty="0"/>
          </a:p>
        </p:txBody>
      </p:sp>
      <p:pic>
        <p:nvPicPr>
          <p:cNvPr id="6146" name="Picture 2" descr="File:Fourier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00200"/>
            <a:ext cx="3619500" cy="4429126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2248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TT" dirty="0" smtClean="0"/>
              <a:t>Study of Climate Change – </a:t>
            </a:r>
            <a:br>
              <a:rPr lang="en-TT" dirty="0" smtClean="0"/>
            </a:br>
            <a:r>
              <a:rPr lang="en-TT" dirty="0" smtClean="0"/>
              <a:t>John Tyndall</a:t>
            </a:r>
            <a:endParaRPr lang="en-T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In 1864, </a:t>
            </a:r>
            <a:r>
              <a:rPr lang="en-US" b="1" dirty="0" smtClean="0"/>
              <a:t>John Tyndall </a:t>
            </a:r>
            <a:r>
              <a:rPr lang="en-US" dirty="0" smtClean="0"/>
              <a:t>(1820-1893, an Irish physicist) showed that water vapor, carbon dioxide, methane, and other hydrocarbons were effective at absorbing infrared radiation </a:t>
            </a:r>
            <a:endParaRPr lang="en-TT" dirty="0"/>
          </a:p>
        </p:txBody>
      </p:sp>
      <p:pic>
        <p:nvPicPr>
          <p:cNvPr id="7170" name="Picture 2" descr="File:JohnTyndall(1820-1893),Engraving,SIL14-T003-09a cropp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00200"/>
            <a:ext cx="3556339" cy="44196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5423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TT" dirty="0" smtClean="0"/>
              <a:t>Study of Climate Change – </a:t>
            </a:r>
            <a:br>
              <a:rPr lang="en-TT" dirty="0" smtClean="0"/>
            </a:br>
            <a:r>
              <a:rPr lang="en-TT" dirty="0" err="1" smtClean="0"/>
              <a:t>Svante</a:t>
            </a:r>
            <a:r>
              <a:rPr lang="en-TT" dirty="0" smtClean="0"/>
              <a:t> Arrhenius</a:t>
            </a:r>
            <a:endParaRPr lang="en-T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41910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In 1896, </a:t>
            </a:r>
            <a:r>
              <a:rPr lang="en-US" b="1" dirty="0" err="1" smtClean="0"/>
              <a:t>Svante</a:t>
            </a:r>
            <a:r>
              <a:rPr lang="en-US" b="1" dirty="0" smtClean="0"/>
              <a:t> Arrhenius </a:t>
            </a:r>
            <a:r>
              <a:rPr lang="en-US" dirty="0" smtClean="0"/>
              <a:t>(1859 - 1927, Swedish chemist and physicist, Nobel Prize in Chemistry in 1903) showed that  changing levels of </a:t>
            </a:r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 smtClean="0"/>
              <a:t> in the atmosphere would effect atmospheric temperature as a result of the greenhouse effect  </a:t>
            </a:r>
          </a:p>
          <a:p>
            <a:r>
              <a:rPr lang="en-US" b="1" dirty="0"/>
              <a:t>D</a:t>
            </a:r>
            <a:r>
              <a:rPr lang="en-US" b="1" dirty="0" smtClean="0"/>
              <a:t>oubling of the percentage of </a:t>
            </a:r>
            <a:r>
              <a:rPr lang="en-US" b="1" dirty="0"/>
              <a:t>CO</a:t>
            </a:r>
            <a:r>
              <a:rPr lang="en-US" b="1" baseline="-25000" dirty="0"/>
              <a:t>2 </a:t>
            </a:r>
            <a:r>
              <a:rPr lang="en-US" b="1" dirty="0" smtClean="0"/>
              <a:t>in the air would raise the temperature of the Earth's surface by 4°</a:t>
            </a:r>
            <a:endParaRPr lang="en-TT" b="1" dirty="0"/>
          </a:p>
        </p:txBody>
      </p:sp>
      <p:pic>
        <p:nvPicPr>
          <p:cNvPr id="5122" name="Picture 2" descr="http://upload.wikimedia.org/wikipedia/commons/1/1b/Arrheni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828800"/>
            <a:ext cx="3095625" cy="428625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261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TT" sz="3600" dirty="0" smtClean="0"/>
              <a:t>Study of Climate Change – </a:t>
            </a:r>
            <a:br>
              <a:rPr lang="en-TT" sz="3600" dirty="0" smtClean="0"/>
            </a:br>
            <a:r>
              <a:rPr lang="en-TT" sz="3600" dirty="0" smtClean="0"/>
              <a:t>E. O. Hulbert and Guy Stewart </a:t>
            </a:r>
            <a:r>
              <a:rPr lang="en-TT" sz="3600" dirty="0" err="1" smtClean="0"/>
              <a:t>Callendar</a:t>
            </a:r>
            <a:endParaRPr lang="en-TT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7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 1931, American physicist </a:t>
            </a:r>
            <a:r>
              <a:rPr lang="en-US" b="1" dirty="0" smtClean="0"/>
              <a:t>E. O. Hulbert </a:t>
            </a:r>
            <a:r>
              <a:rPr lang="en-US" dirty="0" smtClean="0"/>
              <a:t>confirmed Arrhenius's estimate and showed that </a:t>
            </a:r>
          </a:p>
          <a:p>
            <a:pPr lvl="1"/>
            <a:r>
              <a:rPr lang="en-US" i="1" dirty="0" smtClean="0"/>
              <a:t>"</a:t>
            </a:r>
            <a:r>
              <a:rPr lang="en-US" b="1" i="1" dirty="0" smtClean="0"/>
              <a:t>doubling or tripling the amount of the carbon dioxide of the atmosphere increases the average sea level temperature by about 4° and 7°K, respectively</a:t>
            </a:r>
            <a:r>
              <a:rPr lang="en-US" i="1" dirty="0" smtClean="0"/>
              <a:t>; halving or reducing to zero the carbon dioxide decreases the temperature by similar amounts.“</a:t>
            </a:r>
          </a:p>
          <a:p>
            <a:r>
              <a:rPr lang="en-US" dirty="0" smtClean="0"/>
              <a:t>In 1938, English Steam Engineer </a:t>
            </a:r>
            <a:r>
              <a:rPr lang="en-US" b="1" dirty="0" smtClean="0"/>
              <a:t>Guy Stewart </a:t>
            </a:r>
            <a:r>
              <a:rPr lang="en-US" b="1" dirty="0" err="1" smtClean="0"/>
              <a:t>Callendar</a:t>
            </a:r>
            <a:r>
              <a:rPr lang="en-US" b="1" dirty="0" smtClean="0"/>
              <a:t> </a:t>
            </a:r>
            <a:r>
              <a:rPr lang="en-US" dirty="0" smtClean="0"/>
              <a:t>showed </a:t>
            </a:r>
          </a:p>
          <a:p>
            <a:pPr lvl="1"/>
            <a:r>
              <a:rPr lang="en-US" dirty="0" smtClean="0"/>
              <a:t>that temperature and CO</a:t>
            </a:r>
            <a:r>
              <a:rPr lang="en-US" baseline="-25000" dirty="0" smtClean="0"/>
              <a:t>2</a:t>
            </a:r>
            <a:r>
              <a:rPr lang="en-US" dirty="0" smtClean="0"/>
              <a:t> levels in the atmosphere had risen over the preceding 50 years</a:t>
            </a:r>
          </a:p>
          <a:p>
            <a:pPr lvl="1"/>
            <a:r>
              <a:rPr lang="en-US" dirty="0"/>
              <a:t>that CO</a:t>
            </a:r>
            <a:r>
              <a:rPr lang="en-US" baseline="-25000" dirty="0"/>
              <a:t>2 </a:t>
            </a:r>
            <a:r>
              <a:rPr lang="en-US" dirty="0" smtClean="0"/>
              <a:t>is an effective absorber of infrared radiation</a:t>
            </a:r>
          </a:p>
          <a:p>
            <a:pPr lvl="1"/>
            <a:r>
              <a:rPr lang="en-US" dirty="0" smtClean="0"/>
              <a:t>this would lead to atmospheric warming in the future</a:t>
            </a:r>
            <a:endParaRPr lang="en-TT" dirty="0" smtClean="0"/>
          </a:p>
          <a:p>
            <a:endParaRPr lang="en-TT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7790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TT" dirty="0"/>
              <a:t>Study of Climate Change – </a:t>
            </a:r>
            <a:br>
              <a:rPr lang="en-TT" dirty="0"/>
            </a:br>
            <a:r>
              <a:rPr lang="en-TT" dirty="0" smtClean="0"/>
              <a:t>Gavin </a:t>
            </a:r>
            <a:r>
              <a:rPr lang="en-TT" dirty="0" err="1" smtClean="0"/>
              <a:t>Plass</a:t>
            </a:r>
            <a:endParaRPr lang="en-T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4343400" cy="510540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Gavin Norman </a:t>
            </a:r>
            <a:r>
              <a:rPr lang="en-US" b="1" dirty="0" err="1" smtClean="0"/>
              <a:t>Plass</a:t>
            </a:r>
            <a:r>
              <a:rPr lang="en-US" b="1" dirty="0" smtClean="0"/>
              <a:t> </a:t>
            </a:r>
            <a:r>
              <a:rPr lang="en-US" dirty="0" smtClean="0"/>
              <a:t>(1920 – 2004) Canadian physicist, Texas A&amp;M University</a:t>
            </a:r>
          </a:p>
          <a:p>
            <a:r>
              <a:rPr lang="en-US" b="1" dirty="0"/>
              <a:t>S</a:t>
            </a:r>
            <a:r>
              <a:rPr lang="en-US" b="1" dirty="0" smtClean="0"/>
              <a:t>howed that doubling </a:t>
            </a:r>
            <a:r>
              <a:rPr lang="en-US" b="1" dirty="0"/>
              <a:t>CO</a:t>
            </a:r>
            <a:r>
              <a:rPr lang="en-US" b="1" baseline="-25000" dirty="0"/>
              <a:t>2</a:t>
            </a:r>
            <a:r>
              <a:rPr lang="en-US" b="1" dirty="0" smtClean="0"/>
              <a:t> in the atmosphere would warm the planet by 3.6°C </a:t>
            </a:r>
            <a:r>
              <a:rPr lang="en-US" dirty="0" smtClean="0"/>
              <a:t>(1956)</a:t>
            </a:r>
          </a:p>
          <a:p>
            <a:r>
              <a:rPr lang="en-US" dirty="0"/>
              <a:t>P</a:t>
            </a:r>
            <a:r>
              <a:rPr lang="en-US" dirty="0" smtClean="0"/>
              <a:t>redicted that CO</a:t>
            </a:r>
            <a:r>
              <a:rPr lang="en-US" baseline="-25000" dirty="0" smtClean="0"/>
              <a:t>2</a:t>
            </a:r>
            <a:r>
              <a:rPr lang="en-US" dirty="0" smtClean="0"/>
              <a:t> levels in 2000 would be 30% higher than in 1900, given the rate of increase at the time</a:t>
            </a:r>
          </a:p>
          <a:p>
            <a:r>
              <a:rPr lang="en-US" dirty="0" smtClean="0"/>
              <a:t>Predicted that Earth would be about 1°C warmer in 2000 than in 1900</a:t>
            </a:r>
            <a:endParaRPr lang="en-TT" dirty="0"/>
          </a:p>
        </p:txBody>
      </p:sp>
      <p:pic>
        <p:nvPicPr>
          <p:cNvPr id="9220" name="Picture 4" descr="http://www.cetesb.sp.gov.br/userfiles/image/mudancasclimaticas/proclima/image/linha_tempo/gilbert_pla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600200"/>
            <a:ext cx="3352800" cy="480568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1438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TT" sz="3600" dirty="0"/>
              <a:t>Study of Climate Change – </a:t>
            </a:r>
            <a:br>
              <a:rPr lang="en-TT" sz="3600" dirty="0"/>
            </a:br>
            <a:r>
              <a:rPr lang="en-US" sz="3600" dirty="0" err="1"/>
              <a:t>Syukuro</a:t>
            </a:r>
            <a:r>
              <a:rPr lang="en-US" sz="3600" dirty="0"/>
              <a:t> </a:t>
            </a:r>
            <a:r>
              <a:rPr lang="en-US" sz="3600" dirty="0" err="1" smtClean="0"/>
              <a:t>Manabe</a:t>
            </a:r>
            <a:r>
              <a:rPr lang="en-US" sz="3600" dirty="0" smtClean="0"/>
              <a:t> and Richard </a:t>
            </a:r>
            <a:r>
              <a:rPr lang="en-US" sz="3600" dirty="0" err="1" smtClean="0"/>
              <a:t>Wetherald</a:t>
            </a:r>
            <a:endParaRPr lang="en-TT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err="1"/>
              <a:t>Syukuro</a:t>
            </a:r>
            <a:r>
              <a:rPr lang="en-US" b="1" dirty="0"/>
              <a:t> </a:t>
            </a:r>
            <a:r>
              <a:rPr lang="en-US" b="1" dirty="0" err="1"/>
              <a:t>Manabe</a:t>
            </a:r>
            <a:r>
              <a:rPr lang="en-US" b="1" dirty="0"/>
              <a:t> </a:t>
            </a:r>
            <a:r>
              <a:rPr lang="en-US" dirty="0"/>
              <a:t>(Japanese meteorologist and climatologist) and </a:t>
            </a:r>
            <a:r>
              <a:rPr lang="en-US" b="1" dirty="0"/>
              <a:t>Richard </a:t>
            </a:r>
            <a:r>
              <a:rPr lang="en-US" b="1" dirty="0" err="1" smtClean="0"/>
              <a:t>Wetherald</a:t>
            </a:r>
            <a:r>
              <a:rPr lang="en-US" dirty="0" smtClean="0"/>
              <a:t> (Geophysical </a:t>
            </a:r>
            <a:r>
              <a:rPr lang="en-US" dirty="0"/>
              <a:t>Fluid Dynamics </a:t>
            </a:r>
            <a:r>
              <a:rPr lang="en-US" dirty="0" smtClean="0"/>
              <a:t>Laboratory)</a:t>
            </a:r>
            <a:endParaRPr lang="en-US" dirty="0"/>
          </a:p>
          <a:p>
            <a:r>
              <a:rPr lang="en-US" dirty="0"/>
              <a:t>F</a:t>
            </a:r>
            <a:r>
              <a:rPr lang="en-US" dirty="0" smtClean="0"/>
              <a:t>irst computer climate model calculations (1967) showed the effect of increasing </a:t>
            </a:r>
            <a:r>
              <a:rPr lang="en-US" dirty="0"/>
              <a:t>CO</a:t>
            </a:r>
            <a:r>
              <a:rPr lang="en-US" baseline="-25000" dirty="0"/>
              <a:t>2 </a:t>
            </a:r>
            <a:r>
              <a:rPr lang="en-US" dirty="0" smtClean="0"/>
              <a:t>on atmospheric temperature </a:t>
            </a:r>
          </a:p>
          <a:p>
            <a:r>
              <a:rPr lang="en-US" dirty="0" smtClean="0"/>
              <a:t>Results showed that, in the absence of unknown feedbacks (clouds, for instance, were not taken into account), </a:t>
            </a:r>
            <a:r>
              <a:rPr lang="en-US" b="1" dirty="0" smtClean="0"/>
              <a:t>doubling </a:t>
            </a:r>
            <a:r>
              <a:rPr lang="en-US" b="1" dirty="0"/>
              <a:t>CO</a:t>
            </a:r>
            <a:r>
              <a:rPr lang="en-US" b="1" baseline="-25000" dirty="0"/>
              <a:t>2 </a:t>
            </a:r>
            <a:r>
              <a:rPr lang="en-US" b="1" dirty="0" smtClean="0"/>
              <a:t>would result in approximately 2°C increase in global temperature</a:t>
            </a:r>
            <a:endParaRPr lang="en-TT" b="1" dirty="0"/>
          </a:p>
        </p:txBody>
      </p:sp>
      <p:pic>
        <p:nvPicPr>
          <p:cNvPr id="10242" name="Picture 2" descr="http://reviewipcc.interacademycouncil.net/images/bios/Syukuro%20MANA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752600"/>
            <a:ext cx="3048000" cy="458312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1743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2680</Words>
  <Application>Microsoft Macintosh PowerPoint</Application>
  <PresentationFormat>On-screen Show (4:3)</PresentationFormat>
  <Paragraphs>199</Paragraphs>
  <Slides>35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Slide 1</vt:lpstr>
      <vt:lpstr>Slide 2</vt:lpstr>
      <vt:lpstr>Slide 3</vt:lpstr>
      <vt:lpstr>Study of Climate Change –  Jean Baptiste Joseph Fourier</vt:lpstr>
      <vt:lpstr>Study of Climate Change –  John Tyndall</vt:lpstr>
      <vt:lpstr>Study of Climate Change –  Svante Arrhenius</vt:lpstr>
      <vt:lpstr>Study of Climate Change –  E. O. Hulbert and Guy Stewart Callendar</vt:lpstr>
      <vt:lpstr>Study of Climate Change –  Gavin Plass</vt:lpstr>
      <vt:lpstr>Study of Climate Change –  Syukuro Manabe and Richard Wetherald</vt:lpstr>
      <vt:lpstr>Very Abbreviated History of Climate Change Research</vt:lpstr>
      <vt:lpstr>Climate Models</vt:lpstr>
      <vt:lpstr>Increasing Complexity of Processes</vt:lpstr>
      <vt:lpstr>Increasing Model Resolution</vt:lpstr>
      <vt:lpstr>Today’s High Resolution Models (“Nested Grid”)</vt:lpstr>
      <vt:lpstr>Today</vt:lpstr>
      <vt:lpstr>Slide 16</vt:lpstr>
      <vt:lpstr>The IPCC</vt:lpstr>
      <vt:lpstr>What does the IPCC do?</vt:lpstr>
      <vt:lpstr>Report Preparation Process</vt:lpstr>
      <vt:lpstr>Authors</vt:lpstr>
      <vt:lpstr>First Assessment Report (FAR) - 1990</vt:lpstr>
      <vt:lpstr>Second Assessment Report (SAR) - 1995</vt:lpstr>
      <vt:lpstr>Third Assessment Report (TAR) - 2001</vt:lpstr>
      <vt:lpstr>Fourth Assessment Report, 2007</vt:lpstr>
      <vt:lpstr>Slide 25</vt:lpstr>
      <vt:lpstr>Fifth Assessment Report - 2013</vt:lpstr>
      <vt:lpstr>Slide 27</vt:lpstr>
      <vt:lpstr>Certainty?</vt:lpstr>
      <vt:lpstr>Observing Changes in the Climate System</vt:lpstr>
      <vt:lpstr>Recent Warming (IPCC 5th Assessment, 2013)</vt:lpstr>
      <vt:lpstr>Land-Surface Air Temperature (LSAT)</vt:lpstr>
      <vt:lpstr>Changes in Climate “Normals” from 1971-2000 to 1981-2010 Averages NOAA Data Climate “Normals” are 30-year averages of NOAA climatological data (http://www.ncdc.noaa.gov/oa/climate/normals/usnormals.html)</vt:lpstr>
      <vt:lpstr>Sea Surface Temperatures (SSTs)</vt:lpstr>
      <vt:lpstr>Slide 34</vt:lpstr>
      <vt:lpstr>Global Temperature (Land and Sea)</vt:lpstr>
    </vt:vector>
  </TitlesOfParts>
  <Company>University at Albany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</dc:creator>
  <cp:lastModifiedBy>Chris</cp:lastModifiedBy>
  <cp:revision>4</cp:revision>
  <dcterms:created xsi:type="dcterms:W3CDTF">2014-11-03T14:17:39Z</dcterms:created>
  <dcterms:modified xsi:type="dcterms:W3CDTF">2014-11-03T14:23:02Z</dcterms:modified>
</cp:coreProperties>
</file>