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1" r:id="rId5"/>
    <p:sldId id="262" r:id="rId6"/>
    <p:sldId id="271" r:id="rId7"/>
    <p:sldId id="264" r:id="rId8"/>
    <p:sldId id="265" r:id="rId9"/>
    <p:sldId id="299" r:id="rId10"/>
    <p:sldId id="292" r:id="rId11"/>
    <p:sldId id="266" r:id="rId12"/>
    <p:sldId id="300" r:id="rId13"/>
    <p:sldId id="302" r:id="rId14"/>
    <p:sldId id="301" r:id="rId15"/>
    <p:sldId id="274" r:id="rId16"/>
    <p:sldId id="276" r:id="rId17"/>
    <p:sldId id="279" r:id="rId18"/>
    <p:sldId id="283" r:id="rId19"/>
    <p:sldId id="285" r:id="rId20"/>
    <p:sldId id="286" r:id="rId21"/>
    <p:sldId id="288" r:id="rId22"/>
    <p:sldId id="303" r:id="rId23"/>
    <p:sldId id="30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74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6CF31-03A5-44ED-807B-5CFD6B523E68}" type="datetimeFigureOut">
              <a:rPr lang="en-TT" smtClean="0"/>
              <a:pPr/>
              <a:t>11/4/14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612A7-3EC9-44FB-BD2C-60293239F485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581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D034-2F8B-41E6-A76F-495E0E98E2A0}" type="datetimeFigureOut">
              <a:rPr lang="en-TT" smtClean="0"/>
              <a:pPr/>
              <a:t>11/4/14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2FE0-2A15-4DEA-8881-7D3DC1960146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067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D034-2F8B-41E6-A76F-495E0E98E2A0}" type="datetimeFigureOut">
              <a:rPr lang="en-TT" smtClean="0"/>
              <a:pPr/>
              <a:t>11/4/14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2FE0-2A15-4DEA-8881-7D3DC1960146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605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D034-2F8B-41E6-A76F-495E0E98E2A0}" type="datetimeFigureOut">
              <a:rPr lang="en-TT" smtClean="0"/>
              <a:pPr/>
              <a:t>11/4/14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2FE0-2A15-4DEA-8881-7D3DC1960146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858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D034-2F8B-41E6-A76F-495E0E98E2A0}" type="datetimeFigureOut">
              <a:rPr lang="en-TT" smtClean="0"/>
              <a:pPr/>
              <a:t>11/4/14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2FE0-2A15-4DEA-8881-7D3DC1960146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462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D034-2F8B-41E6-A76F-495E0E98E2A0}" type="datetimeFigureOut">
              <a:rPr lang="en-TT" smtClean="0"/>
              <a:pPr/>
              <a:t>11/4/14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2FE0-2A15-4DEA-8881-7D3DC1960146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935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D034-2F8B-41E6-A76F-495E0E98E2A0}" type="datetimeFigureOut">
              <a:rPr lang="en-TT" smtClean="0"/>
              <a:pPr/>
              <a:t>11/4/14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2FE0-2A15-4DEA-8881-7D3DC1960146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4632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D034-2F8B-41E6-A76F-495E0E98E2A0}" type="datetimeFigureOut">
              <a:rPr lang="en-TT" smtClean="0"/>
              <a:pPr/>
              <a:t>11/4/14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2FE0-2A15-4DEA-8881-7D3DC1960146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743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D034-2F8B-41E6-A76F-495E0E98E2A0}" type="datetimeFigureOut">
              <a:rPr lang="en-TT" smtClean="0"/>
              <a:pPr/>
              <a:t>11/4/14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2FE0-2A15-4DEA-8881-7D3DC1960146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067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D034-2F8B-41E6-A76F-495E0E98E2A0}" type="datetimeFigureOut">
              <a:rPr lang="en-TT" smtClean="0"/>
              <a:pPr/>
              <a:t>11/4/14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2FE0-2A15-4DEA-8881-7D3DC1960146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423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D034-2F8B-41E6-A76F-495E0E98E2A0}" type="datetimeFigureOut">
              <a:rPr lang="en-TT" smtClean="0"/>
              <a:pPr/>
              <a:t>11/4/14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2FE0-2A15-4DEA-8881-7D3DC1960146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595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D034-2F8B-41E6-A76F-495E0E98E2A0}" type="datetimeFigureOut">
              <a:rPr lang="en-TT" smtClean="0"/>
              <a:pPr/>
              <a:t>11/4/14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2FE0-2A15-4DEA-8881-7D3DC1960146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225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D034-2F8B-41E6-A76F-495E0E98E2A0}" type="datetimeFigureOut">
              <a:rPr lang="en-TT" smtClean="0"/>
              <a:pPr/>
              <a:t>11/4/14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72FE0-2A15-4DEA-8881-7D3DC1960146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103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TT" dirty="0" smtClean="0"/>
              <a:t>3.3 Theory of Climate Change</a:t>
            </a:r>
            <a:endParaRPr lang="en-TT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Key concepts:</a:t>
            </a: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Earth’s Radiation Budget</a:t>
            </a:r>
          </a:p>
          <a:p>
            <a:pPr algn="just"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Greenhouse Effect</a:t>
            </a:r>
          </a:p>
          <a:p>
            <a:pPr algn="just"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Key Climate Factors that can change global climate</a:t>
            </a: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>
              <a:buFontTx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60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Earth Temperature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TT" dirty="0" smtClean="0"/>
              <a:t>What would Earth’s temperature be, if we didn’t have an atmosphere?</a:t>
            </a:r>
          </a:p>
          <a:p>
            <a:r>
              <a:rPr lang="en-TT" dirty="0" smtClean="0"/>
              <a:t>Earth’s “equilibrium” temperature</a:t>
            </a:r>
          </a:p>
          <a:p>
            <a:pPr lvl="1"/>
            <a:r>
              <a:rPr lang="en-TT" dirty="0" smtClean="0"/>
              <a:t>Where the energy received from the Sun equals the energy re-emitted by the Earth</a:t>
            </a:r>
          </a:p>
          <a:p>
            <a:pPr lvl="1"/>
            <a:r>
              <a:rPr lang="en-US" dirty="0"/>
              <a:t>Equilibrium means </a:t>
            </a:r>
            <a:r>
              <a:rPr lang="en-US" dirty="0" smtClean="0"/>
              <a:t>steady-state energy balance</a:t>
            </a:r>
          </a:p>
          <a:p>
            <a:pPr marL="457200" lvl="1" indent="0" algn="ctr">
              <a:buNone/>
            </a:pPr>
            <a:r>
              <a:rPr lang="en-US" dirty="0" smtClean="0"/>
              <a:t>Energy in = energy out</a:t>
            </a:r>
          </a:p>
          <a:p>
            <a:r>
              <a:rPr lang="en-US" dirty="0" smtClean="0"/>
              <a:t>To figure out Earth’s equilibrium temperature, we need a few concepts…</a:t>
            </a:r>
            <a:endParaRPr lang="en-US" dirty="0"/>
          </a:p>
          <a:p>
            <a:pPr marL="457200" lvl="1" indent="0">
              <a:buNone/>
            </a:pPr>
            <a:endParaRPr lang="en-TT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2841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Stefan-</a:t>
            </a:r>
            <a:r>
              <a:rPr lang="en-US" dirty="0" err="1" smtClean="0"/>
              <a:t>Boltzman</a:t>
            </a:r>
            <a:r>
              <a:rPr lang="en-US" dirty="0" smtClean="0"/>
              <a:t> </a:t>
            </a: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dirty="0" smtClean="0"/>
              <a:t>All objects with a temperature emit radiation</a:t>
            </a:r>
          </a:p>
          <a:p>
            <a:pPr lvl="1" algn="ctr">
              <a:buNone/>
            </a:pPr>
            <a:r>
              <a:rPr lang="en-US" sz="3200" dirty="0" smtClean="0"/>
              <a:t>E = </a:t>
            </a:r>
            <a:r>
              <a:rPr lang="en-US" sz="3200" dirty="0" smtClean="0">
                <a:latin typeface="Symbol" pitchFamily="18" charset="2"/>
              </a:rPr>
              <a:t>s </a:t>
            </a:r>
            <a:r>
              <a:rPr lang="en-US" sz="3200" dirty="0" smtClean="0"/>
              <a:t>T</a:t>
            </a:r>
            <a:r>
              <a:rPr lang="en-US" sz="3200" baseline="30000" dirty="0" smtClean="0"/>
              <a:t>4</a:t>
            </a:r>
            <a:endParaRPr lang="en-US" sz="3200" dirty="0" smtClean="0"/>
          </a:p>
          <a:p>
            <a:pPr lvl="1"/>
            <a:r>
              <a:rPr lang="en-US" sz="3200" dirty="0" smtClean="0"/>
              <a:t>Where E is the total radiation (energy emitted) over all wavelengths emitted in </a:t>
            </a:r>
            <a:r>
              <a:rPr lang="en-US" sz="3200" dirty="0"/>
              <a:t>W/m</a:t>
            </a:r>
            <a:r>
              <a:rPr lang="en-US" sz="3200" baseline="30000" dirty="0"/>
              <a:t>2 </a:t>
            </a:r>
            <a:endParaRPr lang="en-US" sz="3200" baseline="30000" dirty="0" smtClean="0"/>
          </a:p>
          <a:p>
            <a:pPr lvl="1"/>
            <a:r>
              <a:rPr lang="en-US" sz="3200" dirty="0" smtClean="0">
                <a:latin typeface="Symbol" pitchFamily="18" charset="2"/>
              </a:rPr>
              <a:t>s</a:t>
            </a:r>
            <a:r>
              <a:rPr lang="en-US" sz="3200" dirty="0" smtClean="0"/>
              <a:t> is the Stefan-</a:t>
            </a:r>
            <a:r>
              <a:rPr lang="en-US" sz="3200" dirty="0" err="1" smtClean="0"/>
              <a:t>Boltzman</a:t>
            </a:r>
            <a:r>
              <a:rPr lang="en-US" sz="3200" dirty="0" smtClean="0"/>
              <a:t> constant = 5.67 x 10</a:t>
            </a:r>
            <a:r>
              <a:rPr lang="en-US" sz="3200" baseline="30000" dirty="0" smtClean="0"/>
              <a:t>-8</a:t>
            </a:r>
            <a:r>
              <a:rPr lang="en-US" sz="3200" dirty="0" smtClean="0"/>
              <a:t> </a:t>
            </a:r>
            <a:r>
              <a:rPr lang="en-US" sz="3200" dirty="0"/>
              <a:t>W/m</a:t>
            </a:r>
            <a:r>
              <a:rPr lang="en-US" sz="3200" baseline="30000" dirty="0"/>
              <a:t>2 </a:t>
            </a:r>
            <a:r>
              <a:rPr lang="en-US" sz="3200" dirty="0" smtClean="0"/>
              <a:t>K</a:t>
            </a:r>
            <a:r>
              <a:rPr lang="en-US" sz="3200" baseline="30000" dirty="0" smtClean="0"/>
              <a:t>4</a:t>
            </a:r>
            <a:endParaRPr lang="en-US" sz="3200" dirty="0" smtClean="0"/>
          </a:p>
          <a:p>
            <a:pPr lvl="1"/>
            <a:r>
              <a:rPr lang="en-US" sz="3200" dirty="0" smtClean="0"/>
              <a:t>T is the temperature in Kelvin (K)</a:t>
            </a:r>
          </a:p>
          <a:p>
            <a:pPr marL="57150" indent="0">
              <a:buNone/>
            </a:pPr>
            <a:endParaRPr lang="en-US" sz="3600" dirty="0" smtClean="0"/>
          </a:p>
          <a:p>
            <a:pPr marL="57150" indent="0">
              <a:buNone/>
            </a:pPr>
            <a:r>
              <a:rPr lang="en-US" sz="3600" dirty="0" smtClean="0"/>
              <a:t>When </a:t>
            </a:r>
            <a:r>
              <a:rPr lang="en-US" sz="3600" dirty="0"/>
              <a:t>Earth absorbs energy from the Sun’s radiation, it warms up, and by the Stefan-</a:t>
            </a:r>
            <a:r>
              <a:rPr lang="en-US" sz="3600" dirty="0" err="1"/>
              <a:t>Boltzman</a:t>
            </a:r>
            <a:r>
              <a:rPr lang="en-US" sz="3600" dirty="0"/>
              <a:t> Law, re-radiates energy back into </a:t>
            </a:r>
            <a:r>
              <a:rPr lang="en-US" sz="3600" dirty="0" smtClean="0"/>
              <a:t>space</a:t>
            </a:r>
            <a:endParaRPr lang="en-US" sz="3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4824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990600" y="1066800"/>
            <a:ext cx="7391400" cy="5197475"/>
            <a:chOff x="-288" y="576"/>
            <a:chExt cx="4656" cy="3274"/>
          </a:xfrm>
        </p:grpSpPr>
        <p:pic>
          <p:nvPicPr>
            <p:cNvPr id="14" name="Picture 4" descr="spectrum_sun_eart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88" y="576"/>
              <a:ext cx="4656" cy="2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72" y="576"/>
              <a:ext cx="1248" cy="366"/>
            </a:xfrm>
            <a:prstGeom prst="rect">
              <a:avLst/>
            </a:prstGeom>
            <a:noFill/>
            <a:ln w="41275">
              <a:noFill/>
              <a:miter lim="800000"/>
              <a:headEnd type="none" w="med" len="lg"/>
              <a:tailEnd type="none" w="med" len="lg"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FF0000"/>
                  </a:solidFill>
                </a:rPr>
                <a:t>Incoming Solar radiation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2160" y="576"/>
              <a:ext cx="1392" cy="366"/>
            </a:xfrm>
            <a:prstGeom prst="rect">
              <a:avLst/>
            </a:prstGeom>
            <a:noFill/>
            <a:ln w="41275">
              <a:noFill/>
              <a:miter lim="800000"/>
              <a:headEnd type="none" w="med" len="lg"/>
              <a:tailEnd type="none" w="med" len="lg"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9900"/>
                  </a:solidFill>
                </a:rPr>
                <a:t>OutgoingTerrestrial radiation</a:t>
              </a: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960" y="928"/>
              <a:ext cx="288" cy="1728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41275">
              <a:noFill/>
              <a:miter lim="800000"/>
              <a:headEnd type="none" w="med" len="lg"/>
              <a:tailEnd type="none" w="med" len="lg"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480" y="2352"/>
              <a:ext cx="1344" cy="922"/>
              <a:chOff x="576" y="2640"/>
              <a:chExt cx="1344" cy="922"/>
            </a:xfrm>
          </p:grpSpPr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576" y="3120"/>
                <a:ext cx="1344" cy="442"/>
              </a:xfrm>
              <a:prstGeom prst="rect">
                <a:avLst/>
              </a:prstGeom>
              <a:noFill/>
              <a:ln w="41275">
                <a:noFill/>
                <a:miter lim="800000"/>
                <a:headEnd type="none" w="med" len="lg"/>
                <a:tailEnd type="none" w="med" len="lg"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/>
                  <a:t>Visible radiation</a:t>
                </a:r>
              </a:p>
            </p:txBody>
          </p:sp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H="1" flipV="1">
                <a:off x="1152" y="2640"/>
                <a:ext cx="96" cy="43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  <a:headEnd type="none" w="med" len="lg"/>
                <a:tailEnd type="triangle" w="med" len="lg"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92" y="3312"/>
              <a:ext cx="3168" cy="538"/>
            </a:xfrm>
            <a:prstGeom prst="rect">
              <a:avLst/>
            </a:prstGeom>
            <a:noFill/>
            <a:ln w="41275">
              <a:noFill/>
              <a:miter lim="800000"/>
              <a:headEnd type="none" w="med" len="lg"/>
              <a:tailEnd type="none" w="med" len="lg"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2000" b="0">
                  <a:solidFill>
                    <a:srgbClr val="FF0000"/>
                  </a:solidFill>
                </a:rPr>
                <a:t>Solar radiation is </a:t>
              </a:r>
              <a:r>
                <a:rPr lang="en-GB" sz="2000" b="0" u="sng">
                  <a:solidFill>
                    <a:srgbClr val="FF0000"/>
                  </a:solidFill>
                </a:rPr>
                <a:t>shortwave</a:t>
              </a:r>
            </a:p>
            <a:p>
              <a:pPr algn="l">
                <a:spcBef>
                  <a:spcPct val="50000"/>
                </a:spcBef>
              </a:pPr>
              <a:r>
                <a:rPr lang="en-GB" sz="2000" b="0">
                  <a:solidFill>
                    <a:srgbClr val="009900"/>
                  </a:solidFill>
                </a:rPr>
                <a:t>Terrestrial radiation is </a:t>
              </a:r>
              <a:r>
                <a:rPr lang="en-GB" sz="2000" b="0" u="sng">
                  <a:solidFill>
                    <a:srgbClr val="009900"/>
                  </a:solidFill>
                </a:rPr>
                <a:t>longwave</a:t>
              </a:r>
              <a:r>
                <a:rPr lang="en-GB" sz="2000" b="0">
                  <a:solidFill>
                    <a:srgbClr val="009900"/>
                  </a:solidFill>
                </a:rPr>
                <a:t> (infrared) </a:t>
              </a: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Shortwave and </a:t>
            </a:r>
            <a:r>
              <a:rPr lang="en-US" dirty="0" err="1" smtClean="0"/>
              <a:t>Longwave</a:t>
            </a:r>
            <a:r>
              <a:rPr lang="en-US" dirty="0" smtClean="0"/>
              <a:t> Radiation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Notes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Earth’s Energy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ig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23950"/>
            <a:ext cx="8610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cap="flat">
            <a:solidFill>
              <a:srgbClr val="2F2F98"/>
            </a:solidFill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climate factors</a:t>
            </a:r>
          </a:p>
        </p:txBody>
      </p:sp>
      <p:pic>
        <p:nvPicPr>
          <p:cNvPr id="70659" name="Picture 11" descr="composite_volcano_4"/>
          <p:cNvPicPr>
            <a:picLocks noChangeAspect="1" noChangeArrowheads="1"/>
          </p:cNvPicPr>
          <p:nvPr/>
        </p:nvPicPr>
        <p:blipFill>
          <a:blip r:embed="rId2" cstate="print"/>
          <a:srcRect r="3334" b="27501"/>
          <a:stretch>
            <a:fillRect/>
          </a:stretch>
        </p:blipFill>
        <p:spPr bwMode="auto">
          <a:xfrm>
            <a:off x="0" y="3733800"/>
            <a:ext cx="4495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17" descr="chile_nasaeo_lg"/>
          <p:cNvPicPr>
            <a:picLocks noChangeAspect="1" noChangeArrowheads="1"/>
          </p:cNvPicPr>
          <p:nvPr/>
        </p:nvPicPr>
        <p:blipFill>
          <a:blip r:embed="rId3" cstate="print"/>
          <a:srcRect l="3334" t="26180"/>
          <a:stretch>
            <a:fillRect/>
          </a:stretch>
        </p:blipFill>
        <p:spPr bwMode="auto">
          <a:xfrm>
            <a:off x="4648200" y="3733800"/>
            <a:ext cx="44958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 Box 18"/>
          <p:cNvSpPr txBox="1">
            <a:spLocks noChangeArrowheads="1"/>
          </p:cNvSpPr>
          <p:nvPr/>
        </p:nvSpPr>
        <p:spPr bwMode="auto">
          <a:xfrm>
            <a:off x="381000" y="3810000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prstClr val="black"/>
                </a:solidFill>
              </a:rPr>
              <a:t>Volcanic eruptions</a:t>
            </a:r>
          </a:p>
        </p:txBody>
      </p:sp>
      <p:sp>
        <p:nvSpPr>
          <p:cNvPr id="119827" name="Text Box 19"/>
          <p:cNvSpPr txBox="1">
            <a:spLocks noChangeArrowheads="1"/>
          </p:cNvSpPr>
          <p:nvPr/>
        </p:nvSpPr>
        <p:spPr bwMode="auto">
          <a:xfrm>
            <a:off x="4800600" y="3810000"/>
            <a:ext cx="42672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100" b="1">
                <a:solidFill>
                  <a:prstClr val="white"/>
                </a:solidFill>
              </a:rPr>
              <a:t>Reflective snow &amp; ice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1219200"/>
            <a:ext cx="4495800" cy="2362200"/>
            <a:chOff x="0" y="768"/>
            <a:chExt cx="2832" cy="1488"/>
          </a:xfrm>
        </p:grpSpPr>
        <p:sp>
          <p:nvSpPr>
            <p:cNvPr id="70664" name="Rectangle 20"/>
            <p:cNvSpPr>
              <a:spLocks noChangeArrowheads="1"/>
            </p:cNvSpPr>
            <p:nvPr/>
          </p:nvSpPr>
          <p:spPr bwMode="auto">
            <a:xfrm>
              <a:off x="0" y="768"/>
              <a:ext cx="2832" cy="14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70665" name="Picture 7" descr="milankovich_lg"/>
            <p:cNvPicPr>
              <a:picLocks noChangeAspect="1" noChangeArrowheads="1"/>
            </p:cNvPicPr>
            <p:nvPr/>
          </p:nvPicPr>
          <p:blipFill>
            <a:blip r:embed="rId4" cstate="print"/>
            <a:srcRect l="3334" t="21239" r="1666" b="7080"/>
            <a:stretch>
              <a:fillRect/>
            </a:stretch>
          </p:blipFill>
          <p:spPr bwMode="auto">
            <a:xfrm>
              <a:off x="96" y="1236"/>
              <a:ext cx="2736" cy="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66" name="Rectangle 21"/>
            <p:cNvSpPr>
              <a:spLocks noChangeArrowheads="1"/>
            </p:cNvSpPr>
            <p:nvPr/>
          </p:nvSpPr>
          <p:spPr bwMode="auto">
            <a:xfrm>
              <a:off x="48" y="1056"/>
              <a:ext cx="1440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667" name="Text Box 22"/>
            <p:cNvSpPr txBox="1">
              <a:spLocks noChangeArrowheads="1"/>
            </p:cNvSpPr>
            <p:nvPr/>
          </p:nvSpPr>
          <p:spPr bwMode="auto">
            <a:xfrm>
              <a:off x="0" y="854"/>
              <a:ext cx="283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>
                  <a:solidFill>
                    <a:prstClr val="white"/>
                  </a:solidFill>
                </a:rPr>
                <a:t>The Sun &amp; Earth’s orbit</a:t>
              </a:r>
            </a:p>
          </p:txBody>
        </p:sp>
      </p:grpSp>
      <p:sp>
        <p:nvSpPr>
          <p:cNvPr id="70668" name="Rectangle 25"/>
          <p:cNvSpPr>
            <a:spLocks noChangeArrowheads="1"/>
          </p:cNvSpPr>
          <p:nvPr/>
        </p:nvSpPr>
        <p:spPr bwMode="auto">
          <a:xfrm>
            <a:off x="1219200" y="5867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amount of greenhouse gases…</a:t>
            </a:r>
          </a:p>
        </p:txBody>
      </p:sp>
      <p:pic>
        <p:nvPicPr>
          <p:cNvPr id="70669" name="Picture 30" descr="cumulus2_big"/>
          <p:cNvPicPr>
            <a:picLocks noChangeAspect="1" noChangeArrowheads="1"/>
          </p:cNvPicPr>
          <p:nvPr/>
        </p:nvPicPr>
        <p:blipFill>
          <a:blip r:embed="rId5" cstate="print"/>
          <a:srcRect t="5658" b="40034"/>
          <a:stretch>
            <a:fillRect/>
          </a:stretch>
        </p:blipFill>
        <p:spPr bwMode="auto">
          <a:xfrm>
            <a:off x="4648200" y="1219200"/>
            <a:ext cx="449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0" name="Text Box 34"/>
          <p:cNvSpPr txBox="1">
            <a:spLocks noChangeArrowheads="1"/>
          </p:cNvSpPr>
          <p:nvPr/>
        </p:nvSpPr>
        <p:spPr bwMode="auto">
          <a:xfrm>
            <a:off x="6172200" y="28956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prstClr val="black"/>
                </a:solidFill>
              </a:rPr>
              <a:t>Clouds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66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Solar “Constant” Constant?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311926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No, not really!</a:t>
            </a:r>
          </a:p>
          <a:p>
            <a:r>
              <a:rPr lang="en-US" dirty="0" smtClean="0"/>
              <a:t>Radiation from the Sun does vary </a:t>
            </a:r>
            <a:r>
              <a:rPr lang="en-US" b="1" dirty="0" smtClean="0"/>
              <a:t>slightly</a:t>
            </a:r>
            <a:r>
              <a:rPr lang="en-US" dirty="0" smtClean="0"/>
              <a:t> with time</a:t>
            </a:r>
          </a:p>
          <a:p>
            <a:r>
              <a:rPr lang="en-US" dirty="0" smtClean="0"/>
              <a:t>Over the “solar cycle”, solar radiation varies by about 1 or 2 W/m2 (about 0.1%)</a:t>
            </a:r>
            <a:endParaRPr lang="en-US" dirty="0"/>
          </a:p>
        </p:txBody>
      </p:sp>
      <p:pic>
        <p:nvPicPr>
          <p:cNvPr id="12290" name="Picture 2" descr="File:Solar-cycle-d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56793"/>
            <a:ext cx="5659388" cy="3767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03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Orbital Variations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32656"/>
            <a:ext cx="4536504" cy="652534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Milankovitch</a:t>
            </a:r>
            <a:r>
              <a:rPr lang="en-US" b="1" dirty="0" smtClean="0"/>
              <a:t> Cycles </a:t>
            </a:r>
            <a:r>
              <a:rPr lang="en-US" dirty="0" smtClean="0"/>
              <a:t>– long term changes in the Earth’s orbit:</a:t>
            </a:r>
          </a:p>
          <a:p>
            <a:pPr lvl="1"/>
            <a:r>
              <a:rPr lang="en-US" b="1" dirty="0" smtClean="0"/>
              <a:t>Eccentricity</a:t>
            </a:r>
            <a:r>
              <a:rPr lang="en-US" dirty="0" smtClean="0"/>
              <a:t>: the shape of the Earth's orbit around the Sun. The eccentricity of the Earth’s orbit varies over about 100,000 years between slightly more or less elliptical.</a:t>
            </a:r>
          </a:p>
          <a:p>
            <a:pPr lvl="1"/>
            <a:r>
              <a:rPr lang="en-US" b="1" dirty="0" smtClean="0"/>
              <a:t>Precession</a:t>
            </a:r>
            <a:r>
              <a:rPr lang="en-US" dirty="0" smtClean="0"/>
              <a:t>: Earth wobbles on it axis as it spins completing a full wobble every 23,000 years.</a:t>
            </a:r>
          </a:p>
          <a:p>
            <a:pPr lvl="1"/>
            <a:r>
              <a:rPr lang="en-US" b="1" dirty="0" smtClean="0"/>
              <a:t>Tilt</a:t>
            </a:r>
            <a:r>
              <a:rPr lang="en-US" dirty="0" smtClean="0"/>
              <a:t>: the angle of the Earth's axis relative to the plane of its orbit varies between 21.5 and 24.5 degrees over a period of 41,000 years.</a:t>
            </a:r>
          </a:p>
          <a:p>
            <a:pPr lvl="1"/>
            <a:endParaRPr lang="en-US" dirty="0" smtClean="0"/>
          </a:p>
        </p:txBody>
      </p:sp>
      <p:pic>
        <p:nvPicPr>
          <p:cNvPr id="161796" name="Picture 4" descr="http://www.eoearth.org/files/213201_213300/213287/620px-milankovitchcy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4864"/>
            <a:ext cx="4314006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647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Volcanic Eruptions on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Volcanic eruptions can cause cooling of the atmosphere due to reflection of incident radiation by aerosols</a:t>
            </a:r>
          </a:p>
          <a:p>
            <a:pPr lvl="1"/>
            <a:r>
              <a:rPr lang="en-US" dirty="0" smtClean="0"/>
              <a:t>Effect is short-lived (2 yrs or less)</a:t>
            </a:r>
          </a:p>
          <a:p>
            <a:r>
              <a:rPr lang="en-US" dirty="0" smtClean="0"/>
              <a:t>Eruptions can cause warming by release of carbon dioxide gas in eruptive gases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64866" name="Picture 2" descr="http://www.wunderground.com/hurricane/2009/pinatu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76872"/>
            <a:ext cx="4440850" cy="2975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42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54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Clouds reflect radiation back into space</a:t>
            </a:r>
          </a:p>
          <a:p>
            <a:r>
              <a:rPr lang="en-US" dirty="0" smtClean="0"/>
              <a:t>Clouds also retain radiation emitted from the surface, helping to warm the atmosphere</a:t>
            </a:r>
          </a:p>
          <a:p>
            <a:r>
              <a:rPr lang="en-US" dirty="0" smtClean="0"/>
              <a:t>On a cloudless night, it gets VERY cold at night – much colder than if there are clouds…</a:t>
            </a:r>
            <a:endParaRPr lang="en-US" dirty="0"/>
          </a:p>
        </p:txBody>
      </p:sp>
      <p:pic>
        <p:nvPicPr>
          <p:cNvPr id="165890" name="Picture 2" descr="Cloud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9" y="2292624"/>
            <a:ext cx="4573112" cy="2543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43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TT" dirty="0" smtClean="0"/>
              <a:t>Ways to Change Our Global Climate</a:t>
            </a:r>
            <a:endParaRPr lang="en-TT" dirty="0"/>
          </a:p>
        </p:txBody>
      </p:sp>
      <p:pic>
        <p:nvPicPr>
          <p:cNvPr id="1026" name="Picture 2" descr="Greenhouse Effec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635724" cy="51816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429000" y="2743200"/>
            <a:ext cx="15240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953000" y="3281777"/>
            <a:ext cx="304800" cy="1472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72200" y="4495800"/>
            <a:ext cx="3048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6800" y="202138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Change energy from the Sun</a:t>
            </a:r>
            <a:endParaRPr lang="en-TT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1898" y="2820112"/>
            <a:ext cx="2461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TT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Change reflection from the atmosphere and planet</a:t>
            </a:r>
            <a:endParaRPr lang="en-TT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38494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TT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Change composition of the atmosphere</a:t>
            </a:r>
            <a:endParaRPr lang="en-TT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81400" y="2992452"/>
            <a:ext cx="609600" cy="211294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91000" y="3657600"/>
            <a:ext cx="1143000" cy="1447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334000" y="3543300"/>
            <a:ext cx="978848" cy="114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51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and 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Snow and ice are highly reflective, and are critically important to the Earth’s energy balance</a:t>
            </a:r>
          </a:p>
          <a:p>
            <a:r>
              <a:rPr lang="en-US" dirty="0" smtClean="0"/>
              <a:t>Both reflect a large fraction of incident light back to space, helping to keep the planet cool</a:t>
            </a:r>
          </a:p>
        </p:txBody>
      </p:sp>
      <p:pic>
        <p:nvPicPr>
          <p:cNvPr id="6" name="Picture 5" descr="albe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060848"/>
            <a:ext cx="420052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06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724400"/>
            <a:ext cx="8186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</a:rPr>
              <a:t>The rise has been relentless and shows a remarkably constant relationship with fossil-fuel burning, and can be well accounted for based on the simple premise that 57% of fossil-fuel emissions remain airborne. Here the number 57% was selected to fit the curve at the ends of the record, but what is significant is how well this link with fossil-fuel burning also fits the curvature in the record, sloping upwards less rapidly at the beginning, and more rapidly at the end. </a:t>
            </a:r>
          </a:p>
          <a:p>
            <a:r>
              <a:rPr lang="en-US" sz="1600" b="1" dirty="0">
                <a:solidFill>
                  <a:prstClr val="white"/>
                </a:solidFill>
              </a:rPr>
              <a:t>http://scrippsco2.ucsd.edu/program_history/keeling_curve_lessons_3.html</a:t>
            </a:r>
          </a:p>
          <a:p>
            <a:endParaRPr lang="en-US" sz="1600" b="1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1638" t="15593" r="22413" b="8698"/>
          <a:stretch/>
        </p:blipFill>
        <p:spPr bwMode="auto">
          <a:xfrm>
            <a:off x="1752600" y="1981200"/>
            <a:ext cx="5714999" cy="43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1" y="3466294"/>
            <a:ext cx="2349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b="1" dirty="0">
                <a:solidFill>
                  <a:prstClr val="white"/>
                </a:solidFill>
              </a:rPr>
              <a:t>Pre-industrial ~280 ppm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5242" y="1085165"/>
            <a:ext cx="2349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b="1" dirty="0" smtClean="0">
                <a:solidFill>
                  <a:prstClr val="white"/>
                </a:solidFill>
              </a:rPr>
              <a:t>January, 2013 ~395 </a:t>
            </a:r>
            <a:r>
              <a:rPr lang="en-TT" sz="2800" b="1" dirty="0">
                <a:solidFill>
                  <a:prstClr val="white"/>
                </a:solidFill>
              </a:rPr>
              <a:t>ppm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Greenhouse Gases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423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27652" name="Picture 3" descr="http://igbp.sv.internetborder.se/images/18.20d892f132f30b443080003064/1322216801136/PB5-fig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8229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1524000" y="4416425"/>
            <a:ext cx="3316288" cy="19050"/>
          </a:xfrm>
          <a:prstGeom prst="line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447800" y="2276475"/>
            <a:ext cx="3295650" cy="0"/>
          </a:xfrm>
          <a:prstGeom prst="line">
            <a:avLst/>
          </a:prstGeom>
          <a:ln>
            <a:solidFill>
              <a:srgbClr val="33CC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66800" y="2141538"/>
            <a:ext cx="357188" cy="230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TT" sz="900">
                <a:solidFill>
                  <a:srgbClr val="009900"/>
                </a:solidFill>
              </a:rPr>
              <a:t>300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04963" y="2266950"/>
            <a:ext cx="2384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TT" sz="1200">
                <a:solidFill>
                  <a:srgbClr val="009900"/>
                </a:solidFill>
              </a:rPr>
              <a:t>Previous CO</a:t>
            </a:r>
            <a:r>
              <a:rPr lang="en-TT" sz="1200" baseline="-25000">
                <a:solidFill>
                  <a:srgbClr val="009900"/>
                </a:solidFill>
              </a:rPr>
              <a:t>2</a:t>
            </a:r>
            <a:r>
              <a:rPr lang="en-TT" sz="1200">
                <a:solidFill>
                  <a:srgbClr val="009900"/>
                </a:solidFill>
              </a:rPr>
              <a:t> maximum ~300 ppm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52588" y="4460875"/>
            <a:ext cx="2336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TT" sz="1200">
                <a:solidFill>
                  <a:srgbClr val="FF0000"/>
                </a:solidFill>
              </a:rPr>
              <a:t>Previous CH</a:t>
            </a:r>
            <a:r>
              <a:rPr lang="en-TT" sz="1200" baseline="-25000">
                <a:solidFill>
                  <a:srgbClr val="FF0000"/>
                </a:solidFill>
              </a:rPr>
              <a:t>4</a:t>
            </a:r>
            <a:r>
              <a:rPr lang="en-TT" sz="1200">
                <a:solidFill>
                  <a:srgbClr val="FF0000"/>
                </a:solidFill>
              </a:rPr>
              <a:t> maximum ~780 ppb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14400" y="1752600"/>
            <a:ext cx="5048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TT" sz="1400">
                <a:solidFill>
                  <a:srgbClr val="FF0000"/>
                </a:solidFill>
              </a:rPr>
              <a:t>Neither CO</a:t>
            </a:r>
            <a:r>
              <a:rPr lang="en-TT" sz="1400" baseline="-25000">
                <a:solidFill>
                  <a:srgbClr val="FF0000"/>
                </a:solidFill>
              </a:rPr>
              <a:t>2</a:t>
            </a:r>
            <a:r>
              <a:rPr lang="en-TT" sz="1400">
                <a:solidFill>
                  <a:srgbClr val="FF0000"/>
                </a:solidFill>
              </a:rPr>
              <a:t> nor CH</a:t>
            </a:r>
            <a:r>
              <a:rPr lang="en-TT" sz="1400" baseline="-25000">
                <a:solidFill>
                  <a:srgbClr val="FF0000"/>
                </a:solidFill>
              </a:rPr>
              <a:t>4</a:t>
            </a:r>
            <a:r>
              <a:rPr lang="en-TT" sz="1400">
                <a:solidFill>
                  <a:srgbClr val="FF0000"/>
                </a:solidFill>
              </a:rPr>
              <a:t> have been this high in the past 800,000 years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4550" y="228600"/>
            <a:ext cx="54657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TT" sz="1600" dirty="0">
                <a:solidFill>
                  <a:schemeClr val="accent3"/>
                </a:solidFill>
              </a:rPr>
              <a:t>Has CO</a:t>
            </a:r>
            <a:r>
              <a:rPr lang="en-TT" sz="1600" baseline="-25000" dirty="0">
                <a:solidFill>
                  <a:schemeClr val="accent3"/>
                </a:solidFill>
              </a:rPr>
              <a:t>2 </a:t>
            </a:r>
            <a:r>
              <a:rPr lang="en-TT" sz="1600" dirty="0">
                <a:solidFill>
                  <a:schemeClr val="accent3"/>
                </a:solidFill>
              </a:rPr>
              <a:t>been this high over the past 800,000 years? </a:t>
            </a:r>
            <a:endParaRPr lang="en-TT" sz="1600" dirty="0">
              <a:solidFill>
                <a:schemeClr val="accent3"/>
              </a:solidFill>
            </a:endParaRPr>
          </a:p>
        </p:txBody>
      </p:sp>
      <p:sp>
        <p:nvSpPr>
          <p:cNvPr id="27660" name="TextBox 11"/>
          <p:cNvSpPr txBox="1">
            <a:spLocks noChangeArrowheads="1"/>
          </p:cNvSpPr>
          <p:nvPr/>
        </p:nvSpPr>
        <p:spPr bwMode="auto">
          <a:xfrm>
            <a:off x="147638" y="866775"/>
            <a:ext cx="184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</a:t>
            </a:r>
            <a:r>
              <a:rPr lang="en-US" b="1" dirty="0" smtClean="0"/>
              <a:t>fact</a:t>
            </a:r>
            <a:r>
              <a:rPr lang="en-US" dirty="0" smtClean="0"/>
              <a:t> that CO2 has increased over the past century and the </a:t>
            </a:r>
            <a:r>
              <a:rPr lang="en-US" b="1" dirty="0" smtClean="0"/>
              <a:t>knowledge</a:t>
            </a:r>
            <a:r>
              <a:rPr lang="en-US" dirty="0" smtClean="0"/>
              <a:t> of the greenhouse gas effect – what would we have expected to see happen to the Earth’s climate during this period?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TT" sz="2000" dirty="0"/>
              <a:t>Radiation from the </a:t>
            </a:r>
            <a:r>
              <a:rPr lang="en-TT" sz="2000" dirty="0" smtClean="0"/>
              <a:t>Sun</a:t>
            </a:r>
          </a:p>
          <a:p>
            <a:pPr lvl="1"/>
            <a:r>
              <a:rPr lang="en-TT" sz="2000" dirty="0" smtClean="0"/>
              <a:t>Changes in energy radiated from the Sun</a:t>
            </a:r>
          </a:p>
          <a:p>
            <a:pPr lvl="1"/>
            <a:r>
              <a:rPr lang="en-TT" sz="2000" dirty="0" smtClean="0"/>
              <a:t>Changes in Earth’s distance from the Sun</a:t>
            </a:r>
          </a:p>
          <a:p>
            <a:pPr lvl="1"/>
            <a:r>
              <a:rPr lang="en-TT" sz="2000" dirty="0" smtClean="0"/>
              <a:t>Changes in Earth’s inclination relative to the Sun</a:t>
            </a:r>
            <a:endParaRPr lang="en-TT" sz="2000" dirty="0"/>
          </a:p>
          <a:p>
            <a:r>
              <a:rPr lang="en-TT" sz="2000" dirty="0"/>
              <a:t>Atmospheric </a:t>
            </a:r>
            <a:r>
              <a:rPr lang="en-TT" sz="2000" dirty="0" smtClean="0"/>
              <a:t>composition</a:t>
            </a:r>
          </a:p>
          <a:p>
            <a:pPr lvl="1"/>
            <a:r>
              <a:rPr lang="en-TT" sz="2000" dirty="0" smtClean="0"/>
              <a:t>Changes in concentration of gases in atmosphere that absorb energy (“</a:t>
            </a:r>
            <a:r>
              <a:rPr lang="en-TT" sz="2000" b="1" dirty="0" smtClean="0"/>
              <a:t>greenhouse gases</a:t>
            </a:r>
            <a:r>
              <a:rPr lang="en-TT" sz="2000" dirty="0" smtClean="0"/>
              <a:t>”)</a:t>
            </a:r>
          </a:p>
          <a:p>
            <a:pPr lvl="2"/>
            <a:r>
              <a:rPr lang="en-TT" sz="2000" dirty="0" smtClean="0"/>
              <a:t>Through natural processes (volcanic emissions, emissions from flora and fauna, soil, </a:t>
            </a:r>
            <a:r>
              <a:rPr lang="en-TT" sz="2000" dirty="0" err="1" smtClean="0"/>
              <a:t>etc</a:t>
            </a:r>
            <a:r>
              <a:rPr lang="en-TT" sz="2000" dirty="0" smtClean="0"/>
              <a:t>)</a:t>
            </a:r>
          </a:p>
          <a:p>
            <a:pPr lvl="2"/>
            <a:r>
              <a:rPr lang="en-TT" sz="2000" dirty="0" smtClean="0"/>
              <a:t>Through the action of humans (consumption choices)</a:t>
            </a:r>
            <a:endParaRPr lang="en-TT" sz="2000" dirty="0"/>
          </a:p>
          <a:p>
            <a:r>
              <a:rPr lang="en-TT" sz="2000" dirty="0"/>
              <a:t>Reflectivity of the </a:t>
            </a:r>
            <a:r>
              <a:rPr lang="en-TT" sz="2000" dirty="0" smtClean="0"/>
              <a:t>planet</a:t>
            </a:r>
          </a:p>
          <a:p>
            <a:pPr lvl="1"/>
            <a:r>
              <a:rPr lang="en-TT" sz="2000" dirty="0" smtClean="0"/>
              <a:t>Changing the reflectivity of the surface (snow, ice, forests, soot, </a:t>
            </a:r>
            <a:r>
              <a:rPr lang="en-TT" sz="2000" dirty="0" err="1" smtClean="0"/>
              <a:t>etc</a:t>
            </a:r>
            <a:r>
              <a:rPr lang="en-TT" sz="2000" dirty="0" smtClean="0"/>
              <a:t>)</a:t>
            </a:r>
          </a:p>
          <a:p>
            <a:pPr lvl="1"/>
            <a:r>
              <a:rPr lang="en-TT" sz="2000" dirty="0" smtClean="0"/>
              <a:t>Changing the reflectivity of the atmosphere (clouds, aerosols)</a:t>
            </a:r>
            <a:endParaRPr lang="en-TT" sz="2000" dirty="0"/>
          </a:p>
          <a:p>
            <a:endParaRPr lang="en-TT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sz="3200" dirty="0" smtClean="0"/>
              <a:t>How can these climate factors change?</a:t>
            </a:r>
            <a:endParaRPr lang="en-TT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978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Sun is a star with a surface temperature of ~5780K</a:t>
            </a:r>
          </a:p>
          <a:p>
            <a:r>
              <a:rPr lang="en-US" dirty="0" smtClean="0"/>
              <a:t>The Sun emits radiation over a wide spectrum of wavelengths out into space</a:t>
            </a:r>
          </a:p>
          <a:p>
            <a:r>
              <a:rPr lang="en-US" dirty="0" smtClean="0"/>
              <a:t>As radiation spreads out into space, it is spread out over an increasingly large area </a:t>
            </a:r>
            <a:r>
              <a:rPr lang="en-US" b="1" dirty="0" smtClean="0"/>
              <a:t>4</a:t>
            </a:r>
            <a:r>
              <a:rPr lang="en-US" b="1" dirty="0" smtClean="0">
                <a:latin typeface="Symbol" pitchFamily="18" charset="2"/>
              </a:rPr>
              <a:t>p</a:t>
            </a:r>
            <a:r>
              <a:rPr lang="en-US" b="1" dirty="0" smtClean="0"/>
              <a:t>r</a:t>
            </a:r>
            <a:r>
              <a:rPr lang="en-US" b="1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A small amount of that energy is intercepted by the Earth in it’s orbit around the Sun.</a:t>
            </a:r>
            <a:endParaRPr lang="en-US" dirty="0"/>
          </a:p>
        </p:txBody>
      </p:sp>
      <p:pic>
        <p:nvPicPr>
          <p:cNvPr id="18436" name="Picture 4" descr="http://www.spaceacademy.net.au/library/notes/solrad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58050"/>
            <a:ext cx="3384376" cy="33498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76800" y="54102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1400" i="1" dirty="0" smtClean="0"/>
              <a:t>r is the radius at which the planet orbits the Sun</a:t>
            </a:r>
            <a:endParaRPr lang="en-TT" sz="14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98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2582" name="Picture 6" descr="http://blog.timesunion.com/opinion/files/2010/10/1013_WVbub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13375" cy="6813376"/>
          </a:xfrm>
          <a:prstGeom prst="rect">
            <a:avLst/>
          </a:prstGeom>
          <a:noFill/>
        </p:spPr>
      </p:pic>
      <p:pic>
        <p:nvPicPr>
          <p:cNvPr id="11" name="Picture 6" descr="http://blog.timesunion.com/opinion/files/2010/10/1013_WVbubble.jpg"/>
          <p:cNvPicPr>
            <a:picLocks noChangeAspect="1" noChangeArrowheads="1"/>
          </p:cNvPicPr>
          <p:nvPr/>
        </p:nvPicPr>
        <p:blipFill>
          <a:blip r:embed="rId3" cstate="print"/>
          <a:srcRect l="8530" t="6824" r="9587" b="11293"/>
          <a:stretch>
            <a:fillRect/>
          </a:stretch>
        </p:blipFill>
        <p:spPr bwMode="auto">
          <a:xfrm>
            <a:off x="2771800" y="1628800"/>
            <a:ext cx="3456384" cy="3456384"/>
          </a:xfrm>
          <a:prstGeom prst="rect">
            <a:avLst/>
          </a:prstGeom>
          <a:noFill/>
        </p:spPr>
      </p:pic>
      <p:pic>
        <p:nvPicPr>
          <p:cNvPr id="152580" name="Picture 4" descr="http://blog.timesunion.com/opinion/files/2010/10/1013_WVbub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12976"/>
            <a:ext cx="504057" cy="504057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V="1">
            <a:off x="4572000" y="2492896"/>
            <a:ext cx="2520280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204864"/>
            <a:ext cx="2376264" cy="1224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876256" y="2204864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99993" y="378904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Radiation from surface of Sun =      63 X 10</a:t>
            </a:r>
            <a:r>
              <a:rPr lang="en-US" b="1" baseline="30000" dirty="0" smtClean="0"/>
              <a:t>6</a:t>
            </a:r>
            <a:r>
              <a:rPr lang="en-US" b="1" dirty="0" smtClean="0"/>
              <a:t> W/m</a:t>
            </a:r>
            <a:r>
              <a:rPr lang="en-US" b="1" baseline="30000" dirty="0" smtClean="0"/>
              <a:t>2</a:t>
            </a:r>
            <a:endParaRPr lang="en-US" b="1" baseline="300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788024" y="3573016"/>
            <a:ext cx="216024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16216" y="62068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FF0000"/>
                </a:solidFill>
              </a:rPr>
              <a:t>Radiation at the top of the Earth’s atmosphere ~1360 W/m</a:t>
            </a:r>
            <a:r>
              <a:rPr lang="en-US" b="1" i="1" baseline="30000" dirty="0" smtClean="0">
                <a:solidFill>
                  <a:srgbClr val="FF0000"/>
                </a:solidFill>
              </a:rPr>
              <a:t>2</a:t>
            </a:r>
          </a:p>
          <a:p>
            <a:pPr algn="r"/>
            <a:r>
              <a:rPr lang="en-US" b="1" i="1" dirty="0" smtClean="0">
                <a:solidFill>
                  <a:srgbClr val="FF0000"/>
                </a:solidFill>
              </a:rPr>
              <a:t>(solar “constant”)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952" y="2132856"/>
            <a:ext cx="218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Earth is ~150 x 10</a:t>
            </a:r>
            <a:r>
              <a:rPr lang="en-US" b="1" baseline="30000" dirty="0" smtClean="0"/>
              <a:t>6</a:t>
            </a:r>
            <a:r>
              <a:rPr lang="en-US" b="1" dirty="0" smtClean="0"/>
              <a:t> km from the Sun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00192" y="5301208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Radiation from an object falls off by the inverse square of the distance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508518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Area of a sphere = 4</a:t>
            </a:r>
            <a:r>
              <a:rPr lang="en-US" sz="2400" b="1" dirty="0" smtClean="0">
                <a:latin typeface="Symbol" pitchFamily="18" charset="2"/>
              </a:rPr>
              <a:t>p</a:t>
            </a:r>
            <a:r>
              <a:rPr lang="en-US" sz="2400" b="1" dirty="0" smtClean="0"/>
              <a:t>r</a:t>
            </a:r>
            <a:r>
              <a:rPr lang="en-US" sz="2400" b="1" baseline="30000" dirty="0" smtClean="0"/>
              <a:t>2</a:t>
            </a:r>
            <a:endParaRPr lang="en-US" sz="2400" b="1" baseline="30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133600" y="3429000"/>
            <a:ext cx="243840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30737" y="3594502"/>
            <a:ext cx="1864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T" sz="1600" b="1" i="1" dirty="0" smtClean="0"/>
              <a:t>Radius of sphere = r</a:t>
            </a:r>
            <a:endParaRPr lang="en-TT" sz="1600" b="1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720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6" grpId="0"/>
      <p:bldP spid="17" grpId="0"/>
      <p:bldP spid="1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1074" name="Picture 2" descr="http://eesc.columbia.edu/courses/ees/slides/climate/comp_at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0683"/>
            <a:ext cx="7992888" cy="6311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3769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Radiation at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At the top of Earth’s atmosphere, ~1360 W/m</a:t>
            </a:r>
            <a:r>
              <a:rPr lang="en-US" baseline="30000" dirty="0" smtClean="0"/>
              <a:t>2 </a:t>
            </a:r>
            <a:r>
              <a:rPr lang="en-US" dirty="0" smtClean="0"/>
              <a:t> of energy strikes the Earth’s atmosphere</a:t>
            </a:r>
          </a:p>
          <a:p>
            <a:r>
              <a:rPr lang="en-US" dirty="0" smtClean="0"/>
              <a:t>Some of this energy is reflected back into space from the Earth, and some of it is absorbed by the Earth</a:t>
            </a:r>
          </a:p>
          <a:p>
            <a:r>
              <a:rPr lang="en-US" b="1" dirty="0" err="1" smtClean="0"/>
              <a:t>Albedo</a:t>
            </a:r>
            <a:r>
              <a:rPr lang="en-US" dirty="0" smtClean="0"/>
              <a:t> – the reflectivity of a surface (between 0 and 1)</a:t>
            </a:r>
          </a:p>
          <a:p>
            <a:pPr lvl="1"/>
            <a:r>
              <a:rPr lang="en-US" dirty="0" smtClean="0"/>
              <a:t>White object and light colored objects have high </a:t>
            </a:r>
            <a:r>
              <a:rPr lang="en-US" dirty="0" err="1" smtClean="0"/>
              <a:t>albedo</a:t>
            </a:r>
            <a:r>
              <a:rPr lang="en-US" dirty="0" smtClean="0"/>
              <a:t> (near 1)</a:t>
            </a:r>
          </a:p>
          <a:p>
            <a:pPr lvl="1"/>
            <a:r>
              <a:rPr lang="en-US" dirty="0" smtClean="0"/>
              <a:t>Dark objects have low </a:t>
            </a:r>
            <a:r>
              <a:rPr lang="en-US" dirty="0" err="1" smtClean="0"/>
              <a:t>albedo</a:t>
            </a:r>
            <a:r>
              <a:rPr lang="en-US" dirty="0" smtClean="0"/>
              <a:t> (near 0)</a:t>
            </a:r>
          </a:p>
          <a:p>
            <a:pPr lvl="1"/>
            <a:r>
              <a:rPr lang="en-US" dirty="0" smtClean="0"/>
              <a:t>Earth’s average albedo is about 0.3 (including the ground, plants, oceans, ice, snow, clouds, …)</a:t>
            </a:r>
          </a:p>
          <a:p>
            <a:pPr lvl="2"/>
            <a:r>
              <a:rPr lang="en-US" dirty="0" smtClean="0"/>
              <a:t>~30% of the radiation is reflected</a:t>
            </a:r>
          </a:p>
          <a:p>
            <a:pPr lvl="2"/>
            <a:r>
              <a:rPr lang="en-US" dirty="0" smtClean="0"/>
              <a:t>~70% is absorbed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66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Albedo of Various Surfaces</a:t>
            </a:r>
            <a:endParaRPr lang="en-TT" dirty="0"/>
          </a:p>
        </p:txBody>
      </p:sp>
      <p:pic>
        <p:nvPicPr>
          <p:cNvPr id="1032" name="Picture 8" descr="File:Albedo-e hg.sv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858468" y="1600200"/>
            <a:ext cx="3236063" cy="452596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TT" dirty="0" smtClean="0"/>
              <a:t>Snow and clouds have the highest albedo</a:t>
            </a:r>
          </a:p>
          <a:p>
            <a:r>
              <a:rPr lang="en-TT" dirty="0" smtClean="0"/>
              <a:t>Water, dark wet soil, and forest has the lowest albedo</a:t>
            </a:r>
          </a:p>
          <a:p>
            <a:r>
              <a:rPr lang="en-TT" dirty="0" smtClean="0"/>
              <a:t>Everything else is in between</a:t>
            </a:r>
            <a:endParaRPr lang="en-TT" dirty="0"/>
          </a:p>
        </p:txBody>
      </p:sp>
      <p:sp>
        <p:nvSpPr>
          <p:cNvPr id="5" name="AutoShape 4" descr="http://upload.wikimedia.org/wikipedia/commons/1/18/Albedo-e_hg.svg"/>
          <p:cNvSpPr>
            <a:spLocks noChangeAspect="1" noChangeArrowheads="1"/>
          </p:cNvSpPr>
          <p:nvPr/>
        </p:nvSpPr>
        <p:spPr bwMode="auto">
          <a:xfrm>
            <a:off x="155575" y="-1973263"/>
            <a:ext cx="2943225" cy="411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TT"/>
          </a:p>
        </p:txBody>
      </p:sp>
      <p:sp>
        <p:nvSpPr>
          <p:cNvPr id="6" name="AutoShape 6" descr="http://upload.wikimedia.org/wikipedia/commons/1/18/Albedo-e_hg.svg"/>
          <p:cNvSpPr>
            <a:spLocks noChangeAspect="1" noChangeArrowheads="1"/>
          </p:cNvSpPr>
          <p:nvPr/>
        </p:nvSpPr>
        <p:spPr bwMode="auto">
          <a:xfrm>
            <a:off x="307975" y="-1820863"/>
            <a:ext cx="2943225" cy="411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T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68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Earth’s Radiation Budget</a:t>
            </a:r>
            <a:br>
              <a:rPr lang="en-US" dirty="0" smtClean="0"/>
            </a:br>
            <a:r>
              <a:rPr lang="en-US" dirty="0" smtClean="0"/>
              <a:t>(see notes)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3" descr="F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162800" cy="92727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77000" y="1752600"/>
            <a:ext cx="16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 b="0" dirty="0">
                <a:solidFill>
                  <a:schemeClr val="tx1"/>
                </a:solidFill>
                <a:latin typeface="Calibri" charset="0"/>
              </a:rPr>
              <a:t>Solar Radiation Received at </a:t>
            </a:r>
            <a:r>
              <a:rPr lang="en-US" sz="1400" b="0" dirty="0" smtClean="0">
                <a:solidFill>
                  <a:schemeClr val="tx1"/>
                </a:solidFill>
                <a:latin typeface="Calibri" charset="0"/>
              </a:rPr>
              <a:t>TOA (short wave)</a:t>
            </a:r>
            <a:endParaRPr lang="en-US" sz="1400" b="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5791200" y="23622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09600" y="4114800"/>
            <a:ext cx="13049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 b="0" dirty="0">
                <a:solidFill>
                  <a:schemeClr val="tx1"/>
                </a:solidFill>
                <a:latin typeface="Calibri" charset="0"/>
              </a:rPr>
              <a:t>Solar </a:t>
            </a:r>
            <a:r>
              <a:rPr lang="en-US" sz="1400" b="0" dirty="0" smtClean="0">
                <a:solidFill>
                  <a:schemeClr val="tx1"/>
                </a:solidFill>
                <a:latin typeface="Calibri" charset="0"/>
              </a:rPr>
              <a:t>absorbed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400" dirty="0" smtClean="0">
                <a:latin typeface="Calibri" charset="0"/>
              </a:rPr>
              <a:t>(short wave)</a:t>
            </a:r>
            <a:endParaRPr lang="en-US" sz="1400" b="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1828800" y="39624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629400" y="4038600"/>
            <a:ext cx="13049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 b="0" dirty="0">
                <a:solidFill>
                  <a:schemeClr val="tx1"/>
                </a:solidFill>
                <a:latin typeface="Calibri" charset="0"/>
              </a:rPr>
              <a:t>Outgoing </a:t>
            </a:r>
            <a:r>
              <a:rPr lang="en-US" sz="1400" b="0" dirty="0" smtClean="0">
                <a:solidFill>
                  <a:schemeClr val="tx1"/>
                </a:solidFill>
                <a:latin typeface="Calibri" charset="0"/>
              </a:rPr>
              <a:t>radiation (long wave)</a:t>
            </a:r>
            <a:endParaRPr lang="en-US" sz="1400" b="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 flipV="1">
            <a:off x="5181600" y="3505200"/>
            <a:ext cx="1524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1112</Words>
  <Application>Microsoft Macintosh PowerPoint</Application>
  <PresentationFormat>On-screen Show (4:3)</PresentationFormat>
  <Paragraphs>114</Paragraphs>
  <Slides>23</Slides>
  <Notes>0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3.3 Theory of Climate Change</vt:lpstr>
      <vt:lpstr>Ways to Change Our Global Climate</vt:lpstr>
      <vt:lpstr>How can these climate factors change?</vt:lpstr>
      <vt:lpstr>Solar Radiation</vt:lpstr>
      <vt:lpstr>Slide 5</vt:lpstr>
      <vt:lpstr>Slide 6</vt:lpstr>
      <vt:lpstr>Solar Radiation at Earth</vt:lpstr>
      <vt:lpstr>Albedo of Various Surfaces</vt:lpstr>
      <vt:lpstr>Earth’s Radiation Budget (see notes)</vt:lpstr>
      <vt:lpstr>Earth Temperature</vt:lpstr>
      <vt:lpstr>Stefan-Boltzman Law</vt:lpstr>
      <vt:lpstr>Shortwave and Longwave Radiation </vt:lpstr>
      <vt:lpstr>Slide 13</vt:lpstr>
      <vt:lpstr>Earth’s Energy Balance</vt:lpstr>
      <vt:lpstr>Key climate factors</vt:lpstr>
      <vt:lpstr>Is the Solar “Constant” Constant?</vt:lpstr>
      <vt:lpstr>Orbital Variations</vt:lpstr>
      <vt:lpstr>Effects of Volcanic Eruptions on Climate</vt:lpstr>
      <vt:lpstr>Clouds</vt:lpstr>
      <vt:lpstr>Snow and Ice</vt:lpstr>
      <vt:lpstr>Slide 21</vt:lpstr>
      <vt:lpstr>Slide 22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</dc:title>
  <dc:creator>Owner</dc:creator>
  <cp:lastModifiedBy>Chris</cp:lastModifiedBy>
  <cp:revision>18</cp:revision>
  <dcterms:created xsi:type="dcterms:W3CDTF">2014-11-04T21:48:08Z</dcterms:created>
  <dcterms:modified xsi:type="dcterms:W3CDTF">2014-11-05T15:23:07Z</dcterms:modified>
</cp:coreProperties>
</file>