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68" r:id="rId3"/>
    <p:sldId id="256" r:id="rId4"/>
    <p:sldId id="267" r:id="rId5"/>
    <p:sldId id="258" r:id="rId6"/>
    <p:sldId id="259" r:id="rId7"/>
    <p:sldId id="260" r:id="rId8"/>
    <p:sldId id="262" r:id="rId9"/>
    <p:sldId id="274" r:id="rId10"/>
    <p:sldId id="275" r:id="rId11"/>
    <p:sldId id="272" r:id="rId12"/>
    <p:sldId id="263" r:id="rId13"/>
    <p:sldId id="264" r:id="rId14"/>
    <p:sldId id="265" r:id="rId15"/>
    <p:sldId id="266" r:id="rId16"/>
    <p:sldId id="278" r:id="rId17"/>
    <p:sldId id="269" r:id="rId18"/>
    <p:sldId id="270" r:id="rId19"/>
    <p:sldId id="271" r:id="rId20"/>
    <p:sldId id="273" r:id="rId21"/>
    <p:sldId id="257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EF098-34A4-4049-98E1-F87C356F67F3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7095D-A3F7-4546-8CA2-36AD8BA69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fld id="{2006CC97-1D3C-4401-A5AA-4716030A3AA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19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37B21-50E9-1646-854B-AC9A3FB7EC88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BF755-2154-41A5-9389-5D42D3E4CFAC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376B9-010B-4606-87ED-A0DEF73B9947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2000" b="1" i="1" dirty="0"/>
              <a:t>Table SPM 3: </a:t>
            </a:r>
            <a:r>
              <a:rPr lang="en-US" sz="2000" i="1" u="sng" dirty="0"/>
              <a:t>Key mitigation technologies and practices by sector</a:t>
            </a:r>
            <a:r>
              <a:rPr lang="en-US" sz="2000" i="1" dirty="0"/>
              <a:t>. Sectors and technologies are listed in no particular order. Non-technological practices, such as lifestyle changes, which are cross-cutting, are not included in this table (but are addressed in paragraph 7 in this SPM).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37B21-50E9-1646-854B-AC9A3FB7EC88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DB1C881-826E-8046-8659-B0D3E7F788C7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3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67675" cy="56197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627321"/>
            <a:ext cx="8210550" cy="706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725" y="6153150"/>
            <a:ext cx="8210550" cy="70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75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B4820-3ED9-3B42-9E75-F4554EB401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3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84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2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61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69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91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90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71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26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327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54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573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8D4B-13EB-4630-8313-50066FDF06E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12/2/14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Keyhani.1@osu.edu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ED4A-0E54-4514-9D71-995D43A3B7B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697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42948-AAF5-4E40-BC00-1F84B2CF8E7F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931473"/>
      </p:ext>
    </p:extLst>
  </p:cSld>
  <p:clrMapOvr>
    <a:masterClrMapping/>
  </p:clrMapOvr>
  <p:transition xmlns:p14="http://schemas.microsoft.com/office/powerpoint/2010/main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67675" cy="561975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627321"/>
            <a:ext cx="8210550" cy="706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725" y="6153150"/>
            <a:ext cx="8210550" cy="70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4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3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8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0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31F7-8EB5-9345-99A4-30AEAAFDD751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3874-0DCF-344D-9366-4F5971EE9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B22780-727B-4A42-B8B8-6D4686413ACE}" type="datetimeFigureOut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12/2/14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958FC2-42A9-497B-BBAA-16293B1A84F6}" type="slidenum">
              <a:rPr lang="en-T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T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49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-syst-sci-data-discuss.net/5/1107/2012" TargetMode="External"/><Relationship Id="rId4" Type="http://schemas.openxmlformats.org/officeDocument/2006/relationships/hyperlink" Target="http://www.globalcarbonproject.org/carbonbudget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cdiac.ornl.gov/trends/emis/meth_reg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65ScX7kNR_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a.gov/climatechange/ghgemissions/ind-calculator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newsroom.unfccc.in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6599" y="434459"/>
            <a:ext cx="52941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3366FF"/>
                </a:solidFill>
                <a:cs typeface="Times New Roman" charset="0"/>
              </a:rPr>
              <a:t> </a:t>
            </a:r>
            <a:r>
              <a:rPr lang="en-US" sz="3200" b="1" i="1" dirty="0" smtClean="0">
                <a:solidFill>
                  <a:srgbClr val="3366FF"/>
                </a:solidFill>
                <a:cs typeface="Times New Roman" charset="0"/>
              </a:rPr>
              <a:t>Section 4 Future Perspectives</a:t>
            </a:r>
            <a:endParaRPr lang="en-US" sz="3200" b="1" i="1" dirty="0">
              <a:solidFill>
                <a:srgbClr val="3366FF"/>
              </a:solidFill>
              <a:cs typeface="Times New Roman" charset="0"/>
            </a:endParaRPr>
          </a:p>
        </p:txBody>
      </p:sp>
      <p:pic>
        <p:nvPicPr>
          <p:cNvPr id="7" name="Picture 8" descr="multi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1422399"/>
            <a:ext cx="635215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74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"/>
          <a:stretch>
            <a:fillRect/>
          </a:stretch>
        </p:blipFill>
        <p:spPr bwMode="auto">
          <a:xfrm>
            <a:off x="0" y="436563"/>
            <a:ext cx="9144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1322388" y="261938"/>
            <a:ext cx="6523037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73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altLang="en-US" smtClean="0">
                <a:ea typeface="ＭＳ Ｐゴシック" pitchFamily="1" charset="-128"/>
              </a:rPr>
              <a:t>In a World of 20 People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5" cy="477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55"/>
                <a:gridCol w="1608455"/>
                <a:gridCol w="1608455"/>
                <a:gridCol w="1608455"/>
                <a:gridCol w="1608455"/>
              </a:tblGrid>
              <a:tr h="1737475">
                <a:tc>
                  <a:txBody>
                    <a:bodyPr/>
                    <a:lstStyle/>
                    <a:p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# People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Annual Fossil Fuel Emissions % of Global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Fossil Fuel Emissions per capita relative to developing world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Gross</a:t>
                      </a:r>
                      <a:r>
                        <a:rPr lang="en-TT" sz="1800" baseline="0" dirty="0" smtClean="0"/>
                        <a:t> Domestic Product relative to developing world</a:t>
                      </a:r>
                      <a:endParaRPr lang="en-TT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TT" sz="1800" dirty="0" smtClean="0"/>
                        <a:t>United States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19%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8.52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13.69</a:t>
                      </a:r>
                      <a:endParaRPr lang="en-TT" sz="1800" dirty="0"/>
                    </a:p>
                  </a:txBody>
                  <a:tcPr marT="45723" marB="45723"/>
                </a:tc>
              </a:tr>
              <a:tr h="640123">
                <a:tc>
                  <a:txBody>
                    <a:bodyPr/>
                    <a:lstStyle/>
                    <a:p>
                      <a:r>
                        <a:rPr lang="en-TT" sz="1800" dirty="0" smtClean="0"/>
                        <a:t>European Union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13%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3.65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8.81</a:t>
                      </a:r>
                      <a:endParaRPr lang="en-TT" sz="1800" dirty="0"/>
                    </a:p>
                  </a:txBody>
                  <a:tcPr marT="45723" marB="45723"/>
                </a:tc>
              </a:tr>
              <a:tr h="640123">
                <a:tc>
                  <a:txBody>
                    <a:bodyPr/>
                    <a:lstStyle/>
                    <a:p>
                      <a:r>
                        <a:rPr lang="en-TT" sz="1800" dirty="0" smtClean="0"/>
                        <a:t>Other Developed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2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17%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4.28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5.74</a:t>
                      </a:r>
                      <a:endParaRPr lang="en-TT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TT" sz="1800" dirty="0" smtClean="0"/>
                        <a:t>China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4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23%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2.39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1.43</a:t>
                      </a:r>
                      <a:endParaRPr lang="en-TT" sz="1800" dirty="0"/>
                    </a:p>
                  </a:txBody>
                  <a:tcPr marT="45723" marB="45723"/>
                </a:tc>
              </a:tr>
              <a:tr h="370865">
                <a:tc>
                  <a:txBody>
                    <a:bodyPr/>
                    <a:lstStyle/>
                    <a:p>
                      <a:r>
                        <a:rPr lang="en-TT" sz="1800" dirty="0" smtClean="0"/>
                        <a:t>India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4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6%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.69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0.58</a:t>
                      </a:r>
                      <a:endParaRPr lang="en-TT" sz="1800" dirty="0"/>
                    </a:p>
                  </a:txBody>
                  <a:tcPr marT="45723" marB="45723"/>
                </a:tc>
              </a:tr>
              <a:tr h="640123">
                <a:tc>
                  <a:txBody>
                    <a:bodyPr/>
                    <a:lstStyle/>
                    <a:p>
                      <a:r>
                        <a:rPr lang="en-TT" sz="1800" dirty="0" smtClean="0"/>
                        <a:t>Other Developing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8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21%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1.00</a:t>
                      </a:r>
                      <a:endParaRPr lang="en-TT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1800" dirty="0" smtClean="0"/>
                        <a:t>1.00</a:t>
                      </a:r>
                      <a:endParaRPr lang="en-TT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99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TT" dirty="0" smtClean="0"/>
              <a:t>Cumulative CO2 Emissions from Fossil Fuels – 1850 - 2005</a:t>
            </a:r>
            <a:endParaRPr lang="en-TT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 altLang="en-US" smtClean="0">
              <a:ea typeface="ＭＳ Ｐゴシック" pitchFamily="1" charset="-128"/>
            </a:endParaRPr>
          </a:p>
        </p:txBody>
      </p:sp>
      <p:pic>
        <p:nvPicPr>
          <p:cNvPr id="23556" name="Picture 2" descr="http://upload.wikimedia.org/wikipedia/commons/1/1b/World_map_of_cumulative_energy-related_carbon_dioxide_emissions,_1850-2005._The_darker_the_color,_the_larger_the_emiss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20850"/>
            <a:ext cx="8401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6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>
                <a:solidFill>
                  <a:schemeClr val="tx1"/>
                </a:solidFill>
                <a:latin typeface="Arial Narrow" charset="0"/>
                <a:ea typeface="ＭＳ Ｐゴシック" pitchFamily="1" charset="-128"/>
              </a:rPr>
              <a:t>Top Fossil Fuel Emitters (Absolute)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627063"/>
            <a:ext cx="8210550" cy="706437"/>
          </a:xfrm>
        </p:spPr>
        <p:txBody>
          <a:bodyPr/>
          <a:lstStyle/>
          <a:p>
            <a:r>
              <a:rPr lang="en-US" altLang="en-US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</a:rPr>
              <a:t>Top four emitters in 2011 covered 62% of global emissions</a:t>
            </a:r>
          </a:p>
          <a:p>
            <a:r>
              <a:rPr lang="en-US" altLang="en-US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</a:rPr>
              <a:t>China (28%), United States (16%), EU27 (11%), India (7%)</a:t>
            </a:r>
            <a:endParaRPr lang="en-GB" altLang="en-US" smtClean="0"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6725" y="6049963"/>
            <a:ext cx="8210550" cy="808037"/>
          </a:xfrm>
        </p:spPr>
        <p:txBody>
          <a:bodyPr/>
          <a:lstStyle/>
          <a:p>
            <a:r>
              <a:rPr lang="en-GB" altLang="en-US" smtClean="0">
                <a:latin typeface="Arial" charset="0"/>
                <a:ea typeface="ＭＳ Ｐゴシック" pitchFamily="1" charset="-128"/>
                <a:cs typeface="Arial" charset="0"/>
              </a:rPr>
              <a:t>The growing gap between EU27 and USA is due to emission decreases in Germany (45% of the 1990-2011 cumulative difference), UK (19%), Romania (13%), Czech Republic (8%), and Poland (5%)</a:t>
            </a:r>
            <a:r>
              <a:rPr lang="nb-NO" altLang="en-US" smtClean="0">
                <a:latin typeface="Arial" charset="0"/>
                <a:ea typeface="ＭＳ Ｐゴシック" pitchFamily="1" charset="-128"/>
                <a:cs typeface="Arial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GB" altLang="en-US" sz="1200" smtClean="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Arial" charset="0"/>
              </a:rPr>
              <a:t>Source: </a:t>
            </a:r>
            <a:r>
              <a:rPr lang="en-US" altLang="en-US" sz="1200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  <a:hlinkClick r:id="rId2"/>
              </a:rPr>
              <a:t>CDIAC Data</a:t>
            </a:r>
            <a:r>
              <a:rPr lang="en-US" altLang="en-US" sz="1200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</a:rPr>
              <a:t>; </a:t>
            </a:r>
            <a:r>
              <a:rPr lang="en-US" altLang="en-US" sz="1200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  <a:hlinkClick r:id="rId3"/>
              </a:rPr>
              <a:t>Le Quéré et al. 2012</a:t>
            </a:r>
            <a:r>
              <a:rPr lang="en-US" altLang="en-US" sz="1200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</a:rPr>
              <a:t>; </a:t>
            </a:r>
            <a:r>
              <a:rPr lang="en-US" altLang="en-US" sz="1200" smtClean="0">
                <a:solidFill>
                  <a:srgbClr val="000090"/>
                </a:solidFill>
                <a:latin typeface="Arial" charset="0"/>
                <a:ea typeface="ＭＳ Ｐゴシック" pitchFamily="1" charset="-128"/>
                <a:cs typeface="Arial" charset="0"/>
                <a:hlinkClick r:id="rId4"/>
              </a:rPr>
              <a:t>Global Carbon Project 2012</a:t>
            </a:r>
            <a:endParaRPr lang="en-GB" altLang="en-US" sz="1200" smtClean="0">
              <a:solidFill>
                <a:srgbClr val="000000"/>
              </a:solidFill>
              <a:latin typeface="Arial" charset="0"/>
              <a:ea typeface="ＭＳ Ｐゴシック" pitchFamily="1" charset="-128"/>
              <a:cs typeface="Arial" charset="0"/>
            </a:endParaRPr>
          </a:p>
        </p:txBody>
      </p:sp>
      <p:pic>
        <p:nvPicPr>
          <p:cNvPr id="25605" name="Picture 2" descr="U:\GCP\Slides\fig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84288"/>
            <a:ext cx="66738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47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 altLang="en-US" smtClean="0">
              <a:ea typeface="ＭＳ Ｐゴシック" pitchFamily="1" charset="-128"/>
            </a:endParaRPr>
          </a:p>
        </p:txBody>
      </p:sp>
      <p:pic>
        <p:nvPicPr>
          <p:cNvPr id="26627" name="Picture 2" descr="http://upload.wikimedia.org/wikipedia/commons/5/5d/Regional_trends_in_annual_per_capita_carbon_dioxide_emissions_from_fuel_combustion_between_1971_and_20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/>
          <a:stretch>
            <a:fillRect/>
          </a:stretch>
        </p:blipFill>
        <p:spPr bwMode="auto">
          <a:xfrm>
            <a:off x="395288" y="623888"/>
            <a:ext cx="8291512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TT" dirty="0" smtClean="0"/>
              <a:t>Per Capita CO</a:t>
            </a:r>
            <a:r>
              <a:rPr lang="en-TT" baseline="-25000" dirty="0" smtClean="0"/>
              <a:t>2</a:t>
            </a:r>
            <a:r>
              <a:rPr lang="en-TT" dirty="0" smtClean="0"/>
              <a:t> Emissions by Country/Region</a:t>
            </a:r>
            <a:endParaRPr lang="en-TT" dirty="0"/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5562600" y="1789113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Americas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2263775" y="3759200"/>
            <a:ext cx="854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Europe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4572000" y="3429000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 dirty="0"/>
              <a:t>Asia Oceania</a:t>
            </a:r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4541838" y="472916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Middle East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6186488" y="4740275"/>
            <a:ext cx="715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China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6161088" y="5576888"/>
            <a:ext cx="1468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Latin America</a:t>
            </a: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6180138" y="6000750"/>
            <a:ext cx="728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Africa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6169025" y="5784850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/>
              <a:t>Asia</a:t>
            </a:r>
          </a:p>
        </p:txBody>
      </p:sp>
      <p:sp>
        <p:nvSpPr>
          <p:cNvPr id="26637" name="TextBox 12"/>
          <p:cNvSpPr txBox="1">
            <a:spLocks noChangeArrowheads="1"/>
          </p:cNvSpPr>
          <p:nvPr/>
        </p:nvSpPr>
        <p:spPr bwMode="auto">
          <a:xfrm>
            <a:off x="1295400" y="3048000"/>
            <a:ext cx="301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 dirty="0"/>
              <a:t>Non OECD Europe and Eurasia</a:t>
            </a:r>
          </a:p>
        </p:txBody>
      </p:sp>
    </p:spTree>
    <p:extLst>
      <p:ext uri="{BB962C8B-B14F-4D97-AF65-F5344CB8AC3E}">
        <p14:creationId xmlns:p14="http://schemas.microsoft.com/office/powerpoint/2010/main" val="3190441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22955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i="1">
                <a:cs typeface="Times New Roman" charset="0"/>
              </a:rPr>
              <a:t> </a:t>
            </a:r>
            <a:endParaRPr lang="en-US" sz="12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 </a:t>
            </a:r>
          </a:p>
          <a:p>
            <a:pPr lvl="1" eaLnBrk="0" hangingPunct="0"/>
            <a:endParaRPr lang="en-US"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367" y="1651111"/>
            <a:ext cx="6703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Weather Forecast in 2050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https://www.youtube.com/watch?v=65ScX7kNR_g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5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001000" cy="609600"/>
          </a:xfrm>
        </p:spPr>
        <p:txBody>
          <a:bodyPr/>
          <a:lstStyle/>
          <a:p>
            <a:r>
              <a:rPr lang="en-US" sz="3200" b="1" dirty="0" smtClean="0"/>
              <a:t>The Climate </a:t>
            </a:r>
            <a:r>
              <a:rPr lang="en-US" sz="3200" b="1" dirty="0"/>
              <a:t>C</a:t>
            </a:r>
            <a:r>
              <a:rPr lang="en-US" sz="3200" b="1" dirty="0" smtClean="0"/>
              <a:t>hange Challenge</a:t>
            </a:r>
            <a:endParaRPr lang="en-US" sz="24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2000"/>
            <a:ext cx="8587680" cy="6096000"/>
          </a:xfrm>
        </p:spPr>
        <p:txBody>
          <a:bodyPr>
            <a:noAutofit/>
          </a:bodyPr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sz="2800" dirty="0"/>
              <a:t>Society has three options:</a:t>
            </a:r>
          </a:p>
          <a:p>
            <a:pPr>
              <a:spcBef>
                <a:spcPts val="0"/>
              </a:spcBef>
            </a:pPr>
            <a:r>
              <a:rPr lang="en-US" sz="2800" u="sng" dirty="0"/>
              <a:t>Mitigation</a:t>
            </a:r>
            <a:r>
              <a:rPr lang="en-US" sz="2800" dirty="0"/>
              <a:t>: reducing the pace &amp; magnitude of the changes in global climate being caused by human </a:t>
            </a:r>
            <a:r>
              <a:rPr lang="en-US" sz="2800" dirty="0" smtClean="0"/>
              <a:t>activities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moving </a:t>
            </a:r>
            <a:r>
              <a:rPr lang="en-US" sz="1800" dirty="0"/>
              <a:t>to </a:t>
            </a:r>
            <a:r>
              <a:rPr lang="en-US" sz="1800" b="1" dirty="0"/>
              <a:t>sustainability</a:t>
            </a:r>
            <a:r>
              <a:rPr lang="en-US" sz="1800" dirty="0"/>
              <a:t> - reducing emissions of GHG, enhancing “sinks” for these gases, using sustainable fuels (solar, wind, tidal) and “</a:t>
            </a:r>
            <a:r>
              <a:rPr lang="en-US" sz="1800" dirty="0" err="1"/>
              <a:t>geoengineering</a:t>
            </a:r>
            <a:r>
              <a:rPr lang="en-US" sz="1800" dirty="0"/>
              <a:t>” to counteract the warming effects of </a:t>
            </a:r>
            <a:r>
              <a:rPr lang="en-US" sz="1800" dirty="0" smtClean="0"/>
              <a:t>GHG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u="sng" dirty="0"/>
              <a:t>Adaptation</a:t>
            </a:r>
            <a:r>
              <a:rPr lang="en-US" sz="2800" dirty="0"/>
              <a:t>: reducing the adverse impacts on human well-being resulting from the changes in climate that do </a:t>
            </a:r>
            <a:r>
              <a:rPr lang="en-US" sz="2800" dirty="0" smtClean="0"/>
              <a:t>occur</a:t>
            </a: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changing </a:t>
            </a:r>
            <a:r>
              <a:rPr lang="en-US" sz="1800" dirty="0"/>
              <a:t>agricultural practices, strengthening defenses against climate-related disease, and building more dams and </a:t>
            </a:r>
            <a:r>
              <a:rPr lang="en-US" sz="1800" dirty="0" smtClean="0"/>
              <a:t>dikes, moving inland (away from the water front), developing heat and drought resistant crops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800" u="sng" dirty="0"/>
              <a:t>Suffering</a:t>
            </a:r>
            <a:r>
              <a:rPr lang="en-US" sz="2800" dirty="0"/>
              <a:t> the adverse impacts that are not avoided by either mitigation or </a:t>
            </a:r>
            <a:r>
              <a:rPr lang="en-US" sz="2800" dirty="0" smtClean="0"/>
              <a:t>adaptation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70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900">
                <a:solidFill>
                  <a:schemeClr val="tx1"/>
                </a:solidFill>
              </a:rPr>
              <a:t>Key technologies to reduce emissions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55963" y="4684713"/>
            <a:ext cx="5659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ja-JP">
                <a:ea typeface="MS Mincho" pitchFamily="49" charset="-128"/>
              </a:rPr>
              <a:t>Efficient lighting; efficient appliances and air conditioning; improved insulation ; solar heating and  cooling; alternatives for fluorinated gases in insulation and appliances</a:t>
            </a:r>
            <a:endParaRPr lang="en-US">
              <a:ea typeface="MS Mincho" pitchFamily="49" charset="-128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81363" y="1666875"/>
            <a:ext cx="5710237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ja-JP" dirty="0">
                <a:ea typeface="MS Mincho" pitchFamily="49" charset="-128"/>
              </a:rPr>
              <a:t>Efficiency;  fuel switching; renewable (hydropower, solar, wind, geothermal  and bioenergy); combined heat and power; nuclear power; early applications of CO</a:t>
            </a:r>
            <a:r>
              <a:rPr lang="en-GB" altLang="ja-JP" baseline="-25000" dirty="0">
                <a:ea typeface="MS Mincho" pitchFamily="49" charset="-128"/>
              </a:rPr>
              <a:t>2</a:t>
            </a:r>
            <a:r>
              <a:rPr lang="en-GB" altLang="ja-JP" dirty="0">
                <a:ea typeface="MS Mincho" pitchFamily="49" charset="-128"/>
              </a:rPr>
              <a:t> capture and storage</a:t>
            </a:r>
          </a:p>
          <a:p>
            <a:pPr eaLnBrk="0" hangingPunct="0">
              <a:spcBef>
                <a:spcPct val="20000"/>
              </a:spcBef>
              <a:buFont typeface="Times" pitchFamily="18" charset="0"/>
              <a:buNone/>
            </a:pP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1300" y="1608138"/>
            <a:ext cx="1141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altLang="ja-JP" sz="1600" b="1">
                <a:ea typeface="MS Mincho" pitchFamily="49" charset="-128"/>
              </a:rPr>
              <a:t>Energy </a:t>
            </a:r>
          </a:p>
          <a:p>
            <a:pPr algn="r" eaLnBrk="0" hangingPunct="0"/>
            <a:r>
              <a:rPr lang="en-GB" altLang="ja-JP" sz="1600" b="1">
                <a:ea typeface="MS Mincho" pitchFamily="49" charset="-128"/>
              </a:rPr>
              <a:t>Supply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69863" y="3203575"/>
            <a:ext cx="113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ja-JP" sz="1600" b="1">
                <a:ea typeface="MS Mincho" pitchFamily="49" charset="-128"/>
              </a:rPr>
              <a:t>Transport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309938" y="3179763"/>
            <a:ext cx="563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ja-JP">
                <a:ea typeface="MS Mincho" pitchFamily="49" charset="-128"/>
              </a:rPr>
              <a:t>More fuel efficient vehicles;  hybrid vehicles; biofuels; </a:t>
            </a:r>
          </a:p>
          <a:p>
            <a:pPr eaLnBrk="0" hangingPunct="0"/>
            <a:r>
              <a:rPr lang="en-GB" altLang="ja-JP">
                <a:ea typeface="MS Mincho" pitchFamily="49" charset="-128"/>
              </a:rPr>
              <a:t>modal shifts from road transport to rail and public </a:t>
            </a:r>
          </a:p>
          <a:p>
            <a:pPr eaLnBrk="0" hangingPunct="0"/>
            <a:r>
              <a:rPr lang="en-GB" altLang="ja-JP">
                <a:ea typeface="MS Mincho" pitchFamily="49" charset="-128"/>
              </a:rPr>
              <a:t>transport systems; cycling, walking; land-use planning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3675" y="4652963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ja-JP" sz="1600" b="1">
                <a:ea typeface="MS Mincho" pitchFamily="49" charset="-128"/>
              </a:rPr>
              <a:t>Buildings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33400" y="1143000"/>
            <a:ext cx="79867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GB" altLang="ja-JP" sz="1700" b="1">
                <a:solidFill>
                  <a:srgbClr val="CC0000"/>
                </a:solidFill>
                <a:ea typeface="MS Mincho" pitchFamily="49" charset="-128"/>
              </a:rPr>
              <a:t>Key mitigation technologies and practices currently commercially available</a:t>
            </a:r>
            <a:r>
              <a:rPr lang="en-GB" altLang="ja-JP" sz="1600" b="1">
                <a:solidFill>
                  <a:srgbClr val="CC0000"/>
                </a:solidFill>
                <a:ea typeface="MS Mincho" pitchFamily="49" charset="-128"/>
              </a:rPr>
              <a:t> </a:t>
            </a:r>
            <a:endParaRPr lang="en-US" sz="1600">
              <a:solidFill>
                <a:srgbClr val="CC0000"/>
              </a:solidFill>
            </a:endParaRPr>
          </a:p>
        </p:txBody>
      </p:sp>
      <p:pic>
        <p:nvPicPr>
          <p:cNvPr id="35850" name="Picture 10" descr="building3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322388" y="4697413"/>
            <a:ext cx="1646237" cy="1235075"/>
          </a:xfrm>
          <a:prstGeom prst="rect">
            <a:avLst/>
          </a:prstGeom>
          <a:noFill/>
        </p:spPr>
      </p:pic>
      <p:pic>
        <p:nvPicPr>
          <p:cNvPr id="35851" name="Picture 11" descr="building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1373188" y="1738313"/>
            <a:ext cx="1646237" cy="1235075"/>
          </a:xfrm>
          <a:prstGeom prst="rect">
            <a:avLst/>
          </a:prstGeom>
          <a:noFill/>
        </p:spPr>
      </p:pic>
      <p:pic>
        <p:nvPicPr>
          <p:cNvPr id="35852" name="Picture 12" descr="met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5088" y="3249613"/>
            <a:ext cx="1646237" cy="123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97209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Pricing of emissions (cap and trade, taxes)</a:t>
            </a:r>
          </a:p>
          <a:p>
            <a:r>
              <a:rPr lang="en-US" dirty="0" smtClean="0"/>
              <a:t>Mandates/regulations</a:t>
            </a:r>
          </a:p>
          <a:p>
            <a:r>
              <a:rPr lang="en-US" dirty="0" smtClean="0"/>
              <a:t>Government subsidies</a:t>
            </a:r>
          </a:p>
          <a:p>
            <a:r>
              <a:rPr lang="en-US" dirty="0" smtClean="0"/>
              <a:t>Voluntary/educational</a:t>
            </a:r>
          </a:p>
          <a:p>
            <a:r>
              <a:rPr lang="en-US" dirty="0" smtClean="0"/>
              <a:t>Individual actions – measure your own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output and move to lower emission choices – </a:t>
            </a:r>
            <a:r>
              <a:rPr lang="en-US" dirty="0" smtClean="0">
                <a:hlinkClick r:id="rId2"/>
              </a:rPr>
              <a:t>EPA’s Household Carbon Footprint Calculator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904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8065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Politicians</a:t>
            </a:r>
            <a:endParaRPr lang="en-US" dirty="0" smtClean="0"/>
          </a:p>
          <a:p>
            <a:r>
              <a:rPr lang="en-US" dirty="0" smtClean="0"/>
              <a:t>Media</a:t>
            </a:r>
            <a:endParaRPr lang="en-US" dirty="0" smtClean="0"/>
          </a:p>
          <a:p>
            <a:r>
              <a:rPr lang="en-US" dirty="0" smtClean="0"/>
              <a:t>Educators</a:t>
            </a:r>
            <a:endParaRPr lang="en-US" dirty="0" smtClean="0"/>
          </a:p>
          <a:p>
            <a:r>
              <a:rPr lang="en-US" dirty="0" smtClean="0"/>
              <a:t>Industry</a:t>
            </a:r>
          </a:p>
          <a:p>
            <a:r>
              <a:rPr lang="en-US" dirty="0" smtClean="0"/>
              <a:t>Public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84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997842"/>
            <a:ext cx="6216650" cy="511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0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229552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i="1">
                <a:cs typeface="Times New Roman" charset="0"/>
              </a:rPr>
              <a:t> </a:t>
            </a:r>
            <a:endParaRPr lang="en-US" sz="12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 </a:t>
            </a:r>
          </a:p>
          <a:p>
            <a:pPr lvl="1" eaLnBrk="0" hangingPunct="0"/>
            <a:endParaRPr lang="en-US"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8367" y="1651111"/>
            <a:ext cx="670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http://newsroom.unfccc.int/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4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Historian’s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4000"/>
            <a:ext cx="4358305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i="1" dirty="0" smtClean="0">
                <a:solidFill>
                  <a:schemeClr val="tx1"/>
                </a:solidFill>
                <a:ea typeface="ＭＳ Ｐゴシック" pitchFamily="1" charset="-128"/>
              </a:rPr>
              <a:t>“Facts do not cease to exist because they are ignored”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chemeClr val="tx1"/>
                </a:solidFill>
                <a:ea typeface="ＭＳ Ｐゴシック" pitchFamily="1" charset="-128"/>
              </a:rPr>
              <a:t>Aldous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1" charset="-128"/>
              </a:rPr>
              <a:t> Huxley, </a:t>
            </a:r>
            <a:r>
              <a:rPr lang="en-US" sz="2800" i="1" dirty="0" smtClean="0">
                <a:solidFill>
                  <a:schemeClr val="tx1"/>
                </a:solidFill>
                <a:ea typeface="ＭＳ Ｐゴシック" pitchFamily="1" charset="-128"/>
              </a:rPr>
              <a:t>Proper Studies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1" charset="-128"/>
              </a:rPr>
              <a:t>(1927)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Civilizations die from suicide, not by murder</a:t>
            </a:r>
            <a:r>
              <a:rPr lang="en-US" sz="2800" dirty="0" smtClean="0"/>
              <a:t>" </a:t>
            </a:r>
          </a:p>
          <a:p>
            <a:pPr algn="r">
              <a:buNone/>
            </a:pPr>
            <a:r>
              <a:rPr lang="en-US" sz="2800" dirty="0" smtClean="0"/>
              <a:t>Arnold Toynbee, </a:t>
            </a:r>
            <a:r>
              <a:rPr lang="en-US" sz="2800" i="1" dirty="0" smtClean="0"/>
              <a:t>A Study of History</a:t>
            </a:r>
            <a:r>
              <a:rPr lang="en-US" sz="2800" dirty="0" smtClean="0"/>
              <a:t> (1961)</a:t>
            </a:r>
            <a:endParaRPr lang="en-US" sz="1600" dirty="0" smtClean="0"/>
          </a:p>
          <a:p>
            <a:pPr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A phenomenon noticeable throughout history regardless of place or period is the pursuit by government of policies contrary to their own interests</a:t>
            </a:r>
            <a:r>
              <a:rPr lang="en-US" sz="2800" dirty="0" smtClean="0"/>
              <a:t>.”</a:t>
            </a:r>
          </a:p>
          <a:p>
            <a:pPr algn="r">
              <a:buNone/>
            </a:pPr>
            <a:r>
              <a:rPr lang="en-US" sz="2800" dirty="0" smtClean="0"/>
              <a:t>Barbara Tuchman, </a:t>
            </a:r>
          </a:p>
          <a:p>
            <a:pPr algn="r">
              <a:buNone/>
            </a:pPr>
            <a:r>
              <a:rPr lang="en-US" sz="2800" i="1" dirty="0" smtClean="0"/>
              <a:t>The March of Folly: From Troy to Vietnam</a:t>
            </a:r>
            <a:r>
              <a:rPr lang="en-US" sz="2800" dirty="0" smtClean="0"/>
              <a:t> (1984)</a:t>
            </a:r>
            <a:endParaRPr lang="en-US" sz="2800" dirty="0"/>
          </a:p>
        </p:txBody>
      </p:sp>
      <p:pic>
        <p:nvPicPr>
          <p:cNvPr id="4" name="Content Placeholder 3" descr="ostrich_head_in_s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542080"/>
            <a:ext cx="39370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5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810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We need a new generation of young scientists to solve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our future energy problems – education is key!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503738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5665788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"/>
          <a:stretch>
            <a:fillRect/>
          </a:stretch>
        </p:blipFill>
        <p:spPr bwMode="auto">
          <a:xfrm>
            <a:off x="0" y="436563"/>
            <a:ext cx="9144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1322388" y="261938"/>
            <a:ext cx="6523037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36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7380288" y="1557338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 sz="1200"/>
              <a:t>2.6° to 4.8°C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227763" y="3068638"/>
            <a:ext cx="965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 sz="1200"/>
              <a:t>0.3° to 1.7°C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064375" y="404813"/>
            <a:ext cx="207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itchFamily="1" charset="-128"/>
              </a:defRPr>
            </a:lvl9pPr>
          </a:lstStyle>
          <a:p>
            <a:r>
              <a:rPr lang="en-TT" altLang="en-US" sz="1200"/>
              <a:t>Relative to 1986-2005 average</a:t>
            </a:r>
          </a:p>
        </p:txBody>
      </p:sp>
    </p:spTree>
    <p:extLst>
      <p:ext uri="{BB962C8B-B14F-4D97-AF65-F5344CB8AC3E}">
        <p14:creationId xmlns:p14="http://schemas.microsoft.com/office/powerpoint/2010/main" val="75569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9144000" cy="67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9625"/>
            <a:ext cx="8534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600" b="1" dirty="0" smtClean="0">
                <a:latin typeface="Arial" charset="0"/>
                <a:ea typeface="ＭＳ Ｐゴシック" pitchFamily="1" charset="-128"/>
              </a:rPr>
              <a:t>Can we achieve </a:t>
            </a:r>
            <a:r>
              <a:rPr lang="en-US" altLang="en-US" sz="3600" b="1" dirty="0" smtClean="0">
                <a:latin typeface="Arial" charset="0"/>
                <a:ea typeface="ＭＳ Ｐゴシック" pitchFamily="1" charset="-128"/>
              </a:rPr>
              <a:t>emissions reduction commitments to stabilize GHG levels by 2100 at a level that limits global warming to no more than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charset="0"/>
                <a:ea typeface="ＭＳ Ｐゴシック" pitchFamily="1" charset="-128"/>
              </a:rPr>
              <a:t>2°C</a:t>
            </a:r>
            <a:r>
              <a:rPr lang="en-US" altLang="en-US" sz="3600" b="1" dirty="0" smtClean="0">
                <a:latin typeface="Arial" charset="0"/>
                <a:ea typeface="ＭＳ Ｐゴシック" pitchFamily="1" charset="-128"/>
              </a:rPr>
              <a:t> above preindustrial </a:t>
            </a:r>
            <a:r>
              <a:rPr lang="en-US" altLang="en-US" sz="3600" b="1" dirty="0" smtClean="0">
                <a:latin typeface="Arial" charset="0"/>
                <a:ea typeface="ＭＳ Ｐゴシック" pitchFamily="1" charset="-128"/>
              </a:rPr>
              <a:t>levels?</a:t>
            </a:r>
            <a:endParaRPr lang="en-US" altLang="en-US" sz="3600" b="1" dirty="0" smtClean="0">
              <a:latin typeface="Arial" charset="0"/>
              <a:ea typeface="ＭＳ Ｐゴシック" pitchFamily="1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 smtClean="0">
              <a:latin typeface="Arial" charset="0"/>
              <a:ea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charset="0"/>
              <a:ea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Need to Reduce Greenhouse Gases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TT" dirty="0" smtClean="0"/>
              <a:t>In order to avoid the negative consequences to the environment, living things, and society, we need to reduce greenhouse gas concentrations in the atmosphere</a:t>
            </a:r>
          </a:p>
          <a:p>
            <a:r>
              <a:rPr lang="en-TT" dirty="0" smtClean="0"/>
              <a:t>Scale of the negative consequences depends on how much carbon accumulates in the atmosphere over time</a:t>
            </a:r>
          </a:p>
          <a:p>
            <a:r>
              <a:rPr lang="en-TT" dirty="0" smtClean="0"/>
              <a:t>To keep temperatures below a 2°C temperature rise, we need to act quickly and make significant changes </a:t>
            </a:r>
          </a:p>
          <a:p>
            <a:pPr lvl="1"/>
            <a:r>
              <a:rPr lang="en-TT" dirty="0" smtClean="0"/>
              <a:t>Slower and less significant change in fossil fuel combustion will lead to higher temperatures and more impacts on the environment, living things, and society</a:t>
            </a:r>
          </a:p>
        </p:txBody>
      </p:sp>
    </p:spTree>
    <p:extLst>
      <p:ext uri="{BB962C8B-B14F-4D97-AF65-F5344CB8AC3E}">
        <p14:creationId xmlns:p14="http://schemas.microsoft.com/office/powerpoint/2010/main" val="315714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b="1" dirty="0" smtClean="0"/>
              <a:t>A Very Hard Problem</a:t>
            </a:r>
            <a:endParaRPr lang="en-TT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80" y="1446376"/>
            <a:ext cx="8323604" cy="5411624"/>
          </a:xfrm>
        </p:spPr>
        <p:txBody>
          <a:bodyPr>
            <a:normAutofit fontScale="62500" lnSpcReduction="20000"/>
          </a:bodyPr>
          <a:lstStyle/>
          <a:p>
            <a:r>
              <a:rPr lang="en-TT" sz="3800" dirty="0" smtClean="0"/>
              <a:t>The science is comparatively easy!</a:t>
            </a:r>
          </a:p>
          <a:p>
            <a:r>
              <a:rPr lang="en-TT" sz="3800" dirty="0" smtClean="0"/>
              <a:t>Reducing greenhouse gas accumulation in the atmosphere fast enough to avoid intolerable temperature rise and associated consequences… </a:t>
            </a:r>
          </a:p>
          <a:p>
            <a:pPr lvl="1"/>
            <a:r>
              <a:rPr lang="en-TT" sz="3000" b="1" dirty="0" smtClean="0">
                <a:solidFill>
                  <a:srgbClr val="0070C0"/>
                </a:solidFill>
              </a:rPr>
              <a:t>challenges values of individuals (and societies?)</a:t>
            </a:r>
          </a:p>
          <a:p>
            <a:pPr lvl="1"/>
            <a:r>
              <a:rPr lang="en-TT" sz="3000" b="1" dirty="0" smtClean="0">
                <a:solidFill>
                  <a:srgbClr val="0070C0"/>
                </a:solidFill>
              </a:rPr>
              <a:t>poses questions of fairness and equity</a:t>
            </a:r>
          </a:p>
          <a:p>
            <a:pPr lvl="1"/>
            <a:r>
              <a:rPr lang="en-TT" sz="3000" b="1" dirty="0" smtClean="0">
                <a:solidFill>
                  <a:srgbClr val="0070C0"/>
                </a:solidFill>
              </a:rPr>
              <a:t>raises need to consider more than solely individual (national) interests</a:t>
            </a:r>
          </a:p>
          <a:p>
            <a:pPr lvl="1"/>
            <a:r>
              <a:rPr lang="en-TT" sz="3000" b="1" dirty="0" smtClean="0">
                <a:solidFill>
                  <a:srgbClr val="0070C0"/>
                </a:solidFill>
              </a:rPr>
              <a:t>requires getting people with very different backgrounds and perspectives to agree on a set of actions</a:t>
            </a:r>
          </a:p>
          <a:p>
            <a:pPr lvl="1"/>
            <a:r>
              <a:rPr lang="en-TT" sz="3000" b="1" dirty="0" smtClean="0">
                <a:solidFill>
                  <a:srgbClr val="0070C0"/>
                </a:solidFill>
              </a:rPr>
              <a:t>requires thinking long term (climate change is a problem that comes on relatively slowly – not a sudden disaster)</a:t>
            </a:r>
          </a:p>
          <a:p>
            <a:pPr lvl="1"/>
            <a:r>
              <a:rPr lang="en-TT" sz="3000" b="1" dirty="0" smtClean="0">
                <a:solidFill>
                  <a:srgbClr val="00B050"/>
                </a:solidFill>
              </a:rPr>
              <a:t>requires development of new technologies which will need funding </a:t>
            </a:r>
          </a:p>
          <a:p>
            <a:pPr lvl="1"/>
            <a:r>
              <a:rPr lang="en-TT" sz="3000" b="1" dirty="0" smtClean="0">
                <a:solidFill>
                  <a:srgbClr val="FF0000"/>
                </a:solidFill>
              </a:rPr>
              <a:t>requires implementing new energy policies that will transition from the status quo </a:t>
            </a:r>
          </a:p>
          <a:p>
            <a:pPr lvl="1"/>
            <a:r>
              <a:rPr lang="en-TT" sz="3000" b="1" dirty="0">
                <a:solidFill>
                  <a:srgbClr val="FF0000"/>
                </a:solidFill>
              </a:rPr>
              <a:t>p</a:t>
            </a:r>
            <a:r>
              <a:rPr lang="en-TT" sz="3000" b="1" dirty="0" smtClean="0">
                <a:solidFill>
                  <a:srgbClr val="FF0000"/>
                </a:solidFill>
              </a:rPr>
              <a:t>otentially lead to conflicts with well-funded organizations, industries, and nations with an interest in maintaining the status quo</a:t>
            </a:r>
          </a:p>
          <a:p>
            <a:r>
              <a:rPr lang="en-US" sz="3800" b="1" dirty="0" smtClean="0"/>
              <a:t>The Challenge of Sustainability – Environment, Economy, and Society</a:t>
            </a:r>
            <a:endParaRPr lang="en-TT" sz="3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74265" y="2561876"/>
            <a:ext cx="211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T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“People and values”</a:t>
            </a:r>
            <a:endParaRPr lang="en-TT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1" y="4423435"/>
            <a:ext cx="85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TT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“Science and Tech, Money”</a:t>
            </a:r>
            <a:endParaRPr lang="en-TT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21" y="5343358"/>
            <a:ext cx="99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T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“Policy, Industry, Power”</a:t>
            </a:r>
            <a:endParaRPr lang="en-TT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11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982</Words>
  <Application>Microsoft Macintosh PowerPoint</Application>
  <PresentationFormat>On-screen Show (4:3)</PresentationFormat>
  <Paragraphs>135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 to Reduce Greenhouse Gases</vt:lpstr>
      <vt:lpstr>A Very Hard Problem</vt:lpstr>
      <vt:lpstr>PowerPoint Presentation</vt:lpstr>
      <vt:lpstr>In a World of 20 People</vt:lpstr>
      <vt:lpstr>Cumulative CO2 Emissions from Fossil Fuels – 1850 - 2005</vt:lpstr>
      <vt:lpstr>Top Fossil Fuel Emitters (Absolute)</vt:lpstr>
      <vt:lpstr>Per Capita CO2 Emissions by Country/Region</vt:lpstr>
      <vt:lpstr>PowerPoint Presentation</vt:lpstr>
      <vt:lpstr>The Climate Change Challenge</vt:lpstr>
      <vt:lpstr>Key technologies to reduce emissions</vt:lpstr>
      <vt:lpstr>Policy</vt:lpstr>
      <vt:lpstr>Different Roles </vt:lpstr>
      <vt:lpstr>PowerPoint Presentation</vt:lpstr>
      <vt:lpstr>The Historian’s Challenge</vt:lpstr>
      <vt:lpstr>PowerPoint Presentation</vt:lpstr>
    </vt:vector>
  </TitlesOfParts>
  <Company>U of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8</cp:revision>
  <dcterms:created xsi:type="dcterms:W3CDTF">2014-12-03T03:48:56Z</dcterms:created>
  <dcterms:modified xsi:type="dcterms:W3CDTF">2014-12-03T15:41:27Z</dcterms:modified>
</cp:coreProperties>
</file>