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5" r:id="rId3"/>
    <p:sldId id="257" r:id="rId4"/>
    <p:sldId id="258" r:id="rId5"/>
    <p:sldId id="259" r:id="rId6"/>
    <p:sldId id="266" r:id="rId7"/>
    <p:sldId id="267" r:id="rId8"/>
    <p:sldId id="260" r:id="rId9"/>
    <p:sldId id="264" r:id="rId10"/>
    <p:sldId id="261" r:id="rId11"/>
    <p:sldId id="271" r:id="rId12"/>
    <p:sldId id="262" r:id="rId13"/>
    <p:sldId id="263" r:id="rId14"/>
    <p:sldId id="268" r:id="rId15"/>
    <p:sldId id="269" r:id="rId16"/>
    <p:sldId id="270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-67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7D5F4-61A7-3B4F-8966-FA422F3ABCE8}" type="datetimeFigureOut">
              <a:rPr lang="en-US" smtClean="0"/>
              <a:t>2/24/15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4D4FD-9318-FE4F-8BCD-219CE017D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5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6125-6612-C64B-83FF-41C6D4DC890D}" type="datetimeFigureOut">
              <a:rPr lang="en-US" smtClean="0"/>
              <a:t>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0F24-557B-E64B-8AE9-D68C2E7BF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87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6125-6612-C64B-83FF-41C6D4DC890D}" type="datetimeFigureOut">
              <a:rPr lang="en-US" smtClean="0"/>
              <a:t>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0F24-557B-E64B-8AE9-D68C2E7BF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50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6125-6612-C64B-83FF-41C6D4DC890D}" type="datetimeFigureOut">
              <a:rPr lang="en-US" smtClean="0"/>
              <a:t>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0F24-557B-E64B-8AE9-D68C2E7BF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24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6125-6612-C64B-83FF-41C6D4DC890D}" type="datetimeFigureOut">
              <a:rPr lang="en-US" smtClean="0"/>
              <a:t>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0F24-557B-E64B-8AE9-D68C2E7BF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8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6125-6612-C64B-83FF-41C6D4DC890D}" type="datetimeFigureOut">
              <a:rPr lang="en-US" smtClean="0"/>
              <a:t>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0F24-557B-E64B-8AE9-D68C2E7BF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7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6125-6612-C64B-83FF-41C6D4DC890D}" type="datetimeFigureOut">
              <a:rPr lang="en-US" smtClean="0"/>
              <a:t>2/23/15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0F24-557B-E64B-8AE9-D68C2E7BF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5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6125-6612-C64B-83FF-41C6D4DC890D}" type="datetimeFigureOut">
              <a:rPr lang="en-US" smtClean="0"/>
              <a:t>2/23/15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0F24-557B-E64B-8AE9-D68C2E7BF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11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6125-6612-C64B-83FF-41C6D4DC890D}" type="datetimeFigureOut">
              <a:rPr lang="en-US" smtClean="0"/>
              <a:t>2/23/15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0F24-557B-E64B-8AE9-D68C2E7BF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53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6125-6612-C64B-83FF-41C6D4DC890D}" type="datetimeFigureOut">
              <a:rPr lang="en-US" smtClean="0"/>
              <a:t>2/23/15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0F24-557B-E64B-8AE9-D68C2E7BF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77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6125-6612-C64B-83FF-41C6D4DC890D}" type="datetimeFigureOut">
              <a:rPr lang="en-US" smtClean="0"/>
              <a:t>2/23/15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0F24-557B-E64B-8AE9-D68C2E7BF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68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6125-6612-C64B-83FF-41C6D4DC890D}" type="datetimeFigureOut">
              <a:rPr lang="en-US" smtClean="0"/>
              <a:t>2/23/15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0F24-557B-E64B-8AE9-D68C2E7BF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1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26125-6612-C64B-83FF-41C6D4DC890D}" type="datetimeFigureOut">
              <a:rPr lang="en-US" smtClean="0"/>
              <a:t>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10F24-557B-E64B-8AE9-D68C2E7BF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3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livar.org/panels-and-working-groups/monsoons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eted.ucar.edu/" TargetMode="External"/><Relationship Id="rId3" Type="http://schemas.openxmlformats.org/officeDocument/2006/relationships/hyperlink" Target="http://www.meted.ucar.edu/tropical/textbook_2nd_edition/navmenu.php?tab=4&amp;page=5.0.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7010400" cy="457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003399"/>
                </a:solidFill>
                <a:latin typeface="Times New Roman" charset="0"/>
              </a:rPr>
              <a:t>3.5 Monsoons</a:t>
            </a:r>
            <a:endParaRPr lang="en-US" b="1" dirty="0">
              <a:solidFill>
                <a:srgbClr val="003399"/>
              </a:solidFill>
              <a:latin typeface="Times New Roman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2336" y="1720840"/>
            <a:ext cx="5863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charset="0"/>
              </a:rPr>
              <a:t>3.5 Monsoons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 charset="0"/>
              </a:rPr>
              <a:t>	(</a:t>
            </a:r>
            <a:r>
              <a:rPr lang="en-US" sz="2400" dirty="0" err="1" smtClean="0">
                <a:solidFill>
                  <a:srgbClr val="0000FF"/>
                </a:solidFill>
                <a:latin typeface="Times New Roman" charset="0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</a:rPr>
              <a:t>) West African Monsoon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 charset="0"/>
              </a:rPr>
              <a:t>	(ii) Asian Monsoon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 charset="0"/>
              </a:rPr>
              <a:t>	(iii) North American Monsoon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 charset="0"/>
              </a:rPr>
              <a:t>3.6 Comparing ITCZ over land and ocean</a:t>
            </a:r>
            <a:endParaRPr lang="en-US" sz="2400" dirty="0">
              <a:solidFill>
                <a:srgbClr val="0000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91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0"/>
            <a:ext cx="5692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74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1244600"/>
            <a:ext cx="60452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33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889000"/>
            <a:ext cx="5715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0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53" y="235387"/>
            <a:ext cx="4774041" cy="32340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518" y="3469415"/>
            <a:ext cx="4226550" cy="286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35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64" y="25044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North American Monsoon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see: http://</a:t>
            </a:r>
            <a:r>
              <a:rPr lang="en-US" sz="1800" dirty="0" err="1" smtClean="0"/>
              <a:t>www.eol.ucar.edu</a:t>
            </a:r>
            <a:r>
              <a:rPr lang="en-US" sz="1800" dirty="0" smtClean="0"/>
              <a:t>/</a:t>
            </a:r>
            <a:r>
              <a:rPr lang="en-US" sz="1800" dirty="0" err="1" smtClean="0"/>
              <a:t>field_projects</a:t>
            </a:r>
            <a:r>
              <a:rPr lang="en-US" sz="1800" dirty="0" smtClean="0"/>
              <a:t>/name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16584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0"/>
            <a:ext cx="8763000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89" y="3589519"/>
            <a:ext cx="7955003" cy="328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6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1612900"/>
            <a:ext cx="58420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08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Monsoons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794240"/>
            <a:ext cx="8191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199" y="2967335"/>
            <a:ext cx="7647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See also: </a:t>
            </a:r>
            <a:r>
              <a:rPr lang="en-US" dirty="0" smtClean="0">
                <a:hlinkClick r:id="rId2"/>
              </a:rPr>
              <a:t>http://www.clivar.org/panels-and-working-groups/monsoons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5027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80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charset="0"/>
              </a:rPr>
              <a:t>3.6 Comparing ITCZ over land and ocean</a:t>
            </a:r>
            <a:br>
              <a:rPr lang="en-US" sz="3200" dirty="0" smtClean="0">
                <a:solidFill>
                  <a:srgbClr val="0000FF"/>
                </a:solidFill>
                <a:latin typeface="Times New Roman" charset="0"/>
              </a:rPr>
            </a:b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853" y="956654"/>
            <a:ext cx="4614307" cy="545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35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030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charset="0"/>
              </a:rPr>
              <a:t>3.6 Comparing ITCZ over land and ocean</a:t>
            </a:r>
            <a:br>
              <a:rPr lang="en-US" sz="3200" dirty="0" smtClean="0">
                <a:solidFill>
                  <a:srgbClr val="0000FF"/>
                </a:solidFill>
                <a:latin typeface="Times New Roman" charset="0"/>
              </a:rPr>
            </a:b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254000"/>
            <a:ext cx="8128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31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Monsoons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794240"/>
            <a:ext cx="8191550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See Monsoons Chapter in Tropical Meteorology Publication on COMET website: </a:t>
            </a:r>
            <a:r>
              <a:rPr lang="en-US" dirty="0" smtClean="0">
                <a:hlinkClick r:id="rId2"/>
              </a:rPr>
              <a:t>https://www.meted.ucar.edu/</a:t>
            </a:r>
            <a:r>
              <a:rPr lang="en-US" dirty="0" smtClean="0"/>
              <a:t>,   Chapter 3.5!</a:t>
            </a:r>
          </a:p>
          <a:p>
            <a:endParaRPr lang="en-US" dirty="0"/>
          </a:p>
          <a:p>
            <a:r>
              <a:rPr lang="en-US" dirty="0" smtClean="0"/>
              <a:t>If you are logged in, this link will take you there:</a:t>
            </a:r>
            <a:endParaRPr lang="en-US" dirty="0"/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http://www.meted.ucar.edu/tropical/textbook_2nd_edition/navmenu.php?tab=4&amp;page=5.0.0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026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65671"/>
            <a:ext cx="8890000" cy="444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3397" y="4610671"/>
            <a:ext cx="8569392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classical criteria for a monsoon as specified by </a:t>
            </a:r>
            <a:r>
              <a:rPr lang="en-US" dirty="0" err="1" smtClean="0"/>
              <a:t>Ramage</a:t>
            </a:r>
            <a:r>
              <a:rPr lang="en-US" dirty="0" smtClean="0"/>
              <a:t> (1971) are:</a:t>
            </a:r>
          </a:p>
          <a:p>
            <a:endParaRPr lang="en-US" dirty="0" smtClean="0"/>
          </a:p>
          <a:p>
            <a:r>
              <a:rPr lang="en-US" dirty="0" smtClean="0"/>
              <a:t>    Prevailing wind shifts 120° between January and July</a:t>
            </a:r>
          </a:p>
          <a:p>
            <a:r>
              <a:rPr lang="en-US" dirty="0" smtClean="0"/>
              <a:t>    Average frequency of prevailing wind &gt; 40%</a:t>
            </a:r>
          </a:p>
          <a:p>
            <a:r>
              <a:rPr lang="en-US" dirty="0" smtClean="0"/>
              <a:t>    Speed of mean wind exceeds 3 m s-1</a:t>
            </a:r>
          </a:p>
          <a:p>
            <a:r>
              <a:rPr lang="en-US" dirty="0" smtClean="0"/>
              <a:t>    Pressure patterns satisfy a steadiness criterion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782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092200"/>
            <a:ext cx="88900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53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236" y="1443841"/>
            <a:ext cx="908446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dirty="0"/>
              <a:t>P</a:t>
            </a:r>
            <a:r>
              <a:rPr lang="en-US" dirty="0" smtClean="0"/>
              <a:t>lanetary-scale monsoon can be considered to have these fundamental mechanisms: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	The seasonal oscillation of solar heating with net heating in the summer hemisphere, 	which leads to migration of the equatorial trough and the tropical convergence zones</a:t>
            </a:r>
          </a:p>
          <a:p>
            <a:endParaRPr lang="en-US" dirty="0" smtClean="0"/>
          </a:p>
          <a:p>
            <a:r>
              <a:rPr lang="en-US" dirty="0" smtClean="0"/>
              <a:t>    	The differential heating between the land and ocean and the resulting pressure gradient 	(Halley 1686)</a:t>
            </a:r>
          </a:p>
          <a:p>
            <a:endParaRPr lang="en-US" dirty="0" smtClean="0"/>
          </a:p>
          <a:p>
            <a:r>
              <a:rPr lang="en-US" dirty="0" smtClean="0"/>
              <a:t>    	The swirl introduced to the winds by the rotation of the Earth (Hadley 1735)</a:t>
            </a:r>
          </a:p>
          <a:p>
            <a:endParaRPr lang="en-US" dirty="0" smtClean="0"/>
          </a:p>
          <a:p>
            <a:r>
              <a:rPr lang="en-US" dirty="0" smtClean="0"/>
              <a:t>    	Moisture processes and convection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3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889000"/>
            <a:ext cx="8890000" cy="50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2872" y="6085340"/>
            <a:ext cx="8249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Mark J. </a:t>
            </a:r>
            <a:r>
              <a:rPr lang="en-US" dirty="0" err="1" smtClean="0"/>
              <a:t>Rodwell</a:t>
            </a:r>
            <a:r>
              <a:rPr lang="en-US" dirty="0" smtClean="0"/>
              <a:t> and Brian J. Hoskins, 1995: A Model of the Asian Summer </a:t>
            </a:r>
            <a:r>
              <a:rPr lang="en-US" dirty="0" err="1" smtClean="0"/>
              <a:t>Monsoon.Part</a:t>
            </a:r>
            <a:r>
              <a:rPr lang="en-US" dirty="0" smtClean="0"/>
              <a:t> II: Cross-Equatorial Flow and PV Behavior. J. Atmos. Sci., 52, 1341–1356.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301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64" y="25044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Asian Monsoon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588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050" y="869349"/>
            <a:ext cx="6611472" cy="495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73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0"/>
            <a:ext cx="6470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80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205</Words>
  <Application>Microsoft Macintosh PowerPoint</Application>
  <PresentationFormat>On-screen Show (4:3)</PresentationFormat>
  <Paragraphs>37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Monsoons</vt:lpstr>
      <vt:lpstr>PowerPoint Presentation</vt:lpstr>
      <vt:lpstr>PowerPoint Presentation</vt:lpstr>
      <vt:lpstr>PowerPoint Presentation</vt:lpstr>
      <vt:lpstr>PowerPoint Presentation</vt:lpstr>
      <vt:lpstr>Asian Monsoon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North American Monsoon   see: http://www.eol.ucar.edu/field_projects/name</vt:lpstr>
      <vt:lpstr>PowerPoint Presentation</vt:lpstr>
      <vt:lpstr>PowerPoint Presentation</vt:lpstr>
      <vt:lpstr>Monsoons</vt:lpstr>
      <vt:lpstr>3.6 Comparing ITCZ over land and ocean </vt:lpstr>
      <vt:lpstr>3.6 Comparing ITCZ over land and ocean </vt:lpstr>
    </vt:vector>
  </TitlesOfParts>
  <Company>U of Albany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Chris</cp:lastModifiedBy>
  <cp:revision>7</cp:revision>
  <dcterms:created xsi:type="dcterms:W3CDTF">2015-02-24T02:56:57Z</dcterms:created>
  <dcterms:modified xsi:type="dcterms:W3CDTF">2015-02-24T15:35:28Z</dcterms:modified>
</cp:coreProperties>
</file>