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7387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191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8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144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5777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683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866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943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71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684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766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073A0-D35D-9C40-B6AE-E2EEA71690F1}" type="datetimeFigureOut">
              <a:rPr lang="en-US" smtClean="0"/>
              <a:pPr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99D39-0870-7947-A2CE-930F50DD6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7714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Homework 1 Solutions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892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Clausius-Clapeyron</a:t>
            </a:r>
            <a:r>
              <a:rPr lang="en-US" dirty="0" smtClean="0"/>
              <a:t> Curve</a:t>
            </a:r>
            <a:endParaRPr lang="en-US" dirty="0"/>
          </a:p>
        </p:txBody>
      </p:sp>
      <p:pic>
        <p:nvPicPr>
          <p:cNvPr id="4" name="Picture 5" descr="clouds_fig2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5320" y="2699850"/>
            <a:ext cx="3830510" cy="334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3254918" y="5293228"/>
            <a:ext cx="0" cy="212946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354083" y="5232682"/>
            <a:ext cx="0" cy="273492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076554" y="4525101"/>
            <a:ext cx="0" cy="9810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175719" y="4372997"/>
            <a:ext cx="0" cy="11331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24206" y="2893304"/>
            <a:ext cx="3662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0</a:t>
            </a:r>
            <a:r>
              <a:rPr lang="en-US" baseline="30000" dirty="0" smtClean="0"/>
              <a:t>o</a:t>
            </a:r>
            <a:r>
              <a:rPr lang="en-US" dirty="0" smtClean="0"/>
              <a:t>C to 3</a:t>
            </a:r>
            <a:r>
              <a:rPr lang="en-US" baseline="30000" dirty="0" smtClean="0"/>
              <a:t>o</a:t>
            </a:r>
            <a:r>
              <a:rPr lang="en-US" dirty="0" smtClean="0"/>
              <a:t>C – Change of ~1mb</a:t>
            </a:r>
          </a:p>
          <a:p>
            <a:endParaRPr lang="en-US" dirty="0"/>
          </a:p>
          <a:p>
            <a:r>
              <a:rPr lang="en-US" dirty="0" smtClean="0"/>
              <a:t>From 25</a:t>
            </a:r>
            <a:r>
              <a:rPr lang="en-US" baseline="30000" dirty="0" smtClean="0"/>
              <a:t>o</a:t>
            </a:r>
            <a:r>
              <a:rPr lang="en-US" dirty="0" smtClean="0"/>
              <a:t>C to 28</a:t>
            </a:r>
            <a:r>
              <a:rPr lang="en-US" baseline="30000" dirty="0" smtClean="0"/>
              <a:t>o</a:t>
            </a:r>
            <a:r>
              <a:rPr lang="en-US" dirty="0" smtClean="0"/>
              <a:t>C – Change of ~5mb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954472" y="5232682"/>
            <a:ext cx="139961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4472" y="5293228"/>
            <a:ext cx="1300446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54472" y="4525397"/>
            <a:ext cx="2122082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54472" y="4372997"/>
            <a:ext cx="2221247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83305" y="4708452"/>
            <a:ext cx="6415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(8)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408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mp2m_web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825771"/>
            <a:ext cx="64198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60550"/>
            <a:ext cx="8229600" cy="4525963"/>
          </a:xfrm>
        </p:spPr>
        <p:txBody>
          <a:bodyPr/>
          <a:lstStyle/>
          <a:p>
            <a:r>
              <a:rPr lang="en-US" dirty="0" smtClean="0"/>
              <a:t>More </a:t>
            </a:r>
            <a:r>
              <a:rPr lang="en-US" dirty="0"/>
              <a:t>r</a:t>
            </a:r>
            <a:r>
              <a:rPr lang="en-US" dirty="0" smtClean="0"/>
              <a:t>ainfall in tropics due to higher surface temperatures (which results in higher SVP)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81925" y="5822389"/>
            <a:ext cx="6415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(2)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400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313471" y="5381162"/>
            <a:ext cx="1566619" cy="228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4340"/>
            <a:ext cx="8410170" cy="4525963"/>
          </a:xfrm>
        </p:spPr>
        <p:txBody>
          <a:bodyPr/>
          <a:lstStyle/>
          <a:p>
            <a:r>
              <a:rPr lang="en-US" dirty="0" smtClean="0"/>
              <a:t>Heat Capacity of Ocean &gt; Heat Capacity of Land</a:t>
            </a:r>
          </a:p>
          <a:p>
            <a:pPr lvl="1"/>
            <a:r>
              <a:rPr lang="en-US" dirty="0" smtClean="0"/>
              <a:t>Therefore land heats up and cools down faster than the ocean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19552" y="4278405"/>
            <a:ext cx="0" cy="9813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313471" y="4164328"/>
            <a:ext cx="1506081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313471" y="4278405"/>
            <a:ext cx="1" cy="981368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032593" y="5403978"/>
            <a:ext cx="15060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538673" y="4278405"/>
            <a:ext cx="0" cy="1019692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032592" y="4202653"/>
            <a:ext cx="15060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6032592" y="4278405"/>
            <a:ext cx="2" cy="10196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112629" y="5610805"/>
            <a:ext cx="1228396" cy="504425"/>
          </a:xfrm>
          <a:prstGeom prst="rect">
            <a:avLst/>
          </a:prstGeom>
          <a:noFill/>
          <a:ln w="254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050796" y="5714093"/>
            <a:ext cx="1051423" cy="209031"/>
          </a:xfrm>
          <a:custGeom>
            <a:avLst/>
            <a:gdLst>
              <a:gd name="connsiteX0" fmla="*/ 0 w 1051423"/>
              <a:gd name="connsiteY0" fmla="*/ 209031 h 209031"/>
              <a:gd name="connsiteX1" fmla="*/ 197792 w 1051423"/>
              <a:gd name="connsiteY1" fmla="*/ 177799 h 209031"/>
              <a:gd name="connsiteX2" fmla="*/ 239433 w 1051423"/>
              <a:gd name="connsiteY2" fmla="*/ 73693 h 209031"/>
              <a:gd name="connsiteX3" fmla="*/ 333124 w 1051423"/>
              <a:gd name="connsiteY3" fmla="*/ 156978 h 209031"/>
              <a:gd name="connsiteX4" fmla="*/ 437225 w 1051423"/>
              <a:gd name="connsiteY4" fmla="*/ 198620 h 209031"/>
              <a:gd name="connsiteX5" fmla="*/ 499686 w 1051423"/>
              <a:gd name="connsiteY5" fmla="*/ 52872 h 209031"/>
              <a:gd name="connsiteX6" fmla="*/ 468456 w 1051423"/>
              <a:gd name="connsiteY6" fmla="*/ 21640 h 209031"/>
              <a:gd name="connsiteX7" fmla="*/ 572557 w 1051423"/>
              <a:gd name="connsiteY7" fmla="*/ 73693 h 209031"/>
              <a:gd name="connsiteX8" fmla="*/ 614197 w 1051423"/>
              <a:gd name="connsiteY8" fmla="*/ 188210 h 209031"/>
              <a:gd name="connsiteX9" fmla="*/ 697479 w 1051423"/>
              <a:gd name="connsiteY9" fmla="*/ 136157 h 209031"/>
              <a:gd name="connsiteX10" fmla="*/ 697479 w 1051423"/>
              <a:gd name="connsiteY10" fmla="*/ 818 h 209031"/>
              <a:gd name="connsiteX11" fmla="*/ 791170 w 1051423"/>
              <a:gd name="connsiteY11" fmla="*/ 84103 h 209031"/>
              <a:gd name="connsiteX12" fmla="*/ 791170 w 1051423"/>
              <a:gd name="connsiteY12" fmla="*/ 177799 h 209031"/>
              <a:gd name="connsiteX13" fmla="*/ 884861 w 1051423"/>
              <a:gd name="connsiteY13" fmla="*/ 136157 h 209031"/>
              <a:gd name="connsiteX14" fmla="*/ 905681 w 1051423"/>
              <a:gd name="connsiteY14" fmla="*/ 818 h 209031"/>
              <a:gd name="connsiteX15" fmla="*/ 968142 w 1051423"/>
              <a:gd name="connsiteY15" fmla="*/ 115335 h 209031"/>
              <a:gd name="connsiteX16" fmla="*/ 1051423 w 1051423"/>
              <a:gd name="connsiteY16" fmla="*/ 167388 h 20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1423" h="209031">
                <a:moveTo>
                  <a:pt x="0" y="209031"/>
                </a:moveTo>
                <a:cubicBezTo>
                  <a:pt x="78943" y="204693"/>
                  <a:pt x="157887" y="200355"/>
                  <a:pt x="197792" y="177799"/>
                </a:cubicBezTo>
                <a:cubicBezTo>
                  <a:pt x="237697" y="155243"/>
                  <a:pt x="216878" y="77163"/>
                  <a:pt x="239433" y="73693"/>
                </a:cubicBezTo>
                <a:cubicBezTo>
                  <a:pt x="261988" y="70223"/>
                  <a:pt x="300159" y="136157"/>
                  <a:pt x="333124" y="156978"/>
                </a:cubicBezTo>
                <a:cubicBezTo>
                  <a:pt x="366089" y="177799"/>
                  <a:pt x="409465" y="215971"/>
                  <a:pt x="437225" y="198620"/>
                </a:cubicBezTo>
                <a:cubicBezTo>
                  <a:pt x="464985" y="181269"/>
                  <a:pt x="494481" y="82369"/>
                  <a:pt x="499686" y="52872"/>
                </a:cubicBezTo>
                <a:cubicBezTo>
                  <a:pt x="504891" y="23375"/>
                  <a:pt x="456311" y="18170"/>
                  <a:pt x="468456" y="21640"/>
                </a:cubicBezTo>
                <a:cubicBezTo>
                  <a:pt x="480601" y="25110"/>
                  <a:pt x="548267" y="45931"/>
                  <a:pt x="572557" y="73693"/>
                </a:cubicBezTo>
                <a:cubicBezTo>
                  <a:pt x="596847" y="101455"/>
                  <a:pt x="593377" y="177799"/>
                  <a:pt x="614197" y="188210"/>
                </a:cubicBezTo>
                <a:cubicBezTo>
                  <a:pt x="635017" y="198621"/>
                  <a:pt x="683599" y="167389"/>
                  <a:pt x="697479" y="136157"/>
                </a:cubicBezTo>
                <a:cubicBezTo>
                  <a:pt x="711359" y="104925"/>
                  <a:pt x="681864" y="9494"/>
                  <a:pt x="697479" y="818"/>
                </a:cubicBezTo>
                <a:cubicBezTo>
                  <a:pt x="713094" y="-7858"/>
                  <a:pt x="775555" y="54606"/>
                  <a:pt x="791170" y="84103"/>
                </a:cubicBezTo>
                <a:cubicBezTo>
                  <a:pt x="806785" y="113600"/>
                  <a:pt x="775555" y="169123"/>
                  <a:pt x="791170" y="177799"/>
                </a:cubicBezTo>
                <a:cubicBezTo>
                  <a:pt x="806785" y="186475"/>
                  <a:pt x="865776" y="165654"/>
                  <a:pt x="884861" y="136157"/>
                </a:cubicBezTo>
                <a:cubicBezTo>
                  <a:pt x="903946" y="106660"/>
                  <a:pt x="891801" y="4288"/>
                  <a:pt x="905681" y="818"/>
                </a:cubicBezTo>
                <a:cubicBezTo>
                  <a:pt x="919561" y="-2652"/>
                  <a:pt x="943852" y="87573"/>
                  <a:pt x="968142" y="115335"/>
                </a:cubicBezTo>
                <a:cubicBezTo>
                  <a:pt x="992432" y="143097"/>
                  <a:pt x="1051423" y="167388"/>
                  <a:pt x="1051423" y="167388"/>
                </a:cubicBezTo>
              </a:path>
            </a:pathLst>
          </a:cu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40" idx="0"/>
          </p:cNvCxnSpPr>
          <p:nvPr/>
        </p:nvCxnSpPr>
        <p:spPr>
          <a:xfrm>
            <a:off x="2050796" y="5923124"/>
            <a:ext cx="0" cy="192106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050796" y="6115230"/>
            <a:ext cx="1051423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383294" y="5682860"/>
            <a:ext cx="634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365522" y="5842371"/>
            <a:ext cx="582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Ocean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6742014" y="5607873"/>
            <a:ext cx="1228396" cy="504425"/>
          </a:xfrm>
          <a:prstGeom prst="rect">
            <a:avLst/>
          </a:prstGeom>
          <a:noFill/>
          <a:ln w="254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680181" y="5711161"/>
            <a:ext cx="1051423" cy="209031"/>
          </a:xfrm>
          <a:custGeom>
            <a:avLst/>
            <a:gdLst>
              <a:gd name="connsiteX0" fmla="*/ 0 w 1051423"/>
              <a:gd name="connsiteY0" fmla="*/ 209031 h 209031"/>
              <a:gd name="connsiteX1" fmla="*/ 197792 w 1051423"/>
              <a:gd name="connsiteY1" fmla="*/ 177799 h 209031"/>
              <a:gd name="connsiteX2" fmla="*/ 239433 w 1051423"/>
              <a:gd name="connsiteY2" fmla="*/ 73693 h 209031"/>
              <a:gd name="connsiteX3" fmla="*/ 333124 w 1051423"/>
              <a:gd name="connsiteY3" fmla="*/ 156978 h 209031"/>
              <a:gd name="connsiteX4" fmla="*/ 437225 w 1051423"/>
              <a:gd name="connsiteY4" fmla="*/ 198620 h 209031"/>
              <a:gd name="connsiteX5" fmla="*/ 499686 w 1051423"/>
              <a:gd name="connsiteY5" fmla="*/ 52872 h 209031"/>
              <a:gd name="connsiteX6" fmla="*/ 468456 w 1051423"/>
              <a:gd name="connsiteY6" fmla="*/ 21640 h 209031"/>
              <a:gd name="connsiteX7" fmla="*/ 572557 w 1051423"/>
              <a:gd name="connsiteY7" fmla="*/ 73693 h 209031"/>
              <a:gd name="connsiteX8" fmla="*/ 614197 w 1051423"/>
              <a:gd name="connsiteY8" fmla="*/ 188210 h 209031"/>
              <a:gd name="connsiteX9" fmla="*/ 697479 w 1051423"/>
              <a:gd name="connsiteY9" fmla="*/ 136157 h 209031"/>
              <a:gd name="connsiteX10" fmla="*/ 697479 w 1051423"/>
              <a:gd name="connsiteY10" fmla="*/ 818 h 209031"/>
              <a:gd name="connsiteX11" fmla="*/ 791170 w 1051423"/>
              <a:gd name="connsiteY11" fmla="*/ 84103 h 209031"/>
              <a:gd name="connsiteX12" fmla="*/ 791170 w 1051423"/>
              <a:gd name="connsiteY12" fmla="*/ 177799 h 209031"/>
              <a:gd name="connsiteX13" fmla="*/ 884861 w 1051423"/>
              <a:gd name="connsiteY13" fmla="*/ 136157 h 209031"/>
              <a:gd name="connsiteX14" fmla="*/ 905681 w 1051423"/>
              <a:gd name="connsiteY14" fmla="*/ 818 h 209031"/>
              <a:gd name="connsiteX15" fmla="*/ 968142 w 1051423"/>
              <a:gd name="connsiteY15" fmla="*/ 115335 h 209031"/>
              <a:gd name="connsiteX16" fmla="*/ 1051423 w 1051423"/>
              <a:gd name="connsiteY16" fmla="*/ 167388 h 20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1423" h="209031">
                <a:moveTo>
                  <a:pt x="0" y="209031"/>
                </a:moveTo>
                <a:cubicBezTo>
                  <a:pt x="78943" y="204693"/>
                  <a:pt x="157887" y="200355"/>
                  <a:pt x="197792" y="177799"/>
                </a:cubicBezTo>
                <a:cubicBezTo>
                  <a:pt x="237697" y="155243"/>
                  <a:pt x="216878" y="77163"/>
                  <a:pt x="239433" y="73693"/>
                </a:cubicBezTo>
                <a:cubicBezTo>
                  <a:pt x="261988" y="70223"/>
                  <a:pt x="300159" y="136157"/>
                  <a:pt x="333124" y="156978"/>
                </a:cubicBezTo>
                <a:cubicBezTo>
                  <a:pt x="366089" y="177799"/>
                  <a:pt x="409465" y="215971"/>
                  <a:pt x="437225" y="198620"/>
                </a:cubicBezTo>
                <a:cubicBezTo>
                  <a:pt x="464985" y="181269"/>
                  <a:pt x="494481" y="82369"/>
                  <a:pt x="499686" y="52872"/>
                </a:cubicBezTo>
                <a:cubicBezTo>
                  <a:pt x="504891" y="23375"/>
                  <a:pt x="456311" y="18170"/>
                  <a:pt x="468456" y="21640"/>
                </a:cubicBezTo>
                <a:cubicBezTo>
                  <a:pt x="480601" y="25110"/>
                  <a:pt x="548267" y="45931"/>
                  <a:pt x="572557" y="73693"/>
                </a:cubicBezTo>
                <a:cubicBezTo>
                  <a:pt x="596847" y="101455"/>
                  <a:pt x="593377" y="177799"/>
                  <a:pt x="614197" y="188210"/>
                </a:cubicBezTo>
                <a:cubicBezTo>
                  <a:pt x="635017" y="198621"/>
                  <a:pt x="683599" y="167389"/>
                  <a:pt x="697479" y="136157"/>
                </a:cubicBezTo>
                <a:cubicBezTo>
                  <a:pt x="711359" y="104925"/>
                  <a:pt x="681864" y="9494"/>
                  <a:pt x="697479" y="818"/>
                </a:cubicBezTo>
                <a:cubicBezTo>
                  <a:pt x="713094" y="-7858"/>
                  <a:pt x="775555" y="54606"/>
                  <a:pt x="791170" y="84103"/>
                </a:cubicBezTo>
                <a:cubicBezTo>
                  <a:pt x="806785" y="113600"/>
                  <a:pt x="775555" y="169123"/>
                  <a:pt x="791170" y="177799"/>
                </a:cubicBezTo>
                <a:cubicBezTo>
                  <a:pt x="806785" y="186475"/>
                  <a:pt x="865776" y="165654"/>
                  <a:pt x="884861" y="136157"/>
                </a:cubicBezTo>
                <a:cubicBezTo>
                  <a:pt x="903946" y="106660"/>
                  <a:pt x="891801" y="4288"/>
                  <a:pt x="905681" y="818"/>
                </a:cubicBezTo>
                <a:cubicBezTo>
                  <a:pt x="919561" y="-2652"/>
                  <a:pt x="943852" y="87573"/>
                  <a:pt x="968142" y="115335"/>
                </a:cubicBezTo>
                <a:cubicBezTo>
                  <a:pt x="992432" y="143097"/>
                  <a:pt x="1051423" y="167388"/>
                  <a:pt x="1051423" y="167388"/>
                </a:cubicBezTo>
              </a:path>
            </a:pathLst>
          </a:cu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52" idx="0"/>
          </p:cNvCxnSpPr>
          <p:nvPr/>
        </p:nvCxnSpPr>
        <p:spPr>
          <a:xfrm>
            <a:off x="5680181" y="5920192"/>
            <a:ext cx="0" cy="192106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680181" y="6112298"/>
            <a:ext cx="1051423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012679" y="5679928"/>
            <a:ext cx="634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994907" y="5839439"/>
            <a:ext cx="582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Ocean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063433" y="6217347"/>
            <a:ext cx="604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Cool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416568" y="6217347"/>
            <a:ext cx="7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Warm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012679" y="6226724"/>
            <a:ext cx="604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Cool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812203" y="6226724"/>
            <a:ext cx="7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Warm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3667636" y="4614627"/>
            <a:ext cx="496957" cy="475122"/>
            <a:chOff x="3343330" y="2687849"/>
            <a:chExt cx="600012" cy="690158"/>
          </a:xfrm>
        </p:grpSpPr>
        <p:cxnSp>
          <p:nvCxnSpPr>
            <p:cNvPr id="63" name="Straight Connector 62"/>
            <p:cNvCxnSpPr/>
            <p:nvPr/>
          </p:nvCxnSpPr>
          <p:spPr>
            <a:xfrm flipH="1">
              <a:off x="3537490" y="3236890"/>
              <a:ext cx="119762" cy="131157"/>
            </a:xfrm>
            <a:prstGeom prst="line">
              <a:avLst/>
            </a:prstGeom>
            <a:ln>
              <a:solidFill>
                <a:srgbClr val="0000FF"/>
              </a:solidFill>
            </a:ln>
            <a:effectLst>
              <a:glow rad="12700">
                <a:schemeClr val="tx1"/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3440410" y="3241870"/>
              <a:ext cx="119762" cy="131157"/>
            </a:xfrm>
            <a:prstGeom prst="line">
              <a:avLst/>
            </a:prstGeom>
            <a:ln>
              <a:solidFill>
                <a:srgbClr val="0000FF"/>
              </a:solidFill>
            </a:ln>
            <a:effectLst>
              <a:glow rad="12700">
                <a:schemeClr val="tx1"/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3343330" y="3246850"/>
              <a:ext cx="119762" cy="131157"/>
            </a:xfrm>
            <a:prstGeom prst="line">
              <a:avLst/>
            </a:prstGeom>
            <a:ln>
              <a:solidFill>
                <a:srgbClr val="0000FF"/>
              </a:solidFill>
            </a:ln>
            <a:effectLst>
              <a:glow rad="12700">
                <a:schemeClr val="tx1"/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reeform 65"/>
            <p:cNvSpPr/>
            <p:nvPr/>
          </p:nvSpPr>
          <p:spPr>
            <a:xfrm>
              <a:off x="3348478" y="2687849"/>
              <a:ext cx="594864" cy="594401"/>
            </a:xfrm>
            <a:custGeom>
              <a:avLst/>
              <a:gdLst>
                <a:gd name="connsiteX0" fmla="*/ 111760 w 1330960"/>
                <a:gd name="connsiteY0" fmla="*/ 1290320 h 1290320"/>
                <a:gd name="connsiteX1" fmla="*/ 690880 w 1330960"/>
                <a:gd name="connsiteY1" fmla="*/ 1290320 h 1290320"/>
                <a:gd name="connsiteX2" fmla="*/ 792480 w 1330960"/>
                <a:gd name="connsiteY2" fmla="*/ 1239520 h 1290320"/>
                <a:gd name="connsiteX3" fmla="*/ 822960 w 1330960"/>
                <a:gd name="connsiteY3" fmla="*/ 1127760 h 1290320"/>
                <a:gd name="connsiteX4" fmla="*/ 701040 w 1330960"/>
                <a:gd name="connsiteY4" fmla="*/ 1036320 h 1290320"/>
                <a:gd name="connsiteX5" fmla="*/ 822960 w 1330960"/>
                <a:gd name="connsiteY5" fmla="*/ 985520 h 1290320"/>
                <a:gd name="connsiteX6" fmla="*/ 822960 w 1330960"/>
                <a:gd name="connsiteY6" fmla="*/ 985520 h 1290320"/>
                <a:gd name="connsiteX7" fmla="*/ 812800 w 1330960"/>
                <a:gd name="connsiteY7" fmla="*/ 822960 h 1290320"/>
                <a:gd name="connsiteX8" fmla="*/ 711200 w 1330960"/>
                <a:gd name="connsiteY8" fmla="*/ 792480 h 1290320"/>
                <a:gd name="connsiteX9" fmla="*/ 822960 w 1330960"/>
                <a:gd name="connsiteY9" fmla="*/ 690880 h 1290320"/>
                <a:gd name="connsiteX10" fmla="*/ 822960 w 1330960"/>
                <a:gd name="connsiteY10" fmla="*/ 690880 h 1290320"/>
                <a:gd name="connsiteX11" fmla="*/ 833120 w 1330960"/>
                <a:gd name="connsiteY11" fmla="*/ 558800 h 1290320"/>
                <a:gd name="connsiteX12" fmla="*/ 751840 w 1330960"/>
                <a:gd name="connsiteY12" fmla="*/ 528320 h 1290320"/>
                <a:gd name="connsiteX13" fmla="*/ 833120 w 1330960"/>
                <a:gd name="connsiteY13" fmla="*/ 447040 h 1290320"/>
                <a:gd name="connsiteX14" fmla="*/ 833120 w 1330960"/>
                <a:gd name="connsiteY14" fmla="*/ 447040 h 1290320"/>
                <a:gd name="connsiteX15" fmla="*/ 843280 w 1330960"/>
                <a:gd name="connsiteY15" fmla="*/ 314960 h 1290320"/>
                <a:gd name="connsiteX16" fmla="*/ 843280 w 1330960"/>
                <a:gd name="connsiteY16" fmla="*/ 314960 h 1290320"/>
                <a:gd name="connsiteX17" fmla="*/ 1229360 w 1330960"/>
                <a:gd name="connsiteY17" fmla="*/ 203200 h 1290320"/>
                <a:gd name="connsiteX18" fmla="*/ 1330960 w 1330960"/>
                <a:gd name="connsiteY18" fmla="*/ 81280 h 1290320"/>
                <a:gd name="connsiteX19" fmla="*/ 1259840 w 1330960"/>
                <a:gd name="connsiteY19" fmla="*/ 0 h 1290320"/>
                <a:gd name="connsiteX20" fmla="*/ 91440 w 1330960"/>
                <a:gd name="connsiteY20" fmla="*/ 0 h 1290320"/>
                <a:gd name="connsiteX21" fmla="*/ 0 w 1330960"/>
                <a:gd name="connsiteY21" fmla="*/ 40640 h 1290320"/>
                <a:gd name="connsiteX22" fmla="*/ 0 w 1330960"/>
                <a:gd name="connsiteY22" fmla="*/ 172720 h 1290320"/>
                <a:gd name="connsiteX23" fmla="*/ 91440 w 1330960"/>
                <a:gd name="connsiteY23" fmla="*/ 243840 h 1290320"/>
                <a:gd name="connsiteX24" fmla="*/ 40640 w 1330960"/>
                <a:gd name="connsiteY24" fmla="*/ 325120 h 1290320"/>
                <a:gd name="connsiteX25" fmla="*/ 40640 w 1330960"/>
                <a:gd name="connsiteY25" fmla="*/ 325120 h 1290320"/>
                <a:gd name="connsiteX26" fmla="*/ 91440 w 1330960"/>
                <a:gd name="connsiteY26" fmla="*/ 406400 h 1290320"/>
                <a:gd name="connsiteX27" fmla="*/ 91440 w 1330960"/>
                <a:gd name="connsiteY27" fmla="*/ 406400 h 1290320"/>
                <a:gd name="connsiteX28" fmla="*/ 20320 w 1330960"/>
                <a:gd name="connsiteY28" fmla="*/ 528320 h 1290320"/>
                <a:gd name="connsiteX29" fmla="*/ 20320 w 1330960"/>
                <a:gd name="connsiteY29" fmla="*/ 528320 h 1290320"/>
                <a:gd name="connsiteX30" fmla="*/ 111760 w 1330960"/>
                <a:gd name="connsiteY30" fmla="*/ 629920 h 1290320"/>
                <a:gd name="connsiteX31" fmla="*/ 30480 w 1330960"/>
                <a:gd name="connsiteY31" fmla="*/ 660400 h 1290320"/>
                <a:gd name="connsiteX32" fmla="*/ 30480 w 1330960"/>
                <a:gd name="connsiteY32" fmla="*/ 660400 h 1290320"/>
                <a:gd name="connsiteX33" fmla="*/ 10160 w 1330960"/>
                <a:gd name="connsiteY33" fmla="*/ 751840 h 1290320"/>
                <a:gd name="connsiteX34" fmla="*/ 10160 w 1330960"/>
                <a:gd name="connsiteY34" fmla="*/ 751840 h 1290320"/>
                <a:gd name="connsiteX35" fmla="*/ 91440 w 1330960"/>
                <a:gd name="connsiteY35" fmla="*/ 822960 h 1290320"/>
                <a:gd name="connsiteX36" fmla="*/ 20320 w 1330960"/>
                <a:gd name="connsiteY36" fmla="*/ 863600 h 1290320"/>
                <a:gd name="connsiteX37" fmla="*/ 20320 w 1330960"/>
                <a:gd name="connsiteY37" fmla="*/ 863600 h 1290320"/>
                <a:gd name="connsiteX38" fmla="*/ 30480 w 1330960"/>
                <a:gd name="connsiteY38" fmla="*/ 995680 h 1290320"/>
                <a:gd name="connsiteX39" fmla="*/ 30480 w 1330960"/>
                <a:gd name="connsiteY39" fmla="*/ 995680 h 1290320"/>
                <a:gd name="connsiteX40" fmla="*/ 101600 w 1330960"/>
                <a:gd name="connsiteY40" fmla="*/ 1076960 h 1290320"/>
                <a:gd name="connsiteX41" fmla="*/ 40640 w 1330960"/>
                <a:gd name="connsiteY41" fmla="*/ 1127760 h 1290320"/>
                <a:gd name="connsiteX42" fmla="*/ 40640 w 1330960"/>
                <a:gd name="connsiteY42" fmla="*/ 1127760 h 1290320"/>
                <a:gd name="connsiteX43" fmla="*/ 71120 w 1330960"/>
                <a:gd name="connsiteY43" fmla="*/ 1229360 h 1290320"/>
                <a:gd name="connsiteX44" fmla="*/ 111760 w 1330960"/>
                <a:gd name="connsiteY44" fmla="*/ 1290320 h 129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330960" h="1290320">
                  <a:moveTo>
                    <a:pt x="111760" y="1290320"/>
                  </a:moveTo>
                  <a:lnTo>
                    <a:pt x="690880" y="1290320"/>
                  </a:lnTo>
                  <a:lnTo>
                    <a:pt x="792480" y="1239520"/>
                  </a:lnTo>
                  <a:lnTo>
                    <a:pt x="822960" y="1127760"/>
                  </a:lnTo>
                  <a:lnTo>
                    <a:pt x="701040" y="1036320"/>
                  </a:lnTo>
                  <a:lnTo>
                    <a:pt x="822960" y="985520"/>
                  </a:lnTo>
                  <a:lnTo>
                    <a:pt x="822960" y="985520"/>
                  </a:lnTo>
                  <a:lnTo>
                    <a:pt x="812800" y="822960"/>
                  </a:lnTo>
                  <a:lnTo>
                    <a:pt x="711200" y="792480"/>
                  </a:lnTo>
                  <a:lnTo>
                    <a:pt x="822960" y="690880"/>
                  </a:lnTo>
                  <a:lnTo>
                    <a:pt x="822960" y="690880"/>
                  </a:lnTo>
                  <a:lnTo>
                    <a:pt x="833120" y="558800"/>
                  </a:lnTo>
                  <a:lnTo>
                    <a:pt x="751840" y="528320"/>
                  </a:lnTo>
                  <a:lnTo>
                    <a:pt x="833120" y="447040"/>
                  </a:lnTo>
                  <a:lnTo>
                    <a:pt x="833120" y="447040"/>
                  </a:lnTo>
                  <a:lnTo>
                    <a:pt x="843280" y="314960"/>
                  </a:lnTo>
                  <a:lnTo>
                    <a:pt x="843280" y="314960"/>
                  </a:lnTo>
                  <a:lnTo>
                    <a:pt x="1229360" y="203200"/>
                  </a:lnTo>
                  <a:lnTo>
                    <a:pt x="1330960" y="81280"/>
                  </a:lnTo>
                  <a:lnTo>
                    <a:pt x="1259840" y="0"/>
                  </a:lnTo>
                  <a:lnTo>
                    <a:pt x="91440" y="0"/>
                  </a:lnTo>
                  <a:lnTo>
                    <a:pt x="0" y="40640"/>
                  </a:lnTo>
                  <a:lnTo>
                    <a:pt x="0" y="172720"/>
                  </a:lnTo>
                  <a:lnTo>
                    <a:pt x="91440" y="243840"/>
                  </a:lnTo>
                  <a:lnTo>
                    <a:pt x="40640" y="325120"/>
                  </a:lnTo>
                  <a:lnTo>
                    <a:pt x="40640" y="325120"/>
                  </a:lnTo>
                  <a:lnTo>
                    <a:pt x="91440" y="406400"/>
                  </a:lnTo>
                  <a:lnTo>
                    <a:pt x="91440" y="406400"/>
                  </a:lnTo>
                  <a:lnTo>
                    <a:pt x="20320" y="528320"/>
                  </a:lnTo>
                  <a:lnTo>
                    <a:pt x="20320" y="528320"/>
                  </a:lnTo>
                  <a:lnTo>
                    <a:pt x="111760" y="629920"/>
                  </a:lnTo>
                  <a:lnTo>
                    <a:pt x="30480" y="660400"/>
                  </a:lnTo>
                  <a:lnTo>
                    <a:pt x="30480" y="660400"/>
                  </a:lnTo>
                  <a:lnTo>
                    <a:pt x="10160" y="751840"/>
                  </a:lnTo>
                  <a:lnTo>
                    <a:pt x="10160" y="751840"/>
                  </a:lnTo>
                  <a:lnTo>
                    <a:pt x="91440" y="822960"/>
                  </a:lnTo>
                  <a:lnTo>
                    <a:pt x="20320" y="863600"/>
                  </a:lnTo>
                  <a:lnTo>
                    <a:pt x="20320" y="863600"/>
                  </a:lnTo>
                  <a:lnTo>
                    <a:pt x="30480" y="995680"/>
                  </a:lnTo>
                  <a:lnTo>
                    <a:pt x="30480" y="995680"/>
                  </a:lnTo>
                  <a:lnTo>
                    <a:pt x="101600" y="1076960"/>
                  </a:lnTo>
                  <a:lnTo>
                    <a:pt x="40640" y="1127760"/>
                  </a:lnTo>
                  <a:lnTo>
                    <a:pt x="40640" y="1127760"/>
                  </a:lnTo>
                  <a:lnTo>
                    <a:pt x="71120" y="1229360"/>
                  </a:lnTo>
                  <a:lnTo>
                    <a:pt x="111760" y="129032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>
              <a:glow rad="38100">
                <a:schemeClr val="tx1">
                  <a:alpha val="35000"/>
                </a:scheme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885073" y="4593805"/>
            <a:ext cx="496957" cy="475122"/>
            <a:chOff x="3343330" y="2687849"/>
            <a:chExt cx="600012" cy="690158"/>
          </a:xfrm>
        </p:grpSpPr>
        <p:cxnSp>
          <p:nvCxnSpPr>
            <p:cNvPr id="68" name="Straight Connector 67"/>
            <p:cNvCxnSpPr/>
            <p:nvPr/>
          </p:nvCxnSpPr>
          <p:spPr>
            <a:xfrm flipH="1">
              <a:off x="3537490" y="3236890"/>
              <a:ext cx="119762" cy="131157"/>
            </a:xfrm>
            <a:prstGeom prst="line">
              <a:avLst/>
            </a:prstGeom>
            <a:ln>
              <a:solidFill>
                <a:srgbClr val="0000FF"/>
              </a:solidFill>
            </a:ln>
            <a:effectLst>
              <a:glow rad="12700">
                <a:schemeClr val="tx1"/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3440410" y="3241870"/>
              <a:ext cx="119762" cy="131157"/>
            </a:xfrm>
            <a:prstGeom prst="line">
              <a:avLst/>
            </a:prstGeom>
            <a:ln>
              <a:solidFill>
                <a:srgbClr val="0000FF"/>
              </a:solidFill>
            </a:ln>
            <a:effectLst>
              <a:glow rad="12700">
                <a:schemeClr val="tx1"/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3343330" y="3246850"/>
              <a:ext cx="119762" cy="131157"/>
            </a:xfrm>
            <a:prstGeom prst="line">
              <a:avLst/>
            </a:prstGeom>
            <a:ln>
              <a:solidFill>
                <a:srgbClr val="0000FF"/>
              </a:solidFill>
            </a:ln>
            <a:effectLst>
              <a:glow rad="12700">
                <a:schemeClr val="tx1"/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reeform 70"/>
            <p:cNvSpPr/>
            <p:nvPr/>
          </p:nvSpPr>
          <p:spPr>
            <a:xfrm>
              <a:off x="3348478" y="2687849"/>
              <a:ext cx="594864" cy="594401"/>
            </a:xfrm>
            <a:custGeom>
              <a:avLst/>
              <a:gdLst>
                <a:gd name="connsiteX0" fmla="*/ 111760 w 1330960"/>
                <a:gd name="connsiteY0" fmla="*/ 1290320 h 1290320"/>
                <a:gd name="connsiteX1" fmla="*/ 690880 w 1330960"/>
                <a:gd name="connsiteY1" fmla="*/ 1290320 h 1290320"/>
                <a:gd name="connsiteX2" fmla="*/ 792480 w 1330960"/>
                <a:gd name="connsiteY2" fmla="*/ 1239520 h 1290320"/>
                <a:gd name="connsiteX3" fmla="*/ 822960 w 1330960"/>
                <a:gd name="connsiteY3" fmla="*/ 1127760 h 1290320"/>
                <a:gd name="connsiteX4" fmla="*/ 701040 w 1330960"/>
                <a:gd name="connsiteY4" fmla="*/ 1036320 h 1290320"/>
                <a:gd name="connsiteX5" fmla="*/ 822960 w 1330960"/>
                <a:gd name="connsiteY5" fmla="*/ 985520 h 1290320"/>
                <a:gd name="connsiteX6" fmla="*/ 822960 w 1330960"/>
                <a:gd name="connsiteY6" fmla="*/ 985520 h 1290320"/>
                <a:gd name="connsiteX7" fmla="*/ 812800 w 1330960"/>
                <a:gd name="connsiteY7" fmla="*/ 822960 h 1290320"/>
                <a:gd name="connsiteX8" fmla="*/ 711200 w 1330960"/>
                <a:gd name="connsiteY8" fmla="*/ 792480 h 1290320"/>
                <a:gd name="connsiteX9" fmla="*/ 822960 w 1330960"/>
                <a:gd name="connsiteY9" fmla="*/ 690880 h 1290320"/>
                <a:gd name="connsiteX10" fmla="*/ 822960 w 1330960"/>
                <a:gd name="connsiteY10" fmla="*/ 690880 h 1290320"/>
                <a:gd name="connsiteX11" fmla="*/ 833120 w 1330960"/>
                <a:gd name="connsiteY11" fmla="*/ 558800 h 1290320"/>
                <a:gd name="connsiteX12" fmla="*/ 751840 w 1330960"/>
                <a:gd name="connsiteY12" fmla="*/ 528320 h 1290320"/>
                <a:gd name="connsiteX13" fmla="*/ 833120 w 1330960"/>
                <a:gd name="connsiteY13" fmla="*/ 447040 h 1290320"/>
                <a:gd name="connsiteX14" fmla="*/ 833120 w 1330960"/>
                <a:gd name="connsiteY14" fmla="*/ 447040 h 1290320"/>
                <a:gd name="connsiteX15" fmla="*/ 843280 w 1330960"/>
                <a:gd name="connsiteY15" fmla="*/ 314960 h 1290320"/>
                <a:gd name="connsiteX16" fmla="*/ 843280 w 1330960"/>
                <a:gd name="connsiteY16" fmla="*/ 314960 h 1290320"/>
                <a:gd name="connsiteX17" fmla="*/ 1229360 w 1330960"/>
                <a:gd name="connsiteY17" fmla="*/ 203200 h 1290320"/>
                <a:gd name="connsiteX18" fmla="*/ 1330960 w 1330960"/>
                <a:gd name="connsiteY18" fmla="*/ 81280 h 1290320"/>
                <a:gd name="connsiteX19" fmla="*/ 1259840 w 1330960"/>
                <a:gd name="connsiteY19" fmla="*/ 0 h 1290320"/>
                <a:gd name="connsiteX20" fmla="*/ 91440 w 1330960"/>
                <a:gd name="connsiteY20" fmla="*/ 0 h 1290320"/>
                <a:gd name="connsiteX21" fmla="*/ 0 w 1330960"/>
                <a:gd name="connsiteY21" fmla="*/ 40640 h 1290320"/>
                <a:gd name="connsiteX22" fmla="*/ 0 w 1330960"/>
                <a:gd name="connsiteY22" fmla="*/ 172720 h 1290320"/>
                <a:gd name="connsiteX23" fmla="*/ 91440 w 1330960"/>
                <a:gd name="connsiteY23" fmla="*/ 243840 h 1290320"/>
                <a:gd name="connsiteX24" fmla="*/ 40640 w 1330960"/>
                <a:gd name="connsiteY24" fmla="*/ 325120 h 1290320"/>
                <a:gd name="connsiteX25" fmla="*/ 40640 w 1330960"/>
                <a:gd name="connsiteY25" fmla="*/ 325120 h 1290320"/>
                <a:gd name="connsiteX26" fmla="*/ 91440 w 1330960"/>
                <a:gd name="connsiteY26" fmla="*/ 406400 h 1290320"/>
                <a:gd name="connsiteX27" fmla="*/ 91440 w 1330960"/>
                <a:gd name="connsiteY27" fmla="*/ 406400 h 1290320"/>
                <a:gd name="connsiteX28" fmla="*/ 20320 w 1330960"/>
                <a:gd name="connsiteY28" fmla="*/ 528320 h 1290320"/>
                <a:gd name="connsiteX29" fmla="*/ 20320 w 1330960"/>
                <a:gd name="connsiteY29" fmla="*/ 528320 h 1290320"/>
                <a:gd name="connsiteX30" fmla="*/ 111760 w 1330960"/>
                <a:gd name="connsiteY30" fmla="*/ 629920 h 1290320"/>
                <a:gd name="connsiteX31" fmla="*/ 30480 w 1330960"/>
                <a:gd name="connsiteY31" fmla="*/ 660400 h 1290320"/>
                <a:gd name="connsiteX32" fmla="*/ 30480 w 1330960"/>
                <a:gd name="connsiteY32" fmla="*/ 660400 h 1290320"/>
                <a:gd name="connsiteX33" fmla="*/ 10160 w 1330960"/>
                <a:gd name="connsiteY33" fmla="*/ 751840 h 1290320"/>
                <a:gd name="connsiteX34" fmla="*/ 10160 w 1330960"/>
                <a:gd name="connsiteY34" fmla="*/ 751840 h 1290320"/>
                <a:gd name="connsiteX35" fmla="*/ 91440 w 1330960"/>
                <a:gd name="connsiteY35" fmla="*/ 822960 h 1290320"/>
                <a:gd name="connsiteX36" fmla="*/ 20320 w 1330960"/>
                <a:gd name="connsiteY36" fmla="*/ 863600 h 1290320"/>
                <a:gd name="connsiteX37" fmla="*/ 20320 w 1330960"/>
                <a:gd name="connsiteY37" fmla="*/ 863600 h 1290320"/>
                <a:gd name="connsiteX38" fmla="*/ 30480 w 1330960"/>
                <a:gd name="connsiteY38" fmla="*/ 995680 h 1290320"/>
                <a:gd name="connsiteX39" fmla="*/ 30480 w 1330960"/>
                <a:gd name="connsiteY39" fmla="*/ 995680 h 1290320"/>
                <a:gd name="connsiteX40" fmla="*/ 101600 w 1330960"/>
                <a:gd name="connsiteY40" fmla="*/ 1076960 h 1290320"/>
                <a:gd name="connsiteX41" fmla="*/ 40640 w 1330960"/>
                <a:gd name="connsiteY41" fmla="*/ 1127760 h 1290320"/>
                <a:gd name="connsiteX42" fmla="*/ 40640 w 1330960"/>
                <a:gd name="connsiteY42" fmla="*/ 1127760 h 1290320"/>
                <a:gd name="connsiteX43" fmla="*/ 71120 w 1330960"/>
                <a:gd name="connsiteY43" fmla="*/ 1229360 h 1290320"/>
                <a:gd name="connsiteX44" fmla="*/ 111760 w 1330960"/>
                <a:gd name="connsiteY44" fmla="*/ 1290320 h 129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330960" h="1290320">
                  <a:moveTo>
                    <a:pt x="111760" y="1290320"/>
                  </a:moveTo>
                  <a:lnTo>
                    <a:pt x="690880" y="1290320"/>
                  </a:lnTo>
                  <a:lnTo>
                    <a:pt x="792480" y="1239520"/>
                  </a:lnTo>
                  <a:lnTo>
                    <a:pt x="822960" y="1127760"/>
                  </a:lnTo>
                  <a:lnTo>
                    <a:pt x="701040" y="1036320"/>
                  </a:lnTo>
                  <a:lnTo>
                    <a:pt x="822960" y="985520"/>
                  </a:lnTo>
                  <a:lnTo>
                    <a:pt x="822960" y="985520"/>
                  </a:lnTo>
                  <a:lnTo>
                    <a:pt x="812800" y="822960"/>
                  </a:lnTo>
                  <a:lnTo>
                    <a:pt x="711200" y="792480"/>
                  </a:lnTo>
                  <a:lnTo>
                    <a:pt x="822960" y="690880"/>
                  </a:lnTo>
                  <a:lnTo>
                    <a:pt x="822960" y="690880"/>
                  </a:lnTo>
                  <a:lnTo>
                    <a:pt x="833120" y="558800"/>
                  </a:lnTo>
                  <a:lnTo>
                    <a:pt x="751840" y="528320"/>
                  </a:lnTo>
                  <a:lnTo>
                    <a:pt x="833120" y="447040"/>
                  </a:lnTo>
                  <a:lnTo>
                    <a:pt x="833120" y="447040"/>
                  </a:lnTo>
                  <a:lnTo>
                    <a:pt x="843280" y="314960"/>
                  </a:lnTo>
                  <a:lnTo>
                    <a:pt x="843280" y="314960"/>
                  </a:lnTo>
                  <a:lnTo>
                    <a:pt x="1229360" y="203200"/>
                  </a:lnTo>
                  <a:lnTo>
                    <a:pt x="1330960" y="81280"/>
                  </a:lnTo>
                  <a:lnTo>
                    <a:pt x="1259840" y="0"/>
                  </a:lnTo>
                  <a:lnTo>
                    <a:pt x="91440" y="0"/>
                  </a:lnTo>
                  <a:lnTo>
                    <a:pt x="0" y="40640"/>
                  </a:lnTo>
                  <a:lnTo>
                    <a:pt x="0" y="172720"/>
                  </a:lnTo>
                  <a:lnTo>
                    <a:pt x="91440" y="243840"/>
                  </a:lnTo>
                  <a:lnTo>
                    <a:pt x="40640" y="325120"/>
                  </a:lnTo>
                  <a:lnTo>
                    <a:pt x="40640" y="325120"/>
                  </a:lnTo>
                  <a:lnTo>
                    <a:pt x="91440" y="406400"/>
                  </a:lnTo>
                  <a:lnTo>
                    <a:pt x="91440" y="406400"/>
                  </a:lnTo>
                  <a:lnTo>
                    <a:pt x="20320" y="528320"/>
                  </a:lnTo>
                  <a:lnTo>
                    <a:pt x="20320" y="528320"/>
                  </a:lnTo>
                  <a:lnTo>
                    <a:pt x="111760" y="629920"/>
                  </a:lnTo>
                  <a:lnTo>
                    <a:pt x="30480" y="660400"/>
                  </a:lnTo>
                  <a:lnTo>
                    <a:pt x="30480" y="660400"/>
                  </a:lnTo>
                  <a:lnTo>
                    <a:pt x="10160" y="751840"/>
                  </a:lnTo>
                  <a:lnTo>
                    <a:pt x="10160" y="751840"/>
                  </a:lnTo>
                  <a:lnTo>
                    <a:pt x="91440" y="822960"/>
                  </a:lnTo>
                  <a:lnTo>
                    <a:pt x="20320" y="863600"/>
                  </a:lnTo>
                  <a:lnTo>
                    <a:pt x="20320" y="863600"/>
                  </a:lnTo>
                  <a:lnTo>
                    <a:pt x="30480" y="995680"/>
                  </a:lnTo>
                  <a:lnTo>
                    <a:pt x="30480" y="995680"/>
                  </a:lnTo>
                  <a:lnTo>
                    <a:pt x="101600" y="1076960"/>
                  </a:lnTo>
                  <a:lnTo>
                    <a:pt x="40640" y="1127760"/>
                  </a:lnTo>
                  <a:lnTo>
                    <a:pt x="40640" y="1127760"/>
                  </a:lnTo>
                  <a:lnTo>
                    <a:pt x="71120" y="1229360"/>
                  </a:lnTo>
                  <a:lnTo>
                    <a:pt x="111760" y="1290320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chemeClr val="tx1"/>
              </a:solidFill>
              <a:prstDash val="solid"/>
            </a:ln>
            <a:effectLst>
              <a:glow rad="38100">
                <a:schemeClr val="tx1">
                  <a:alpha val="35000"/>
                </a:scheme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2624567" y="3570322"/>
            <a:ext cx="976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Summer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253952" y="357032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Winter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880090" y="3144009"/>
            <a:ext cx="186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Monsoon Regions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939568" y="5062071"/>
            <a:ext cx="44034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</a:rPr>
              <a:t>H</a:t>
            </a:r>
            <a:endParaRPr lang="en-US" sz="3200" dirty="0">
              <a:solidFill>
                <a:srgbClr val="00009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880090" y="5057495"/>
            <a:ext cx="3571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605117" y="5055064"/>
            <a:ext cx="44034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</a:rPr>
              <a:t>H</a:t>
            </a:r>
            <a:endParaRPr lang="en-US" sz="3200" dirty="0">
              <a:solidFill>
                <a:srgbClr val="00009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706478" y="5062071"/>
            <a:ext cx="3571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0130" y="2282776"/>
            <a:ext cx="6415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(4)</a:t>
            </a:r>
            <a:endParaRPr lang="en-US" sz="3200" dirty="0"/>
          </a:p>
        </p:txBody>
      </p:sp>
      <p:sp>
        <p:nvSpPr>
          <p:cNvPr id="80" name="TextBox 79"/>
          <p:cNvSpPr txBox="1"/>
          <p:nvPr/>
        </p:nvSpPr>
        <p:spPr>
          <a:xfrm>
            <a:off x="4571892" y="4470288"/>
            <a:ext cx="6415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(6)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058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4928"/>
            <a:ext cx="8229600" cy="1143000"/>
          </a:xfrm>
        </p:spPr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11" y="795460"/>
            <a:ext cx="9029489" cy="4525963"/>
          </a:xfrm>
        </p:spPr>
        <p:txBody>
          <a:bodyPr/>
          <a:lstStyle/>
          <a:p>
            <a:r>
              <a:rPr lang="en-US" dirty="0" smtClean="0"/>
              <a:t>SSTs generally warm from east to west </a:t>
            </a:r>
          </a:p>
          <a:p>
            <a:r>
              <a:rPr lang="en-US" dirty="0" smtClean="0"/>
              <a:t>Results in</a:t>
            </a:r>
          </a:p>
          <a:p>
            <a:pPr lvl="4"/>
            <a:r>
              <a:rPr lang="en-US" dirty="0" smtClean="0"/>
              <a:t>More Precipitation where SSTs are higher (more moisture due to C-C equation) (3)</a:t>
            </a:r>
          </a:p>
          <a:p>
            <a:pPr lvl="4"/>
            <a:r>
              <a:rPr lang="en-US" dirty="0" smtClean="0"/>
              <a:t>Warmer boundary layer over warmer SSTs</a:t>
            </a:r>
          </a:p>
          <a:p>
            <a:pPr lvl="4"/>
            <a:r>
              <a:rPr lang="en-US" dirty="0" smtClean="0"/>
              <a:t>Surface pressure lower over higher SSTs (3)</a:t>
            </a:r>
          </a:p>
          <a:p>
            <a:pPr lvl="4"/>
            <a:r>
              <a:rPr lang="en-US" dirty="0" smtClean="0"/>
              <a:t>Large scale vertical circulation produced (Walker Cell) (4)</a:t>
            </a:r>
          </a:p>
        </p:txBody>
      </p:sp>
      <p:pic>
        <p:nvPicPr>
          <p:cNvPr id="4" name="Picture 1" descr="typical walker circula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994" y="3980507"/>
            <a:ext cx="4916483" cy="2490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83305" y="4708452"/>
            <a:ext cx="84951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(10)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2979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500"/>
            <a:ext cx="8589205" cy="4525963"/>
          </a:xfrm>
        </p:spPr>
        <p:txBody>
          <a:bodyPr/>
          <a:lstStyle/>
          <a:p>
            <a:r>
              <a:rPr lang="en-US" dirty="0" smtClean="0"/>
              <a:t>Thermocline deepens from east to west</a:t>
            </a:r>
          </a:p>
          <a:p>
            <a:r>
              <a:rPr lang="en-US" dirty="0" smtClean="0"/>
              <a:t>Thermocline differences due:</a:t>
            </a:r>
          </a:p>
          <a:p>
            <a:pPr lvl="4"/>
            <a:r>
              <a:rPr lang="en-US" dirty="0" smtClean="0"/>
              <a:t>Easterly trade winds</a:t>
            </a:r>
          </a:p>
          <a:p>
            <a:pPr lvl="5"/>
            <a:r>
              <a:rPr lang="en-US" dirty="0" smtClean="0"/>
              <a:t>Promote upwelling in east (cooler SSTs) (2)</a:t>
            </a:r>
          </a:p>
          <a:p>
            <a:pPr lvl="5"/>
            <a:r>
              <a:rPr lang="en-US" dirty="0" smtClean="0"/>
              <a:t>Winds pile up warm water in the west (2)</a:t>
            </a:r>
          </a:p>
          <a:p>
            <a:pPr lvl="5"/>
            <a:r>
              <a:rPr lang="en-US" dirty="0" smtClean="0"/>
              <a:t>SST Contrasts related to thermocline depth contrasts (2)</a:t>
            </a:r>
            <a:endParaRPr lang="en-US" dirty="0"/>
          </a:p>
        </p:txBody>
      </p:sp>
      <p:pic>
        <p:nvPicPr>
          <p:cNvPr id="4" name="Picture 4" descr="Bjerknes-feedba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093" y="2906350"/>
            <a:ext cx="6725123" cy="39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845334" y="4446075"/>
            <a:ext cx="6415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(6)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447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– short term variations in the atmospheric circulation (2)</a:t>
            </a:r>
          </a:p>
          <a:p>
            <a:r>
              <a:rPr lang="en-US" dirty="0" smtClean="0"/>
              <a:t>Climate – average weather conditions in a region taken over a long period of time (usually 30 years)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431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374" t="23884" b="36319"/>
          <a:stretch/>
        </p:blipFill>
        <p:spPr>
          <a:xfrm>
            <a:off x="565205" y="1417638"/>
            <a:ext cx="8578795" cy="4983788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481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068"/>
            <a:ext cx="8229600" cy="1143000"/>
          </a:xfrm>
        </p:spPr>
        <p:txBody>
          <a:bodyPr/>
          <a:lstStyle/>
          <a:p>
            <a:r>
              <a:rPr lang="en-US" dirty="0" smtClean="0"/>
              <a:t>Problem 6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58442"/>
            <a:ext cx="8229600" cy="4525963"/>
          </a:xfrm>
        </p:spPr>
        <p:txBody>
          <a:bodyPr/>
          <a:lstStyle/>
          <a:p>
            <a:r>
              <a:rPr lang="en-US" dirty="0" smtClean="0"/>
              <a:t>Timescale differ days vs. 10-30 years vs. 100 years (1)</a:t>
            </a:r>
          </a:p>
          <a:p>
            <a:r>
              <a:rPr lang="en-US" dirty="0" smtClean="0"/>
              <a:t>Type of predictability… initial conditions (weather) vs. boundary conditions (climate) vs. both (decadal)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868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284</Words>
  <Application>Microsoft Macintosh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Homework 1 Solutions</vt:lpstr>
      <vt:lpstr>Problem One</vt:lpstr>
      <vt:lpstr>Slide 3</vt:lpstr>
      <vt:lpstr>Problem 2</vt:lpstr>
      <vt:lpstr>Problem 3</vt:lpstr>
      <vt:lpstr>Slide 6</vt:lpstr>
      <vt:lpstr>Problem 4</vt:lpstr>
      <vt:lpstr>Problem 5</vt:lpstr>
      <vt:lpstr>Problem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1 Solutions</dc:title>
  <dc:creator>Philippe Papin</dc:creator>
  <cp:lastModifiedBy>Chris</cp:lastModifiedBy>
  <cp:revision>8</cp:revision>
  <dcterms:created xsi:type="dcterms:W3CDTF">2013-10-09T17:06:47Z</dcterms:created>
  <dcterms:modified xsi:type="dcterms:W3CDTF">2013-10-09T17:07:09Z</dcterms:modified>
</cp:coreProperties>
</file>