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5" r:id="rId18"/>
    <p:sldId id="274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4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149B-1EB6-B945-A995-695F057C594E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C81C-F32C-454E-B05F-91CDCC563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0189F-6655-764F-9FBC-21FC6C761052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DDA6-4653-214D-828E-27E1DD08D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EBE0-43EC-DC4A-9250-CAB80B6007B6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8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8051-0B02-E740-9A24-CB043E9193DE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E21F-7BC8-DA4D-AB94-33A93FDAFCAC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8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6CE4-C6B0-BE4C-9F88-026C6334B2BB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C021-DCC4-DD46-9116-F187885E86C1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1E57-ED61-114B-9AA6-68B6E962AF03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6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87C7-E036-E544-ADB9-8B668FE4D201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BE5A-A8E0-2142-981C-84DF4656C31E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2625-0620-C04E-B413-271B66514D49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1DCA-686F-EB40-8599-58727B52E19E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5A7-884C-364F-BC4C-4E10918AF882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99D1-F94C-2F48-8D4D-A93C73BAD863}" type="datetime1">
              <a:rPr lang="en-US" smtClean="0"/>
              <a:t>3/29/12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B155-1BC5-294B-90ED-06E028350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34"/>
            <a:ext cx="7772400" cy="84046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Russell L. DeSouza Award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7695"/>
            <a:ext cx="6400800" cy="6446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and Cooperation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086" y="6144768"/>
            <a:ext cx="281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Knight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4/1/2012</a:t>
            </a:r>
          </a:p>
        </p:txBody>
      </p:sp>
      <p:pic>
        <p:nvPicPr>
          <p:cNvPr id="5" name="Picture 4" descr="russ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17902"/>
            <a:ext cx="2572512" cy="3669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073" y="5210881"/>
            <a:ext cx="83998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pPr algn="ctr"/>
            <a:r>
              <a:rPr lang="en-US" sz="3200" dirty="0" smtClean="0">
                <a:solidFill>
                  <a:srgbClr val="404040"/>
                </a:solidFill>
              </a:rPr>
              <a:t>The Importance of Community Service to Unidata</a:t>
            </a:r>
            <a:endParaRPr lang="en-US" sz="3200" dirty="0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 maybe other words were used.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388"/>
            <a:ext cx="8229600" cy="748658"/>
          </a:xfrm>
        </p:spPr>
        <p:txBody>
          <a:bodyPr>
            <a:noAutofit/>
          </a:bodyPr>
          <a:lstStyle/>
          <a:p>
            <a:r>
              <a:rPr lang="en-US" dirty="0" smtClean="0"/>
              <a:t>United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2427784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Universal Data.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91298"/>
            <a:ext cx="775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Or perhaps it was just made up – somebody knows, but not me.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647254"/>
            <a:ext cx="8382000" cy="1981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important point is that Unidata was created through </a:t>
            </a:r>
            <a:r>
              <a:rPr lang="en-US" sz="4000" u="sng" dirty="0" smtClean="0"/>
              <a:t>Collaboration</a:t>
            </a:r>
            <a:r>
              <a:rPr lang="en-US" sz="4000" dirty="0" smtClean="0"/>
              <a:t> and </a:t>
            </a:r>
            <a:r>
              <a:rPr lang="en-US" sz="4000" u="sng" dirty="0" smtClean="0"/>
              <a:t>Cooperation</a:t>
            </a:r>
            <a:r>
              <a:rPr lang="en-US" dirty="0" smtClean="0"/>
              <a:t>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2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695"/>
          </a:xfrm>
        </p:spPr>
        <p:txBody>
          <a:bodyPr>
            <a:normAutofit/>
          </a:bodyPr>
          <a:lstStyle/>
          <a:p>
            <a:r>
              <a:rPr lang="en-US" dirty="0" smtClean="0"/>
              <a:t>Good decisions were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209"/>
            <a:ext cx="8229600" cy="639976"/>
          </a:xfrm>
        </p:spPr>
        <p:txBody>
          <a:bodyPr>
            <a:noAutofit/>
          </a:bodyPr>
          <a:lstStyle/>
          <a:p>
            <a:r>
              <a:rPr lang="en-US" dirty="0" smtClean="0"/>
              <a:t>Housed under the existing UCAR umbrella.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93061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Supported directly by NSF.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876713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No membership fees.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1" y="4960365"/>
            <a:ext cx="775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Shared </a:t>
            </a:r>
            <a:r>
              <a:rPr lang="en-US" sz="3200" u="sng" dirty="0" smtClean="0"/>
              <a:t>Community</a:t>
            </a:r>
            <a:r>
              <a:rPr lang="en-US" sz="3200" dirty="0" smtClean="0"/>
              <a:t> based governance.</a:t>
            </a:r>
            <a:br>
              <a:rPr lang="en-US" sz="3200" dirty="0" smtClean="0"/>
            </a:br>
            <a:r>
              <a:rPr lang="en-US" sz="3200" dirty="0" smtClean="0"/>
              <a:t>Policy, Users, and </a:t>
            </a:r>
            <a:r>
              <a:rPr lang="en-US" sz="3200" dirty="0" err="1" smtClean="0"/>
              <a:t>Adhoc</a:t>
            </a:r>
            <a:r>
              <a:rPr lang="en-US" sz="3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5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Unidata is a Community based on Collaboration and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111"/>
            <a:ext cx="8229600" cy="1138852"/>
          </a:xfrm>
        </p:spPr>
        <p:txBody>
          <a:bodyPr>
            <a:noAutofit/>
          </a:bodyPr>
          <a:lstStyle/>
          <a:p>
            <a:r>
              <a:rPr lang="en-US" dirty="0" smtClean="0"/>
              <a:t>You already know that, which why you are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51102"/>
            <a:ext cx="775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Without your efforts, and the efforts of many others, Unidata would not be possible. Thank You.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5286902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Which brings me to why I am here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449"/>
            <a:ext cx="8229600" cy="1138852"/>
          </a:xfrm>
        </p:spPr>
        <p:txBody>
          <a:bodyPr>
            <a:noAutofit/>
          </a:bodyPr>
          <a:lstStyle/>
          <a:p>
            <a:r>
              <a:rPr lang="en-US" dirty="0" smtClean="0"/>
              <a:t>I’m proud to have been nominated for the </a:t>
            </a:r>
            <a:r>
              <a:rPr lang="en-US" b="1" dirty="0" smtClean="0"/>
              <a:t>Russell L. DeSouza Award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82620"/>
            <a:ext cx="775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H</a:t>
            </a:r>
            <a:r>
              <a:rPr lang="en-US" sz="3200" dirty="0" smtClean="0"/>
              <a:t>onors individuals whose energy, expertise, and </a:t>
            </a:r>
            <a:r>
              <a:rPr lang="en-US" sz="3200" b="1" u="sng" dirty="0" smtClean="0"/>
              <a:t>active involvement </a:t>
            </a:r>
            <a:r>
              <a:rPr lang="en-US" sz="3200" dirty="0" smtClean="0"/>
              <a:t>enable the Unidata Program to better serve geoscience. Honorees personify </a:t>
            </a:r>
            <a:r>
              <a:rPr lang="en-US" sz="3200" dirty="0" err="1" smtClean="0"/>
              <a:t>Unidata's</a:t>
            </a:r>
            <a:r>
              <a:rPr lang="en-US" sz="3200" dirty="0" smtClean="0"/>
              <a:t> ideal of a </a:t>
            </a:r>
            <a:r>
              <a:rPr lang="en-US" sz="3200" b="1" u="sng" dirty="0" smtClean="0"/>
              <a:t>community</a:t>
            </a:r>
            <a:r>
              <a:rPr lang="en-US" sz="3200" dirty="0" smtClean="0"/>
              <a:t> that shares data, software, and ideas through computing and networking technologies.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5657369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An honor indeed!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6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922"/>
            <a:ext cx="8229600" cy="1601706"/>
          </a:xfrm>
        </p:spPr>
        <p:txBody>
          <a:bodyPr>
            <a:noAutofit/>
          </a:bodyPr>
          <a:lstStyle/>
          <a:p>
            <a:r>
              <a:rPr lang="en-US" dirty="0" smtClean="0"/>
              <a:t>I’m not sure when UAlbany started using Unidata software and data. I got there in 1988 and I think we were using it then.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5640188"/>
            <a:ext cx="775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Millersville managing the </a:t>
            </a:r>
            <a:r>
              <a:rPr lang="en-US" sz="3200" dirty="0" err="1" smtClean="0"/>
              <a:t>McIdas</a:t>
            </a:r>
            <a:r>
              <a:rPr lang="en-US" sz="3200" dirty="0" smtClean="0"/>
              <a:t> Educational floater.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909358"/>
            <a:ext cx="784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I served on the Unidata Users Committee 1993-</a:t>
            </a:r>
            <a:r>
              <a:rPr lang="en-US" sz="3200" dirty="0" smtClean="0"/>
              <a:t>1997.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09142" y="3212451"/>
            <a:ext cx="6203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where I first met Russ DeSouza, who was the Policy Committee liaison to the </a:t>
            </a:r>
            <a:r>
              <a:rPr lang="en-US" sz="3200" dirty="0" err="1" smtClean="0"/>
              <a:t>UserComm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6" name="Picture 5" descr="desou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5" y="3183819"/>
            <a:ext cx="1676400" cy="2006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4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448"/>
            <a:ext cx="8229600" cy="1176012"/>
          </a:xfrm>
        </p:spPr>
        <p:txBody>
          <a:bodyPr>
            <a:noAutofit/>
          </a:bodyPr>
          <a:lstStyle/>
          <a:p>
            <a:r>
              <a:rPr lang="en-US" dirty="0" smtClean="0"/>
              <a:t>I served on the Unidata Policy committee from 1998-2001.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5242876"/>
            <a:ext cx="775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People don’t mind working hard when their work is valued</a:t>
            </a:r>
            <a:r>
              <a:rPr lang="en-US" sz="3200" dirty="0" smtClean="0"/>
              <a:t>. Community service is more fun when the community cares.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1895973"/>
            <a:ext cx="80901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Unlike some committees the Unidata governing committees are actually listened to.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199" y="3461703"/>
            <a:ext cx="8090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ommittees are an important part of cooperation and collaboration in the Unidata community.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5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38" y="918310"/>
            <a:ext cx="8229600" cy="682139"/>
          </a:xfrm>
        </p:spPr>
        <p:txBody>
          <a:bodyPr>
            <a:noAutofit/>
          </a:bodyPr>
          <a:lstStyle/>
          <a:p>
            <a:r>
              <a:rPr lang="en-US" dirty="0" smtClean="0"/>
              <a:t>In the early 1990’s NLDN network left SUNYA.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7138" y="1714031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Around </a:t>
            </a:r>
            <a:r>
              <a:rPr lang="en-US" sz="3200" dirty="0" smtClean="0"/>
              <a:t>1994 </a:t>
            </a:r>
            <a:r>
              <a:rPr lang="en-US" sz="3200" dirty="0"/>
              <a:t>Ron Henderson had the idea to try and make NLDN data available to the Unidata community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7138" y="409563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By 1995, with the help of Unidata staff, data was flowing and decoders were ready.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27171" y="35287"/>
            <a:ext cx="2689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NLDN Data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07139" y="528643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When Ron left SUNYA, I took over the NLDN feed. It was too important to the </a:t>
            </a:r>
            <a:r>
              <a:rPr lang="en-US" sz="3200" u="sng" dirty="0" smtClean="0"/>
              <a:t>community</a:t>
            </a:r>
            <a:r>
              <a:rPr lang="en-US" sz="3200" dirty="0" smtClean="0"/>
              <a:t> to abandon!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7139" y="339727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A 1 year formal agreement was reached.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456"/>
            <a:ext cx="8229600" cy="682139"/>
          </a:xfrm>
        </p:spPr>
        <p:txBody>
          <a:bodyPr>
            <a:noAutofit/>
          </a:bodyPr>
          <a:lstStyle/>
          <a:p>
            <a:r>
              <a:rPr lang="en-US" dirty="0" smtClean="0"/>
              <a:t>The company was sold several times.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466305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Y2k - </a:t>
            </a:r>
            <a:r>
              <a:rPr lang="en-US" sz="3200" dirty="0"/>
              <a:t>Sandy </a:t>
            </a:r>
            <a:r>
              <a:rPr lang="en-US" sz="3200" dirty="0" err="1" smtClean="0"/>
              <a:t>Whitesel</a:t>
            </a:r>
            <a:r>
              <a:rPr lang="en-US" sz="3200" dirty="0" smtClean="0"/>
              <a:t> - Unidata.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43791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Saying no.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15225" y="229305"/>
            <a:ext cx="4313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NLDN Data (cont.)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442127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err="1" smtClean="0"/>
              <a:t>Vaisalla</a:t>
            </a:r>
            <a:r>
              <a:rPr lang="en-US" sz="3200" dirty="0" smtClean="0"/>
              <a:t> – </a:t>
            </a:r>
            <a:r>
              <a:rPr lang="en-US" sz="3200" dirty="0"/>
              <a:t>S</a:t>
            </a:r>
            <a:r>
              <a:rPr lang="en-US" sz="3200" dirty="0" smtClean="0"/>
              <a:t>cott Sternberg - Tom </a:t>
            </a:r>
            <a:r>
              <a:rPr lang="en-US" sz="3200" dirty="0" err="1" smtClean="0"/>
              <a:t>Yoksas</a:t>
            </a:r>
            <a:r>
              <a:rPr lang="en-US" sz="3200" dirty="0" smtClean="0"/>
              <a:t> – Unidata.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5891203"/>
            <a:ext cx="85225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Cooperation, Collaboration, Community service.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226"/>
            <a:ext cx="8229600" cy="1113652"/>
          </a:xfrm>
        </p:spPr>
        <p:txBody>
          <a:bodyPr>
            <a:noAutofit/>
          </a:bodyPr>
          <a:lstStyle/>
          <a:p>
            <a:r>
              <a:rPr lang="en-US" dirty="0" smtClean="0"/>
              <a:t>Used extensively at both undergraduate and graduate level.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589358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For both research and education.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12614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Web graphics.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7545" y="229305"/>
            <a:ext cx="7788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Unidata data, software and tools.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42358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Normally I would show many examples.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5882384"/>
            <a:ext cx="8522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Cooperation, Collaboration, Community service.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1" y="5059126"/>
            <a:ext cx="80092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LDM - </a:t>
            </a:r>
            <a:r>
              <a:rPr lang="en-US" sz="3200" dirty="0" err="1" smtClean="0"/>
              <a:t>NetCDF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766" y="11444"/>
            <a:ext cx="6777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Unidata Software for “map” discussions</a:t>
            </a:r>
            <a:endParaRPr lang="en-US" sz="3200" dirty="0"/>
          </a:p>
        </p:txBody>
      </p:sp>
      <p:pic>
        <p:nvPicPr>
          <p:cNvPr id="3" name="Picture 2" descr="maproom_le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67" y="600972"/>
            <a:ext cx="3048000" cy="2286000"/>
          </a:xfrm>
          <a:prstGeom prst="rect">
            <a:avLst/>
          </a:prstGeom>
        </p:spPr>
      </p:pic>
      <p:pic>
        <p:nvPicPr>
          <p:cNvPr id="4" name="Picture 3" descr="maproom_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9" y="600972"/>
            <a:ext cx="3048000" cy="2286000"/>
          </a:xfrm>
          <a:prstGeom prst="rect">
            <a:avLst/>
          </a:prstGeom>
        </p:spPr>
      </p:pic>
      <p:pic>
        <p:nvPicPr>
          <p:cNvPr id="7" name="Picture 6" descr="maproom_screens_s_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965"/>
            <a:ext cx="9144000" cy="338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269" y="6269152"/>
            <a:ext cx="7838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Send discussion summary to “map” mail list (~ 300 members)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I’ve been </a:t>
            </a:r>
            <a:r>
              <a:rPr lang="en-US" smtClean="0"/>
              <a:t>asked to talk </a:t>
            </a:r>
            <a:r>
              <a:rPr lang="en-US" dirty="0" smtClean="0"/>
              <a:t>briefly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0231"/>
          </a:xfrm>
        </p:spPr>
        <p:txBody>
          <a:bodyPr/>
          <a:lstStyle/>
          <a:p>
            <a:r>
              <a:rPr lang="en-US" dirty="0" smtClean="0"/>
              <a:t>My involvement with Unidata.</a:t>
            </a:r>
          </a:p>
          <a:p>
            <a:r>
              <a:rPr lang="en-US" dirty="0" smtClean="0"/>
              <a:t>Distribution of NLDN data.</a:t>
            </a:r>
          </a:p>
          <a:p>
            <a:r>
              <a:rPr lang="en-US" dirty="0" smtClean="0"/>
              <a:t>How we use Unidata data and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5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14511"/>
            <a:ext cx="7772400" cy="1470025"/>
          </a:xfrm>
        </p:spPr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1511"/>
            <a:ext cx="7772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Thanks again for selecting me to receive the </a:t>
            </a:r>
          </a:p>
          <a:p>
            <a:pPr algn="ctr"/>
            <a:r>
              <a:rPr lang="en-US" sz="4400" b="1" dirty="0" smtClean="0"/>
              <a:t>Russell </a:t>
            </a:r>
            <a:r>
              <a:rPr lang="en-US" sz="4400" b="1" dirty="0"/>
              <a:t>L. DeSouza </a:t>
            </a:r>
            <a:r>
              <a:rPr lang="en-US" sz="4400" b="1" dirty="0" smtClean="0"/>
              <a:t>Award.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3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7" y="2705725"/>
            <a:ext cx="7484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ollaboration, Cooperation and C</a:t>
            </a:r>
            <a:r>
              <a:rPr lang="en-US" sz="4400" dirty="0">
                <a:solidFill>
                  <a:srgbClr val="404040"/>
                </a:solidFill>
              </a:rPr>
              <a:t>ommunity service</a:t>
            </a:r>
            <a:r>
              <a:rPr lang="en-US" sz="4400" dirty="0" smtClean="0">
                <a:solidFill>
                  <a:srgbClr val="404040"/>
                </a:solidFill>
              </a:rPr>
              <a:t>.</a:t>
            </a:r>
            <a:endParaRPr lang="en-US" sz="4400" dirty="0">
              <a:solidFill>
                <a:srgbClr val="40404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1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52" y="2345897"/>
            <a:ext cx="230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Intentionally left blank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 Little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there were desktop, or laptop, computers there were “mainframe” and “desk” computers.</a:t>
            </a:r>
            <a:endParaRPr lang="en-US" dirty="0"/>
          </a:p>
        </p:txBody>
      </p:sp>
      <p:pic>
        <p:nvPicPr>
          <p:cNvPr id="4" name="Picture 3" descr="Mainframe-Compu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0" y="3464181"/>
            <a:ext cx="3169131" cy="2511536"/>
          </a:xfrm>
          <a:prstGeom prst="rect">
            <a:avLst/>
          </a:prstGeom>
        </p:spPr>
      </p:pic>
      <p:pic>
        <p:nvPicPr>
          <p:cNvPr id="5" name="Picture 4" descr="desk 1 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03" y="3464181"/>
            <a:ext cx="3035089" cy="25115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522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of these “desk” computers was a McIDAS (Man computer Interactive Data Access System)</a:t>
            </a:r>
            <a:br>
              <a:rPr lang="en-US" sz="3200" dirty="0" smtClean="0"/>
            </a:br>
            <a:r>
              <a:rPr lang="en-US" sz="3200" dirty="0" smtClean="0"/>
              <a:t>from Univ. Wisconsin</a:t>
            </a:r>
            <a:endParaRPr lang="en-US" sz="3200" dirty="0"/>
          </a:p>
        </p:txBody>
      </p:sp>
      <p:pic>
        <p:nvPicPr>
          <p:cNvPr id="8" name="Content Placeholder 7" descr="mcidas 1 sca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9367"/>
          <a:stretch/>
        </p:blipFill>
        <p:spPr>
          <a:xfrm>
            <a:off x="457200" y="2727325"/>
            <a:ext cx="8229600" cy="3398838"/>
          </a:xfrm>
        </p:spPr>
      </p:pic>
      <p:pic>
        <p:nvPicPr>
          <p:cNvPr id="9" name="Picture 8" descr="mcidas 2 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45" y="2726858"/>
            <a:ext cx="4323588" cy="33993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took awhile to create</a:t>
            </a:r>
            <a:endParaRPr lang="en-US" dirty="0"/>
          </a:p>
        </p:txBody>
      </p:sp>
      <p:pic>
        <p:nvPicPr>
          <p:cNvPr id="7" name="Picture 6" descr="circuit 1 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2463"/>
            <a:ext cx="3962400" cy="4203700"/>
          </a:xfrm>
          <a:prstGeom prst="rect">
            <a:avLst/>
          </a:prstGeom>
        </p:spPr>
      </p:pic>
      <p:pic>
        <p:nvPicPr>
          <p:cNvPr id="5" name="Picture 4" descr="circuit 2 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88" y="1922463"/>
            <a:ext cx="3873500" cy="4203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uit 3 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0"/>
            <a:ext cx="680172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9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about the same time, NASA released GEMPAK, (</a:t>
            </a:r>
            <a:r>
              <a:rPr lang="en-US" b="1" dirty="0" err="1" smtClean="0"/>
              <a:t>GE</a:t>
            </a:r>
            <a:r>
              <a:rPr lang="en-US" dirty="0" err="1" smtClean="0"/>
              <a:t>neral</a:t>
            </a:r>
            <a:r>
              <a:rPr lang="en-US" dirty="0" smtClean="0"/>
              <a:t> </a:t>
            </a:r>
            <a:r>
              <a:rPr lang="en-US" b="1" dirty="0" smtClean="0"/>
              <a:t>M</a:t>
            </a:r>
            <a:r>
              <a:rPr lang="en-US" dirty="0" smtClean="0"/>
              <a:t>eteorology </a:t>
            </a:r>
            <a:r>
              <a:rPr lang="en-US" b="1" dirty="0" err="1" smtClean="0"/>
              <a:t>PA</a:t>
            </a:r>
            <a:r>
              <a:rPr lang="en-US" dirty="0" err="1" smtClean="0"/>
              <a:t>c</a:t>
            </a:r>
            <a:r>
              <a:rPr lang="en-US" b="1" dirty="0" err="1" smtClean="0"/>
              <a:t>K</a:t>
            </a:r>
            <a:r>
              <a:rPr lang="en-US" dirty="0" err="1" smtClean="0"/>
              <a:t>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43"/>
            <a:ext cx="8229600" cy="128900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Gempak</a:t>
            </a:r>
            <a:r>
              <a:rPr lang="en-US" dirty="0" smtClean="0"/>
              <a:t> had the advantage of running on commercially available Digital VAX (</a:t>
            </a:r>
            <a:r>
              <a:rPr lang="en-US" dirty="0"/>
              <a:t>Virtual Address </a:t>
            </a:r>
            <a:r>
              <a:rPr lang="en-US" dirty="0" err="1" smtClean="0"/>
              <a:t>eXtension</a:t>
            </a:r>
            <a:r>
              <a:rPr lang="en-US" dirty="0" smtClean="0"/>
              <a:t>) systems</a:t>
            </a:r>
            <a:endParaRPr lang="en-US" dirty="0"/>
          </a:p>
        </p:txBody>
      </p:sp>
      <p:pic>
        <p:nvPicPr>
          <p:cNvPr id="4" name="Picture 3" descr="microva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1" y="3456451"/>
            <a:ext cx="2412867" cy="2798926"/>
          </a:xfrm>
          <a:prstGeom prst="rect">
            <a:avLst/>
          </a:prstGeom>
        </p:spPr>
      </p:pic>
      <p:pic>
        <p:nvPicPr>
          <p:cNvPr id="5" name="Picture 4" descr="gempa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29" y="3456451"/>
            <a:ext cx="3676220" cy="27599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4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latin typeface="+mn-lt"/>
                <a:ea typeface="+mn-ea"/>
                <a:cs typeface="+mn-cs"/>
              </a:rPr>
              <a:t>Data was delivered via Satellite dish and/or dedicated land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line.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69804"/>
          </a:xfrm>
        </p:spPr>
        <p:txBody>
          <a:bodyPr>
            <a:noAutofit/>
          </a:bodyPr>
          <a:lstStyle/>
          <a:p>
            <a:r>
              <a:rPr lang="en-US" dirty="0" smtClean="0"/>
              <a:t>Many Universities were trying to create their own version of computer aided data analysis software.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27805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This resulted in a lot of duplicative effort.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392179"/>
            <a:ext cx="775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Not everybody could participate because the cost was high.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872151"/>
            <a:ext cx="7754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Clearly this was not sustainable.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Fortunately this was realized and steps were taken.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01010"/>
          </a:xfrm>
        </p:spPr>
        <p:txBody>
          <a:bodyPr>
            <a:noAutofit/>
          </a:bodyPr>
          <a:lstStyle/>
          <a:p>
            <a:r>
              <a:rPr lang="en-US" dirty="0" smtClean="0"/>
              <a:t>In the early 1980’s a group consisting of people from </a:t>
            </a:r>
            <a:r>
              <a:rPr lang="en-US" dirty="0" err="1" smtClean="0"/>
              <a:t>UWisc</a:t>
            </a:r>
            <a:r>
              <a:rPr lang="en-US" dirty="0" smtClean="0"/>
              <a:t>, CSU, Purdue, Utah, </a:t>
            </a:r>
            <a:r>
              <a:rPr lang="en-US" dirty="0" err="1" smtClean="0"/>
              <a:t>UWash</a:t>
            </a:r>
            <a:r>
              <a:rPr lang="en-US" dirty="0" smtClean="0"/>
              <a:t>, UAlbany (then SUNYA) NSF, UCAR, and others, gathered to discus the situation and solution.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392179"/>
            <a:ext cx="7754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In 1983 Unidata was formed.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394751"/>
            <a:ext cx="775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By combining University and Data, they cleverly came up with the name </a:t>
            </a:r>
            <a:r>
              <a:rPr lang="en-US" sz="3200" dirty="0" err="1" smtClean="0"/>
              <a:t>UniData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B155-1BC5-294B-90ED-06E028350E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781</Words>
  <Application>Microsoft Macintosh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Russell L. DeSouza Award</vt:lpstr>
      <vt:lpstr>I’ve been asked to talk briefly about:</vt:lpstr>
      <vt:lpstr>First a Little History</vt:lpstr>
      <vt:lpstr>One of these “desk” computers was a McIDAS (Man computer Interactive Data Access System) from Univ. Wisconsin</vt:lpstr>
      <vt:lpstr>These took awhile to create</vt:lpstr>
      <vt:lpstr>PowerPoint Presentation</vt:lpstr>
      <vt:lpstr>At about the same time, NASA released GEMPAK, (GEneral Meteorology PAcKage)</vt:lpstr>
      <vt:lpstr>Data was delivered via Satellite dish and/or dedicated land line.</vt:lpstr>
      <vt:lpstr>Fortunately this was realized and steps were taken.</vt:lpstr>
      <vt:lpstr>Or maybe other words were used.</vt:lpstr>
      <vt:lpstr>Good decisions were made</vt:lpstr>
      <vt:lpstr>Unidata is a Community based on Collaboration and Cooperation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</vt:lpstr>
      <vt:lpstr>PowerPoint Presentation</vt:lpstr>
      <vt:lpstr>PowerPoint Presentation</vt:lpstr>
    </vt:vector>
  </TitlesOfParts>
  <Company>UAlbany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Russell L. DeSouza Award</dc:title>
  <dc:creator>no body</dc:creator>
  <cp:lastModifiedBy>no body</cp:lastModifiedBy>
  <cp:revision>71</cp:revision>
  <dcterms:created xsi:type="dcterms:W3CDTF">2012-03-19T13:50:08Z</dcterms:created>
  <dcterms:modified xsi:type="dcterms:W3CDTF">2012-03-29T19:41:58Z</dcterms:modified>
</cp:coreProperties>
</file>