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32" r:id="rId5"/>
  </p:sldMasterIdLst>
  <p:sldIdLst>
    <p:sldId id="256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348" r:id="rId15"/>
    <p:sldId id="350" r:id="rId16"/>
    <p:sldId id="349" r:id="rId17"/>
    <p:sldId id="269" r:id="rId18"/>
    <p:sldId id="351" r:id="rId19"/>
    <p:sldId id="275" r:id="rId20"/>
    <p:sldId id="276" r:id="rId21"/>
    <p:sldId id="277" r:id="rId22"/>
    <p:sldId id="270" r:id="rId23"/>
    <p:sldId id="271" r:id="rId24"/>
    <p:sldId id="272" r:id="rId25"/>
    <p:sldId id="273" r:id="rId26"/>
    <p:sldId id="352" r:id="rId27"/>
    <p:sldId id="337" r:id="rId28"/>
    <p:sldId id="336" r:id="rId29"/>
    <p:sldId id="335" r:id="rId30"/>
    <p:sldId id="338" r:id="rId31"/>
    <p:sldId id="339" r:id="rId32"/>
    <p:sldId id="340" r:id="rId33"/>
    <p:sldId id="341" r:id="rId34"/>
    <p:sldId id="344" r:id="rId35"/>
    <p:sldId id="345" r:id="rId36"/>
    <p:sldId id="258" r:id="rId37"/>
    <p:sldId id="347" r:id="rId38"/>
    <p:sldId id="353" r:id="rId39"/>
    <p:sldId id="282" r:id="rId40"/>
    <p:sldId id="284" r:id="rId41"/>
    <p:sldId id="301" r:id="rId42"/>
    <p:sldId id="327" r:id="rId43"/>
    <p:sldId id="331" r:id="rId44"/>
    <p:sldId id="328" r:id="rId45"/>
    <p:sldId id="330" r:id="rId46"/>
    <p:sldId id="304" r:id="rId47"/>
    <p:sldId id="299" r:id="rId48"/>
    <p:sldId id="302" r:id="rId49"/>
    <p:sldId id="305" r:id="rId50"/>
    <p:sldId id="303" r:id="rId51"/>
    <p:sldId id="287" r:id="rId52"/>
    <p:sldId id="288" r:id="rId53"/>
    <p:sldId id="285" r:id="rId54"/>
    <p:sldId id="286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311" r:id="rId65"/>
    <p:sldId id="298" r:id="rId66"/>
    <p:sldId id="279" r:id="rId67"/>
    <p:sldId id="326" r:id="rId68"/>
    <p:sldId id="332" r:id="rId69"/>
    <p:sldId id="333" r:id="rId70"/>
    <p:sldId id="323" r:id="rId71"/>
    <p:sldId id="334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327"/>
    <a:srgbClr val="B3C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325E7C-CEC7-48E2-A3FB-21E207BC39FA}" v="1334" dt="2022-09-05T16:38:52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7" d="100"/>
          <a:sy n="9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er, Melissa A" userId="61a6c79e-1874-4078-999c-9634c3d36f27" providerId="ADAL" clId="{46325E7C-CEC7-48E2-A3FB-21E207BC39FA}"/>
    <pc:docChg chg="undo custSel addSld delSld modSld sldOrd">
      <pc:chgData name="Piper, Melissa A" userId="61a6c79e-1874-4078-999c-9634c3d36f27" providerId="ADAL" clId="{46325E7C-CEC7-48E2-A3FB-21E207BC39FA}" dt="2022-09-05T16:39:28.193" v="3407" actId="20577"/>
      <pc:docMkLst>
        <pc:docMk/>
      </pc:docMkLst>
      <pc:sldChg chg="modSp mod">
        <pc:chgData name="Piper, Melissa A" userId="61a6c79e-1874-4078-999c-9634c3d36f27" providerId="ADAL" clId="{46325E7C-CEC7-48E2-A3FB-21E207BC39FA}" dt="2022-08-30T20:22:22.643" v="4" actId="20577"/>
        <pc:sldMkLst>
          <pc:docMk/>
          <pc:sldMk cId="1355986311" sldId="256"/>
        </pc:sldMkLst>
        <pc:spChg chg="mod">
          <ac:chgData name="Piper, Melissa A" userId="61a6c79e-1874-4078-999c-9634c3d36f27" providerId="ADAL" clId="{46325E7C-CEC7-48E2-A3FB-21E207BC39FA}" dt="2022-08-30T20:22:22.643" v="4" actId="20577"/>
          <ac:spMkLst>
            <pc:docMk/>
            <pc:sldMk cId="1355986311" sldId="256"/>
            <ac:spMk id="3" creationId="{2CDF38BB-D6BC-48F9-A0C9-B9D034F51AB4}"/>
          </ac:spMkLst>
        </pc:spChg>
      </pc:sldChg>
      <pc:sldChg chg="modSp">
        <pc:chgData name="Piper, Melissa A" userId="61a6c79e-1874-4078-999c-9634c3d36f27" providerId="ADAL" clId="{46325E7C-CEC7-48E2-A3FB-21E207BC39FA}" dt="2022-09-05T14:50:11.655" v="220" actId="20577"/>
        <pc:sldMkLst>
          <pc:docMk/>
          <pc:sldMk cId="3109715137" sldId="257"/>
        </pc:sldMkLst>
        <pc:spChg chg="mod">
          <ac:chgData name="Piper, Melissa A" userId="61a6c79e-1874-4078-999c-9634c3d36f27" providerId="ADAL" clId="{46325E7C-CEC7-48E2-A3FB-21E207BC39FA}" dt="2022-09-05T14:50:11.655" v="220" actId="20577"/>
          <ac:spMkLst>
            <pc:docMk/>
            <pc:sldMk cId="3109715137" sldId="257"/>
            <ac:spMk id="9" creationId="{E76914DB-41D2-45E1-9AC3-5ED21479FB4D}"/>
          </ac:spMkLst>
        </pc:spChg>
      </pc:sldChg>
      <pc:sldChg chg="modSp ord modAnim">
        <pc:chgData name="Piper, Melissa A" userId="61a6c79e-1874-4078-999c-9634c3d36f27" providerId="ADAL" clId="{46325E7C-CEC7-48E2-A3FB-21E207BC39FA}" dt="2022-09-05T16:38:52.854" v="3332" actId="20577"/>
        <pc:sldMkLst>
          <pc:docMk/>
          <pc:sldMk cId="1851033580" sldId="258"/>
        </pc:sldMkLst>
        <pc:spChg chg="mod">
          <ac:chgData name="Piper, Melissa A" userId="61a6c79e-1874-4078-999c-9634c3d36f27" providerId="ADAL" clId="{46325E7C-CEC7-48E2-A3FB-21E207BC39FA}" dt="2022-09-05T16:38:52.854" v="3332" actId="20577"/>
          <ac:spMkLst>
            <pc:docMk/>
            <pc:sldMk cId="1851033580" sldId="258"/>
            <ac:spMk id="3" creationId="{8748D894-5330-474E-9FB6-FAE036FFD326}"/>
          </ac:spMkLst>
        </pc:spChg>
      </pc:sldChg>
      <pc:sldChg chg="modSp">
        <pc:chgData name="Piper, Melissa A" userId="61a6c79e-1874-4078-999c-9634c3d36f27" providerId="ADAL" clId="{46325E7C-CEC7-48E2-A3FB-21E207BC39FA}" dt="2022-08-30T20:23:30.176" v="58" actId="20577"/>
        <pc:sldMkLst>
          <pc:docMk/>
          <pc:sldMk cId="3126002070" sldId="259"/>
        </pc:sldMkLst>
        <pc:graphicFrameChg chg="mod">
          <ac:chgData name="Piper, Melissa A" userId="61a6c79e-1874-4078-999c-9634c3d36f27" providerId="ADAL" clId="{46325E7C-CEC7-48E2-A3FB-21E207BC39FA}" dt="2022-08-30T20:23:30.176" v="58" actId="20577"/>
          <ac:graphicFrameMkLst>
            <pc:docMk/>
            <pc:sldMk cId="3126002070" sldId="259"/>
            <ac:graphicFrameMk id="4" creationId="{C382538A-BDD1-4E12-8AE4-BEAAACEF02BE}"/>
          </ac:graphicFrameMkLst>
        </pc:graphicFrameChg>
      </pc:sldChg>
      <pc:sldChg chg="modSp mod">
        <pc:chgData name="Piper, Melissa A" userId="61a6c79e-1874-4078-999c-9634c3d36f27" providerId="ADAL" clId="{46325E7C-CEC7-48E2-A3FB-21E207BC39FA}" dt="2022-08-30T20:24:19.617" v="71" actId="20577"/>
        <pc:sldMkLst>
          <pc:docMk/>
          <pc:sldMk cId="1630052286" sldId="260"/>
        </pc:sldMkLst>
        <pc:spChg chg="mod">
          <ac:chgData name="Piper, Melissa A" userId="61a6c79e-1874-4078-999c-9634c3d36f27" providerId="ADAL" clId="{46325E7C-CEC7-48E2-A3FB-21E207BC39FA}" dt="2022-08-30T20:24:19.617" v="71" actId="20577"/>
          <ac:spMkLst>
            <pc:docMk/>
            <pc:sldMk cId="1630052286" sldId="260"/>
            <ac:spMk id="3" creationId="{6957F24C-DFC1-4B4E-AF6F-DB6693F6898F}"/>
          </ac:spMkLst>
        </pc:spChg>
      </pc:sldChg>
      <pc:sldChg chg="modSp del mod modShow">
        <pc:chgData name="Piper, Melissa A" userId="61a6c79e-1874-4078-999c-9634c3d36f27" providerId="ADAL" clId="{46325E7C-CEC7-48E2-A3FB-21E207BC39FA}" dt="2022-09-05T14:51:07.094" v="223" actId="2696"/>
        <pc:sldMkLst>
          <pc:docMk/>
          <pc:sldMk cId="2272670061" sldId="261"/>
        </pc:sldMkLst>
        <pc:spChg chg="mod">
          <ac:chgData name="Piper, Melissa A" userId="61a6c79e-1874-4078-999c-9634c3d36f27" providerId="ADAL" clId="{46325E7C-CEC7-48E2-A3FB-21E207BC39FA}" dt="2022-08-30T20:24:33.441" v="72" actId="20577"/>
          <ac:spMkLst>
            <pc:docMk/>
            <pc:sldMk cId="2272670061" sldId="261"/>
            <ac:spMk id="3" creationId="{6957F24C-DFC1-4B4E-AF6F-DB6693F6898F}"/>
          </ac:spMkLst>
        </pc:spChg>
        <pc:grpChg chg="mod">
          <ac:chgData name="Piper, Melissa A" userId="61a6c79e-1874-4078-999c-9634c3d36f27" providerId="ADAL" clId="{46325E7C-CEC7-48E2-A3FB-21E207BC39FA}" dt="2022-08-30T20:24:41.493" v="73" actId="1076"/>
          <ac:grpSpMkLst>
            <pc:docMk/>
            <pc:sldMk cId="2272670061" sldId="261"/>
            <ac:grpSpMk id="9" creationId="{02A45283-2A7A-4D24-890C-AE256AAD3F20}"/>
          </ac:grpSpMkLst>
        </pc:grpChg>
      </pc:sldChg>
      <pc:sldChg chg="modSp mod">
        <pc:chgData name="Piper, Melissa A" userId="61a6c79e-1874-4078-999c-9634c3d36f27" providerId="ADAL" clId="{46325E7C-CEC7-48E2-A3FB-21E207BC39FA}" dt="2022-08-30T20:25:40.006" v="95" actId="20577"/>
        <pc:sldMkLst>
          <pc:docMk/>
          <pc:sldMk cId="708007829" sldId="262"/>
        </pc:sldMkLst>
        <pc:spChg chg="mod">
          <ac:chgData name="Piper, Melissa A" userId="61a6c79e-1874-4078-999c-9634c3d36f27" providerId="ADAL" clId="{46325E7C-CEC7-48E2-A3FB-21E207BC39FA}" dt="2022-08-30T20:25:40.006" v="95" actId="20577"/>
          <ac:spMkLst>
            <pc:docMk/>
            <pc:sldMk cId="708007829" sldId="262"/>
            <ac:spMk id="3" creationId="{6957F24C-DFC1-4B4E-AF6F-DB6693F6898F}"/>
          </ac:spMkLst>
        </pc:spChg>
      </pc:sldChg>
      <pc:sldChg chg="addSp delSp modSp mod modAnim">
        <pc:chgData name="Piper, Melissa A" userId="61a6c79e-1874-4078-999c-9634c3d36f27" providerId="ADAL" clId="{46325E7C-CEC7-48E2-A3FB-21E207BC39FA}" dt="2022-09-05T15:10:58.972" v="527" actId="1076"/>
        <pc:sldMkLst>
          <pc:docMk/>
          <pc:sldMk cId="88412731" sldId="263"/>
        </pc:sldMkLst>
        <pc:spChg chg="mod">
          <ac:chgData name="Piper, Melissa A" userId="61a6c79e-1874-4078-999c-9634c3d36f27" providerId="ADAL" clId="{46325E7C-CEC7-48E2-A3FB-21E207BC39FA}" dt="2022-08-30T20:25:55.614" v="98" actId="20577"/>
          <ac:spMkLst>
            <pc:docMk/>
            <pc:sldMk cId="88412731" sldId="263"/>
            <ac:spMk id="2" creationId="{BA6C42FC-16EA-4074-9B5E-6DB24E1E9523}"/>
          </ac:spMkLst>
        </pc:spChg>
        <pc:spChg chg="mod">
          <ac:chgData name="Piper, Melissa A" userId="61a6c79e-1874-4078-999c-9634c3d36f27" providerId="ADAL" clId="{46325E7C-CEC7-48E2-A3FB-21E207BC39FA}" dt="2022-09-05T14:53:01.282" v="250" actId="14100"/>
          <ac:spMkLst>
            <pc:docMk/>
            <pc:sldMk cId="88412731" sldId="263"/>
            <ac:spMk id="3" creationId="{DCB0F98C-C26A-4BDF-B63F-AD6CE6BD12D7}"/>
          </ac:spMkLst>
        </pc:spChg>
        <pc:spChg chg="mod ord">
          <ac:chgData name="Piper, Melissa A" userId="61a6c79e-1874-4078-999c-9634c3d36f27" providerId="ADAL" clId="{46325E7C-CEC7-48E2-A3FB-21E207BC39FA}" dt="2022-09-05T15:04:47.957" v="301" actId="166"/>
          <ac:spMkLst>
            <pc:docMk/>
            <pc:sldMk cId="88412731" sldId="263"/>
            <ac:spMk id="8" creationId="{67E24763-A704-470E-9F1E-FD881E0E33A2}"/>
          </ac:spMkLst>
        </pc:spChg>
        <pc:picChg chg="add mod">
          <ac:chgData name="Piper, Melissa A" userId="61a6c79e-1874-4078-999c-9634c3d36f27" providerId="ADAL" clId="{46325E7C-CEC7-48E2-A3FB-21E207BC39FA}" dt="2022-09-05T15:03:30.996" v="292" actId="1035"/>
          <ac:picMkLst>
            <pc:docMk/>
            <pc:sldMk cId="88412731" sldId="263"/>
            <ac:picMk id="5" creationId="{7274FE60-6327-AD57-1F75-479760A5C3B7}"/>
          </ac:picMkLst>
        </pc:picChg>
        <pc:picChg chg="del">
          <ac:chgData name="Piper, Melissa A" userId="61a6c79e-1874-4078-999c-9634c3d36f27" providerId="ADAL" clId="{46325E7C-CEC7-48E2-A3FB-21E207BC39FA}" dt="2022-09-05T14:51:55.186" v="226" actId="478"/>
          <ac:picMkLst>
            <pc:docMk/>
            <pc:sldMk cId="88412731" sldId="263"/>
            <ac:picMk id="7" creationId="{6061BD9B-AD4B-4272-A8BD-7DD27A41BA65}"/>
          </ac:picMkLst>
        </pc:picChg>
        <pc:picChg chg="add mod modCrop">
          <ac:chgData name="Piper, Melissa A" userId="61a6c79e-1874-4078-999c-9634c3d36f27" providerId="ADAL" clId="{46325E7C-CEC7-48E2-A3FB-21E207BC39FA}" dt="2022-09-05T15:04:37.581" v="298" actId="1076"/>
          <ac:picMkLst>
            <pc:docMk/>
            <pc:sldMk cId="88412731" sldId="263"/>
            <ac:picMk id="9" creationId="{8F6F4FEE-D586-7A3B-EC93-92C50D1BD741}"/>
          </ac:picMkLst>
        </pc:picChg>
        <pc:picChg chg="add mod">
          <ac:chgData name="Piper, Melissa A" userId="61a6c79e-1874-4078-999c-9634c3d36f27" providerId="ADAL" clId="{46325E7C-CEC7-48E2-A3FB-21E207BC39FA}" dt="2022-09-05T15:10:58.972" v="527" actId="1076"/>
          <ac:picMkLst>
            <pc:docMk/>
            <pc:sldMk cId="88412731" sldId="263"/>
            <ac:picMk id="11" creationId="{C1F819C0-6DFD-13F6-7737-177B9CC55062}"/>
          </ac:picMkLst>
        </pc:picChg>
      </pc:sldChg>
      <pc:sldChg chg="addSp delSp modSp mod">
        <pc:chgData name="Piper, Melissa A" userId="61a6c79e-1874-4078-999c-9634c3d36f27" providerId="ADAL" clId="{46325E7C-CEC7-48E2-A3FB-21E207BC39FA}" dt="2022-09-05T15:10:52.543" v="525" actId="14100"/>
        <pc:sldMkLst>
          <pc:docMk/>
          <pc:sldMk cId="3121143207" sldId="264"/>
        </pc:sldMkLst>
        <pc:spChg chg="mod">
          <ac:chgData name="Piper, Melissa A" userId="61a6c79e-1874-4078-999c-9634c3d36f27" providerId="ADAL" clId="{46325E7C-CEC7-48E2-A3FB-21E207BC39FA}" dt="2022-09-05T14:55:45.668" v="254" actId="20577"/>
          <ac:spMkLst>
            <pc:docMk/>
            <pc:sldMk cId="3121143207" sldId="264"/>
            <ac:spMk id="3" creationId="{8A174C95-65B3-4117-827A-CF989F5CD356}"/>
          </ac:spMkLst>
        </pc:spChg>
        <pc:spChg chg="mod ord">
          <ac:chgData name="Piper, Melissa A" userId="61a6c79e-1874-4078-999c-9634c3d36f27" providerId="ADAL" clId="{46325E7C-CEC7-48E2-A3FB-21E207BC39FA}" dt="2022-09-05T15:03:19.013" v="264" actId="14100"/>
          <ac:spMkLst>
            <pc:docMk/>
            <pc:sldMk cId="3121143207" sldId="264"/>
            <ac:spMk id="7" creationId="{0AF73F61-277F-48DE-ADEA-9672C8D776EB}"/>
          </ac:spMkLst>
        </pc:spChg>
        <pc:picChg chg="add mod">
          <ac:chgData name="Piper, Melissa A" userId="61a6c79e-1874-4078-999c-9634c3d36f27" providerId="ADAL" clId="{46325E7C-CEC7-48E2-A3FB-21E207BC39FA}" dt="2022-09-05T15:03:02.639" v="261" actId="1076"/>
          <ac:picMkLst>
            <pc:docMk/>
            <pc:sldMk cId="3121143207" sldId="264"/>
            <ac:picMk id="5" creationId="{2D8DA44F-89D0-751A-1B83-ECAA8C6B44D0}"/>
          </ac:picMkLst>
        </pc:picChg>
        <pc:picChg chg="del">
          <ac:chgData name="Piper, Melissa A" userId="61a6c79e-1874-4078-999c-9634c3d36f27" providerId="ADAL" clId="{46325E7C-CEC7-48E2-A3FB-21E207BC39FA}" dt="2022-09-05T15:02:55.300" v="258" actId="478"/>
          <ac:picMkLst>
            <pc:docMk/>
            <pc:sldMk cId="3121143207" sldId="264"/>
            <ac:picMk id="6" creationId="{AB73C446-B497-4A1F-A4AF-F4741548BABC}"/>
          </ac:picMkLst>
        </pc:picChg>
        <pc:picChg chg="add mod">
          <ac:chgData name="Piper, Melissa A" userId="61a6c79e-1874-4078-999c-9634c3d36f27" providerId="ADAL" clId="{46325E7C-CEC7-48E2-A3FB-21E207BC39FA}" dt="2022-09-05T15:10:52.543" v="525" actId="14100"/>
          <ac:picMkLst>
            <pc:docMk/>
            <pc:sldMk cId="3121143207" sldId="264"/>
            <ac:picMk id="9" creationId="{78945F57-46E6-794B-B229-0A229852CF3B}"/>
          </ac:picMkLst>
        </pc:picChg>
      </pc:sldChg>
      <pc:sldChg chg="modSp mod">
        <pc:chgData name="Piper, Melissa A" userId="61a6c79e-1874-4078-999c-9634c3d36f27" providerId="ADAL" clId="{46325E7C-CEC7-48E2-A3FB-21E207BC39FA}" dt="2022-09-05T14:51:50.215" v="225" actId="20577"/>
        <pc:sldMkLst>
          <pc:docMk/>
          <pc:sldMk cId="1144139913" sldId="265"/>
        </pc:sldMkLst>
        <pc:spChg chg="mod">
          <ac:chgData name="Piper, Melissa A" userId="61a6c79e-1874-4078-999c-9634c3d36f27" providerId="ADAL" clId="{46325E7C-CEC7-48E2-A3FB-21E207BC39FA}" dt="2022-09-05T14:51:50.215" v="225" actId="20577"/>
          <ac:spMkLst>
            <pc:docMk/>
            <pc:sldMk cId="1144139913" sldId="265"/>
            <ac:spMk id="3" creationId="{28F3E942-D2DC-4E96-87B5-AF2183783F3F}"/>
          </ac:spMkLst>
        </pc:spChg>
      </pc:sldChg>
      <pc:sldChg chg="modSp mod">
        <pc:chgData name="Piper, Melissa A" userId="61a6c79e-1874-4078-999c-9634c3d36f27" providerId="ADAL" clId="{46325E7C-CEC7-48E2-A3FB-21E207BC39FA}" dt="2022-09-05T15:10:10.565" v="519" actId="33524"/>
        <pc:sldMkLst>
          <pc:docMk/>
          <pc:sldMk cId="3962059846" sldId="266"/>
        </pc:sldMkLst>
        <pc:spChg chg="mod">
          <ac:chgData name="Piper, Melissa A" userId="61a6c79e-1874-4078-999c-9634c3d36f27" providerId="ADAL" clId="{46325E7C-CEC7-48E2-A3FB-21E207BC39FA}" dt="2022-09-05T15:10:10.565" v="519" actId="33524"/>
          <ac:spMkLst>
            <pc:docMk/>
            <pc:sldMk cId="3962059846" sldId="266"/>
            <ac:spMk id="3" creationId="{FFE747A0-C552-4B96-8B8D-780F38AB2220}"/>
          </ac:spMkLst>
        </pc:spChg>
      </pc:sldChg>
      <pc:sldChg chg="del">
        <pc:chgData name="Piper, Melissa A" userId="61a6c79e-1874-4078-999c-9634c3d36f27" providerId="ADAL" clId="{46325E7C-CEC7-48E2-A3FB-21E207BC39FA}" dt="2022-09-05T15:10:30.932" v="520" actId="47"/>
        <pc:sldMkLst>
          <pc:docMk/>
          <pc:sldMk cId="3311104794" sldId="267"/>
        </pc:sldMkLst>
      </pc:sldChg>
      <pc:sldChg chg="del">
        <pc:chgData name="Piper, Melissa A" userId="61a6c79e-1874-4078-999c-9634c3d36f27" providerId="ADAL" clId="{46325E7C-CEC7-48E2-A3FB-21E207BC39FA}" dt="2022-09-05T15:11:05.980" v="528" actId="47"/>
        <pc:sldMkLst>
          <pc:docMk/>
          <pc:sldMk cId="3916723211" sldId="268"/>
        </pc:sldMkLst>
      </pc:sldChg>
      <pc:sldChg chg="modSp mod">
        <pc:chgData name="Piper, Melissa A" userId="61a6c79e-1874-4078-999c-9634c3d36f27" providerId="ADAL" clId="{46325E7C-CEC7-48E2-A3FB-21E207BC39FA}" dt="2022-09-05T16:05:21.885" v="2326" actId="20577"/>
        <pc:sldMkLst>
          <pc:docMk/>
          <pc:sldMk cId="2474359427" sldId="270"/>
        </pc:sldMkLst>
        <pc:spChg chg="mod">
          <ac:chgData name="Piper, Melissa A" userId="61a6c79e-1874-4078-999c-9634c3d36f27" providerId="ADAL" clId="{46325E7C-CEC7-48E2-A3FB-21E207BC39FA}" dt="2022-09-05T16:05:21.885" v="2326" actId="20577"/>
          <ac:spMkLst>
            <pc:docMk/>
            <pc:sldMk cId="2474359427" sldId="270"/>
            <ac:spMk id="3" creationId="{8ABDC480-77AB-4403-8A13-44B8D8D6E9A3}"/>
          </ac:spMkLst>
        </pc:spChg>
      </pc:sldChg>
      <pc:sldChg chg="modSp mod">
        <pc:chgData name="Piper, Melissa A" userId="61a6c79e-1874-4078-999c-9634c3d36f27" providerId="ADAL" clId="{46325E7C-CEC7-48E2-A3FB-21E207BC39FA}" dt="2022-09-05T16:12:04.694" v="2598" actId="20577"/>
        <pc:sldMkLst>
          <pc:docMk/>
          <pc:sldMk cId="625988195" sldId="273"/>
        </pc:sldMkLst>
        <pc:spChg chg="mod">
          <ac:chgData name="Piper, Melissa A" userId="61a6c79e-1874-4078-999c-9634c3d36f27" providerId="ADAL" clId="{46325E7C-CEC7-48E2-A3FB-21E207BC39FA}" dt="2022-09-05T16:12:04.694" v="2598" actId="20577"/>
          <ac:spMkLst>
            <pc:docMk/>
            <pc:sldMk cId="625988195" sldId="273"/>
            <ac:spMk id="3" creationId="{EF9238F9-4B3F-4156-ADB5-BCB46F7E42D9}"/>
          </ac:spMkLst>
        </pc:spChg>
      </pc:sldChg>
      <pc:sldChg chg="del">
        <pc:chgData name="Piper, Melissa A" userId="61a6c79e-1874-4078-999c-9634c3d36f27" providerId="ADAL" clId="{46325E7C-CEC7-48E2-A3FB-21E207BC39FA}" dt="2022-09-05T16:15:52.023" v="2833" actId="47"/>
        <pc:sldMkLst>
          <pc:docMk/>
          <pc:sldMk cId="1898909071" sldId="274"/>
        </pc:sldMkLst>
      </pc:sldChg>
      <pc:sldChg chg="del">
        <pc:chgData name="Piper, Melissa A" userId="61a6c79e-1874-4078-999c-9634c3d36f27" providerId="ADAL" clId="{46325E7C-CEC7-48E2-A3FB-21E207BC39FA}" dt="2022-09-05T16:16:06.043" v="2834" actId="47"/>
        <pc:sldMkLst>
          <pc:docMk/>
          <pc:sldMk cId="4179161395" sldId="278"/>
        </pc:sldMkLst>
      </pc:sldChg>
      <pc:sldChg chg="del">
        <pc:chgData name="Piper, Melissa A" userId="61a6c79e-1874-4078-999c-9634c3d36f27" providerId="ADAL" clId="{46325E7C-CEC7-48E2-A3FB-21E207BC39FA}" dt="2022-09-05T16:16:06.043" v="2834" actId="47"/>
        <pc:sldMkLst>
          <pc:docMk/>
          <pc:sldMk cId="721474459" sldId="280"/>
        </pc:sldMkLst>
      </pc:sldChg>
      <pc:sldChg chg="del">
        <pc:chgData name="Piper, Melissa A" userId="61a6c79e-1874-4078-999c-9634c3d36f27" providerId="ADAL" clId="{46325E7C-CEC7-48E2-A3FB-21E207BC39FA}" dt="2022-09-05T16:16:06.043" v="2834" actId="47"/>
        <pc:sldMkLst>
          <pc:docMk/>
          <pc:sldMk cId="3174654862" sldId="281"/>
        </pc:sldMkLst>
      </pc:sldChg>
      <pc:sldChg chg="modSp mod">
        <pc:chgData name="Piper, Melissa A" userId="61a6c79e-1874-4078-999c-9634c3d36f27" providerId="ADAL" clId="{46325E7C-CEC7-48E2-A3FB-21E207BC39FA}" dt="2022-09-05T16:16:49.199" v="2899" actId="20577"/>
        <pc:sldMkLst>
          <pc:docMk/>
          <pc:sldMk cId="2405337528" sldId="337"/>
        </pc:sldMkLst>
        <pc:spChg chg="mod">
          <ac:chgData name="Piper, Melissa A" userId="61a6c79e-1874-4078-999c-9634c3d36f27" providerId="ADAL" clId="{46325E7C-CEC7-48E2-A3FB-21E207BC39FA}" dt="2022-09-05T16:16:49.199" v="2899" actId="20577"/>
          <ac:spMkLst>
            <pc:docMk/>
            <pc:sldMk cId="2405337528" sldId="337"/>
            <ac:spMk id="8" creationId="{1F631BE9-D07B-4498-B4A6-DC013CBAB4E5}"/>
          </ac:spMkLst>
        </pc:spChg>
      </pc:sldChg>
      <pc:sldChg chg="modSp mod modAnim">
        <pc:chgData name="Piper, Melissa A" userId="61a6c79e-1874-4078-999c-9634c3d36f27" providerId="ADAL" clId="{46325E7C-CEC7-48E2-A3FB-21E207BC39FA}" dt="2022-09-05T16:21:28.262" v="3135" actId="20577"/>
        <pc:sldMkLst>
          <pc:docMk/>
          <pc:sldMk cId="1975815260" sldId="340"/>
        </pc:sldMkLst>
        <pc:spChg chg="mod">
          <ac:chgData name="Piper, Melissa A" userId="61a6c79e-1874-4078-999c-9634c3d36f27" providerId="ADAL" clId="{46325E7C-CEC7-48E2-A3FB-21E207BC39FA}" dt="2022-09-05T16:21:28.262" v="3135" actId="20577"/>
          <ac:spMkLst>
            <pc:docMk/>
            <pc:sldMk cId="1975815260" sldId="340"/>
            <ac:spMk id="3" creationId="{75A0D82A-6EB0-4486-BF4A-4D2EE14E5EC7}"/>
          </ac:spMkLst>
        </pc:spChg>
      </pc:sldChg>
      <pc:sldChg chg="modSp mod">
        <pc:chgData name="Piper, Melissa A" userId="61a6c79e-1874-4078-999c-9634c3d36f27" providerId="ADAL" clId="{46325E7C-CEC7-48E2-A3FB-21E207BC39FA}" dt="2022-09-05T16:21:56.818" v="3140" actId="20577"/>
        <pc:sldMkLst>
          <pc:docMk/>
          <pc:sldMk cId="2090929695" sldId="341"/>
        </pc:sldMkLst>
        <pc:spChg chg="mod">
          <ac:chgData name="Piper, Melissa A" userId="61a6c79e-1874-4078-999c-9634c3d36f27" providerId="ADAL" clId="{46325E7C-CEC7-48E2-A3FB-21E207BC39FA}" dt="2022-09-05T16:21:56.818" v="3140" actId="20577"/>
          <ac:spMkLst>
            <pc:docMk/>
            <pc:sldMk cId="2090929695" sldId="341"/>
            <ac:spMk id="3" creationId="{75A0D82A-6EB0-4486-BF4A-4D2EE14E5EC7}"/>
          </ac:spMkLst>
        </pc:spChg>
      </pc:sldChg>
      <pc:sldChg chg="del">
        <pc:chgData name="Piper, Melissa A" userId="61a6c79e-1874-4078-999c-9634c3d36f27" providerId="ADAL" clId="{46325E7C-CEC7-48E2-A3FB-21E207BC39FA}" dt="2022-09-05T16:22:01.604" v="3141" actId="47"/>
        <pc:sldMkLst>
          <pc:docMk/>
          <pc:sldMk cId="2490871316" sldId="342"/>
        </pc:sldMkLst>
      </pc:sldChg>
      <pc:sldChg chg="del">
        <pc:chgData name="Piper, Melissa A" userId="61a6c79e-1874-4078-999c-9634c3d36f27" providerId="ADAL" clId="{46325E7C-CEC7-48E2-A3FB-21E207BC39FA}" dt="2022-09-05T16:22:07.237" v="3142" actId="47"/>
        <pc:sldMkLst>
          <pc:docMk/>
          <pc:sldMk cId="2117584329" sldId="343"/>
        </pc:sldMkLst>
      </pc:sldChg>
      <pc:sldChg chg="addSp delSp modSp mod">
        <pc:chgData name="Piper, Melissa A" userId="61a6c79e-1874-4078-999c-9634c3d36f27" providerId="ADAL" clId="{46325E7C-CEC7-48E2-A3FB-21E207BC39FA}" dt="2022-09-05T16:36:59.890" v="3194" actId="14100"/>
        <pc:sldMkLst>
          <pc:docMk/>
          <pc:sldMk cId="713828745" sldId="344"/>
        </pc:sldMkLst>
        <pc:spChg chg="mod">
          <ac:chgData name="Piper, Melissa A" userId="61a6c79e-1874-4078-999c-9634c3d36f27" providerId="ADAL" clId="{46325E7C-CEC7-48E2-A3FB-21E207BC39FA}" dt="2022-09-05T16:34:19.432" v="3161" actId="14100"/>
          <ac:spMkLst>
            <pc:docMk/>
            <pc:sldMk cId="713828745" sldId="344"/>
            <ac:spMk id="6" creationId="{83983F65-99C6-4950-8D86-F24F30BE9271}"/>
          </ac:spMkLst>
        </pc:spChg>
        <pc:spChg chg="mod">
          <ac:chgData name="Piper, Melissa A" userId="61a6c79e-1874-4078-999c-9634c3d36f27" providerId="ADAL" clId="{46325E7C-CEC7-48E2-A3FB-21E207BC39FA}" dt="2022-09-05T16:36:59.890" v="3194" actId="14100"/>
          <ac:spMkLst>
            <pc:docMk/>
            <pc:sldMk cId="713828745" sldId="344"/>
            <ac:spMk id="7" creationId="{E13EA4B2-E7DC-45FC-9531-5410C1315530}"/>
          </ac:spMkLst>
        </pc:spChg>
        <pc:spChg chg="mod">
          <ac:chgData name="Piper, Melissa A" userId="61a6c79e-1874-4078-999c-9634c3d36f27" providerId="ADAL" clId="{46325E7C-CEC7-48E2-A3FB-21E207BC39FA}" dt="2022-09-05T16:36:20.528" v="3182" actId="1076"/>
          <ac:spMkLst>
            <pc:docMk/>
            <pc:sldMk cId="713828745" sldId="344"/>
            <ac:spMk id="8" creationId="{D6C02B9B-9AB8-4179-9602-38BA1D778DA4}"/>
          </ac:spMkLst>
        </pc:spChg>
        <pc:spChg chg="del">
          <ac:chgData name="Piper, Melissa A" userId="61a6c79e-1874-4078-999c-9634c3d36f27" providerId="ADAL" clId="{46325E7C-CEC7-48E2-A3FB-21E207BC39FA}" dt="2022-09-05T16:33:48.748" v="3152" actId="478"/>
          <ac:spMkLst>
            <pc:docMk/>
            <pc:sldMk cId="713828745" sldId="344"/>
            <ac:spMk id="9" creationId="{D7DCB7C7-EB65-4E96-A554-36A0D1798A72}"/>
          </ac:spMkLst>
        </pc:spChg>
        <pc:spChg chg="del">
          <ac:chgData name="Piper, Melissa A" userId="61a6c79e-1874-4078-999c-9634c3d36f27" providerId="ADAL" clId="{46325E7C-CEC7-48E2-A3FB-21E207BC39FA}" dt="2022-09-05T16:33:41.312" v="3149" actId="478"/>
          <ac:spMkLst>
            <pc:docMk/>
            <pc:sldMk cId="713828745" sldId="344"/>
            <ac:spMk id="10" creationId="{5D85DBF9-A35B-4001-8663-31E5CB0C45D2}"/>
          </ac:spMkLst>
        </pc:spChg>
        <pc:spChg chg="mod">
          <ac:chgData name="Piper, Melissa A" userId="61a6c79e-1874-4078-999c-9634c3d36f27" providerId="ADAL" clId="{46325E7C-CEC7-48E2-A3FB-21E207BC39FA}" dt="2022-09-05T16:34:32.011" v="3163" actId="14100"/>
          <ac:spMkLst>
            <pc:docMk/>
            <pc:sldMk cId="713828745" sldId="344"/>
            <ac:spMk id="11" creationId="{E880FF9C-1443-4156-B6B7-400C3D91D402}"/>
          </ac:spMkLst>
        </pc:spChg>
        <pc:spChg chg="mod">
          <ac:chgData name="Piper, Melissa A" userId="61a6c79e-1874-4078-999c-9634c3d36f27" providerId="ADAL" clId="{46325E7C-CEC7-48E2-A3FB-21E207BC39FA}" dt="2022-09-05T16:35:59.335" v="3178" actId="1076"/>
          <ac:spMkLst>
            <pc:docMk/>
            <pc:sldMk cId="713828745" sldId="344"/>
            <ac:spMk id="12" creationId="{E9BAD162-5DE8-452F-B6C4-E8AF3CA6007E}"/>
          </ac:spMkLst>
        </pc:spChg>
        <pc:spChg chg="add del mod">
          <ac:chgData name="Piper, Melissa A" userId="61a6c79e-1874-4078-999c-9634c3d36f27" providerId="ADAL" clId="{46325E7C-CEC7-48E2-A3FB-21E207BC39FA}" dt="2022-09-05T16:33:54.933" v="3154" actId="478"/>
          <ac:spMkLst>
            <pc:docMk/>
            <pc:sldMk cId="713828745" sldId="344"/>
            <ac:spMk id="14" creationId="{EBF1B42C-8B77-3FD1-5D61-4CF43C43CE45}"/>
          </ac:spMkLst>
        </pc:spChg>
        <pc:spChg chg="add mod">
          <ac:chgData name="Piper, Melissa A" userId="61a6c79e-1874-4078-999c-9634c3d36f27" providerId="ADAL" clId="{46325E7C-CEC7-48E2-A3FB-21E207BC39FA}" dt="2022-09-05T16:36:50.352" v="3192" actId="1036"/>
          <ac:spMkLst>
            <pc:docMk/>
            <pc:sldMk cId="713828745" sldId="344"/>
            <ac:spMk id="16" creationId="{0A6725A9-548F-50BF-159D-6EC3C0C2D342}"/>
          </ac:spMkLst>
        </pc:spChg>
        <pc:picChg chg="add del mod ord">
          <ac:chgData name="Piper, Melissa A" userId="61a6c79e-1874-4078-999c-9634c3d36f27" providerId="ADAL" clId="{46325E7C-CEC7-48E2-A3FB-21E207BC39FA}" dt="2022-09-05T16:34:02.614" v="3157" actId="1076"/>
          <ac:picMkLst>
            <pc:docMk/>
            <pc:sldMk cId="713828745" sldId="344"/>
            <ac:picMk id="4" creationId="{E3869DEF-569C-2B72-02CF-EEA8BAFF59F5}"/>
          </ac:picMkLst>
        </pc:picChg>
        <pc:picChg chg="del">
          <ac:chgData name="Piper, Melissa A" userId="61a6c79e-1874-4078-999c-9634c3d36f27" providerId="ADAL" clId="{46325E7C-CEC7-48E2-A3FB-21E207BC39FA}" dt="2022-09-05T16:33:34.746" v="3148" actId="478"/>
          <ac:picMkLst>
            <pc:docMk/>
            <pc:sldMk cId="713828745" sldId="344"/>
            <ac:picMk id="5" creationId="{C658378B-EDF7-4844-BEFA-43D54D7ECD68}"/>
          </ac:picMkLst>
        </pc:picChg>
      </pc:sldChg>
      <pc:sldChg chg="del">
        <pc:chgData name="Piper, Melissa A" userId="61a6c79e-1874-4078-999c-9634c3d36f27" providerId="ADAL" clId="{46325E7C-CEC7-48E2-A3FB-21E207BC39FA}" dt="2022-09-05T16:39:01.112" v="3333" actId="47"/>
        <pc:sldMkLst>
          <pc:docMk/>
          <pc:sldMk cId="4019885195" sldId="346"/>
        </pc:sldMkLst>
      </pc:sldChg>
      <pc:sldChg chg="addSp modSp new mod modAnim">
        <pc:chgData name="Piper, Melissa A" userId="61a6c79e-1874-4078-999c-9634c3d36f27" providerId="ADAL" clId="{46325E7C-CEC7-48E2-A3FB-21E207BC39FA}" dt="2022-09-05T15:22:47.900" v="1041"/>
        <pc:sldMkLst>
          <pc:docMk/>
          <pc:sldMk cId="1497862012" sldId="348"/>
        </pc:sldMkLst>
        <pc:spChg chg="mod">
          <ac:chgData name="Piper, Melissa A" userId="61a6c79e-1874-4078-999c-9634c3d36f27" providerId="ADAL" clId="{46325E7C-CEC7-48E2-A3FB-21E207BC39FA}" dt="2022-08-30T20:31:44.139" v="211" actId="20577"/>
          <ac:spMkLst>
            <pc:docMk/>
            <pc:sldMk cId="1497862012" sldId="348"/>
            <ac:spMk id="2" creationId="{B920D2CC-1C5F-80F4-FC01-A724E18CBBC5}"/>
          </ac:spMkLst>
        </pc:spChg>
        <pc:spChg chg="mod">
          <ac:chgData name="Piper, Melissa A" userId="61a6c79e-1874-4078-999c-9634c3d36f27" providerId="ADAL" clId="{46325E7C-CEC7-48E2-A3FB-21E207BC39FA}" dt="2022-09-05T15:22:42.695" v="1040" actId="20577"/>
          <ac:spMkLst>
            <pc:docMk/>
            <pc:sldMk cId="1497862012" sldId="348"/>
            <ac:spMk id="3" creationId="{B89E045A-2302-BF2B-F6A3-A23B578D388F}"/>
          </ac:spMkLst>
        </pc:spChg>
        <pc:picChg chg="add mod">
          <ac:chgData name="Piper, Melissa A" userId="61a6c79e-1874-4078-999c-9634c3d36f27" providerId="ADAL" clId="{46325E7C-CEC7-48E2-A3FB-21E207BC39FA}" dt="2022-09-05T15:20:18.155" v="893" actId="1076"/>
          <ac:picMkLst>
            <pc:docMk/>
            <pc:sldMk cId="1497862012" sldId="348"/>
            <ac:picMk id="5" creationId="{FDBCA276-B4D7-31CF-FBFC-648FDE5D9168}"/>
          </ac:picMkLst>
        </pc:picChg>
      </pc:sldChg>
      <pc:sldChg chg="addSp delSp modSp add mod">
        <pc:chgData name="Piper, Melissa A" userId="61a6c79e-1874-4078-999c-9634c3d36f27" providerId="ADAL" clId="{46325E7C-CEC7-48E2-A3FB-21E207BC39FA}" dt="2022-09-05T15:29:59.336" v="1507" actId="1076"/>
        <pc:sldMkLst>
          <pc:docMk/>
          <pc:sldMk cId="4159130954" sldId="349"/>
        </pc:sldMkLst>
        <pc:spChg chg="mod">
          <ac:chgData name="Piper, Melissa A" userId="61a6c79e-1874-4078-999c-9634c3d36f27" providerId="ADAL" clId="{46325E7C-CEC7-48E2-A3FB-21E207BC39FA}" dt="2022-09-05T15:28:49.545" v="1502" actId="20577"/>
          <ac:spMkLst>
            <pc:docMk/>
            <pc:sldMk cId="4159130954" sldId="349"/>
            <ac:spMk id="3" creationId="{B89E045A-2302-BF2B-F6A3-A23B578D388F}"/>
          </ac:spMkLst>
        </pc:spChg>
        <pc:picChg chg="del">
          <ac:chgData name="Piper, Melissa A" userId="61a6c79e-1874-4078-999c-9634c3d36f27" providerId="ADAL" clId="{46325E7C-CEC7-48E2-A3FB-21E207BC39FA}" dt="2022-09-05T15:20:43.600" v="954" actId="478"/>
          <ac:picMkLst>
            <pc:docMk/>
            <pc:sldMk cId="4159130954" sldId="349"/>
            <ac:picMk id="5" creationId="{FDBCA276-B4D7-31CF-FBFC-648FDE5D9168}"/>
          </ac:picMkLst>
        </pc:picChg>
        <pc:picChg chg="add del mod">
          <ac:chgData name="Piper, Melissa A" userId="61a6c79e-1874-4078-999c-9634c3d36f27" providerId="ADAL" clId="{46325E7C-CEC7-48E2-A3FB-21E207BC39FA}" dt="2022-09-05T15:28:55.386" v="1503" actId="478"/>
          <ac:picMkLst>
            <pc:docMk/>
            <pc:sldMk cId="4159130954" sldId="349"/>
            <ac:picMk id="6" creationId="{D22B22B5-559A-2AB1-7E80-127432BBB7D4}"/>
          </ac:picMkLst>
        </pc:picChg>
        <pc:picChg chg="add mod">
          <ac:chgData name="Piper, Melissa A" userId="61a6c79e-1874-4078-999c-9634c3d36f27" providerId="ADAL" clId="{46325E7C-CEC7-48E2-A3FB-21E207BC39FA}" dt="2022-09-05T15:29:59.336" v="1507" actId="1076"/>
          <ac:picMkLst>
            <pc:docMk/>
            <pc:sldMk cId="4159130954" sldId="349"/>
            <ac:picMk id="8" creationId="{98BB39EF-50C5-2379-0957-BA0530662515}"/>
          </ac:picMkLst>
        </pc:picChg>
      </pc:sldChg>
      <pc:sldChg chg="add del">
        <pc:chgData name="Piper, Melissa A" userId="61a6c79e-1874-4078-999c-9634c3d36f27" providerId="ADAL" clId="{46325E7C-CEC7-48E2-A3FB-21E207BC39FA}" dt="2022-09-05T15:21:13.372" v="1017"/>
        <pc:sldMkLst>
          <pc:docMk/>
          <pc:sldMk cId="655822404" sldId="350"/>
        </pc:sldMkLst>
      </pc:sldChg>
      <pc:sldChg chg="modSp add mod ord">
        <pc:chgData name="Piper, Melissa A" userId="61a6c79e-1874-4078-999c-9634c3d36f27" providerId="ADAL" clId="{46325E7C-CEC7-48E2-A3FB-21E207BC39FA}" dt="2022-09-05T15:27:53.443" v="1392"/>
        <pc:sldMkLst>
          <pc:docMk/>
          <pc:sldMk cId="2655215779" sldId="350"/>
        </pc:sldMkLst>
        <pc:spChg chg="mod">
          <ac:chgData name="Piper, Melissa A" userId="61a6c79e-1874-4078-999c-9634c3d36f27" providerId="ADAL" clId="{46325E7C-CEC7-48E2-A3FB-21E207BC39FA}" dt="2022-09-05T15:27:44.316" v="1390" actId="20577"/>
          <ac:spMkLst>
            <pc:docMk/>
            <pc:sldMk cId="2655215779" sldId="350"/>
            <ac:spMk id="3" creationId="{B89E045A-2302-BF2B-F6A3-A23B578D388F}"/>
          </ac:spMkLst>
        </pc:spChg>
      </pc:sldChg>
      <pc:sldChg chg="delSp modSp add mod modAnim">
        <pc:chgData name="Piper, Melissa A" userId="61a6c79e-1874-4078-999c-9634c3d36f27" providerId="ADAL" clId="{46325E7C-CEC7-48E2-A3FB-21E207BC39FA}" dt="2022-09-05T15:35:22.036" v="2325"/>
        <pc:sldMkLst>
          <pc:docMk/>
          <pc:sldMk cId="172090468" sldId="351"/>
        </pc:sldMkLst>
        <pc:spChg chg="mod">
          <ac:chgData name="Piper, Melissa A" userId="61a6c79e-1874-4078-999c-9634c3d36f27" providerId="ADAL" clId="{46325E7C-CEC7-48E2-A3FB-21E207BC39FA}" dt="2022-09-05T15:31:08.367" v="1533" actId="20577"/>
          <ac:spMkLst>
            <pc:docMk/>
            <pc:sldMk cId="172090468" sldId="351"/>
            <ac:spMk id="2" creationId="{76C5516F-1C5C-481B-AAA9-393CA0A12F5C}"/>
          </ac:spMkLst>
        </pc:spChg>
        <pc:spChg chg="mod">
          <ac:chgData name="Piper, Melissa A" userId="61a6c79e-1874-4078-999c-9634c3d36f27" providerId="ADAL" clId="{46325E7C-CEC7-48E2-A3FB-21E207BC39FA}" dt="2022-09-05T15:35:06.578" v="2323" actId="20577"/>
          <ac:spMkLst>
            <pc:docMk/>
            <pc:sldMk cId="172090468" sldId="351"/>
            <ac:spMk id="3" creationId="{3384C1D8-D057-49B1-91A4-1B6B5069E604}"/>
          </ac:spMkLst>
        </pc:spChg>
        <pc:picChg chg="del">
          <ac:chgData name="Piper, Melissa A" userId="61a6c79e-1874-4078-999c-9634c3d36f27" providerId="ADAL" clId="{46325E7C-CEC7-48E2-A3FB-21E207BC39FA}" dt="2022-09-05T15:31:01.641" v="1509" actId="478"/>
          <ac:picMkLst>
            <pc:docMk/>
            <pc:sldMk cId="172090468" sldId="351"/>
            <ac:picMk id="5" creationId="{25E2FBFF-D7D8-41EA-ABCD-9559AD1200FA}"/>
          </ac:picMkLst>
        </pc:picChg>
      </pc:sldChg>
      <pc:sldChg chg="addSp modSp add mod">
        <pc:chgData name="Piper, Melissa A" userId="61a6c79e-1874-4078-999c-9634c3d36f27" providerId="ADAL" clId="{46325E7C-CEC7-48E2-A3FB-21E207BC39FA}" dt="2022-09-05T16:15:46.309" v="2832" actId="1036"/>
        <pc:sldMkLst>
          <pc:docMk/>
          <pc:sldMk cId="732100129" sldId="352"/>
        </pc:sldMkLst>
        <pc:spChg chg="mod">
          <ac:chgData name="Piper, Melissa A" userId="61a6c79e-1874-4078-999c-9634c3d36f27" providerId="ADAL" clId="{46325E7C-CEC7-48E2-A3FB-21E207BC39FA}" dt="2022-09-05T16:14:16.363" v="2669" actId="20577"/>
          <ac:spMkLst>
            <pc:docMk/>
            <pc:sldMk cId="732100129" sldId="352"/>
            <ac:spMk id="3" creationId="{EF9238F9-4B3F-4156-ADB5-BCB46F7E42D9}"/>
          </ac:spMkLst>
        </pc:spChg>
        <pc:spChg chg="add mod">
          <ac:chgData name="Piper, Melissa A" userId="61a6c79e-1874-4078-999c-9634c3d36f27" providerId="ADAL" clId="{46325E7C-CEC7-48E2-A3FB-21E207BC39FA}" dt="2022-09-05T16:14:36.645" v="2695" actId="1035"/>
          <ac:spMkLst>
            <pc:docMk/>
            <pc:sldMk cId="732100129" sldId="352"/>
            <ac:spMk id="5" creationId="{1DE775D6-A3E1-4D01-1283-FFED70668E67}"/>
          </ac:spMkLst>
        </pc:spChg>
        <pc:spChg chg="add mod">
          <ac:chgData name="Piper, Melissa A" userId="61a6c79e-1874-4078-999c-9634c3d36f27" providerId="ADAL" clId="{46325E7C-CEC7-48E2-A3FB-21E207BC39FA}" dt="2022-09-05T16:14:36.645" v="2695" actId="1035"/>
          <ac:spMkLst>
            <pc:docMk/>
            <pc:sldMk cId="732100129" sldId="352"/>
            <ac:spMk id="7" creationId="{8F136DAC-60C8-38FC-9C37-A30B46F17765}"/>
          </ac:spMkLst>
        </pc:spChg>
        <pc:spChg chg="add mod">
          <ac:chgData name="Piper, Melissa A" userId="61a6c79e-1874-4078-999c-9634c3d36f27" providerId="ADAL" clId="{46325E7C-CEC7-48E2-A3FB-21E207BC39FA}" dt="2022-09-05T16:15:46.309" v="2832" actId="1036"/>
          <ac:spMkLst>
            <pc:docMk/>
            <pc:sldMk cId="732100129" sldId="352"/>
            <ac:spMk id="9" creationId="{537BA213-8D27-C2D7-D3EA-55AD4CEFB75A}"/>
          </ac:spMkLst>
        </pc:spChg>
        <pc:spChg chg="add mod">
          <ac:chgData name="Piper, Melissa A" userId="61a6c79e-1874-4078-999c-9634c3d36f27" providerId="ADAL" clId="{46325E7C-CEC7-48E2-A3FB-21E207BC39FA}" dt="2022-09-05T16:15:46.309" v="2832" actId="1036"/>
          <ac:spMkLst>
            <pc:docMk/>
            <pc:sldMk cId="732100129" sldId="352"/>
            <ac:spMk id="11" creationId="{A274BD9A-5DD9-2C39-6D19-F27B446131B7}"/>
          </ac:spMkLst>
        </pc:spChg>
        <pc:spChg chg="add mod">
          <ac:chgData name="Piper, Melissa A" userId="61a6c79e-1874-4078-999c-9634c3d36f27" providerId="ADAL" clId="{46325E7C-CEC7-48E2-A3FB-21E207BC39FA}" dt="2022-09-05T16:14:57.229" v="2724" actId="208"/>
          <ac:spMkLst>
            <pc:docMk/>
            <pc:sldMk cId="732100129" sldId="352"/>
            <ac:spMk id="13" creationId="{972FC08A-BFA4-51C7-85DB-51DF612D19CB}"/>
          </ac:spMkLst>
        </pc:spChg>
        <pc:spChg chg="add mod">
          <ac:chgData name="Piper, Melissa A" userId="61a6c79e-1874-4078-999c-9634c3d36f27" providerId="ADAL" clId="{46325E7C-CEC7-48E2-A3FB-21E207BC39FA}" dt="2022-09-05T16:14:57.229" v="2724" actId="208"/>
          <ac:spMkLst>
            <pc:docMk/>
            <pc:sldMk cId="732100129" sldId="352"/>
            <ac:spMk id="16" creationId="{13190DC2-303A-5C35-2776-73D705A9BB6B}"/>
          </ac:spMkLst>
        </pc:spChg>
        <pc:spChg chg="add mod">
          <ac:chgData name="Piper, Melissa A" userId="61a6c79e-1874-4078-999c-9634c3d36f27" providerId="ADAL" clId="{46325E7C-CEC7-48E2-A3FB-21E207BC39FA}" dt="2022-09-05T16:15:22.005" v="2788" actId="1036"/>
          <ac:spMkLst>
            <pc:docMk/>
            <pc:sldMk cId="732100129" sldId="352"/>
            <ac:spMk id="18" creationId="{EE9C862A-C5ED-6C8F-9966-FEFD68742DB7}"/>
          </ac:spMkLst>
        </pc:spChg>
        <pc:spChg chg="add mod">
          <ac:chgData name="Piper, Melissa A" userId="61a6c79e-1874-4078-999c-9634c3d36f27" providerId="ADAL" clId="{46325E7C-CEC7-48E2-A3FB-21E207BC39FA}" dt="2022-09-05T16:15:34.801" v="2827" actId="20577"/>
          <ac:spMkLst>
            <pc:docMk/>
            <pc:sldMk cId="732100129" sldId="352"/>
            <ac:spMk id="20" creationId="{E03772C7-60DE-ABE0-A322-AF1993F1FE2D}"/>
          </ac:spMkLst>
        </pc:spChg>
      </pc:sldChg>
      <pc:sldChg chg="add del">
        <pc:chgData name="Piper, Melissa A" userId="61a6c79e-1874-4078-999c-9634c3d36f27" providerId="ADAL" clId="{46325E7C-CEC7-48E2-A3FB-21E207BC39FA}" dt="2022-09-05T16:21:42.561" v="3137"/>
        <pc:sldMkLst>
          <pc:docMk/>
          <pc:sldMk cId="1099843208" sldId="353"/>
        </pc:sldMkLst>
      </pc:sldChg>
      <pc:sldChg chg="modSp new mod">
        <pc:chgData name="Piper, Melissa A" userId="61a6c79e-1874-4078-999c-9634c3d36f27" providerId="ADAL" clId="{46325E7C-CEC7-48E2-A3FB-21E207BC39FA}" dt="2022-09-05T16:39:28.193" v="3407" actId="20577"/>
        <pc:sldMkLst>
          <pc:docMk/>
          <pc:sldMk cId="2423818941" sldId="353"/>
        </pc:sldMkLst>
        <pc:spChg chg="mod">
          <ac:chgData name="Piper, Melissa A" userId="61a6c79e-1874-4078-999c-9634c3d36f27" providerId="ADAL" clId="{46325E7C-CEC7-48E2-A3FB-21E207BC39FA}" dt="2022-09-05T16:39:18.003" v="3367" actId="20577"/>
          <ac:spMkLst>
            <pc:docMk/>
            <pc:sldMk cId="2423818941" sldId="353"/>
            <ac:spMk id="2" creationId="{7B503B84-C094-837C-8280-BD61E38520BA}"/>
          </ac:spMkLst>
        </pc:spChg>
        <pc:spChg chg="mod">
          <ac:chgData name="Piper, Melissa A" userId="61a6c79e-1874-4078-999c-9634c3d36f27" providerId="ADAL" clId="{46325E7C-CEC7-48E2-A3FB-21E207BC39FA}" dt="2022-09-05T16:39:28.193" v="3407" actId="20577"/>
          <ac:spMkLst>
            <pc:docMk/>
            <pc:sldMk cId="2423818941" sldId="353"/>
            <ac:spMk id="3" creationId="{56FE13F2-57C6-920D-AF64-68CDEF8CFC7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vaughan:Desktop:Budget%20for%20Fellowship%20Yea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vaughan:Desktop:Budget%20for%20Fellowship%20Year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1k Invested</a:t>
            </a:r>
            <a:r>
              <a:rPr lang="en-US" baseline="0"/>
              <a:t> (7%)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Calc'!$M$2:$M$50</c:f>
              <c:numCache>
                <c:formatCode>General</c:formatCode>
                <c:ptCount val="49"/>
                <c:pt idx="0">
                  <c:v>1000</c:v>
                </c:pt>
                <c:pt idx="1">
                  <c:v>1070</c:v>
                </c:pt>
                <c:pt idx="2">
                  <c:v>1144.9000000000001</c:v>
                </c:pt>
                <c:pt idx="3">
                  <c:v>1225.0429999999999</c:v>
                </c:pt>
                <c:pt idx="4">
                  <c:v>1310.79601</c:v>
                </c:pt>
                <c:pt idx="5">
                  <c:v>1402.5517307</c:v>
                </c:pt>
                <c:pt idx="6">
                  <c:v>1500.730351849</c:v>
                </c:pt>
                <c:pt idx="7">
                  <c:v>1605.7814764784309</c:v>
                </c:pt>
                <c:pt idx="8">
                  <c:v>1718.186179831921</c:v>
                </c:pt>
                <c:pt idx="9">
                  <c:v>1838.4592124201561</c:v>
                </c:pt>
                <c:pt idx="10">
                  <c:v>1967.1513572895669</c:v>
                </c:pt>
                <c:pt idx="11">
                  <c:v>2104.8519522998358</c:v>
                </c:pt>
                <c:pt idx="12">
                  <c:v>2252.1915889608249</c:v>
                </c:pt>
                <c:pt idx="13">
                  <c:v>2409.8450001880828</c:v>
                </c:pt>
                <c:pt idx="14">
                  <c:v>2578.5341502012479</c:v>
                </c:pt>
                <c:pt idx="15">
                  <c:v>2759.0315407153371</c:v>
                </c:pt>
                <c:pt idx="16">
                  <c:v>2952.163748565411</c:v>
                </c:pt>
                <c:pt idx="17">
                  <c:v>3158.81521096499</c:v>
                </c:pt>
                <c:pt idx="18">
                  <c:v>3379.9322757325399</c:v>
                </c:pt>
                <c:pt idx="19">
                  <c:v>3616.527535033817</c:v>
                </c:pt>
                <c:pt idx="20">
                  <c:v>3869.6844624861842</c:v>
                </c:pt>
                <c:pt idx="21">
                  <c:v>4140.5623748602202</c:v>
                </c:pt>
                <c:pt idx="22">
                  <c:v>4430.4017411004324</c:v>
                </c:pt>
                <c:pt idx="23">
                  <c:v>4740.5298629774643</c:v>
                </c:pt>
                <c:pt idx="24">
                  <c:v>5072.3669533858902</c:v>
                </c:pt>
                <c:pt idx="25">
                  <c:v>5427.4326401229</c:v>
                </c:pt>
                <c:pt idx="26">
                  <c:v>5807.3529249315097</c:v>
                </c:pt>
                <c:pt idx="27">
                  <c:v>6213.8676296767098</c:v>
                </c:pt>
                <c:pt idx="28">
                  <c:v>6648.8383637540801</c:v>
                </c:pt>
                <c:pt idx="29">
                  <c:v>7114.2570492168616</c:v>
                </c:pt>
                <c:pt idx="30">
                  <c:v>7612.2550426620464</c:v>
                </c:pt>
                <c:pt idx="31">
                  <c:v>8145.1128956483899</c:v>
                </c:pt>
                <c:pt idx="32">
                  <c:v>8715.2707983437776</c:v>
                </c:pt>
                <c:pt idx="33">
                  <c:v>9325.3397542278435</c:v>
                </c:pt>
                <c:pt idx="34">
                  <c:v>9978.1135370237935</c:v>
                </c:pt>
                <c:pt idx="35">
                  <c:v>10676.581484615461</c:v>
                </c:pt>
                <c:pt idx="36">
                  <c:v>11423.94218853854</c:v>
                </c:pt>
                <c:pt idx="37">
                  <c:v>12223.61814173624</c:v>
                </c:pt>
                <c:pt idx="38">
                  <c:v>13079.271411657781</c:v>
                </c:pt>
                <c:pt idx="39">
                  <c:v>13994.82041047382</c:v>
                </c:pt>
                <c:pt idx="40">
                  <c:v>14974.457839206991</c:v>
                </c:pt>
                <c:pt idx="41">
                  <c:v>16022.669887951481</c:v>
                </c:pt>
                <c:pt idx="42">
                  <c:v>17144.25678010808</c:v>
                </c:pt>
                <c:pt idx="43">
                  <c:v>18344.354754715649</c:v>
                </c:pt>
                <c:pt idx="44">
                  <c:v>19628.459587545749</c:v>
                </c:pt>
                <c:pt idx="45">
                  <c:v>21002.451758673949</c:v>
                </c:pt>
                <c:pt idx="46">
                  <c:v>22472.62338178113</c:v>
                </c:pt>
                <c:pt idx="47">
                  <c:v>24045.707018505811</c:v>
                </c:pt>
                <c:pt idx="48">
                  <c:v>25728.906509801222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C2-C047-A654-036DF2668B76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Calc'!$L$2:$L$50</c:f>
              <c:numCache>
                <c:formatCode>General</c:formatCode>
                <c:ptCount val="49"/>
                <c:pt idx="3">
                  <c:v>1000</c:v>
                </c:pt>
                <c:pt idx="4">
                  <c:v>1070</c:v>
                </c:pt>
                <c:pt idx="5">
                  <c:v>1144.9000000000001</c:v>
                </c:pt>
                <c:pt idx="6">
                  <c:v>1225.0429999999999</c:v>
                </c:pt>
                <c:pt idx="7">
                  <c:v>1310.79601</c:v>
                </c:pt>
                <c:pt idx="8">
                  <c:v>1402.5517307</c:v>
                </c:pt>
                <c:pt idx="9">
                  <c:v>1500.730351849</c:v>
                </c:pt>
                <c:pt idx="10">
                  <c:v>1605.7814764784309</c:v>
                </c:pt>
                <c:pt idx="11">
                  <c:v>1718.186179831921</c:v>
                </c:pt>
                <c:pt idx="12">
                  <c:v>1838.4592124201561</c:v>
                </c:pt>
                <c:pt idx="13">
                  <c:v>1967.1513572895669</c:v>
                </c:pt>
                <c:pt idx="14">
                  <c:v>2104.8519522998358</c:v>
                </c:pt>
                <c:pt idx="15">
                  <c:v>2252.1915889608249</c:v>
                </c:pt>
                <c:pt idx="16">
                  <c:v>2409.8450001880828</c:v>
                </c:pt>
                <c:pt idx="17">
                  <c:v>2578.5341502012479</c:v>
                </c:pt>
                <c:pt idx="18">
                  <c:v>2759.0315407153371</c:v>
                </c:pt>
                <c:pt idx="19">
                  <c:v>2952.163748565411</c:v>
                </c:pt>
                <c:pt idx="20">
                  <c:v>3158.81521096499</c:v>
                </c:pt>
                <c:pt idx="21">
                  <c:v>3379.9322757325399</c:v>
                </c:pt>
                <c:pt idx="22">
                  <c:v>3616.527535033817</c:v>
                </c:pt>
                <c:pt idx="23">
                  <c:v>3869.6844624861842</c:v>
                </c:pt>
                <c:pt idx="24">
                  <c:v>4140.5623748602202</c:v>
                </c:pt>
                <c:pt idx="25">
                  <c:v>4430.4017411004324</c:v>
                </c:pt>
                <c:pt idx="26">
                  <c:v>4740.5298629774643</c:v>
                </c:pt>
                <c:pt idx="27">
                  <c:v>5072.3669533858902</c:v>
                </c:pt>
                <c:pt idx="28">
                  <c:v>5427.4326401229</c:v>
                </c:pt>
                <c:pt idx="29">
                  <c:v>5807.3529249315097</c:v>
                </c:pt>
                <c:pt idx="30">
                  <c:v>6213.8676296767098</c:v>
                </c:pt>
                <c:pt idx="31">
                  <c:v>6648.8383637540801</c:v>
                </c:pt>
                <c:pt idx="32">
                  <c:v>7114.2570492168616</c:v>
                </c:pt>
                <c:pt idx="33">
                  <c:v>7612.2550426620464</c:v>
                </c:pt>
                <c:pt idx="34">
                  <c:v>8145.1128956483899</c:v>
                </c:pt>
                <c:pt idx="35">
                  <c:v>8715.2707983437776</c:v>
                </c:pt>
                <c:pt idx="36">
                  <c:v>9325.3397542278435</c:v>
                </c:pt>
                <c:pt idx="37">
                  <c:v>9978.1135370237935</c:v>
                </c:pt>
                <c:pt idx="38">
                  <c:v>10676.581484615461</c:v>
                </c:pt>
                <c:pt idx="39">
                  <c:v>11423.94218853854</c:v>
                </c:pt>
                <c:pt idx="40">
                  <c:v>12223.61814173624</c:v>
                </c:pt>
                <c:pt idx="41">
                  <c:v>13079.271411657781</c:v>
                </c:pt>
                <c:pt idx="42">
                  <c:v>13994.82041047382</c:v>
                </c:pt>
                <c:pt idx="43">
                  <c:v>14974.457839206991</c:v>
                </c:pt>
                <c:pt idx="44">
                  <c:v>16022.669887951481</c:v>
                </c:pt>
                <c:pt idx="45">
                  <c:v>17144.25678010808</c:v>
                </c:pt>
                <c:pt idx="46">
                  <c:v>18344.354754715649</c:v>
                </c:pt>
                <c:pt idx="47">
                  <c:v>19628.459587545749</c:v>
                </c:pt>
                <c:pt idx="48">
                  <c:v>21002.451758673949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C2-C047-A654-036DF2668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819800"/>
        <c:axId val="2117825336"/>
      </c:lineChart>
      <c:catAx>
        <c:axId val="2117819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825336"/>
        <c:crosses val="autoZero"/>
        <c:auto val="1"/>
        <c:lblAlgn val="ctr"/>
        <c:lblOffset val="100"/>
        <c:noMultiLvlLbl val="0"/>
      </c:catAx>
      <c:valAx>
        <c:axId val="21178253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819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40580641705497"/>
          <c:y val="0.52528776748727302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1k Invested</a:t>
            </a:r>
            <a:r>
              <a:rPr lang="en-US" baseline="0"/>
              <a:t> (7%)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Calc'!$M$2:$M$50</c:f>
              <c:numCache>
                <c:formatCode>General</c:formatCode>
                <c:ptCount val="49"/>
                <c:pt idx="0">
                  <c:v>1000</c:v>
                </c:pt>
                <c:pt idx="1">
                  <c:v>1070</c:v>
                </c:pt>
                <c:pt idx="2">
                  <c:v>1144.9000000000001</c:v>
                </c:pt>
                <c:pt idx="3">
                  <c:v>1225.0429999999999</c:v>
                </c:pt>
                <c:pt idx="4">
                  <c:v>1310.79601</c:v>
                </c:pt>
                <c:pt idx="5">
                  <c:v>1402.5517307</c:v>
                </c:pt>
                <c:pt idx="6">
                  <c:v>1500.730351849</c:v>
                </c:pt>
                <c:pt idx="7">
                  <c:v>1605.7814764784309</c:v>
                </c:pt>
                <c:pt idx="8">
                  <c:v>1718.186179831921</c:v>
                </c:pt>
                <c:pt idx="9">
                  <c:v>1838.4592124201561</c:v>
                </c:pt>
                <c:pt idx="10">
                  <c:v>1967.1513572895669</c:v>
                </c:pt>
                <c:pt idx="11">
                  <c:v>2104.8519522998358</c:v>
                </c:pt>
                <c:pt idx="12">
                  <c:v>2252.1915889608249</c:v>
                </c:pt>
                <c:pt idx="13">
                  <c:v>2409.8450001880828</c:v>
                </c:pt>
                <c:pt idx="14">
                  <c:v>2578.5341502012479</c:v>
                </c:pt>
                <c:pt idx="15">
                  <c:v>2759.0315407153371</c:v>
                </c:pt>
                <c:pt idx="16">
                  <c:v>2952.163748565411</c:v>
                </c:pt>
                <c:pt idx="17">
                  <c:v>3158.81521096499</c:v>
                </c:pt>
                <c:pt idx="18">
                  <c:v>3379.9322757325399</c:v>
                </c:pt>
                <c:pt idx="19">
                  <c:v>3616.527535033817</c:v>
                </c:pt>
                <c:pt idx="20">
                  <c:v>3869.6844624861842</c:v>
                </c:pt>
                <c:pt idx="21">
                  <c:v>4140.5623748602202</c:v>
                </c:pt>
                <c:pt idx="22">
                  <c:v>4430.4017411004324</c:v>
                </c:pt>
                <c:pt idx="23">
                  <c:v>4740.5298629774643</c:v>
                </c:pt>
                <c:pt idx="24">
                  <c:v>5072.3669533858902</c:v>
                </c:pt>
                <c:pt idx="25">
                  <c:v>5427.4326401229</c:v>
                </c:pt>
                <c:pt idx="26">
                  <c:v>5807.3529249315097</c:v>
                </c:pt>
                <c:pt idx="27">
                  <c:v>6213.8676296767098</c:v>
                </c:pt>
                <c:pt idx="28">
                  <c:v>6648.8383637540801</c:v>
                </c:pt>
                <c:pt idx="29">
                  <c:v>7114.2570492168616</c:v>
                </c:pt>
                <c:pt idx="30">
                  <c:v>7612.2550426620464</c:v>
                </c:pt>
                <c:pt idx="31">
                  <c:v>8145.1128956483899</c:v>
                </c:pt>
                <c:pt idx="32">
                  <c:v>8715.2707983437776</c:v>
                </c:pt>
                <c:pt idx="33">
                  <c:v>9325.3397542278435</c:v>
                </c:pt>
                <c:pt idx="34">
                  <c:v>9978.1135370237935</c:v>
                </c:pt>
                <c:pt idx="35">
                  <c:v>10676.581484615461</c:v>
                </c:pt>
                <c:pt idx="36">
                  <c:v>11423.94218853854</c:v>
                </c:pt>
                <c:pt idx="37">
                  <c:v>12223.61814173624</c:v>
                </c:pt>
                <c:pt idx="38">
                  <c:v>13079.271411657781</c:v>
                </c:pt>
                <c:pt idx="39">
                  <c:v>13994.82041047382</c:v>
                </c:pt>
                <c:pt idx="40">
                  <c:v>14974.457839206991</c:v>
                </c:pt>
                <c:pt idx="41">
                  <c:v>16022.669887951481</c:v>
                </c:pt>
                <c:pt idx="42">
                  <c:v>17144.25678010808</c:v>
                </c:pt>
                <c:pt idx="43">
                  <c:v>18344.354754715649</c:v>
                </c:pt>
                <c:pt idx="44">
                  <c:v>19628.459587545749</c:v>
                </c:pt>
                <c:pt idx="45">
                  <c:v>21002.451758673949</c:v>
                </c:pt>
                <c:pt idx="46">
                  <c:v>22472.62338178113</c:v>
                </c:pt>
                <c:pt idx="47">
                  <c:v>24045.707018505811</c:v>
                </c:pt>
                <c:pt idx="48">
                  <c:v>25728.906509801222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FF-3F40-BE33-54F0EAFF4C49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Calc'!$J$2:$J$50</c:f>
              <c:numCache>
                <c:formatCode>General</c:formatCode>
                <c:ptCount val="49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</c:numCache>
            </c:numRef>
          </c:cat>
          <c:val>
            <c:numRef>
              <c:f>'Retirement Calc'!$L$2:$L$50</c:f>
              <c:numCache>
                <c:formatCode>General</c:formatCode>
                <c:ptCount val="49"/>
                <c:pt idx="3">
                  <c:v>1000</c:v>
                </c:pt>
                <c:pt idx="4">
                  <c:v>1070</c:v>
                </c:pt>
                <c:pt idx="5">
                  <c:v>1144.9000000000001</c:v>
                </c:pt>
                <c:pt idx="6">
                  <c:v>1225.0429999999999</c:v>
                </c:pt>
                <c:pt idx="7">
                  <c:v>1310.79601</c:v>
                </c:pt>
                <c:pt idx="8">
                  <c:v>1402.5517307</c:v>
                </c:pt>
                <c:pt idx="9">
                  <c:v>1500.730351849</c:v>
                </c:pt>
                <c:pt idx="10">
                  <c:v>1605.7814764784309</c:v>
                </c:pt>
                <c:pt idx="11">
                  <c:v>1718.186179831921</c:v>
                </c:pt>
                <c:pt idx="12">
                  <c:v>1838.4592124201561</c:v>
                </c:pt>
                <c:pt idx="13">
                  <c:v>1967.1513572895669</c:v>
                </c:pt>
                <c:pt idx="14">
                  <c:v>2104.8519522998358</c:v>
                </c:pt>
                <c:pt idx="15">
                  <c:v>2252.1915889608249</c:v>
                </c:pt>
                <c:pt idx="16">
                  <c:v>2409.8450001880828</c:v>
                </c:pt>
                <c:pt idx="17">
                  <c:v>2578.5341502012479</c:v>
                </c:pt>
                <c:pt idx="18">
                  <c:v>2759.0315407153371</c:v>
                </c:pt>
                <c:pt idx="19">
                  <c:v>2952.163748565411</c:v>
                </c:pt>
                <c:pt idx="20">
                  <c:v>3158.81521096499</c:v>
                </c:pt>
                <c:pt idx="21">
                  <c:v>3379.9322757325399</c:v>
                </c:pt>
                <c:pt idx="22">
                  <c:v>3616.527535033817</c:v>
                </c:pt>
                <c:pt idx="23">
                  <c:v>3869.6844624861842</c:v>
                </c:pt>
                <c:pt idx="24">
                  <c:v>4140.5623748602202</c:v>
                </c:pt>
                <c:pt idx="25">
                  <c:v>4430.4017411004324</c:v>
                </c:pt>
                <c:pt idx="26">
                  <c:v>4740.5298629774643</c:v>
                </c:pt>
                <c:pt idx="27">
                  <c:v>5072.3669533858902</c:v>
                </c:pt>
                <c:pt idx="28">
                  <c:v>5427.4326401229</c:v>
                </c:pt>
                <c:pt idx="29">
                  <c:v>5807.3529249315097</c:v>
                </c:pt>
                <c:pt idx="30">
                  <c:v>6213.8676296767098</c:v>
                </c:pt>
                <c:pt idx="31">
                  <c:v>6648.8383637540801</c:v>
                </c:pt>
                <c:pt idx="32">
                  <c:v>7114.2570492168616</c:v>
                </c:pt>
                <c:pt idx="33">
                  <c:v>7612.2550426620464</c:v>
                </c:pt>
                <c:pt idx="34">
                  <c:v>8145.1128956483899</c:v>
                </c:pt>
                <c:pt idx="35">
                  <c:v>8715.2707983437776</c:v>
                </c:pt>
                <c:pt idx="36">
                  <c:v>9325.3397542278435</c:v>
                </c:pt>
                <c:pt idx="37">
                  <c:v>9978.1135370237935</c:v>
                </c:pt>
                <c:pt idx="38">
                  <c:v>10676.581484615461</c:v>
                </c:pt>
                <c:pt idx="39">
                  <c:v>11423.94218853854</c:v>
                </c:pt>
                <c:pt idx="40">
                  <c:v>12223.61814173624</c:v>
                </c:pt>
                <c:pt idx="41">
                  <c:v>13079.271411657781</c:v>
                </c:pt>
                <c:pt idx="42">
                  <c:v>13994.82041047382</c:v>
                </c:pt>
                <c:pt idx="43">
                  <c:v>14974.457839206991</c:v>
                </c:pt>
                <c:pt idx="44">
                  <c:v>16022.669887951481</c:v>
                </c:pt>
                <c:pt idx="45">
                  <c:v>17144.25678010808</c:v>
                </c:pt>
                <c:pt idx="46">
                  <c:v>18344.354754715649</c:v>
                </c:pt>
                <c:pt idx="47">
                  <c:v>19628.459587545749</c:v>
                </c:pt>
                <c:pt idx="48">
                  <c:v>21002.451758673949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FF-3F40-BE33-54F0EAFF4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8972744"/>
        <c:axId val="2068978232"/>
      </c:lineChart>
      <c:catAx>
        <c:axId val="2068972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8978232"/>
        <c:crosses val="autoZero"/>
        <c:auto val="1"/>
        <c:lblAlgn val="ctr"/>
        <c:lblOffset val="100"/>
        <c:noMultiLvlLbl val="0"/>
      </c:catAx>
      <c:valAx>
        <c:axId val="2068978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8972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140580641705497"/>
          <c:y val="0.52528776748727302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1k Invested Annually</a:t>
            </a:r>
            <a:r>
              <a:rPr lang="en-US" baseline="0" dirty="0"/>
              <a:t> (7%)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Calc'!$N$2:$N$50</c:f>
              <c:numCache>
                <c:formatCode>General</c:formatCode>
                <c:ptCount val="49"/>
                <c:pt idx="0">
                  <c:v>1000</c:v>
                </c:pt>
                <c:pt idx="1">
                  <c:v>2070</c:v>
                </c:pt>
                <c:pt idx="2">
                  <c:v>3214.9</c:v>
                </c:pt>
                <c:pt idx="3">
                  <c:v>4439.9430000000002</c:v>
                </c:pt>
                <c:pt idx="4">
                  <c:v>5750.7390100000002</c:v>
                </c:pt>
                <c:pt idx="5">
                  <c:v>7153.2907407000002</c:v>
                </c:pt>
                <c:pt idx="6">
                  <c:v>8654.0210925489991</c:v>
                </c:pt>
                <c:pt idx="7">
                  <c:v>10259.80256902743</c:v>
                </c:pt>
                <c:pt idx="8">
                  <c:v>11977.98874885935</c:v>
                </c:pt>
                <c:pt idx="9">
                  <c:v>13816.447961279509</c:v>
                </c:pt>
                <c:pt idx="10">
                  <c:v>15783.59931856907</c:v>
                </c:pt>
                <c:pt idx="11">
                  <c:v>17888.451270868911</c:v>
                </c:pt>
                <c:pt idx="12">
                  <c:v>20140.642859829739</c:v>
                </c:pt>
                <c:pt idx="13">
                  <c:v>22550.487860017809</c:v>
                </c:pt>
                <c:pt idx="14">
                  <c:v>25129.022010219069</c:v>
                </c:pt>
                <c:pt idx="15">
                  <c:v>27888.053550934401</c:v>
                </c:pt>
                <c:pt idx="16">
                  <c:v>30840.217299499811</c:v>
                </c:pt>
                <c:pt idx="17">
                  <c:v>33999.0325104648</c:v>
                </c:pt>
                <c:pt idx="18">
                  <c:v>37378.964786197343</c:v>
                </c:pt>
                <c:pt idx="19">
                  <c:v>40995.492321231148</c:v>
                </c:pt>
                <c:pt idx="20">
                  <c:v>44865.176783717208</c:v>
                </c:pt>
                <c:pt idx="21">
                  <c:v>49005.739158577548</c:v>
                </c:pt>
                <c:pt idx="22">
                  <c:v>53436.140899677972</c:v>
                </c:pt>
                <c:pt idx="23">
                  <c:v>58176.670762655347</c:v>
                </c:pt>
                <c:pt idx="24">
                  <c:v>63249.037716041334</c:v>
                </c:pt>
                <c:pt idx="25">
                  <c:v>68676.470356164224</c:v>
                </c:pt>
                <c:pt idx="26">
                  <c:v>74483.823281095727</c:v>
                </c:pt>
                <c:pt idx="27">
                  <c:v>80697.690910772435</c:v>
                </c:pt>
                <c:pt idx="28">
                  <c:v>87346.529274526387</c:v>
                </c:pt>
                <c:pt idx="29">
                  <c:v>94460.786323743363</c:v>
                </c:pt>
                <c:pt idx="30">
                  <c:v>102073.04136640541</c:v>
                </c:pt>
                <c:pt idx="31">
                  <c:v>110218.15426205379</c:v>
                </c:pt>
                <c:pt idx="32">
                  <c:v>118933.4250603976</c:v>
                </c:pt>
                <c:pt idx="33">
                  <c:v>128258.76481462541</c:v>
                </c:pt>
                <c:pt idx="34">
                  <c:v>138236.87835164921</c:v>
                </c:pt>
                <c:pt idx="35">
                  <c:v>148913.45983626461</c:v>
                </c:pt>
                <c:pt idx="36">
                  <c:v>160337.40202480319</c:v>
                </c:pt>
                <c:pt idx="37">
                  <c:v>172561.02016653941</c:v>
                </c:pt>
                <c:pt idx="38">
                  <c:v>185640.29157819721</c:v>
                </c:pt>
                <c:pt idx="39">
                  <c:v>199635.11198867101</c:v>
                </c:pt>
                <c:pt idx="40">
                  <c:v>214609.569827878</c:v>
                </c:pt>
                <c:pt idx="41">
                  <c:v>230632.2397158294</c:v>
                </c:pt>
                <c:pt idx="42">
                  <c:v>247776.49649593749</c:v>
                </c:pt>
                <c:pt idx="43">
                  <c:v>266120.8512506531</c:v>
                </c:pt>
                <c:pt idx="44">
                  <c:v>285749.31083819881</c:v>
                </c:pt>
                <c:pt idx="45">
                  <c:v>306751.76259687281</c:v>
                </c:pt>
                <c:pt idx="46">
                  <c:v>329224.38597865379</c:v>
                </c:pt>
                <c:pt idx="47">
                  <c:v>353270.09299715958</c:v>
                </c:pt>
                <c:pt idx="48">
                  <c:v>378998.99950696097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8F-9A47-AFA8-35B09CBE9986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Calc'!$O$2:$O$50</c:f>
              <c:numCache>
                <c:formatCode>General</c:formatCode>
                <c:ptCount val="49"/>
                <c:pt idx="3">
                  <c:v>1000</c:v>
                </c:pt>
                <c:pt idx="4">
                  <c:v>2070</c:v>
                </c:pt>
                <c:pt idx="5">
                  <c:v>3214.9</c:v>
                </c:pt>
                <c:pt idx="6">
                  <c:v>4439.9430000000002</c:v>
                </c:pt>
                <c:pt idx="7">
                  <c:v>5750.7390100000002</c:v>
                </c:pt>
                <c:pt idx="8">
                  <c:v>7153.2907407000002</c:v>
                </c:pt>
                <c:pt idx="9">
                  <c:v>8654.0210925489991</c:v>
                </c:pt>
                <c:pt idx="10">
                  <c:v>10259.80256902743</c:v>
                </c:pt>
                <c:pt idx="11">
                  <c:v>11977.98874885935</c:v>
                </c:pt>
                <c:pt idx="12">
                  <c:v>13816.447961279509</c:v>
                </c:pt>
                <c:pt idx="13">
                  <c:v>15783.59931856907</c:v>
                </c:pt>
                <c:pt idx="14">
                  <c:v>17888.451270868911</c:v>
                </c:pt>
                <c:pt idx="15">
                  <c:v>20140.642859829739</c:v>
                </c:pt>
                <c:pt idx="16">
                  <c:v>22550.487860017809</c:v>
                </c:pt>
                <c:pt idx="17">
                  <c:v>25129.022010219069</c:v>
                </c:pt>
                <c:pt idx="18">
                  <c:v>27888.053550934401</c:v>
                </c:pt>
                <c:pt idx="19">
                  <c:v>30840.217299499811</c:v>
                </c:pt>
                <c:pt idx="20">
                  <c:v>33999.0325104648</c:v>
                </c:pt>
                <c:pt idx="21">
                  <c:v>37378.964786197343</c:v>
                </c:pt>
                <c:pt idx="22">
                  <c:v>40995.492321231148</c:v>
                </c:pt>
                <c:pt idx="23">
                  <c:v>44865.176783717208</c:v>
                </c:pt>
                <c:pt idx="24">
                  <c:v>49005.739158577548</c:v>
                </c:pt>
                <c:pt idx="25">
                  <c:v>53436.140899677972</c:v>
                </c:pt>
                <c:pt idx="26">
                  <c:v>58176.670762655347</c:v>
                </c:pt>
                <c:pt idx="27">
                  <c:v>63249.037716041334</c:v>
                </c:pt>
                <c:pt idx="28">
                  <c:v>68676.470356164224</c:v>
                </c:pt>
                <c:pt idx="29">
                  <c:v>74483.823281095727</c:v>
                </c:pt>
                <c:pt idx="30">
                  <c:v>80697.690910772435</c:v>
                </c:pt>
                <c:pt idx="31">
                  <c:v>87346.529274526387</c:v>
                </c:pt>
                <c:pt idx="32">
                  <c:v>94460.786323743363</c:v>
                </c:pt>
                <c:pt idx="33">
                  <c:v>102073.04136640541</c:v>
                </c:pt>
                <c:pt idx="34">
                  <c:v>110218.15426205379</c:v>
                </c:pt>
                <c:pt idx="35">
                  <c:v>118933.4250603976</c:v>
                </c:pt>
                <c:pt idx="36">
                  <c:v>128258.76481462541</c:v>
                </c:pt>
                <c:pt idx="37">
                  <c:v>138236.87835164921</c:v>
                </c:pt>
                <c:pt idx="38">
                  <c:v>148913.45983626461</c:v>
                </c:pt>
                <c:pt idx="39">
                  <c:v>160337.40202480319</c:v>
                </c:pt>
                <c:pt idx="40">
                  <c:v>172561.02016653941</c:v>
                </c:pt>
                <c:pt idx="41">
                  <c:v>185640.29157819721</c:v>
                </c:pt>
                <c:pt idx="42">
                  <c:v>199635.11198867101</c:v>
                </c:pt>
                <c:pt idx="43">
                  <c:v>214609.569827878</c:v>
                </c:pt>
                <c:pt idx="44">
                  <c:v>230632.2397158294</c:v>
                </c:pt>
                <c:pt idx="45">
                  <c:v>247776.49649593749</c:v>
                </c:pt>
                <c:pt idx="46">
                  <c:v>266120.8512506531</c:v>
                </c:pt>
                <c:pt idx="47">
                  <c:v>285749.31083819881</c:v>
                </c:pt>
                <c:pt idx="48">
                  <c:v>306751.76259687281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8F-9A47-AFA8-35B09CBE9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9035416"/>
        <c:axId val="2069040936"/>
      </c:lineChart>
      <c:catAx>
        <c:axId val="2069035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9040936"/>
        <c:crosses val="autoZero"/>
        <c:auto val="1"/>
        <c:lblAlgn val="ctr"/>
        <c:lblOffset val="100"/>
        <c:noMultiLvlLbl val="0"/>
      </c:catAx>
      <c:valAx>
        <c:axId val="2069040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903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8884271409498"/>
          <c:y val="0.55054206765820901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1k Invested Annually</a:t>
            </a:r>
            <a:r>
              <a:rPr lang="en-US" baseline="0" dirty="0"/>
              <a:t> (7%)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Age 22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Calc'!$N$2:$N$50</c:f>
              <c:numCache>
                <c:formatCode>General</c:formatCode>
                <c:ptCount val="49"/>
                <c:pt idx="0">
                  <c:v>1000</c:v>
                </c:pt>
                <c:pt idx="1">
                  <c:v>2070</c:v>
                </c:pt>
                <c:pt idx="2">
                  <c:v>3214.9</c:v>
                </c:pt>
                <c:pt idx="3">
                  <c:v>4439.9430000000002</c:v>
                </c:pt>
                <c:pt idx="4">
                  <c:v>5750.7390100000002</c:v>
                </c:pt>
                <c:pt idx="5">
                  <c:v>7153.2907407000002</c:v>
                </c:pt>
                <c:pt idx="6">
                  <c:v>8654.0210925489991</c:v>
                </c:pt>
                <c:pt idx="7">
                  <c:v>10259.80256902743</c:v>
                </c:pt>
                <c:pt idx="8">
                  <c:v>11977.98874885935</c:v>
                </c:pt>
                <c:pt idx="9">
                  <c:v>13816.447961279509</c:v>
                </c:pt>
                <c:pt idx="10">
                  <c:v>15783.59931856907</c:v>
                </c:pt>
                <c:pt idx="11">
                  <c:v>17888.451270868911</c:v>
                </c:pt>
                <c:pt idx="12">
                  <c:v>20140.642859829739</c:v>
                </c:pt>
                <c:pt idx="13">
                  <c:v>22550.487860017809</c:v>
                </c:pt>
                <c:pt idx="14">
                  <c:v>25129.022010219069</c:v>
                </c:pt>
                <c:pt idx="15">
                  <c:v>27888.053550934401</c:v>
                </c:pt>
                <c:pt idx="16">
                  <c:v>30840.217299499811</c:v>
                </c:pt>
                <c:pt idx="17">
                  <c:v>33999.0325104648</c:v>
                </c:pt>
                <c:pt idx="18">
                  <c:v>37378.964786197343</c:v>
                </c:pt>
                <c:pt idx="19">
                  <c:v>40995.492321231148</c:v>
                </c:pt>
                <c:pt idx="20">
                  <c:v>44865.176783717186</c:v>
                </c:pt>
                <c:pt idx="21">
                  <c:v>49005.739158577548</c:v>
                </c:pt>
                <c:pt idx="22">
                  <c:v>53436.140899677972</c:v>
                </c:pt>
                <c:pt idx="23">
                  <c:v>58176.67076265534</c:v>
                </c:pt>
                <c:pt idx="24">
                  <c:v>63249.037716041334</c:v>
                </c:pt>
                <c:pt idx="25">
                  <c:v>68676.470356164224</c:v>
                </c:pt>
                <c:pt idx="26">
                  <c:v>74483.823281095727</c:v>
                </c:pt>
                <c:pt idx="27">
                  <c:v>80697.690910772435</c:v>
                </c:pt>
                <c:pt idx="28">
                  <c:v>87346.529274526387</c:v>
                </c:pt>
                <c:pt idx="29">
                  <c:v>94460.786323743363</c:v>
                </c:pt>
                <c:pt idx="30">
                  <c:v>102073.04136640541</c:v>
                </c:pt>
                <c:pt idx="31">
                  <c:v>110218.15426205379</c:v>
                </c:pt>
                <c:pt idx="32">
                  <c:v>118933.4250603976</c:v>
                </c:pt>
                <c:pt idx="33">
                  <c:v>128258.76481462541</c:v>
                </c:pt>
                <c:pt idx="34">
                  <c:v>138236.87835164921</c:v>
                </c:pt>
                <c:pt idx="35">
                  <c:v>148913.45983626461</c:v>
                </c:pt>
                <c:pt idx="36">
                  <c:v>160337.40202480319</c:v>
                </c:pt>
                <c:pt idx="37">
                  <c:v>172561.02016653941</c:v>
                </c:pt>
                <c:pt idx="38">
                  <c:v>185640.29157819721</c:v>
                </c:pt>
                <c:pt idx="39">
                  <c:v>199635.11198867101</c:v>
                </c:pt>
                <c:pt idx="40">
                  <c:v>214609.569827878</c:v>
                </c:pt>
                <c:pt idx="41">
                  <c:v>230632.2397158294</c:v>
                </c:pt>
                <c:pt idx="42">
                  <c:v>247776.49649593749</c:v>
                </c:pt>
                <c:pt idx="43">
                  <c:v>266120.8512506531</c:v>
                </c:pt>
                <c:pt idx="44">
                  <c:v>285749.31083819881</c:v>
                </c:pt>
                <c:pt idx="45">
                  <c:v>306751.76259687281</c:v>
                </c:pt>
                <c:pt idx="46">
                  <c:v>329224.38597865379</c:v>
                </c:pt>
                <c:pt idx="47">
                  <c:v>353270.09299715958</c:v>
                </c:pt>
                <c:pt idx="48">
                  <c:v>378998.99950696097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1B-0B4F-ADE8-99358EF98E3B}"/>
            </c:ext>
          </c:extLst>
        </c:ser>
        <c:ser>
          <c:idx val="1"/>
          <c:order val="1"/>
          <c:tx>
            <c:v>Age 25</c:v>
          </c:tx>
          <c:marker>
            <c:symbol val="none"/>
          </c:marker>
          <c:cat>
            <c:numRef>
              <c:f>'Retirement Calc'!$J$2:$J$53</c:f>
              <c:numCache>
                <c:formatCode>General</c:formatCode>
                <c:ptCount val="52"/>
                <c:pt idx="0">
                  <c:v>22</c:v>
                </c:pt>
                <c:pt idx="1">
                  <c:v>23</c:v>
                </c:pt>
                <c:pt idx="2">
                  <c:v>24</c:v>
                </c:pt>
                <c:pt idx="3">
                  <c:v>25</c:v>
                </c:pt>
                <c:pt idx="4">
                  <c:v>26</c:v>
                </c:pt>
                <c:pt idx="5">
                  <c:v>27</c:v>
                </c:pt>
                <c:pt idx="6">
                  <c:v>28</c:v>
                </c:pt>
                <c:pt idx="7">
                  <c:v>29</c:v>
                </c:pt>
                <c:pt idx="8">
                  <c:v>30</c:v>
                </c:pt>
                <c:pt idx="9">
                  <c:v>31</c:v>
                </c:pt>
                <c:pt idx="10">
                  <c:v>32</c:v>
                </c:pt>
                <c:pt idx="11">
                  <c:v>33</c:v>
                </c:pt>
                <c:pt idx="12">
                  <c:v>34</c:v>
                </c:pt>
                <c:pt idx="13">
                  <c:v>35</c:v>
                </c:pt>
                <c:pt idx="14">
                  <c:v>36</c:v>
                </c:pt>
                <c:pt idx="15">
                  <c:v>37</c:v>
                </c:pt>
                <c:pt idx="16">
                  <c:v>38</c:v>
                </c:pt>
                <c:pt idx="17">
                  <c:v>39</c:v>
                </c:pt>
                <c:pt idx="18">
                  <c:v>40</c:v>
                </c:pt>
                <c:pt idx="19">
                  <c:v>41</c:v>
                </c:pt>
                <c:pt idx="20">
                  <c:v>42</c:v>
                </c:pt>
                <c:pt idx="21">
                  <c:v>43</c:v>
                </c:pt>
                <c:pt idx="22">
                  <c:v>44</c:v>
                </c:pt>
                <c:pt idx="23">
                  <c:v>45</c:v>
                </c:pt>
                <c:pt idx="24">
                  <c:v>46</c:v>
                </c:pt>
                <c:pt idx="25">
                  <c:v>47</c:v>
                </c:pt>
                <c:pt idx="26">
                  <c:v>48</c:v>
                </c:pt>
                <c:pt idx="27">
                  <c:v>49</c:v>
                </c:pt>
                <c:pt idx="28">
                  <c:v>50</c:v>
                </c:pt>
                <c:pt idx="29">
                  <c:v>51</c:v>
                </c:pt>
                <c:pt idx="30">
                  <c:v>52</c:v>
                </c:pt>
                <c:pt idx="31">
                  <c:v>53</c:v>
                </c:pt>
                <c:pt idx="32">
                  <c:v>54</c:v>
                </c:pt>
                <c:pt idx="33">
                  <c:v>55</c:v>
                </c:pt>
                <c:pt idx="34">
                  <c:v>56</c:v>
                </c:pt>
                <c:pt idx="35">
                  <c:v>57</c:v>
                </c:pt>
                <c:pt idx="36">
                  <c:v>58</c:v>
                </c:pt>
                <c:pt idx="37">
                  <c:v>59</c:v>
                </c:pt>
                <c:pt idx="38">
                  <c:v>60</c:v>
                </c:pt>
                <c:pt idx="39">
                  <c:v>61</c:v>
                </c:pt>
                <c:pt idx="40">
                  <c:v>62</c:v>
                </c:pt>
                <c:pt idx="41">
                  <c:v>63</c:v>
                </c:pt>
                <c:pt idx="42">
                  <c:v>64</c:v>
                </c:pt>
                <c:pt idx="43">
                  <c:v>65</c:v>
                </c:pt>
                <c:pt idx="44">
                  <c:v>66</c:v>
                </c:pt>
                <c:pt idx="45">
                  <c:v>67</c:v>
                </c:pt>
                <c:pt idx="46">
                  <c:v>68</c:v>
                </c:pt>
                <c:pt idx="47">
                  <c:v>69</c:v>
                </c:pt>
                <c:pt idx="48">
                  <c:v>70</c:v>
                </c:pt>
                <c:pt idx="49">
                  <c:v>71</c:v>
                </c:pt>
                <c:pt idx="50">
                  <c:v>72</c:v>
                </c:pt>
                <c:pt idx="51">
                  <c:v>73</c:v>
                </c:pt>
              </c:numCache>
            </c:numRef>
          </c:cat>
          <c:val>
            <c:numRef>
              <c:f>'Retirement Calc'!$O$2:$O$50</c:f>
              <c:numCache>
                <c:formatCode>General</c:formatCode>
                <c:ptCount val="49"/>
                <c:pt idx="3">
                  <c:v>1000</c:v>
                </c:pt>
                <c:pt idx="4">
                  <c:v>2070</c:v>
                </c:pt>
                <c:pt idx="5">
                  <c:v>3214.9</c:v>
                </c:pt>
                <c:pt idx="6">
                  <c:v>4439.9430000000002</c:v>
                </c:pt>
                <c:pt idx="7">
                  <c:v>5750.7390100000002</c:v>
                </c:pt>
                <c:pt idx="8">
                  <c:v>7153.2907407000002</c:v>
                </c:pt>
                <c:pt idx="9">
                  <c:v>8654.0210925489991</c:v>
                </c:pt>
                <c:pt idx="10">
                  <c:v>10259.80256902743</c:v>
                </c:pt>
                <c:pt idx="11">
                  <c:v>11977.98874885935</c:v>
                </c:pt>
                <c:pt idx="12">
                  <c:v>13816.447961279509</c:v>
                </c:pt>
                <c:pt idx="13">
                  <c:v>15783.59931856907</c:v>
                </c:pt>
                <c:pt idx="14">
                  <c:v>17888.451270868911</c:v>
                </c:pt>
                <c:pt idx="15">
                  <c:v>20140.642859829739</c:v>
                </c:pt>
                <c:pt idx="16">
                  <c:v>22550.487860017809</c:v>
                </c:pt>
                <c:pt idx="17">
                  <c:v>25129.022010219069</c:v>
                </c:pt>
                <c:pt idx="18">
                  <c:v>27888.053550934401</c:v>
                </c:pt>
                <c:pt idx="19">
                  <c:v>30840.217299499811</c:v>
                </c:pt>
                <c:pt idx="20">
                  <c:v>33999.0325104648</c:v>
                </c:pt>
                <c:pt idx="21">
                  <c:v>37378.964786197343</c:v>
                </c:pt>
                <c:pt idx="22">
                  <c:v>40995.492321231148</c:v>
                </c:pt>
                <c:pt idx="23">
                  <c:v>44865.176783717186</c:v>
                </c:pt>
                <c:pt idx="24">
                  <c:v>49005.739158577548</c:v>
                </c:pt>
                <c:pt idx="25">
                  <c:v>53436.140899677972</c:v>
                </c:pt>
                <c:pt idx="26">
                  <c:v>58176.67076265534</c:v>
                </c:pt>
                <c:pt idx="27">
                  <c:v>63249.037716041334</c:v>
                </c:pt>
                <c:pt idx="28">
                  <c:v>68676.470356164224</c:v>
                </c:pt>
                <c:pt idx="29">
                  <c:v>74483.823281095727</c:v>
                </c:pt>
                <c:pt idx="30">
                  <c:v>80697.690910772435</c:v>
                </c:pt>
                <c:pt idx="31">
                  <c:v>87346.529274526387</c:v>
                </c:pt>
                <c:pt idx="32">
                  <c:v>94460.786323743363</c:v>
                </c:pt>
                <c:pt idx="33">
                  <c:v>102073.04136640541</c:v>
                </c:pt>
                <c:pt idx="34">
                  <c:v>110218.15426205379</c:v>
                </c:pt>
                <c:pt idx="35">
                  <c:v>118933.4250603976</c:v>
                </c:pt>
                <c:pt idx="36">
                  <c:v>128258.76481462541</c:v>
                </c:pt>
                <c:pt idx="37">
                  <c:v>138236.87835164921</c:v>
                </c:pt>
                <c:pt idx="38">
                  <c:v>148913.45983626461</c:v>
                </c:pt>
                <c:pt idx="39">
                  <c:v>160337.40202480319</c:v>
                </c:pt>
                <c:pt idx="40">
                  <c:v>172561.02016653941</c:v>
                </c:pt>
                <c:pt idx="41">
                  <c:v>185640.29157819721</c:v>
                </c:pt>
                <c:pt idx="42">
                  <c:v>199635.11198867101</c:v>
                </c:pt>
                <c:pt idx="43">
                  <c:v>214609.569827878</c:v>
                </c:pt>
                <c:pt idx="44">
                  <c:v>230632.2397158294</c:v>
                </c:pt>
                <c:pt idx="45">
                  <c:v>247776.49649593749</c:v>
                </c:pt>
                <c:pt idx="46">
                  <c:v>266120.8512506531</c:v>
                </c:pt>
                <c:pt idx="47">
                  <c:v>285749.31083819881</c:v>
                </c:pt>
                <c:pt idx="48">
                  <c:v>306751.76259687281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1B-0B4F-ADE8-99358EF98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7935672"/>
        <c:axId val="2117941208"/>
      </c:lineChart>
      <c:catAx>
        <c:axId val="2117935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Age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941208"/>
        <c:crosses val="autoZero"/>
        <c:auto val="1"/>
        <c:lblAlgn val="ctr"/>
        <c:lblOffset val="100"/>
        <c:noMultiLvlLbl val="0"/>
      </c:catAx>
      <c:valAx>
        <c:axId val="2117941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Account</a:t>
                </a:r>
                <a:r>
                  <a:rPr lang="en-US" sz="1400" baseline="0"/>
                  <a:t> Value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7935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8884271409498"/>
          <c:y val="0.55054206765820901"/>
          <c:w val="0.16666670312045101"/>
          <c:h val="0.18595290172061801"/>
        </c:manualLayout>
      </c:layout>
      <c:overlay val="1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5BA8F-C5FA-45C3-A9A1-2EFADA5B6B0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8F02D22-5DE9-4AF4-89E4-001D19A6F942}">
      <dgm:prSet phldrT="[Text]"/>
      <dgm:spPr/>
      <dgm:t>
        <a:bodyPr/>
        <a:lstStyle/>
        <a:p>
          <a:r>
            <a:rPr lang="en-US" dirty="0"/>
            <a:t>Stipends</a:t>
          </a:r>
        </a:p>
      </dgm:t>
    </dgm:pt>
    <dgm:pt modelId="{30133E72-2A6F-4392-BC10-B4B76348EB2A}" type="parTrans" cxnId="{9DB3E8E8-28BB-4CD2-81F4-A19440B2FFC8}">
      <dgm:prSet/>
      <dgm:spPr/>
      <dgm:t>
        <a:bodyPr/>
        <a:lstStyle/>
        <a:p>
          <a:endParaRPr lang="en-US"/>
        </a:p>
      </dgm:t>
    </dgm:pt>
    <dgm:pt modelId="{FB0BCF2D-1FEC-4384-ABBF-D3B15F1D783A}" type="sibTrans" cxnId="{9DB3E8E8-28BB-4CD2-81F4-A19440B2FFC8}">
      <dgm:prSet/>
      <dgm:spPr/>
      <dgm:t>
        <a:bodyPr/>
        <a:lstStyle/>
        <a:p>
          <a:endParaRPr lang="en-US"/>
        </a:p>
      </dgm:t>
    </dgm:pt>
    <dgm:pt modelId="{2BF92E75-9533-4146-BF0B-62FF3ABE5EFB}">
      <dgm:prSet phldrT="[Text]"/>
      <dgm:spPr/>
      <dgm:t>
        <a:bodyPr/>
        <a:lstStyle/>
        <a:p>
          <a:r>
            <a:rPr lang="en-US" dirty="0"/>
            <a:t>Residency</a:t>
          </a:r>
        </a:p>
      </dgm:t>
    </dgm:pt>
    <dgm:pt modelId="{11DECDE9-61B0-47E1-BCA0-86FE14B015F8}" type="parTrans" cxnId="{78BCABBC-2B6C-438F-8881-0F3ABED353D1}">
      <dgm:prSet/>
      <dgm:spPr/>
      <dgm:t>
        <a:bodyPr/>
        <a:lstStyle/>
        <a:p>
          <a:endParaRPr lang="en-US"/>
        </a:p>
      </dgm:t>
    </dgm:pt>
    <dgm:pt modelId="{0F1098DA-1394-4B1C-ACBB-1A6CF9434428}" type="sibTrans" cxnId="{78BCABBC-2B6C-438F-8881-0F3ABED353D1}">
      <dgm:prSet/>
      <dgm:spPr/>
      <dgm:t>
        <a:bodyPr/>
        <a:lstStyle/>
        <a:p>
          <a:endParaRPr lang="en-US"/>
        </a:p>
      </dgm:t>
    </dgm:pt>
    <dgm:pt modelId="{0265560F-D5BE-4DEB-88D3-29EA931B1247}">
      <dgm:prSet phldrT="[Text]"/>
      <dgm:spPr/>
      <dgm:t>
        <a:bodyPr/>
        <a:lstStyle/>
        <a:p>
          <a:r>
            <a:rPr lang="en-US" dirty="0"/>
            <a:t>Credit Cards</a:t>
          </a:r>
        </a:p>
      </dgm:t>
    </dgm:pt>
    <dgm:pt modelId="{A7E6841C-753A-44F5-A992-C4E395C7117F}" type="parTrans" cxnId="{A21A6EDC-3419-49E2-9085-5FF3C90BDF5F}">
      <dgm:prSet/>
      <dgm:spPr/>
      <dgm:t>
        <a:bodyPr/>
        <a:lstStyle/>
        <a:p>
          <a:endParaRPr lang="en-US"/>
        </a:p>
      </dgm:t>
    </dgm:pt>
    <dgm:pt modelId="{DABDA639-08B8-4925-9FA0-279D2EBCBF6A}" type="sibTrans" cxnId="{A21A6EDC-3419-49E2-9085-5FF3C90BDF5F}">
      <dgm:prSet/>
      <dgm:spPr/>
      <dgm:t>
        <a:bodyPr/>
        <a:lstStyle/>
        <a:p>
          <a:endParaRPr lang="en-US"/>
        </a:p>
      </dgm:t>
    </dgm:pt>
    <dgm:pt modelId="{99F2787F-DF20-42AB-AB9A-4194C0D12EDC}">
      <dgm:prSet phldrT="[Text]"/>
      <dgm:spPr/>
      <dgm:t>
        <a:bodyPr/>
        <a:lstStyle/>
        <a:p>
          <a:r>
            <a:rPr lang="en-US" dirty="0"/>
            <a:t>Budgeting</a:t>
          </a:r>
        </a:p>
      </dgm:t>
    </dgm:pt>
    <dgm:pt modelId="{FF932167-A823-45BC-B0C2-8335109B9311}" type="parTrans" cxnId="{61265676-73FF-4EE1-9792-D16FA4195800}">
      <dgm:prSet/>
      <dgm:spPr/>
      <dgm:t>
        <a:bodyPr/>
        <a:lstStyle/>
        <a:p>
          <a:endParaRPr lang="en-US"/>
        </a:p>
      </dgm:t>
    </dgm:pt>
    <dgm:pt modelId="{A0B627C6-7D45-4A41-9720-DFE5EF55D68A}" type="sibTrans" cxnId="{61265676-73FF-4EE1-9792-D16FA4195800}">
      <dgm:prSet/>
      <dgm:spPr/>
      <dgm:t>
        <a:bodyPr/>
        <a:lstStyle/>
        <a:p>
          <a:endParaRPr lang="en-US"/>
        </a:p>
      </dgm:t>
    </dgm:pt>
    <dgm:pt modelId="{24D3D49E-7548-4B31-9C71-581B5BF267B4}" type="pres">
      <dgm:prSet presAssocID="{36F5BA8F-C5FA-45C3-A9A1-2EFADA5B6B0B}" presName="Name0" presStyleCnt="0">
        <dgm:presLayoutVars>
          <dgm:dir/>
          <dgm:resizeHandles val="exact"/>
        </dgm:presLayoutVars>
      </dgm:prSet>
      <dgm:spPr/>
    </dgm:pt>
    <dgm:pt modelId="{D39AE810-FCE5-48EC-BD20-A22989EB4681}" type="pres">
      <dgm:prSet presAssocID="{38F02D22-5DE9-4AF4-89E4-001D19A6F942}" presName="node" presStyleLbl="node1" presStyleIdx="0" presStyleCnt="4">
        <dgm:presLayoutVars>
          <dgm:bulletEnabled val="1"/>
        </dgm:presLayoutVars>
      </dgm:prSet>
      <dgm:spPr/>
    </dgm:pt>
    <dgm:pt modelId="{9346E9AE-A234-46A5-8F2A-C33B44D156AC}" type="pres">
      <dgm:prSet presAssocID="{FB0BCF2D-1FEC-4384-ABBF-D3B15F1D783A}" presName="sibTrans" presStyleLbl="sibTrans2D1" presStyleIdx="0" presStyleCnt="3"/>
      <dgm:spPr/>
    </dgm:pt>
    <dgm:pt modelId="{3DD145A7-DD7E-4BC9-82C5-E61D00C36675}" type="pres">
      <dgm:prSet presAssocID="{FB0BCF2D-1FEC-4384-ABBF-D3B15F1D783A}" presName="connectorText" presStyleLbl="sibTrans2D1" presStyleIdx="0" presStyleCnt="3"/>
      <dgm:spPr/>
    </dgm:pt>
    <dgm:pt modelId="{443C7A28-1C20-4660-9E2C-F751082A9545}" type="pres">
      <dgm:prSet presAssocID="{2BF92E75-9533-4146-BF0B-62FF3ABE5EFB}" presName="node" presStyleLbl="node1" presStyleIdx="1" presStyleCnt="4">
        <dgm:presLayoutVars>
          <dgm:bulletEnabled val="1"/>
        </dgm:presLayoutVars>
      </dgm:prSet>
      <dgm:spPr/>
    </dgm:pt>
    <dgm:pt modelId="{E7D349B9-1D0A-4491-80A5-774DA406AAF6}" type="pres">
      <dgm:prSet presAssocID="{0F1098DA-1394-4B1C-ACBB-1A6CF9434428}" presName="sibTrans" presStyleLbl="sibTrans2D1" presStyleIdx="1" presStyleCnt="3"/>
      <dgm:spPr/>
    </dgm:pt>
    <dgm:pt modelId="{6A246B89-2B8D-48D7-AE89-8CAE8FCF5753}" type="pres">
      <dgm:prSet presAssocID="{0F1098DA-1394-4B1C-ACBB-1A6CF9434428}" presName="connectorText" presStyleLbl="sibTrans2D1" presStyleIdx="1" presStyleCnt="3"/>
      <dgm:spPr/>
    </dgm:pt>
    <dgm:pt modelId="{82E14EB5-55A6-47AA-BE6C-BFAF86712430}" type="pres">
      <dgm:prSet presAssocID="{0265560F-D5BE-4DEB-88D3-29EA931B1247}" presName="node" presStyleLbl="node1" presStyleIdx="2" presStyleCnt="4">
        <dgm:presLayoutVars>
          <dgm:bulletEnabled val="1"/>
        </dgm:presLayoutVars>
      </dgm:prSet>
      <dgm:spPr/>
    </dgm:pt>
    <dgm:pt modelId="{4087D4BC-63B9-42DD-87EB-E61FF9B64C16}" type="pres">
      <dgm:prSet presAssocID="{DABDA639-08B8-4925-9FA0-279D2EBCBF6A}" presName="sibTrans" presStyleLbl="sibTrans2D1" presStyleIdx="2" presStyleCnt="3"/>
      <dgm:spPr/>
    </dgm:pt>
    <dgm:pt modelId="{1A03256F-ACB1-46BA-ACF9-729D4664DF02}" type="pres">
      <dgm:prSet presAssocID="{DABDA639-08B8-4925-9FA0-279D2EBCBF6A}" presName="connectorText" presStyleLbl="sibTrans2D1" presStyleIdx="2" presStyleCnt="3"/>
      <dgm:spPr/>
    </dgm:pt>
    <dgm:pt modelId="{259B06CD-2D56-42B7-802D-1C14C7494FBE}" type="pres">
      <dgm:prSet presAssocID="{99F2787F-DF20-42AB-AB9A-4194C0D12EDC}" presName="node" presStyleLbl="node1" presStyleIdx="3" presStyleCnt="4">
        <dgm:presLayoutVars>
          <dgm:bulletEnabled val="1"/>
        </dgm:presLayoutVars>
      </dgm:prSet>
      <dgm:spPr/>
    </dgm:pt>
  </dgm:ptLst>
  <dgm:cxnLst>
    <dgm:cxn modelId="{AFBC2A15-10D9-4DE8-84AC-717914A42FA5}" type="presOf" srcId="{DABDA639-08B8-4925-9FA0-279D2EBCBF6A}" destId="{1A03256F-ACB1-46BA-ACF9-729D4664DF02}" srcOrd="1" destOrd="0" presId="urn:microsoft.com/office/officeart/2005/8/layout/process1"/>
    <dgm:cxn modelId="{C4973048-8BF1-46E9-9466-60DFA55E355C}" type="presOf" srcId="{2BF92E75-9533-4146-BF0B-62FF3ABE5EFB}" destId="{443C7A28-1C20-4660-9E2C-F751082A9545}" srcOrd="0" destOrd="0" presId="urn:microsoft.com/office/officeart/2005/8/layout/process1"/>
    <dgm:cxn modelId="{61265676-73FF-4EE1-9792-D16FA4195800}" srcId="{36F5BA8F-C5FA-45C3-A9A1-2EFADA5B6B0B}" destId="{99F2787F-DF20-42AB-AB9A-4194C0D12EDC}" srcOrd="3" destOrd="0" parTransId="{FF932167-A823-45BC-B0C2-8335109B9311}" sibTransId="{A0B627C6-7D45-4A41-9720-DFE5EF55D68A}"/>
    <dgm:cxn modelId="{68A16378-B39F-4110-9001-DB09D9408718}" type="presOf" srcId="{99F2787F-DF20-42AB-AB9A-4194C0D12EDC}" destId="{259B06CD-2D56-42B7-802D-1C14C7494FBE}" srcOrd="0" destOrd="0" presId="urn:microsoft.com/office/officeart/2005/8/layout/process1"/>
    <dgm:cxn modelId="{E735F059-5923-4CAE-9284-15A91AF5696D}" type="presOf" srcId="{0F1098DA-1394-4B1C-ACBB-1A6CF9434428}" destId="{6A246B89-2B8D-48D7-AE89-8CAE8FCF5753}" srcOrd="1" destOrd="0" presId="urn:microsoft.com/office/officeart/2005/8/layout/process1"/>
    <dgm:cxn modelId="{2006CE7E-6F9D-418F-B058-FCD9B5EBBB2C}" type="presOf" srcId="{0F1098DA-1394-4B1C-ACBB-1A6CF9434428}" destId="{E7D349B9-1D0A-4491-80A5-774DA406AAF6}" srcOrd="0" destOrd="0" presId="urn:microsoft.com/office/officeart/2005/8/layout/process1"/>
    <dgm:cxn modelId="{45204B86-0EE5-43F6-9270-57F8E620FDA2}" type="presOf" srcId="{38F02D22-5DE9-4AF4-89E4-001D19A6F942}" destId="{D39AE810-FCE5-48EC-BD20-A22989EB4681}" srcOrd="0" destOrd="0" presId="urn:microsoft.com/office/officeart/2005/8/layout/process1"/>
    <dgm:cxn modelId="{4F0E6694-3BC0-4ECE-B6D4-5B1252302907}" type="presOf" srcId="{36F5BA8F-C5FA-45C3-A9A1-2EFADA5B6B0B}" destId="{24D3D49E-7548-4B31-9C71-581B5BF267B4}" srcOrd="0" destOrd="0" presId="urn:microsoft.com/office/officeart/2005/8/layout/process1"/>
    <dgm:cxn modelId="{C9A3FEAD-CDCF-42B1-A836-D607B351533B}" type="presOf" srcId="{FB0BCF2D-1FEC-4384-ABBF-D3B15F1D783A}" destId="{9346E9AE-A234-46A5-8F2A-C33B44D156AC}" srcOrd="0" destOrd="0" presId="urn:microsoft.com/office/officeart/2005/8/layout/process1"/>
    <dgm:cxn modelId="{D9BCADB1-5671-425B-AD4B-8C6EF186FAD1}" type="presOf" srcId="{DABDA639-08B8-4925-9FA0-279D2EBCBF6A}" destId="{4087D4BC-63B9-42DD-87EB-E61FF9B64C16}" srcOrd="0" destOrd="0" presId="urn:microsoft.com/office/officeart/2005/8/layout/process1"/>
    <dgm:cxn modelId="{DBD879B7-29BB-49AC-BC43-656EF829E974}" type="presOf" srcId="{FB0BCF2D-1FEC-4384-ABBF-D3B15F1D783A}" destId="{3DD145A7-DD7E-4BC9-82C5-E61D00C36675}" srcOrd="1" destOrd="0" presId="urn:microsoft.com/office/officeart/2005/8/layout/process1"/>
    <dgm:cxn modelId="{78BCABBC-2B6C-438F-8881-0F3ABED353D1}" srcId="{36F5BA8F-C5FA-45C3-A9A1-2EFADA5B6B0B}" destId="{2BF92E75-9533-4146-BF0B-62FF3ABE5EFB}" srcOrd="1" destOrd="0" parTransId="{11DECDE9-61B0-47E1-BCA0-86FE14B015F8}" sibTransId="{0F1098DA-1394-4B1C-ACBB-1A6CF9434428}"/>
    <dgm:cxn modelId="{A21A6EDC-3419-49E2-9085-5FF3C90BDF5F}" srcId="{36F5BA8F-C5FA-45C3-A9A1-2EFADA5B6B0B}" destId="{0265560F-D5BE-4DEB-88D3-29EA931B1247}" srcOrd="2" destOrd="0" parTransId="{A7E6841C-753A-44F5-A992-C4E395C7117F}" sibTransId="{DABDA639-08B8-4925-9FA0-279D2EBCBF6A}"/>
    <dgm:cxn modelId="{9DB3E8E8-28BB-4CD2-81F4-A19440B2FFC8}" srcId="{36F5BA8F-C5FA-45C3-A9A1-2EFADA5B6B0B}" destId="{38F02D22-5DE9-4AF4-89E4-001D19A6F942}" srcOrd="0" destOrd="0" parTransId="{30133E72-2A6F-4392-BC10-B4B76348EB2A}" sibTransId="{FB0BCF2D-1FEC-4384-ABBF-D3B15F1D783A}"/>
    <dgm:cxn modelId="{648585F9-41C9-4E47-B9D8-92D5353F3C10}" type="presOf" srcId="{0265560F-D5BE-4DEB-88D3-29EA931B1247}" destId="{82E14EB5-55A6-47AA-BE6C-BFAF86712430}" srcOrd="0" destOrd="0" presId="urn:microsoft.com/office/officeart/2005/8/layout/process1"/>
    <dgm:cxn modelId="{0616D098-B0F4-4B3A-B3E7-FC9445F22CB1}" type="presParOf" srcId="{24D3D49E-7548-4B31-9C71-581B5BF267B4}" destId="{D39AE810-FCE5-48EC-BD20-A22989EB4681}" srcOrd="0" destOrd="0" presId="urn:microsoft.com/office/officeart/2005/8/layout/process1"/>
    <dgm:cxn modelId="{4E163A6B-EEA3-4915-9A12-744AA43EA138}" type="presParOf" srcId="{24D3D49E-7548-4B31-9C71-581B5BF267B4}" destId="{9346E9AE-A234-46A5-8F2A-C33B44D156AC}" srcOrd="1" destOrd="0" presId="urn:microsoft.com/office/officeart/2005/8/layout/process1"/>
    <dgm:cxn modelId="{93B913CD-9768-4AD9-A327-8828AC9922AE}" type="presParOf" srcId="{9346E9AE-A234-46A5-8F2A-C33B44D156AC}" destId="{3DD145A7-DD7E-4BC9-82C5-E61D00C36675}" srcOrd="0" destOrd="0" presId="urn:microsoft.com/office/officeart/2005/8/layout/process1"/>
    <dgm:cxn modelId="{99417978-90E6-44EE-AA77-E4B7DEF8E87C}" type="presParOf" srcId="{24D3D49E-7548-4B31-9C71-581B5BF267B4}" destId="{443C7A28-1C20-4660-9E2C-F751082A9545}" srcOrd="2" destOrd="0" presId="urn:microsoft.com/office/officeart/2005/8/layout/process1"/>
    <dgm:cxn modelId="{96F5A3BE-296B-4ABF-BD6E-4733BC1C4051}" type="presParOf" srcId="{24D3D49E-7548-4B31-9C71-581B5BF267B4}" destId="{E7D349B9-1D0A-4491-80A5-774DA406AAF6}" srcOrd="3" destOrd="0" presId="urn:microsoft.com/office/officeart/2005/8/layout/process1"/>
    <dgm:cxn modelId="{1614A8B0-E411-4DAA-BDD6-0A797F71A10D}" type="presParOf" srcId="{E7D349B9-1D0A-4491-80A5-774DA406AAF6}" destId="{6A246B89-2B8D-48D7-AE89-8CAE8FCF5753}" srcOrd="0" destOrd="0" presId="urn:microsoft.com/office/officeart/2005/8/layout/process1"/>
    <dgm:cxn modelId="{17F99B55-8743-4E2A-9936-C45E53E71CF2}" type="presParOf" srcId="{24D3D49E-7548-4B31-9C71-581B5BF267B4}" destId="{82E14EB5-55A6-47AA-BE6C-BFAF86712430}" srcOrd="4" destOrd="0" presId="urn:microsoft.com/office/officeart/2005/8/layout/process1"/>
    <dgm:cxn modelId="{62DD5DA5-34F0-4051-AF34-FE3B4A6F979C}" type="presParOf" srcId="{24D3D49E-7548-4B31-9C71-581B5BF267B4}" destId="{4087D4BC-63B9-42DD-87EB-E61FF9B64C16}" srcOrd="5" destOrd="0" presId="urn:microsoft.com/office/officeart/2005/8/layout/process1"/>
    <dgm:cxn modelId="{789091E5-61CC-4D06-ABBF-30ED8B4DA22F}" type="presParOf" srcId="{4087D4BC-63B9-42DD-87EB-E61FF9B64C16}" destId="{1A03256F-ACB1-46BA-ACF9-729D4664DF02}" srcOrd="0" destOrd="0" presId="urn:microsoft.com/office/officeart/2005/8/layout/process1"/>
    <dgm:cxn modelId="{39D9F868-AB3D-407B-99EF-7919A698B347}" type="presParOf" srcId="{24D3D49E-7548-4B31-9C71-581B5BF267B4}" destId="{259B06CD-2D56-42B7-802D-1C14C7494FB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AE810-FCE5-48EC-BD20-A22989EB4681}">
      <dsp:nvSpPr>
        <dsp:cNvPr id="0" name=""/>
        <dsp:cNvSpPr/>
      </dsp:nvSpPr>
      <dsp:spPr>
        <a:xfrm>
          <a:off x="5045" y="1898285"/>
          <a:ext cx="2205848" cy="1323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Stipends</a:t>
          </a:r>
        </a:p>
      </dsp:txBody>
      <dsp:txXfrm>
        <a:off x="43809" y="1937049"/>
        <a:ext cx="2128320" cy="1245981"/>
      </dsp:txXfrm>
    </dsp:sp>
    <dsp:sp modelId="{9346E9AE-A234-46A5-8F2A-C33B44D156AC}">
      <dsp:nvSpPr>
        <dsp:cNvPr id="0" name=""/>
        <dsp:cNvSpPr/>
      </dsp:nvSpPr>
      <dsp:spPr>
        <a:xfrm>
          <a:off x="2431479" y="2286515"/>
          <a:ext cx="467639" cy="547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431479" y="2395925"/>
        <a:ext cx="327347" cy="328230"/>
      </dsp:txXfrm>
    </dsp:sp>
    <dsp:sp modelId="{443C7A28-1C20-4660-9E2C-F751082A9545}">
      <dsp:nvSpPr>
        <dsp:cNvPr id="0" name=""/>
        <dsp:cNvSpPr/>
      </dsp:nvSpPr>
      <dsp:spPr>
        <a:xfrm>
          <a:off x="3093233" y="1898285"/>
          <a:ext cx="2205848" cy="1323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Residency</a:t>
          </a:r>
        </a:p>
      </dsp:txBody>
      <dsp:txXfrm>
        <a:off x="3131997" y="1937049"/>
        <a:ext cx="2128320" cy="1245981"/>
      </dsp:txXfrm>
    </dsp:sp>
    <dsp:sp modelId="{E7D349B9-1D0A-4491-80A5-774DA406AAF6}">
      <dsp:nvSpPr>
        <dsp:cNvPr id="0" name=""/>
        <dsp:cNvSpPr/>
      </dsp:nvSpPr>
      <dsp:spPr>
        <a:xfrm>
          <a:off x="5519667" y="2286515"/>
          <a:ext cx="467639" cy="547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519667" y="2395925"/>
        <a:ext cx="327347" cy="328230"/>
      </dsp:txXfrm>
    </dsp:sp>
    <dsp:sp modelId="{82E14EB5-55A6-47AA-BE6C-BFAF86712430}">
      <dsp:nvSpPr>
        <dsp:cNvPr id="0" name=""/>
        <dsp:cNvSpPr/>
      </dsp:nvSpPr>
      <dsp:spPr>
        <a:xfrm>
          <a:off x="6181422" y="1898285"/>
          <a:ext cx="2205848" cy="1323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Credit Cards</a:t>
          </a:r>
        </a:p>
      </dsp:txBody>
      <dsp:txXfrm>
        <a:off x="6220186" y="1937049"/>
        <a:ext cx="2128320" cy="1245981"/>
      </dsp:txXfrm>
    </dsp:sp>
    <dsp:sp modelId="{4087D4BC-63B9-42DD-87EB-E61FF9B64C16}">
      <dsp:nvSpPr>
        <dsp:cNvPr id="0" name=""/>
        <dsp:cNvSpPr/>
      </dsp:nvSpPr>
      <dsp:spPr>
        <a:xfrm>
          <a:off x="8607856" y="2286515"/>
          <a:ext cx="467639" cy="547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607856" y="2395925"/>
        <a:ext cx="327347" cy="328230"/>
      </dsp:txXfrm>
    </dsp:sp>
    <dsp:sp modelId="{259B06CD-2D56-42B7-802D-1C14C7494FBE}">
      <dsp:nvSpPr>
        <dsp:cNvPr id="0" name=""/>
        <dsp:cNvSpPr/>
      </dsp:nvSpPr>
      <dsp:spPr>
        <a:xfrm>
          <a:off x="9269610" y="1898285"/>
          <a:ext cx="2205848" cy="1323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Budgeting</a:t>
          </a:r>
        </a:p>
      </dsp:txBody>
      <dsp:txXfrm>
        <a:off x="9308374" y="1937049"/>
        <a:ext cx="2128320" cy="1245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1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6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3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7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43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7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9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65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1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2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10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0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9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7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8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B72E258-1D97-4460-80CF-4F0504D8F51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519E624-06CD-4347-B880-6951157BB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1F4ABED-3D76-CC44-B49A-45E42B263585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C4CBACD-5D65-EB49-9C72-9A8AB68E8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8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livealbany.sharepoint.com/:b:/s/web_cost_and_aid/EQ5nYEAn375LjjTf1cux4E8BfcDCRdXcA2SZ4WO4CBjwKg?e=f92S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annualcreditreport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mpiper@albany.edu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any.edu/hr/assets/GA-TA_and_PT_lecturer_PaySchedule.pdf" TargetMode="External"/><Relationship Id="rId2" Type="http://schemas.openxmlformats.org/officeDocument/2006/relationships/hyperlink" Target="https://www.albany.edu/rfhr/calendars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fsuny.org/Information-For/Employee-Center-/Self-Service/" TargetMode="External"/><Relationship Id="rId4" Type="http://schemas.openxmlformats.org/officeDocument/2006/relationships/hyperlink" Target="https://www.albany.edu/hr/view-pay.ph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1770-21D0-419C-A194-82567F32E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7" y="1907553"/>
            <a:ext cx="8679915" cy="17487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effectLst>
                  <a:outerShdw dist="38100" dir="2700000" algn="t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Graduate Student Finance Seminar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F38BB-D6BC-48F9-A0C9-B9D034F51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2640223"/>
          </a:xfrm>
        </p:spPr>
        <p:txBody>
          <a:bodyPr>
            <a:normAutofit/>
          </a:bodyPr>
          <a:lstStyle/>
          <a:p>
            <a:r>
              <a:rPr lang="en-US" dirty="0"/>
              <a:t>Melissa Piper</a:t>
            </a:r>
          </a:p>
          <a:p>
            <a:r>
              <a:rPr lang="en-US" dirty="0"/>
              <a:t>September 7, 2022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800" dirty="0"/>
              <a:t>Based off Matt Vaughan’s previous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35598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D2CC-1C5F-80F4-FC01-A724E18C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NYS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E045A-2302-BF2B-F6A3-A23B578D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953000" cy="436704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Yes, we’ve mentioned it a bunch, but it is INCREDIBLY important that you start preparing if you haven’t already</a:t>
            </a:r>
          </a:p>
          <a:p>
            <a:r>
              <a:rPr lang="en-US" dirty="0">
                <a:solidFill>
                  <a:schemeClr val="tx1"/>
                </a:solidFill>
              </a:rPr>
              <a:t>If you are not from New York, you must apply for NYS residency for tuition purposes before the start of your second year</a:t>
            </a:r>
          </a:p>
          <a:p>
            <a:r>
              <a:rPr lang="en-US" dirty="0">
                <a:solidFill>
                  <a:schemeClr val="tx1"/>
                </a:solidFill>
              </a:rPr>
              <a:t>You must start establishing the required documents that are submitted with the application now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https://livealbany.sharepoint.com/:b:/s/web_cost_and_aid/EQ5nYEAn375LjjTf1cux4E8BfcDCRdXcA2SZ4WO4CBjwKg?e=f92Ses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standing in front of a green wall&#10;&#10;Description automatically generated with medium confidence">
            <a:extLst>
              <a:ext uri="{FF2B5EF4-FFF2-40B4-BE49-F238E27FC236}">
                <a16:creationId xmlns:a16="http://schemas.microsoft.com/office/drawing/2014/main" id="{FDBCA276-B4D7-31CF-FBFC-648FDE5D9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27" y="1965960"/>
            <a:ext cx="3678293" cy="27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D2CC-1C5F-80F4-FC01-A724E18C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NYS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E045A-2302-BF2B-F6A3-A23B578D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953000" cy="4038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 must provide at least 3 of these documents to demonstrate that you have lived in New York for at least 12 consecutive months (August 2022 – August 2023)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Make your DMV appointment now!! You can register to vote while your get your NYS driver license</a:t>
            </a:r>
          </a:p>
          <a:p>
            <a:r>
              <a:rPr lang="en-US" dirty="0">
                <a:solidFill>
                  <a:schemeClr val="tx1"/>
                </a:solidFill>
              </a:rPr>
              <a:t>It’s better to provide as many of these as possible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22B22B5-559A-2AB1-7E80-127432BBB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0" y="1965960"/>
            <a:ext cx="4053840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D2CC-1C5F-80F4-FC01-A724E18C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NYS Residency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E045A-2302-BF2B-F6A3-A23B578D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953000" cy="4038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 must provide at least 1 of these documents to demonstrate that you are financially independent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When you do your 2022 taxes next spring, put that you are an independent</a:t>
            </a:r>
          </a:p>
          <a:p>
            <a:r>
              <a:rPr lang="en-US" dirty="0">
                <a:solidFill>
                  <a:schemeClr val="tx1"/>
                </a:solidFill>
              </a:rPr>
              <a:t>It’s better to provide as many of these as possible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8BB39EF-50C5-2379-0957-BA053066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33" y="2644534"/>
            <a:ext cx="4008120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3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7AD691-105B-485E-860E-D8A13F69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009775"/>
          </a:xfrm>
        </p:spPr>
        <p:txBody>
          <a:bodyPr/>
          <a:lstStyle/>
          <a:p>
            <a:r>
              <a:rPr lang="en-US" dirty="0"/>
              <a:t>So, you’re getting paid now. How are you going to spend that money?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12BAE90D-93D6-4523-B129-7B9C4B3F83DB}"/>
              </a:ext>
            </a:extLst>
          </p:cNvPr>
          <p:cNvSpPr/>
          <p:nvPr/>
        </p:nvSpPr>
        <p:spPr>
          <a:xfrm rot="10800000" flipH="1">
            <a:off x="1318372" y="2407024"/>
            <a:ext cx="1038225" cy="172402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BAE0B16-AB08-403F-8C91-49BC239AA12B}"/>
              </a:ext>
            </a:extLst>
          </p:cNvPr>
          <p:cNvSpPr txBox="1">
            <a:spLocks/>
          </p:cNvSpPr>
          <p:nvPr/>
        </p:nvSpPr>
        <p:spPr>
          <a:xfrm>
            <a:off x="2429043" y="2877671"/>
            <a:ext cx="8517031" cy="200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C00000"/>
                </a:solidFill>
              </a:rPr>
              <a:t>Credit Cards</a:t>
            </a:r>
          </a:p>
        </p:txBody>
      </p:sp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DBEBE53-A33B-49C6-94D7-DD2044E0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02" y="2762460"/>
            <a:ext cx="4032126" cy="336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516F-1C5C-481B-AAA9-393CA0A1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4C1D8-D057-49B1-91A4-1B6B5069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131804" cy="43601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If you ever attempt to buy a house, a car, apply for a loan, etc., your credit score is used to determine your “credit worthiness” or if you are worth the risk of receiving loans for large purchases.</a:t>
            </a:r>
          </a:p>
          <a:p>
            <a:r>
              <a:rPr lang="en-US" dirty="0">
                <a:solidFill>
                  <a:schemeClr val="tx1"/>
                </a:solidFill>
              </a:rPr>
              <a:t>It may not seem important now but establishing and maintaining a good credit score will make it a lot easier to get approved for various types of loans with good interest rates.</a:t>
            </a:r>
          </a:p>
          <a:p>
            <a:r>
              <a:rPr lang="en-US" dirty="0">
                <a:solidFill>
                  <a:schemeClr val="tx1"/>
                </a:solidFill>
              </a:rPr>
              <a:t>Additionally, being aware of debt/credit and developing responsible habits now can help save you from trouble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720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516F-1C5C-481B-AAA9-393CA0A1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4C1D8-D057-49B1-91A4-1B6B5069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131804" cy="436017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“A number between 300-850 that depicts a consumer’s creditworthiness”</a:t>
            </a:r>
          </a:p>
          <a:p>
            <a:r>
              <a:rPr lang="en-US" b="1" dirty="0">
                <a:solidFill>
                  <a:schemeClr val="tx1"/>
                </a:solidFill>
              </a:rPr>
              <a:t>Based on your credit history: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Repayment history, types of loans, length of credit history, credit utilization, &amp; total debt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Used by lenders and credit card issuers to help them decide whether to approve your credit application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Higher score = better chance to get approved AND better loan terms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Lower score may come with higher interest rates, higher payments, require a co-signer, or even be denied a loan or tenant application</a:t>
            </a:r>
          </a:p>
          <a:p>
            <a:r>
              <a:rPr lang="en-US" b="1" dirty="0">
                <a:solidFill>
                  <a:schemeClr val="tx1"/>
                </a:solidFill>
              </a:rPr>
              <a:t>Your credit report is a record of your credit history and contains your credit score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 major credit bureaus -&gt; Equifax, Experian, &amp; TransUnion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5E2FBFF-D7D8-41EA-ABCD-9559AD120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5"/>
          <a:stretch/>
        </p:blipFill>
        <p:spPr>
          <a:xfrm>
            <a:off x="8612152" y="93303"/>
            <a:ext cx="3234613" cy="18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9D94-5E5E-4413-91C2-9F515140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0703-ECD6-4313-A6F9-FC7A3C3C2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There are 2 scoring models with multiple versions: FICO and </a:t>
            </a:r>
            <a:r>
              <a:rPr lang="en-US" b="1" dirty="0" err="1">
                <a:solidFill>
                  <a:schemeClr val="tx1"/>
                </a:solidFill>
              </a:rPr>
              <a:t>VantageScore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Your credit score may vary depending on the model and version used</a:t>
            </a:r>
          </a:p>
          <a:p>
            <a:r>
              <a:rPr lang="en-US" b="1" dirty="0">
                <a:solidFill>
                  <a:schemeClr val="tx1"/>
                </a:solidFill>
              </a:rPr>
              <a:t>You can get a free copy of your credit report once a year from each of the 3 main credit bureaus through </a:t>
            </a:r>
            <a:r>
              <a:rPr lang="en-US" b="1" dirty="0">
                <a:solidFill>
                  <a:schemeClr val="tx1"/>
                </a:solidFill>
                <a:hlinkClick r:id="rId2"/>
              </a:rPr>
              <a:t>AnnualCreditReport.com</a:t>
            </a:r>
            <a:endParaRPr lang="en-US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Other websites (like Credit Karma) or your credit card issuer can show an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estimate</a:t>
            </a:r>
            <a:r>
              <a:rPr lang="en-US" b="1" dirty="0">
                <a:solidFill>
                  <a:schemeClr val="tx1"/>
                </a:solidFill>
              </a:rPr>
              <a:t> of your credit score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actual score used by lenders is directly from each of the 3 main credit bureaus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Helpful for estimating your score when deciding whether you should apply for something that will do a hard credit pull (affects your credit score)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7023D49-1010-4B5F-8039-E37E91AF9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63" y="4744616"/>
            <a:ext cx="2113384" cy="21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88BF-94A8-459D-AFC0-D2F6B847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Credit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148D-E514-48C5-AF75-5A84017A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326622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Pay all your bills, not just credit cards, on time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Use no more than 30% of your credit limit on any card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Keep accounts open and active when possible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Avoid opening too many new accounts at once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Monitor your credit score for errors</a:t>
            </a:r>
          </a:p>
          <a:p>
            <a:pPr marL="50292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*It is possible to have zero credit history – a good place to start with establishing credit is a </a:t>
            </a:r>
            <a:r>
              <a:rPr lang="en-US" b="1" dirty="0">
                <a:solidFill>
                  <a:schemeClr val="tx1"/>
                </a:solidFill>
              </a:rPr>
              <a:t>secured credit card</a:t>
            </a:r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B4382BE-59B6-44DA-B866-8FE17BA3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66" y="3004256"/>
            <a:ext cx="3356062" cy="18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DEC86-1C56-4147-AD68-AEF2B6A9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Credit Cards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DC480-77AB-4403-8A13-44B8D8D6E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Essentially your own personal monthly loan</a:t>
            </a:r>
          </a:p>
          <a:p>
            <a:r>
              <a:rPr lang="en-US" dirty="0">
                <a:solidFill>
                  <a:schemeClr val="tx1"/>
                </a:solidFill>
              </a:rPr>
              <a:t>You’re given ~1 month to pay off what you buy before interest starts accruing</a:t>
            </a:r>
          </a:p>
          <a:p>
            <a:r>
              <a:rPr lang="en-US" dirty="0">
                <a:solidFill>
                  <a:schemeClr val="tx1"/>
                </a:solidFill>
              </a:rPr>
              <a:t>You can spend up to your credit limit until you must pay off some of the balance</a:t>
            </a:r>
          </a:p>
          <a:p>
            <a:r>
              <a:rPr lang="en-US" dirty="0">
                <a:solidFill>
                  <a:schemeClr val="tx1"/>
                </a:solidFill>
              </a:rPr>
              <a:t>Helps improve your credit score if used responsibly</a:t>
            </a: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D1271A-86D4-4E79-9733-49283106D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41" y="4182136"/>
            <a:ext cx="3779227" cy="2005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EA222-16D2-4D59-9FA7-618DE6ED561A}"/>
              </a:ext>
            </a:extLst>
          </p:cNvPr>
          <p:cNvSpPr txBox="1"/>
          <p:nvPr/>
        </p:nvSpPr>
        <p:spPr>
          <a:xfrm>
            <a:off x="1396146" y="4666187"/>
            <a:ext cx="53737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Credit cards can be a very slippery slope to debt if you aren’t careful, but they can also have a lot of benefits</a:t>
            </a:r>
          </a:p>
        </p:txBody>
      </p:sp>
    </p:spTree>
    <p:extLst>
      <p:ext uri="{BB962C8B-B14F-4D97-AF65-F5344CB8AC3E}">
        <p14:creationId xmlns:p14="http://schemas.microsoft.com/office/powerpoint/2010/main" val="24743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5DDC-2136-4533-96F9-FF292DD4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vs Debit Cards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3365B-B2A3-45D9-B48E-E1747D1F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Credit Cards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674E7E-70F1-4AE9-A206-62CE0A8DE7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Safer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Bank account remains intact if card is stolen/lost</a:t>
            </a:r>
          </a:p>
          <a:p>
            <a:r>
              <a:rPr lang="en-US" dirty="0">
                <a:solidFill>
                  <a:schemeClr val="tx1"/>
                </a:solidFill>
              </a:rPr>
              <a:t>Affects credit history/score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Aids in getting approved for other types of credit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Higher credit score helps you get lower interest rates on mortgages, auto loans, etc.</a:t>
            </a:r>
          </a:p>
          <a:p>
            <a:r>
              <a:rPr lang="en-US" dirty="0">
                <a:solidFill>
                  <a:schemeClr val="tx1"/>
                </a:solidFill>
              </a:rPr>
              <a:t>Rewards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Far more lucrative than debit cards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562EA9-0850-4E20-8AB6-3EA3565E9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Debit Cards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C6CAFF-BCB8-4108-88DA-C4D48856B85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Through your bank</a:t>
            </a:r>
          </a:p>
          <a:p>
            <a:r>
              <a:rPr lang="en-US" dirty="0">
                <a:solidFill>
                  <a:schemeClr val="tx1"/>
                </a:solidFill>
              </a:rPr>
              <a:t>Attached to your checking account</a:t>
            </a:r>
          </a:p>
          <a:p>
            <a:r>
              <a:rPr lang="en-US" dirty="0">
                <a:solidFill>
                  <a:schemeClr val="tx1"/>
                </a:solidFill>
              </a:rPr>
              <a:t>Money immediately removed from your account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6774EA5-A37D-4DE6-82C2-7E968D38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2552" y="4263746"/>
            <a:ext cx="5028122" cy="18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8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4245-2DF4-4500-B906-2BA6DAAB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Today’s Presentation…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6914DB-41D2-45E1-9AC3-5ED21479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64" y="1884784"/>
            <a:ext cx="6993914" cy="42112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Information on stipends, taxes, and residency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An introduction to personal finance including: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Credit cards, budgeting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 conversation starter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Is NOT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Professional advice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100% satisfaction guaranteed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only way to be financially literate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63DC4D1-D7FC-4317-96F9-BBBD9C053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78" y="609600"/>
            <a:ext cx="3664986" cy="244332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2612A4E-09EA-4BE7-AABD-049956DC2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78" y="3530509"/>
            <a:ext cx="3664987" cy="25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8A1FC6-F006-404E-BBAE-45486E99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81700"/>
            <a:ext cx="9875520" cy="1356360"/>
          </a:xfrm>
        </p:spPr>
        <p:txBody>
          <a:bodyPr/>
          <a:lstStyle/>
          <a:p>
            <a:r>
              <a:rPr lang="en-US" dirty="0"/>
              <a:t>Credit Card Best Practices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34E9F8-F9D9-4DF5-9DF7-67F76B67C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75" y="1644241"/>
            <a:ext cx="7499307" cy="4832059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PAY IT OFF EVERY MONTH!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Often have double digit interest rates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“Minimum” payment is never the least expensive</a:t>
            </a:r>
          </a:p>
          <a:p>
            <a:r>
              <a:rPr lang="en-US" b="1" dirty="0">
                <a:solidFill>
                  <a:schemeClr val="tx1"/>
                </a:solidFill>
              </a:rPr>
              <a:t>If you’ve never had a credit card, try starting with a secured card or a student card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Usually have lower credit limits, but very useful for developing your credit score</a:t>
            </a:r>
          </a:p>
          <a:p>
            <a:r>
              <a:rPr lang="en-US" b="1" dirty="0">
                <a:solidFill>
                  <a:schemeClr val="tx1"/>
                </a:solidFill>
              </a:rPr>
              <a:t>Try to keep total credit utilization below 30%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Helps your credit score</a:t>
            </a:r>
          </a:p>
          <a:p>
            <a:r>
              <a:rPr lang="en-US" b="1" dirty="0">
                <a:solidFill>
                  <a:schemeClr val="tx1"/>
                </a:solidFill>
              </a:rPr>
              <a:t>Avoid cards with annual fees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Some exceptions apply, but do your homework. Typically need to be in a higher spending bracket to make these worth it.</a:t>
            </a:r>
          </a:p>
          <a:p>
            <a:r>
              <a:rPr lang="en-US" b="1" dirty="0">
                <a:solidFill>
                  <a:schemeClr val="tx1"/>
                </a:solidFill>
              </a:rPr>
              <a:t>Don’t spend more than you have, and don’t forget about what you have spent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CE7C107-AA00-4534-BC90-A739DB947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82" y="2021948"/>
            <a:ext cx="3344068" cy="25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55AD-6106-4782-811F-DD9C3ECE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Melissa’s Wallet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38F9-4B3F-4156-ADB5-BCB46F7E4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61688"/>
            <a:ext cx="9872871" cy="4800186"/>
          </a:xfrm>
        </p:spPr>
        <p:txBody>
          <a:bodyPr>
            <a:normAutofit fontScale="92500" lnSpcReduction="20000"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Debit Card </a:t>
            </a:r>
            <a:r>
              <a:rPr lang="en-US" dirty="0">
                <a:solidFill>
                  <a:schemeClr val="tx1"/>
                </a:solidFill>
              </a:rPr>
              <a:t>(rarely used)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Capital One Platinum </a:t>
            </a:r>
            <a:r>
              <a:rPr lang="en-US" dirty="0">
                <a:solidFill>
                  <a:schemeClr val="tx1"/>
                </a:solidFill>
              </a:rPr>
              <a:t>(originally a secured card) – since April 2018, limit $500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Discover IT Student </a:t>
            </a:r>
            <a:r>
              <a:rPr lang="en-US" dirty="0">
                <a:solidFill>
                  <a:schemeClr val="tx1"/>
                </a:solidFill>
              </a:rPr>
              <a:t>– since August 2020, limit $3,600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rotating categories, 1% all other purchases, cashback match for first year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CareCredit</a:t>
            </a:r>
            <a:r>
              <a:rPr lang="en-US" dirty="0">
                <a:solidFill>
                  <a:schemeClr val="tx1"/>
                </a:solidFill>
              </a:rPr>
              <a:t> – since October 2020, limit $2,100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Only valid at participating medical offices, offers varying amounts of months to make interest free payments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Freedom Flex </a:t>
            </a:r>
            <a:r>
              <a:rPr lang="en-US" dirty="0">
                <a:solidFill>
                  <a:schemeClr val="tx1"/>
                </a:solidFill>
              </a:rPr>
              <a:t>– since February 2021, limit $6,800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rotating categories, 3% at restaurants, 3% at drugstores, 1% all other purchases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Citi Custom Cash </a:t>
            </a:r>
            <a:r>
              <a:rPr lang="en-US" dirty="0">
                <a:solidFill>
                  <a:schemeClr val="tx1"/>
                </a:solidFill>
              </a:rPr>
              <a:t>– since February 2022, limit $3,500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on highest spending category, 1% all other purchases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Freedom Unlimited</a:t>
            </a:r>
            <a:r>
              <a:rPr lang="en-US" dirty="0">
                <a:solidFill>
                  <a:schemeClr val="tx1"/>
                </a:solidFill>
              </a:rPr>
              <a:t> – since May 2022, limit $5,400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3% at restaurants, 3% at drugstores, 1.5% all other purchases</a:t>
            </a:r>
            <a:endParaRPr lang="en-US" b="1" dirty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CC9012E-C3DB-4AC2-A8EB-EF942ECC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74" y="296126"/>
            <a:ext cx="1779037" cy="17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55AD-6106-4782-811F-DD9C3ECE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Melissa’s Wallet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238F9-4B3F-4156-ADB5-BCB46F7E4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61688"/>
            <a:ext cx="9872871" cy="4800186"/>
          </a:xfrm>
        </p:spPr>
        <p:txBody>
          <a:bodyPr>
            <a:normAutofit fontScale="92500" lnSpcReduction="20000"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Debit Card </a:t>
            </a:r>
            <a:r>
              <a:rPr lang="en-US" dirty="0">
                <a:solidFill>
                  <a:schemeClr val="tx1"/>
                </a:solidFill>
              </a:rPr>
              <a:t>(rarely used)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Capital One Platinum </a:t>
            </a:r>
            <a:r>
              <a:rPr lang="en-US" dirty="0">
                <a:solidFill>
                  <a:schemeClr val="tx1"/>
                </a:solidFill>
              </a:rPr>
              <a:t>(originally a secured card) – since April 2018, limit $500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Discover IT Student </a:t>
            </a:r>
            <a:r>
              <a:rPr lang="en-US" dirty="0">
                <a:solidFill>
                  <a:schemeClr val="tx1"/>
                </a:solidFill>
              </a:rPr>
              <a:t>– since August 2020, limit $3,600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rotating categories, 1% all other purchases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CareCredit</a:t>
            </a:r>
            <a:r>
              <a:rPr lang="en-US" dirty="0">
                <a:solidFill>
                  <a:schemeClr val="tx1"/>
                </a:solidFill>
              </a:rPr>
              <a:t> – since October 2020, limit $2,100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Only valid at participating medical offices, offers varying amounts of months to make interest free payments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Freedom Flex </a:t>
            </a:r>
            <a:r>
              <a:rPr lang="en-US" dirty="0">
                <a:solidFill>
                  <a:schemeClr val="tx1"/>
                </a:solidFill>
              </a:rPr>
              <a:t>– since February 2021, limit $6,800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rotating categories, 3% at restaurants, 3% at drugstores, 1% all other purchases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Citi Custom Cash </a:t>
            </a:r>
            <a:r>
              <a:rPr lang="en-US" dirty="0">
                <a:solidFill>
                  <a:schemeClr val="tx1"/>
                </a:solidFill>
              </a:rPr>
              <a:t>– since February 2022, limit $3,500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5% on highest spending category, 1% all other purchases</a:t>
            </a:r>
          </a:p>
          <a:p>
            <a:pPr marL="502920" indent="-45720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Chase Freedom Unlimited</a:t>
            </a:r>
            <a:r>
              <a:rPr lang="en-US" dirty="0">
                <a:solidFill>
                  <a:schemeClr val="tx1"/>
                </a:solidFill>
              </a:rPr>
              <a:t> – since May 2022, limit $5,400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Cashback rewards: 3% at restaurants, 3% at drugstores, 1.5% all other purchases</a:t>
            </a:r>
            <a:endParaRPr lang="en-US" b="1" dirty="0">
              <a:solidFill>
                <a:schemeClr val="tx1"/>
              </a:solidFill>
            </a:endParaRPr>
          </a:p>
          <a:p>
            <a:pPr marL="50292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CC9012E-C3DB-4AC2-A8EB-EF942ECC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74" y="296126"/>
            <a:ext cx="1779037" cy="17790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E775D6-A3E1-4D01-1283-FFED70668E67}"/>
              </a:ext>
            </a:extLst>
          </p:cNvPr>
          <p:cNvSpPr/>
          <p:nvPr/>
        </p:nvSpPr>
        <p:spPr>
          <a:xfrm>
            <a:off x="1244017" y="4776950"/>
            <a:ext cx="9670836" cy="7614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136DAC-60C8-38FC-9C37-A30B46F17765}"/>
              </a:ext>
            </a:extLst>
          </p:cNvPr>
          <p:cNvSpPr txBox="1">
            <a:spLocks/>
          </p:cNvSpPr>
          <p:nvPr/>
        </p:nvSpPr>
        <p:spPr>
          <a:xfrm>
            <a:off x="9544265" y="4776950"/>
            <a:ext cx="2053875" cy="7614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Use for groceries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7BA213-8D27-C2D7-D3EA-55AD4CEFB75A}"/>
              </a:ext>
            </a:extLst>
          </p:cNvPr>
          <p:cNvSpPr/>
          <p:nvPr/>
        </p:nvSpPr>
        <p:spPr>
          <a:xfrm>
            <a:off x="1244816" y="5582702"/>
            <a:ext cx="9670836" cy="7614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74BD9A-5DD9-2C39-6D19-F27B446131B7}"/>
              </a:ext>
            </a:extLst>
          </p:cNvPr>
          <p:cNvSpPr txBox="1">
            <a:spLocks/>
          </p:cNvSpPr>
          <p:nvPr/>
        </p:nvSpPr>
        <p:spPr>
          <a:xfrm>
            <a:off x="9545064" y="5582702"/>
            <a:ext cx="2053875" cy="76147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Use for everything else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2FC08A-BFA4-51C7-85DB-51DF612D19CB}"/>
              </a:ext>
            </a:extLst>
          </p:cNvPr>
          <p:cNvSpPr/>
          <p:nvPr/>
        </p:nvSpPr>
        <p:spPr>
          <a:xfrm>
            <a:off x="1244017" y="2440240"/>
            <a:ext cx="9670836" cy="7614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190DC2-303A-5C35-2776-73D705A9BB6B}"/>
              </a:ext>
            </a:extLst>
          </p:cNvPr>
          <p:cNvSpPr txBox="1">
            <a:spLocks/>
          </p:cNvSpPr>
          <p:nvPr/>
        </p:nvSpPr>
        <p:spPr>
          <a:xfrm>
            <a:off x="9544265" y="2440240"/>
            <a:ext cx="2053875" cy="76147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Use for 5% category (currently restaurants)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C862A-C5ED-6C8F-9966-FEFD68742DB7}"/>
              </a:ext>
            </a:extLst>
          </p:cNvPr>
          <p:cNvSpPr/>
          <p:nvPr/>
        </p:nvSpPr>
        <p:spPr>
          <a:xfrm>
            <a:off x="1246641" y="3980012"/>
            <a:ext cx="9670836" cy="7614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03772C7-60DE-ABE0-A322-AF1993F1FE2D}"/>
              </a:ext>
            </a:extLst>
          </p:cNvPr>
          <p:cNvSpPr txBox="1">
            <a:spLocks/>
          </p:cNvSpPr>
          <p:nvPr/>
        </p:nvSpPr>
        <p:spPr>
          <a:xfrm>
            <a:off x="9546889" y="3980012"/>
            <a:ext cx="2053875" cy="76147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Use for 5% category (currently gas stations)</a:t>
            </a:r>
          </a:p>
        </p:txBody>
      </p:sp>
    </p:spTree>
    <p:extLst>
      <p:ext uri="{BB962C8B-B14F-4D97-AF65-F5344CB8AC3E}">
        <p14:creationId xmlns:p14="http://schemas.microsoft.com/office/powerpoint/2010/main" val="73210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5D9884-DC7B-46C0-988C-381D2CA3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Advice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631BE9-D07B-4498-B4A6-DC013CBAB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Make a habit of reviewing your bank/credit card accounts to check for errors, fraud, and to be aware of your balances</a:t>
            </a:r>
          </a:p>
          <a:p>
            <a:r>
              <a:rPr lang="en-US" dirty="0">
                <a:solidFill>
                  <a:schemeClr val="tx1"/>
                </a:solidFill>
              </a:rPr>
              <a:t>Don’t let anyone you don’t trust have access to your accounts</a:t>
            </a:r>
          </a:p>
          <a:p>
            <a:r>
              <a:rPr lang="en-US" dirty="0">
                <a:solidFill>
                  <a:schemeClr val="tx1"/>
                </a:solidFill>
              </a:rPr>
              <a:t>If your credit card has an app – download it to your phone</a:t>
            </a:r>
          </a:p>
          <a:p>
            <a:r>
              <a:rPr lang="en-US" dirty="0">
                <a:solidFill>
                  <a:schemeClr val="tx1"/>
                </a:solidFill>
              </a:rPr>
              <a:t>Do sufficient research on a bank/credit card company before opening an account with them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Some have a history of sketchy practices and behaviors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10230-5C50-457C-95B4-A4533A38A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34" y="3904861"/>
            <a:ext cx="2953139" cy="29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7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7AD691-105B-485E-860E-D8A13F69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009775"/>
          </a:xfrm>
        </p:spPr>
        <p:txBody>
          <a:bodyPr/>
          <a:lstStyle/>
          <a:p>
            <a:r>
              <a:rPr lang="en-US" dirty="0"/>
              <a:t>Okay, so you have money and a way to spend it – How do you avoid spending it all?!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12BAE90D-93D6-4523-B129-7B9C4B3F83DB}"/>
              </a:ext>
            </a:extLst>
          </p:cNvPr>
          <p:cNvSpPr/>
          <p:nvPr/>
        </p:nvSpPr>
        <p:spPr>
          <a:xfrm rot="10800000" flipH="1">
            <a:off x="1318372" y="2658694"/>
            <a:ext cx="1038225" cy="172402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BAE0B16-AB08-403F-8C91-49BC239AA12B}"/>
              </a:ext>
            </a:extLst>
          </p:cNvPr>
          <p:cNvSpPr txBox="1">
            <a:spLocks/>
          </p:cNvSpPr>
          <p:nvPr/>
        </p:nvSpPr>
        <p:spPr>
          <a:xfrm>
            <a:off x="2429043" y="3179675"/>
            <a:ext cx="8517031" cy="200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C00000"/>
                </a:solidFill>
              </a:rPr>
              <a:t>Budgeting</a:t>
            </a:r>
          </a:p>
        </p:txBody>
      </p:sp>
      <p:pic>
        <p:nvPicPr>
          <p:cNvPr id="6" name="Picture 5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DBA0F402-3589-4E1E-A6BA-D894CE5A5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8" y="2541863"/>
            <a:ext cx="3847374" cy="31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B6373C-A82C-4C4F-A6CE-EEAC4F80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need a budget?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DA9F80-ABB5-4EE8-B358-64A055837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Gives you control over your money</a:t>
            </a:r>
          </a:p>
          <a:p>
            <a:r>
              <a:rPr lang="en-US" dirty="0">
                <a:solidFill>
                  <a:schemeClr val="tx1"/>
                </a:solidFill>
              </a:rPr>
              <a:t>Helps you focus on your financial goals</a:t>
            </a:r>
          </a:p>
          <a:p>
            <a:r>
              <a:rPr lang="en-US" dirty="0">
                <a:solidFill>
                  <a:schemeClr val="tx1"/>
                </a:solidFill>
              </a:rPr>
              <a:t>Keeps you on top of what you’re spending</a:t>
            </a:r>
          </a:p>
          <a:p>
            <a:r>
              <a:rPr lang="en-US" dirty="0">
                <a:solidFill>
                  <a:schemeClr val="tx1"/>
                </a:solidFill>
              </a:rPr>
              <a:t>Makes it easier to stay aware of your savings and debts</a:t>
            </a:r>
          </a:p>
          <a:p>
            <a:r>
              <a:rPr lang="en-US" dirty="0">
                <a:solidFill>
                  <a:schemeClr val="tx1"/>
                </a:solidFill>
              </a:rPr>
              <a:t>Helps you save for unexpected costs</a:t>
            </a:r>
          </a:p>
          <a:p>
            <a:r>
              <a:rPr lang="en-US" dirty="0">
                <a:solidFill>
                  <a:schemeClr val="tx1"/>
                </a:solidFill>
              </a:rPr>
              <a:t>Show you where money issues are likely to come from</a:t>
            </a:r>
          </a:p>
          <a:p>
            <a:r>
              <a:rPr lang="en-US" dirty="0">
                <a:solidFill>
                  <a:schemeClr val="tx1"/>
                </a:solidFill>
              </a:rPr>
              <a:t>Can help lower your financial stress</a:t>
            </a:r>
          </a:p>
        </p:txBody>
      </p:sp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8158A83-D4DA-466F-85F5-09879E306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13" y="2057400"/>
            <a:ext cx="2955022" cy="29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21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BD45-09F0-415E-A03D-0A8B9027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C3B0-25CA-4D31-836A-FA9CBEEC5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There’s no “one size fits all” way to budget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Can be as simple or complex as you want it to be</a:t>
            </a:r>
          </a:p>
          <a:p>
            <a:r>
              <a:rPr lang="en-US" b="1" dirty="0">
                <a:solidFill>
                  <a:schemeClr val="tx1"/>
                </a:solidFill>
              </a:rPr>
              <a:t>Make your budget work for you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Just because one method of budgeting works for others doesn’t mean it has to work for you</a:t>
            </a:r>
          </a:p>
          <a:p>
            <a:r>
              <a:rPr lang="en-US" b="1" dirty="0">
                <a:solidFill>
                  <a:schemeClr val="tx1"/>
                </a:solidFill>
              </a:rPr>
              <a:t>Budgeting doesn’t have to be stressful or overwhelming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Ideally, it should help you feel better about your purchases and money habits</a:t>
            </a:r>
          </a:p>
          <a:p>
            <a:r>
              <a:rPr lang="en-US" b="1" dirty="0">
                <a:solidFill>
                  <a:schemeClr val="tx1"/>
                </a:solidFill>
              </a:rPr>
              <a:t>At the bare minimum, your budget should tell you how much money you can spend while still having money for mandatory spending (rent, food, utilities,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82DAA-AC50-4292-ACF8-87E4514EB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5" y="556707"/>
            <a:ext cx="3193340" cy="179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7200-BFD8-4F20-9E90-2F188846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to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C441E-2F78-4588-A19D-DE096DF66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Calculate your monthly income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Calculate your total monthly mandatory spending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How much is rent?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Average monthly utility bill?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Car payment? Cell phone payment?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Average monthly grocery bill?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Take what is left after mandatory spending and decide how much you want to put in your savings/emergency fund each month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What’s left is what you can spend each month and still be able to pay your mandatory expenses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790FFF8-D90D-4401-B655-D06BB6C81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88" y="609600"/>
            <a:ext cx="3184225" cy="24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6841-D3B2-456E-9E74-9C93571F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Melissa’s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0D82A-6EB0-4486-BF4A-4D2EE14E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48517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Made in google sheets</a:t>
            </a:r>
          </a:p>
          <a:p>
            <a:r>
              <a:rPr lang="en-US" dirty="0">
                <a:solidFill>
                  <a:schemeClr val="tx1"/>
                </a:solidFill>
              </a:rPr>
              <a:t>Every cent of each paycheck is allocated to a different category (rent, utilities,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spotify</a:t>
            </a:r>
            <a:r>
              <a:rPr lang="en-US" dirty="0">
                <a:solidFill>
                  <a:schemeClr val="tx1"/>
                </a:solidFill>
              </a:rPr>
              <a:t>, prescriptions, phone payment, car payment, furniture payment, food, savings, other)</a:t>
            </a:r>
          </a:p>
          <a:p>
            <a:r>
              <a:rPr lang="en-US" dirty="0">
                <a:solidFill>
                  <a:schemeClr val="tx1"/>
                </a:solidFill>
              </a:rPr>
              <a:t>Allocation amounts are determined by: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Determine how much money each category needs per month (ex: rent category = $1245,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category = $40)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Calculate how much money each category needs annually, then divide that by the number of paychecks each year to get amount per paycheck (ex: rent category = ($1245*12)/26 = $574.62 per paycheck)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Whatever is left per paycheck goes to savings and other categories</a:t>
            </a:r>
          </a:p>
          <a:p>
            <a:r>
              <a:rPr lang="en-US" dirty="0">
                <a:solidFill>
                  <a:schemeClr val="tx1"/>
                </a:solidFill>
              </a:rPr>
              <a:t>Every purchase I make is inputted into the budget and subtracted from the total amount allocated from that category</a:t>
            </a: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731520" lvl="1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6841-D3B2-456E-9E74-9C93571F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Melissa’s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0D82A-6EB0-4486-BF4A-4D2EE14E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48517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Made in google sheets</a:t>
            </a:r>
          </a:p>
          <a:p>
            <a:r>
              <a:rPr lang="en-US" dirty="0">
                <a:solidFill>
                  <a:schemeClr val="tx1"/>
                </a:solidFill>
              </a:rPr>
              <a:t>Every cent of each paycheck is allocated to a different category (rent, utilities,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spotify</a:t>
            </a:r>
            <a:r>
              <a:rPr lang="en-US" dirty="0">
                <a:solidFill>
                  <a:schemeClr val="tx1"/>
                </a:solidFill>
              </a:rPr>
              <a:t>, prescriptions, phone payment, car payment, furniture payment, food, savings, other)</a:t>
            </a:r>
          </a:p>
          <a:p>
            <a:r>
              <a:rPr lang="en-US" dirty="0">
                <a:solidFill>
                  <a:schemeClr val="tx1"/>
                </a:solidFill>
              </a:rPr>
              <a:t>Allocation amounts are determined by: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Determine how much money each category needs per month (ex: rent category = $1245,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category = $40)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Calculate how much money each category needs annually, then divide that by the number of paychecks each year to get amount per paycheck (ex: rent category = ($1245*12)/26 = $574.62 per paycheck)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Whatever is left per paycheck goes to savings and other categories</a:t>
            </a:r>
          </a:p>
          <a:p>
            <a:r>
              <a:rPr lang="en-US" dirty="0">
                <a:solidFill>
                  <a:schemeClr val="tx1"/>
                </a:solidFill>
              </a:rPr>
              <a:t>Every purchase I make is inputted into the budget and subtracted from the total amount allocated from that category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546436-8E76-4592-AD5A-7145F50B4404}"/>
              </a:ext>
            </a:extLst>
          </p:cNvPr>
          <p:cNvSpPr txBox="1">
            <a:spLocks/>
          </p:cNvSpPr>
          <p:nvPr/>
        </p:nvSpPr>
        <p:spPr>
          <a:xfrm rot="20435485">
            <a:off x="339306" y="2726636"/>
            <a:ext cx="11643585" cy="145130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Remember, what works for me might not work for you!</a:t>
            </a:r>
          </a:p>
        </p:txBody>
      </p:sp>
    </p:spTree>
    <p:extLst>
      <p:ext uri="{BB962C8B-B14F-4D97-AF65-F5344CB8AC3E}">
        <p14:creationId xmlns:p14="http://schemas.microsoft.com/office/powerpoint/2010/main" val="209092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9CFC-9C06-4FA0-944F-17ACD1A4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82538A-BDD1-4E12-8AE4-BEAAACEF0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1084074"/>
              </p:ext>
            </p:extLst>
          </p:nvPr>
        </p:nvGraphicFramePr>
        <p:xfrm>
          <a:off x="364981" y="392931"/>
          <a:ext cx="11480505" cy="5120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lus Sign 5">
            <a:extLst>
              <a:ext uri="{FF2B5EF4-FFF2-40B4-BE49-F238E27FC236}">
                <a16:creationId xmlns:a16="http://schemas.microsoft.com/office/drawing/2014/main" id="{B31DB5E7-50F8-481C-AE24-68EE76AF747C}"/>
              </a:ext>
            </a:extLst>
          </p:cNvPr>
          <p:cNvSpPr/>
          <p:nvPr/>
        </p:nvSpPr>
        <p:spPr>
          <a:xfrm>
            <a:off x="8907937" y="4277658"/>
            <a:ext cx="746621" cy="746621"/>
          </a:xfrm>
          <a:prstGeom prst="mathPlus">
            <a:avLst/>
          </a:prstGeom>
          <a:solidFill>
            <a:srgbClr val="B3CCAE"/>
          </a:solidFill>
          <a:ln>
            <a:solidFill>
              <a:srgbClr val="B3C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9C2C6B-CE84-4E0F-9740-5F4FF478FDB9}"/>
              </a:ext>
            </a:extLst>
          </p:cNvPr>
          <p:cNvGrpSpPr/>
          <p:nvPr/>
        </p:nvGrpSpPr>
        <p:grpSpPr>
          <a:xfrm>
            <a:off x="9654559" y="3981934"/>
            <a:ext cx="2190927" cy="1277963"/>
            <a:chOff x="8373445" y="1570980"/>
            <a:chExt cx="1494397" cy="8966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B1ED18-E242-4016-9F15-BA2F8BE8F180}"/>
                </a:ext>
              </a:extLst>
            </p:cNvPr>
            <p:cNvSpPr/>
            <p:nvPr/>
          </p:nvSpPr>
          <p:spPr>
            <a:xfrm>
              <a:off x="8373445" y="1570980"/>
              <a:ext cx="1494397" cy="8966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AC67FFF4-DBA6-45C5-9AD8-CBCA0E05B10E}"/>
                </a:ext>
              </a:extLst>
            </p:cNvPr>
            <p:cNvSpPr txBox="1"/>
            <p:nvPr/>
          </p:nvSpPr>
          <p:spPr>
            <a:xfrm>
              <a:off x="8399707" y="1597242"/>
              <a:ext cx="1441873" cy="8441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Investing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dirty="0"/>
                <a:t>*Not being presented</a:t>
              </a:r>
              <a:endParaRPr lang="en-US" sz="1100" kern="1200" dirty="0"/>
            </a:p>
          </p:txBody>
        </p:sp>
      </p:grpSp>
      <p:pic>
        <p:nvPicPr>
          <p:cNvPr id="11" name="Picture 10" descr="A picture containing text, person, sport&#10;&#10;Description automatically generated">
            <a:extLst>
              <a:ext uri="{FF2B5EF4-FFF2-40B4-BE49-F238E27FC236}">
                <a16:creationId xmlns:a16="http://schemas.microsoft.com/office/drawing/2014/main" id="{A42661E8-F616-4FF3-ADE3-79175487BA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4" y="4423995"/>
            <a:ext cx="3130667" cy="176569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C34836D-127D-4E83-9C2C-3802F3E66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76" y="4195684"/>
            <a:ext cx="2190927" cy="21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2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3869DEF-569C-2B72-02CF-EEA8BAFF5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" y="1434254"/>
            <a:ext cx="10922342" cy="4954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39303-130D-435C-9B17-61B81E1E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11" y="359824"/>
            <a:ext cx="9875520" cy="1356360"/>
          </a:xfrm>
        </p:spPr>
        <p:txBody>
          <a:bodyPr/>
          <a:lstStyle/>
          <a:p>
            <a:r>
              <a:rPr lang="en-US" dirty="0"/>
              <a:t>Melissa’s Budget – Expenses Sheet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83F65-99C6-4950-8D86-F24F30BE9271}"/>
              </a:ext>
            </a:extLst>
          </p:cNvPr>
          <p:cNvSpPr/>
          <p:nvPr/>
        </p:nvSpPr>
        <p:spPr>
          <a:xfrm>
            <a:off x="3943955" y="4974021"/>
            <a:ext cx="7430866" cy="15683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Enter amount spent in the column that corresponds to the category it was spent from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EA4B2-E7DC-45FC-9531-5410C1315530}"/>
              </a:ext>
            </a:extLst>
          </p:cNvPr>
          <p:cNvSpPr/>
          <p:nvPr/>
        </p:nvSpPr>
        <p:spPr>
          <a:xfrm>
            <a:off x="3943955" y="2680139"/>
            <a:ext cx="7430866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02B9B-9AB8-4179-9602-38BA1D778DA4}"/>
              </a:ext>
            </a:extLst>
          </p:cNvPr>
          <p:cNvSpPr txBox="1"/>
          <p:nvPr/>
        </p:nvSpPr>
        <p:spPr>
          <a:xfrm>
            <a:off x="5940168" y="1434254"/>
            <a:ext cx="4190337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Calculate how much is left in each category by subtracting expenses from total amount that has been allocated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0FF9C-1443-4156-B6B7-400C3D91D402}"/>
              </a:ext>
            </a:extLst>
          </p:cNvPr>
          <p:cNvSpPr/>
          <p:nvPr/>
        </p:nvSpPr>
        <p:spPr>
          <a:xfrm>
            <a:off x="678140" y="4650827"/>
            <a:ext cx="3108978" cy="17377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AD162-5DE8-452F-B6C4-E8AF3CA6007E}"/>
              </a:ext>
            </a:extLst>
          </p:cNvPr>
          <p:cNvSpPr txBox="1"/>
          <p:nvPr/>
        </p:nvSpPr>
        <p:spPr>
          <a:xfrm>
            <a:off x="356059" y="2951130"/>
            <a:ext cx="3108978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Enter the date and where the purchase was for easy record keeping</a:t>
            </a:r>
          </a:p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725A9-548F-50BF-159D-6EC3C0C2D342}"/>
              </a:ext>
            </a:extLst>
          </p:cNvPr>
          <p:cNvSpPr/>
          <p:nvPr/>
        </p:nvSpPr>
        <p:spPr>
          <a:xfrm>
            <a:off x="3943955" y="3760077"/>
            <a:ext cx="7430866" cy="62273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2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C73F-F65E-4686-826E-37AA2F37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A2EF1-61B4-4C3B-9E14-89076410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267458"/>
            <a:ext cx="9872871" cy="382854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Remember, what works for me may not work for you!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It may take some trial and error to figure out the method that works best for you</a:t>
            </a:r>
          </a:p>
          <a:p>
            <a:r>
              <a:rPr lang="en-US" b="1" dirty="0">
                <a:solidFill>
                  <a:schemeClr val="tx1"/>
                </a:solidFill>
              </a:rPr>
              <a:t>It is possible to over-budget – be flexible and kind to yourself!</a:t>
            </a:r>
          </a:p>
          <a:p>
            <a:r>
              <a:rPr lang="en-US" b="1" dirty="0">
                <a:solidFill>
                  <a:schemeClr val="tx1"/>
                </a:solidFill>
              </a:rPr>
              <a:t>Always make sure you have the money to pay for your basic needs (rent, food, utilities, medical)</a:t>
            </a:r>
          </a:p>
          <a:p>
            <a:r>
              <a:rPr lang="en-US" b="1" dirty="0">
                <a:solidFill>
                  <a:schemeClr val="tx1"/>
                </a:solidFill>
              </a:rPr>
              <a:t>There are many online tools and guides describing budgeting methods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Envelope method, Mint, Personal Capital, You Need a Budget,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with his mouth open&#10;&#10;Description automatically generated with medium confidence">
            <a:extLst>
              <a:ext uri="{FF2B5EF4-FFF2-40B4-BE49-F238E27FC236}">
                <a16:creationId xmlns:a16="http://schemas.microsoft.com/office/drawing/2014/main" id="{7272F99F-EE06-4979-B39B-53E1B8A77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88" y="308100"/>
            <a:ext cx="3628442" cy="19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CA89-7AFE-4134-BCA6-8C679632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Themes to Take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8D894-5330-474E-9FB6-FAE036FFD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8047653" cy="4038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Remember the “big picture”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Keep in mind the monthly/annual expenses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Be aware of when you get your paychecks, especially as a TA</a:t>
            </a:r>
          </a:p>
          <a:p>
            <a:r>
              <a:rPr lang="en-US" b="1" dirty="0">
                <a:solidFill>
                  <a:schemeClr val="tx1"/>
                </a:solidFill>
              </a:rPr>
              <a:t>Understand what is a luxury and what is a necessity (or “close” necessity)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Necessity: rent, food, utilities, car payment, medical, etc.</a:t>
            </a:r>
          </a:p>
          <a:p>
            <a:r>
              <a:rPr lang="en-US" b="1" dirty="0">
                <a:solidFill>
                  <a:schemeClr val="tx1"/>
                </a:solidFill>
              </a:rPr>
              <a:t>Money is a tool, make it work for you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I’m not here to tell you what to spend your money 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same budgeting/financial habits don’t work for everyone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Start building good credit now, future you will 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A3E3E-9640-4E1C-AF8D-A8C1855A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52" y="254724"/>
            <a:ext cx="2433716" cy="63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3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7F3594-1F98-4B70-8E47-D27F8ED7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11500" dirty="0">
                <a:solidFill>
                  <a:srgbClr val="00B050"/>
                </a:solidFill>
                <a:effectLst>
                  <a:outerShdw dist="38100" dir="2700000" algn="tl" rotWithShape="0">
                    <a:srgbClr val="92D050"/>
                  </a:outerShdw>
                </a:effectLst>
              </a:rPr>
              <a:t>Questions</a:t>
            </a:r>
            <a:r>
              <a:rPr lang="en-US" dirty="0">
                <a:solidFill>
                  <a:srgbClr val="00B050"/>
                </a:solidFill>
                <a:effectLst>
                  <a:outerShdw dist="38100" dir="2700000" algn="tl" rotWithShape="0">
                    <a:srgbClr val="92D050"/>
                  </a:outerShdw>
                </a:effectLst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A4894-8957-48C3-A54D-00663CD77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 free to contact me with questions or to further discuss finances: </a:t>
            </a:r>
            <a:r>
              <a:rPr lang="en-US" dirty="0">
                <a:hlinkClick r:id="rId2"/>
              </a:rPr>
              <a:t>mpiper@albany.edu</a:t>
            </a:r>
            <a:endParaRPr lang="en-US" dirty="0"/>
          </a:p>
          <a:p>
            <a:r>
              <a:rPr lang="en-US" dirty="0"/>
              <a:t>ETEC 424G</a:t>
            </a:r>
          </a:p>
        </p:txBody>
      </p:sp>
    </p:spTree>
    <p:extLst>
      <p:ext uri="{BB962C8B-B14F-4D97-AF65-F5344CB8AC3E}">
        <p14:creationId xmlns:p14="http://schemas.microsoft.com/office/powerpoint/2010/main" val="2516708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3B84-C094-837C-8280-BD61E385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Stock market/Investing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E13F2-57C6-920D-AF64-68CDEF8CF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Matt Vaughn, last updated Fall 2020</a:t>
            </a:r>
          </a:p>
        </p:txBody>
      </p:sp>
    </p:spTree>
    <p:extLst>
      <p:ext uri="{BB962C8B-B14F-4D97-AF65-F5344CB8AC3E}">
        <p14:creationId xmlns:p14="http://schemas.microsoft.com/office/powerpoint/2010/main" val="2423818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stock market and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thing you hear about on TV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936" y="2265638"/>
            <a:ext cx="5722131" cy="42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5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 wealth through stocks and high-yield bonds</a:t>
            </a:r>
          </a:p>
          <a:p>
            <a:endParaRPr lang="en-US" dirty="0"/>
          </a:p>
          <a:p>
            <a:r>
              <a:rPr lang="en-US" dirty="0"/>
              <a:t>Provide income during retirement through lower-risk investments</a:t>
            </a:r>
          </a:p>
          <a:p>
            <a:endParaRPr lang="en-US" dirty="0"/>
          </a:p>
          <a:p>
            <a:r>
              <a:rPr lang="en-US" dirty="0"/>
              <a:t>Protect wealth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3718959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Compound interest</a:t>
            </a:r>
          </a:p>
          <a:p>
            <a:r>
              <a:rPr lang="en-US" dirty="0"/>
              <a:t>You can’t take out a loan for retirement</a:t>
            </a:r>
          </a:p>
          <a:p>
            <a:r>
              <a:rPr lang="en-US" dirty="0"/>
              <a:t>Retirement numbers are </a:t>
            </a:r>
            <a:r>
              <a:rPr lang="en-US" dirty="0">
                <a:solidFill>
                  <a:srgbClr val="FFFF00"/>
                </a:solidFill>
              </a:rPr>
              <a:t>large</a:t>
            </a:r>
          </a:p>
          <a:p>
            <a:pPr lvl="1"/>
            <a:r>
              <a:rPr lang="en-US" dirty="0"/>
              <a:t>A $80–90k salary in retirement demands a sum of ~$2.2 million using 4% rule</a:t>
            </a:r>
          </a:p>
          <a:p>
            <a:pPr lvl="1"/>
            <a:r>
              <a:rPr lang="en-US" dirty="0"/>
              <a:t>You could try saving $30k annually at age 25 in a savings account averaging 2% for 45 years</a:t>
            </a:r>
          </a:p>
          <a:p>
            <a:pPr lvl="2"/>
            <a:r>
              <a:rPr lang="en-US" dirty="0"/>
              <a:t>IMPORTANT: This doesn’t account for inflation (</a:t>
            </a:r>
            <a:r>
              <a:rPr lang="en-US" dirty="0">
                <a:solidFill>
                  <a:srgbClr val="FF0000"/>
                </a:solidFill>
              </a:rPr>
              <a:t>i.e. you need to save more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2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03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998454-653B-174B-90E0-DDCC5C7A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2601586"/>
            <a:ext cx="5120640" cy="41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9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14DB-CBC2-4A9B-BE77-553EECC4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Stipends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24C-DFC1-4B4E-AF6F-DB6693F6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16012" cy="403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2022-2023 stipend amounts: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M.S. -&gt; $28,500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Entered with M.S./passed written exam -&gt; $30,000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Passed Ph.D. prospectus exam -&gt; $31,500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30810-E1CC-45CE-88C4-DF0F568A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43" y="1287780"/>
            <a:ext cx="3644677" cy="27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2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798181"/>
          </a:xfrm>
        </p:spPr>
        <p:txBody>
          <a:bodyPr>
            <a:normAutofit/>
          </a:bodyPr>
          <a:lstStyle/>
          <a:p>
            <a:r>
              <a:rPr lang="en-US" dirty="0"/>
              <a:t>Most importantly…</a:t>
            </a:r>
            <a:r>
              <a:rPr lang="en-US" dirty="0">
                <a:solidFill>
                  <a:srgbClr val="C00000"/>
                </a:solidFill>
              </a:rPr>
              <a:t>People are demonstrably bad at saving for retirement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F253D7-C059-DE45-A8B7-060DA0D4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31" y="2607730"/>
            <a:ext cx="4791393" cy="42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76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is bad at saving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D78376-77C3-E342-8998-0FF56B11F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39" y="1417638"/>
            <a:ext cx="3920261" cy="544036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20ADAA-5C9E-8B42-B03D-BAC06233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417638"/>
            <a:ext cx="293069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8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5931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448801" y="2606358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$4,700</a:t>
            </a:r>
          </a:p>
        </p:txBody>
      </p:sp>
    </p:spTree>
    <p:extLst>
      <p:ext uri="{BB962C8B-B14F-4D97-AF65-F5344CB8AC3E}">
        <p14:creationId xmlns:p14="http://schemas.microsoft.com/office/powerpoint/2010/main" val="1845755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395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07702" y="2421692"/>
            <a:ext cx="101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$72,000</a:t>
            </a:r>
          </a:p>
        </p:txBody>
      </p:sp>
    </p:spTree>
    <p:extLst>
      <p:ext uri="{BB962C8B-B14F-4D97-AF65-F5344CB8AC3E}">
        <p14:creationId xmlns:p14="http://schemas.microsoft.com/office/powerpoint/2010/main" val="43618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why invest NOW???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5126481"/>
          </a:xfrm>
        </p:spPr>
        <p:txBody>
          <a:bodyPr/>
          <a:lstStyle/>
          <a:p>
            <a:r>
              <a:rPr lang="en-US" dirty="0"/>
              <a:t>$1,000 invested at age 22 gives </a:t>
            </a:r>
            <a:r>
              <a:rPr lang="en-US" dirty="0">
                <a:solidFill>
                  <a:srgbClr val="66FF33"/>
                </a:solidFill>
              </a:rPr>
              <a:t>$4,700 </a:t>
            </a:r>
            <a:r>
              <a:rPr lang="en-US" dirty="0"/>
              <a:t>at age 70 vs. $1,000 invested at age 25</a:t>
            </a:r>
          </a:p>
          <a:p>
            <a:endParaRPr lang="en-US" dirty="0"/>
          </a:p>
          <a:p>
            <a:r>
              <a:rPr lang="en-US" dirty="0"/>
              <a:t>A $1000 annual savings plan started at age 22 gives </a:t>
            </a:r>
            <a:r>
              <a:rPr lang="en-US" dirty="0">
                <a:solidFill>
                  <a:srgbClr val="66FF33"/>
                </a:solidFill>
              </a:rPr>
              <a:t>$72,000</a:t>
            </a:r>
            <a:r>
              <a:rPr lang="en-US" dirty="0"/>
              <a:t> vs. starting at age 25 (conservative 4% gives ~</a:t>
            </a:r>
            <a:r>
              <a:rPr lang="en-US" dirty="0">
                <a:solidFill>
                  <a:srgbClr val="66FF33"/>
                </a:solidFill>
              </a:rPr>
              <a:t>$19,000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r>
              <a:rPr lang="en-US" dirty="0"/>
              <a:t>Even jumpstarting the annual savings plan with $4000 at age 25 lags the age 22 savings plan by </a:t>
            </a:r>
            <a:r>
              <a:rPr lang="en-US" dirty="0">
                <a:solidFill>
                  <a:srgbClr val="FF0000"/>
                </a:solidFill>
              </a:rPr>
              <a:t>~$9,200</a:t>
            </a:r>
            <a:r>
              <a:rPr lang="en-US" dirty="0"/>
              <a:t> at age 70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70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growth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Dow Jones Average over the past 110 years on a log scale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03" y="2712624"/>
            <a:ext cx="6923397" cy="39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3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growth look like?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6106470"/>
            <a:ext cx="202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Source: Vanguard</a:t>
            </a:r>
          </a:p>
        </p:txBody>
      </p:sp>
      <p:pic>
        <p:nvPicPr>
          <p:cNvPr id="11" name="Content Placeholder 10" descr="Screen Shot 2016-09-21 at 3.04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9" b="-3019"/>
          <a:stretch>
            <a:fillRect/>
          </a:stretch>
        </p:blipFill>
        <p:spPr>
          <a:xfrm>
            <a:off x="1981200" y="1262724"/>
            <a:ext cx="8024419" cy="4863440"/>
          </a:xfrm>
        </p:spPr>
      </p:pic>
    </p:spTree>
    <p:extLst>
      <p:ext uri="{BB962C8B-B14F-4D97-AF65-F5344CB8AC3E}">
        <p14:creationId xmlns:p14="http://schemas.microsoft.com/office/powerpoint/2010/main" val="4101002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Everything has risk</a:t>
            </a:r>
            <a:r>
              <a:rPr lang="en-US" dirty="0"/>
              <a:t>; you can’t escape it</a:t>
            </a:r>
          </a:p>
          <a:p>
            <a:endParaRPr lang="en-US" dirty="0"/>
          </a:p>
          <a:p>
            <a:r>
              <a:rPr lang="en-US" dirty="0"/>
              <a:t>Stocks and high-yield bonds are risky due to enhanced volatility in the short-term</a:t>
            </a:r>
          </a:p>
          <a:p>
            <a:endParaRPr lang="en-US" dirty="0"/>
          </a:p>
          <a:p>
            <a:r>
              <a:rPr lang="en-US" dirty="0"/>
              <a:t>Savings accounts are risky due to inflation in the long-term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19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14DB-CBC2-4A9B-BE77-553EECC48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Stipends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F24C-DFC1-4B4E-AF6F-DB6693F6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890657" cy="4482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2022-2023 stipend amounts: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M.S. -&gt; $28,500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Entered with M.S./passed written exam -&gt; $30,000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Passed Ph.D. prospectus exam -&gt; $31,500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Paycheck amounts vary between the academic year and the summer, especially if you are a TA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FICA taxes apply during the summer (SS, Medicare) – about $90/paycheck for me in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9DD1D-F0E7-474B-AAE8-CC4C29F0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243" y="1287780"/>
            <a:ext cx="3644677" cy="27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07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1" y="6126163"/>
            <a:ext cx="82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Blue line is Total Stock Market Index Fund, red line is average savings account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6523" b="-6523"/>
          <a:stretch>
            <a:fillRect/>
          </a:stretch>
        </p:blipFill>
        <p:spPr>
          <a:xfrm>
            <a:off x="1981200" y="1300732"/>
            <a:ext cx="7961708" cy="4825432"/>
          </a:xfrm>
        </p:spPr>
      </p:pic>
    </p:spTree>
    <p:extLst>
      <p:ext uri="{BB962C8B-B14F-4D97-AF65-F5344CB8AC3E}">
        <p14:creationId xmlns:p14="http://schemas.microsoft.com/office/powerpoint/2010/main" val="3284204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(i.e. How to invest)</a:t>
            </a:r>
          </a:p>
          <a:p>
            <a:pPr lvl="1"/>
            <a:r>
              <a:rPr lang="en-US" dirty="0"/>
              <a:t>Taxable account, IRA, Roth IRA, 401(k), 529 plan, etc.</a:t>
            </a:r>
          </a:p>
          <a:p>
            <a:pPr lvl="1"/>
            <a:endParaRPr lang="en-US" dirty="0"/>
          </a:p>
          <a:p>
            <a:r>
              <a:rPr lang="en-US" dirty="0"/>
              <a:t>Holdings (i.e. What to invest in)</a:t>
            </a:r>
          </a:p>
          <a:p>
            <a:pPr lvl="1"/>
            <a:r>
              <a:rPr lang="en-US" dirty="0"/>
              <a:t>Stocks, bonds, mutual funds, treasury notes, real estate, precious metals, etc.</a:t>
            </a:r>
          </a:p>
        </p:txBody>
      </p:sp>
    </p:spTree>
    <p:extLst>
      <p:ext uri="{BB962C8B-B14F-4D97-AF65-F5344CB8AC3E}">
        <p14:creationId xmlns:p14="http://schemas.microsoft.com/office/powerpoint/2010/main" val="2290799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Accounts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Taxable Account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Tax-advantaged Account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Can invest in whatever your heart desires</a:t>
            </a:r>
          </a:p>
          <a:p>
            <a:r>
              <a:rPr lang="en-US" dirty="0"/>
              <a:t>Can transfer money to your bank account and back at will</a:t>
            </a:r>
          </a:p>
          <a:p>
            <a:r>
              <a:rPr lang="en-US" dirty="0"/>
              <a:t>Responsible for paying tax on all earnings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Restrictions on annual investment amount</a:t>
            </a:r>
          </a:p>
          <a:p>
            <a:r>
              <a:rPr lang="en-US" dirty="0"/>
              <a:t>Withdrawal limitations</a:t>
            </a:r>
          </a:p>
          <a:p>
            <a:r>
              <a:rPr lang="en-US" dirty="0"/>
              <a:t>Investment options are more limited</a:t>
            </a:r>
          </a:p>
          <a:p>
            <a:r>
              <a:rPr lang="en-US" dirty="0"/>
              <a:t>Offers lucrative tax benefits when used properly</a:t>
            </a:r>
          </a:p>
        </p:txBody>
      </p:sp>
    </p:spTree>
    <p:extLst>
      <p:ext uri="{BB962C8B-B14F-4D97-AF65-F5344CB8AC3E}">
        <p14:creationId xmlns:p14="http://schemas.microsoft.com/office/powerpoint/2010/main" val="3524906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IRA vs. Roth IRA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IRA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Roth IRA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$5500 contribution limit</a:t>
            </a:r>
          </a:p>
          <a:p>
            <a:r>
              <a:rPr lang="en-US" dirty="0"/>
              <a:t>Can deduct investment amount from taxable income</a:t>
            </a:r>
          </a:p>
          <a:p>
            <a:r>
              <a:rPr lang="en-US" dirty="0"/>
              <a:t>Grows tax-deferred, pay income tax on withdrawals after 59.5</a:t>
            </a:r>
          </a:p>
          <a:p>
            <a:r>
              <a:rPr lang="en-US" dirty="0"/>
              <a:t>Cannot withdrawal early*</a:t>
            </a:r>
          </a:p>
          <a:p>
            <a:r>
              <a:rPr lang="en-US" dirty="0"/>
              <a:t>Required distributions after 70.5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$5500 contribution limit</a:t>
            </a:r>
          </a:p>
          <a:p>
            <a:r>
              <a:rPr lang="en-US" dirty="0"/>
              <a:t>Withdraw contributions at any time</a:t>
            </a:r>
          </a:p>
          <a:p>
            <a:r>
              <a:rPr lang="en-US" dirty="0"/>
              <a:t>Earnings are tax-free after 59.5</a:t>
            </a:r>
          </a:p>
          <a:p>
            <a:r>
              <a:rPr lang="en-US" dirty="0"/>
              <a:t>Subject to income limits</a:t>
            </a:r>
          </a:p>
          <a:p>
            <a:r>
              <a:rPr lang="en-US" dirty="0"/>
              <a:t>No tax deduction</a:t>
            </a:r>
          </a:p>
          <a:p>
            <a:r>
              <a:rPr lang="en-US" dirty="0"/>
              <a:t>No required distributions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1" y="6369536"/>
            <a:ext cx="408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/>
              </a:rPr>
              <a:t>*Penalties and some exceptions apply</a:t>
            </a:r>
          </a:p>
        </p:txBody>
      </p:sp>
    </p:spTree>
    <p:extLst>
      <p:ext uri="{BB962C8B-B14F-4D97-AF65-F5344CB8AC3E}">
        <p14:creationId xmlns:p14="http://schemas.microsoft.com/office/powerpoint/2010/main" val="2515858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401k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Operates similar to </a:t>
            </a:r>
            <a:r>
              <a:rPr lang="en-US" dirty="0" err="1"/>
              <a:t>trad</a:t>
            </a:r>
            <a:r>
              <a:rPr lang="en-US" dirty="0"/>
              <a:t>. IRA </a:t>
            </a:r>
          </a:p>
          <a:p>
            <a:r>
              <a:rPr lang="en-US" dirty="0"/>
              <a:t>Company offers list of investment options</a:t>
            </a:r>
          </a:p>
          <a:p>
            <a:r>
              <a:rPr lang="en-US" dirty="0"/>
              <a:t>Contribute and deduct a portion of your income and the company often matches your contribution up to a certain %</a:t>
            </a:r>
          </a:p>
          <a:p>
            <a:r>
              <a:rPr lang="en-US" dirty="0"/>
              <a:t>ALWAYS CONTRIBUTE TO GET THE MATCH!</a:t>
            </a:r>
          </a:p>
          <a:p>
            <a:pPr lvl="1"/>
            <a:r>
              <a:rPr lang="en-US" dirty="0"/>
              <a:t>It’s free money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98" y="1"/>
            <a:ext cx="2912502" cy="16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8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Invest: 529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State-run program for funding post-secondary education (tax-free earnings)</a:t>
            </a:r>
          </a:p>
          <a:p>
            <a:r>
              <a:rPr lang="en-US" dirty="0"/>
              <a:t>Operates like a Roth IRA but with more restrictive investment options</a:t>
            </a:r>
          </a:p>
          <a:p>
            <a:r>
              <a:rPr lang="en-US" dirty="0"/>
              <a:t>Some states offer tax deduction</a:t>
            </a:r>
          </a:p>
          <a:p>
            <a:r>
              <a:rPr lang="en-US" dirty="0"/>
              <a:t>Smart to start saving early if you plan to help pay for a family member’s tuition</a:t>
            </a:r>
          </a:p>
          <a:p>
            <a:pPr lvl="1"/>
            <a:r>
              <a:rPr lang="en-US" dirty="0"/>
              <a:t>Remember the 6–8% growth rate of tuition?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21" y="5638800"/>
            <a:ext cx="2971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Invest: Investment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a lot of material here, but I’ll generalize</a:t>
            </a:r>
          </a:p>
          <a:p>
            <a:r>
              <a:rPr lang="en-US" dirty="0"/>
              <a:t>Stocks: Share of a company, volatile, high-risk, high-reward</a:t>
            </a:r>
          </a:p>
          <a:p>
            <a:r>
              <a:rPr lang="en-US" dirty="0"/>
              <a:t>Bonds: Loan to a company or </a:t>
            </a:r>
            <a:r>
              <a:rPr lang="en-US" dirty="0" err="1"/>
              <a:t>govt</a:t>
            </a:r>
            <a:r>
              <a:rPr lang="en-US" dirty="0"/>
              <a:t>, stable, low-risk*, low-reward</a:t>
            </a:r>
          </a:p>
          <a:p>
            <a:r>
              <a:rPr lang="en-US" dirty="0"/>
              <a:t>Mutual Funds: A “fund of funds”, invests in stocks and bonds, instant diversification</a:t>
            </a:r>
          </a:p>
        </p:txBody>
      </p:sp>
    </p:spTree>
    <p:extLst>
      <p:ext uri="{BB962C8B-B14F-4D97-AF65-F5344CB8AC3E}">
        <p14:creationId xmlns:p14="http://schemas.microsoft.com/office/powerpoint/2010/main" val="951941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Invest: Rules of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DIVERSIFY!</a:t>
            </a:r>
          </a:p>
          <a:p>
            <a:pPr lvl="1"/>
            <a:r>
              <a:rPr lang="en-US" dirty="0"/>
              <a:t>Don’t have all your eggs in one basket</a:t>
            </a:r>
          </a:p>
          <a:p>
            <a:pPr lvl="1"/>
            <a:r>
              <a:rPr lang="en-US" dirty="0"/>
              <a:t>Sector- or market-wide mutual funds are a good way to diversify easily</a:t>
            </a:r>
          </a:p>
          <a:p>
            <a:r>
              <a:rPr lang="en-US" dirty="0"/>
              <a:t>Be aggressive (stocks) with long time horizons, conservative (bonds) with shorter horizons</a:t>
            </a:r>
          </a:p>
          <a:p>
            <a:pPr lvl="1"/>
            <a:r>
              <a:rPr lang="en-US" dirty="0"/>
              <a:t>Target Retirement funds are a good starting point (automatically shift toward bonds with time)</a:t>
            </a:r>
          </a:p>
        </p:txBody>
      </p:sp>
    </p:spTree>
    <p:extLst>
      <p:ext uri="{BB962C8B-B14F-4D97-AF65-F5344CB8AC3E}">
        <p14:creationId xmlns:p14="http://schemas.microsoft.com/office/powerpoint/2010/main" val="26804549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Invest: Rules of Thumb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wary of fees</a:t>
            </a:r>
          </a:p>
          <a:p>
            <a:pPr lvl="1"/>
            <a:r>
              <a:rPr lang="en-US" dirty="0"/>
              <a:t>“Active” management funds try to beat the market and therefore charge higher fees</a:t>
            </a:r>
          </a:p>
          <a:p>
            <a:pPr lvl="1"/>
            <a:r>
              <a:rPr lang="en-US" dirty="0"/>
              <a:t>“Passive” management funds seek to track the market indices and have lower fees</a:t>
            </a:r>
          </a:p>
          <a:p>
            <a:endParaRPr lang="en-US" dirty="0"/>
          </a:p>
          <a:p>
            <a:r>
              <a:rPr lang="en-US" dirty="0"/>
              <a:t>I sit firmly on one side of the active/</a:t>
            </a:r>
            <a:r>
              <a:rPr lang="en-US" b="1" u="sng" dirty="0"/>
              <a:t>passive</a:t>
            </a:r>
            <a:r>
              <a:rPr lang="en-US" dirty="0"/>
              <a:t> fence, but feel free to research this on your own</a:t>
            </a:r>
          </a:p>
        </p:txBody>
      </p:sp>
    </p:spTree>
    <p:extLst>
      <p:ext uri="{BB962C8B-B14F-4D97-AF65-F5344CB8AC3E}">
        <p14:creationId xmlns:p14="http://schemas.microsoft.com/office/powerpoint/2010/main" val="4202484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vs. Passive Investing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study by </a:t>
            </a:r>
            <a:r>
              <a:rPr lang="en-US" dirty="0" err="1"/>
              <a:t>Barras</a:t>
            </a:r>
            <a:r>
              <a:rPr lang="en-US" dirty="0"/>
              <a:t>, </a:t>
            </a:r>
            <a:r>
              <a:rPr lang="en-US" dirty="0" err="1"/>
              <a:t>Scaillet</a:t>
            </a:r>
            <a:r>
              <a:rPr lang="en-US" dirty="0"/>
              <a:t> and </a:t>
            </a:r>
            <a:r>
              <a:rPr lang="en-US" dirty="0" err="1"/>
              <a:t>Wermers</a:t>
            </a:r>
            <a:r>
              <a:rPr lang="en-US" dirty="0"/>
              <a:t> tracked 2,076 actively-managed U.S. domestic equity mutual funds between 1976 and 2006. They found that after fees, three-quarters of the funds exhibited zero “alpha,” a fund’s excess return over a benchmark index. And 24% of the funds were run by unskilled managers (who had negative alpha, or value subtraction). </a:t>
            </a:r>
            <a:r>
              <a:rPr lang="en-US" b="1" dirty="0">
                <a:solidFill>
                  <a:srgbClr val="FF0000"/>
                </a:solidFill>
              </a:rPr>
              <a:t>Only 0.6% </a:t>
            </a:r>
            <a:r>
              <a:rPr lang="en-US" dirty="0"/>
              <a:t>showed any true skill at beating the market consistently.</a:t>
            </a:r>
          </a:p>
        </p:txBody>
      </p:sp>
    </p:spTree>
    <p:extLst>
      <p:ext uri="{BB962C8B-B14F-4D97-AF65-F5344CB8AC3E}">
        <p14:creationId xmlns:p14="http://schemas.microsoft.com/office/powerpoint/2010/main" val="428840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42FC-16EA-4074-9B5E-6DB24E1E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18744"/>
            <a:ext cx="9875520" cy="1356360"/>
          </a:xfrm>
        </p:spPr>
        <p:txBody>
          <a:bodyPr/>
          <a:lstStyle/>
          <a:p>
            <a:r>
              <a:rPr lang="en-US" dirty="0"/>
              <a:t>TA Pay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0F98C-C26A-4BDF-B63F-AD6CE6BD1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48622"/>
            <a:ext cx="6464650" cy="49251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Academic Year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Funded through the state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Payment every 2 weeks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Note the delay in payment dates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Final payment aligns with start of summer RF pay</a:t>
            </a:r>
          </a:p>
          <a:p>
            <a:r>
              <a:rPr lang="en-US" b="1" dirty="0">
                <a:solidFill>
                  <a:schemeClr val="tx1"/>
                </a:solidFill>
              </a:rPr>
              <a:t>Summer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Funded through the RF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Payment is higher than academic year (but overall total is the same as RAs)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~ 3-week gap between final summer payment and first academic year payment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Will need to fill out a monthly time sheet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274FE60-6327-AD57-1F75-479760A5C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50" y="279589"/>
            <a:ext cx="4008120" cy="5044440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F6F4FEE-D586-7A3B-EC93-92C50D1BD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1"/>
          <a:stretch/>
        </p:blipFill>
        <p:spPr>
          <a:xfrm>
            <a:off x="9115097" y="5360150"/>
            <a:ext cx="2732346" cy="9774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24763-A704-470E-9F1E-FD881E0E33A2}"/>
              </a:ext>
            </a:extLst>
          </p:cNvPr>
          <p:cNvSpPr/>
          <p:nvPr/>
        </p:nvSpPr>
        <p:spPr>
          <a:xfrm>
            <a:off x="9212744" y="903945"/>
            <a:ext cx="758946" cy="54336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wearing sunglasses and a hat&#10;&#10;Description automatically generated with medium confidence">
            <a:extLst>
              <a:ext uri="{FF2B5EF4-FFF2-40B4-BE49-F238E27FC236}">
                <a16:creationId xmlns:a16="http://schemas.microsoft.com/office/drawing/2014/main" id="{C1F819C0-6DFD-13F6-7737-177B9CC55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3" y="5360150"/>
            <a:ext cx="2354504" cy="13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vs. Passive Investing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/>
              <a:t>Warren Buffet bet that the S&amp;P500 index would beat out any portfolio of hedge funds over a 10-year period. One manager took the bet…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7639"/>
            <a:ext cx="9144000" cy="52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0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Matt’s Investments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422419" cy="5063761"/>
          </a:xfrm>
        </p:spPr>
        <p:txBody>
          <a:bodyPr>
            <a:normAutofit fontScale="92500"/>
          </a:bodyPr>
          <a:lstStyle/>
          <a:p>
            <a:r>
              <a:rPr lang="en-US" dirty="0"/>
              <a:t>Vanguard</a:t>
            </a:r>
          </a:p>
          <a:p>
            <a:pPr lvl="1"/>
            <a:r>
              <a:rPr lang="en-US" dirty="0"/>
              <a:t>Investment management company, specializes in passive index-tracking mutual funds, low fees, no commissions on Vanguard products</a:t>
            </a:r>
          </a:p>
          <a:p>
            <a:r>
              <a:rPr lang="en-US" dirty="0" err="1"/>
              <a:t>Wealthfront</a:t>
            </a:r>
            <a:endParaRPr lang="en-US" dirty="0"/>
          </a:p>
          <a:p>
            <a:pPr lvl="1"/>
            <a:r>
              <a:rPr lang="en-US" dirty="0" err="1"/>
              <a:t>Robo</a:t>
            </a:r>
            <a:r>
              <a:rPr lang="en-US" dirty="0"/>
              <a:t>-investor manages passive investments for fairly low fee; first 5k managed free (</a:t>
            </a:r>
            <a:r>
              <a:rPr lang="en-US"/>
              <a:t>if referred)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83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42" b="8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303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21D8DE-6C8C-DC41-AC2F-39B6E309A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pass up all the Starbucks lattes you want, but if you screw these up, it’s tough to financially recover</a:t>
            </a:r>
          </a:p>
        </p:txBody>
      </p:sp>
    </p:spTree>
    <p:extLst>
      <p:ext uri="{BB962C8B-B14F-4D97-AF65-F5344CB8AC3E}">
        <p14:creationId xmlns:p14="http://schemas.microsoft.com/office/powerpoint/2010/main" val="1893256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purchases: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50324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Will require mortgage unless you are a financial samurai or living in a box</a:t>
            </a:r>
          </a:p>
          <a:p>
            <a:endParaRPr lang="en-US" dirty="0"/>
          </a:p>
          <a:p>
            <a:r>
              <a:rPr lang="en-US" dirty="0"/>
              <a:t>Rules of thumb</a:t>
            </a:r>
          </a:p>
          <a:p>
            <a:pPr lvl="1"/>
            <a:r>
              <a:rPr lang="en-US" dirty="0"/>
              <a:t>Down payment at least 20% to avoid extra insurance charges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Don’t be sub-prime (if that word scares you, good); this is linked to your credit history</a:t>
            </a:r>
          </a:p>
          <a:p>
            <a:pPr lvl="1"/>
            <a:r>
              <a:rPr lang="en-US" dirty="0"/>
              <a:t>Median home price: ~$280k =  $56k down plus closing costs (2–5%).</a:t>
            </a:r>
          </a:p>
          <a:p>
            <a:pPr lvl="1"/>
            <a:r>
              <a:rPr lang="en-US" dirty="0"/>
              <a:t>Aim for housing costs to be 28% or less of income (goes for rent too)</a:t>
            </a:r>
          </a:p>
        </p:txBody>
      </p:sp>
    </p:spTree>
    <p:extLst>
      <p:ext uri="{BB962C8B-B14F-4D97-AF65-F5344CB8AC3E}">
        <p14:creationId xmlns:p14="http://schemas.microsoft.com/office/powerpoint/2010/main" val="11353125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purchases: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103266" cy="5063761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endParaRPr lang="en-US" dirty="0"/>
          </a:p>
          <a:p>
            <a:r>
              <a:rPr lang="en-US" dirty="0"/>
              <a:t>Cars, if you’re not buying outright, are usually financed (with dealer or bank)</a:t>
            </a:r>
          </a:p>
          <a:p>
            <a:pPr lvl="1"/>
            <a:r>
              <a:rPr lang="en-US" dirty="0"/>
              <a:t>Down payment</a:t>
            </a:r>
          </a:p>
          <a:p>
            <a:pPr lvl="1"/>
            <a:r>
              <a:rPr lang="en-US" dirty="0"/>
              <a:t>Interest rate (remember that credit score?)</a:t>
            </a:r>
          </a:p>
          <a:p>
            <a:pPr lvl="1"/>
            <a:r>
              <a:rPr lang="en-US" dirty="0"/>
              <a:t>Loan length</a:t>
            </a:r>
          </a:p>
          <a:p>
            <a:pPr lvl="1"/>
            <a:r>
              <a:rPr lang="en-US" dirty="0"/>
              <a:t>20%/4yr/10% rule of thumb</a:t>
            </a:r>
          </a:p>
          <a:p>
            <a:pPr lvl="1"/>
            <a:r>
              <a:rPr lang="en-US" dirty="0"/>
              <a:t>Down payment / loan term / percentage of income</a:t>
            </a:r>
          </a:p>
          <a:p>
            <a:pPr lvl="1"/>
            <a:endParaRPr lang="en-US" dirty="0"/>
          </a:p>
          <a:p>
            <a:r>
              <a:rPr lang="en-US" dirty="0"/>
              <a:t>Leasing is an option if you enjoy the security of a new car (fewer repairs) combined with the agonizing pain of renting</a:t>
            </a:r>
          </a:p>
        </p:txBody>
      </p:sp>
    </p:spTree>
    <p:extLst>
      <p:ext uri="{BB962C8B-B14F-4D97-AF65-F5344CB8AC3E}">
        <p14:creationId xmlns:p14="http://schemas.microsoft.com/office/powerpoint/2010/main" val="1202252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Big-ticket purchases: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590" y="1600200"/>
            <a:ext cx="4118610" cy="4983162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Personal Opinion</a:t>
            </a:r>
          </a:p>
          <a:p>
            <a:pPr lvl="1"/>
            <a:r>
              <a:rPr lang="en-US" sz="2600" dirty="0"/>
              <a:t>Think long and hard about buying a new car</a:t>
            </a:r>
          </a:p>
          <a:p>
            <a:pPr lvl="3"/>
            <a:r>
              <a:rPr lang="en-US" sz="2200" dirty="0"/>
              <a:t>CPO programs are worth considering</a:t>
            </a:r>
          </a:p>
          <a:p>
            <a:pPr lvl="1"/>
            <a:r>
              <a:rPr lang="en-US" sz="2600" dirty="0"/>
              <a:t>People are not good at calculating repair bills vs. depreciation/new car payments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Don’t take a 72-month loan on a car!!!</a:t>
            </a:r>
          </a:p>
          <a:p>
            <a:pPr lvl="1"/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3800D6-6392-3D4F-9F5F-C0781AC7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2935065"/>
            <a:ext cx="4824562" cy="24484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90962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Big-ticket purchases: Saving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further away the purchase, the more risky you can be:</a:t>
            </a:r>
          </a:p>
          <a:p>
            <a:endParaRPr lang="en-US" dirty="0"/>
          </a:p>
          <a:p>
            <a:pPr lvl="1"/>
            <a:r>
              <a:rPr lang="en-US" dirty="0"/>
              <a:t>&gt;5 years away: Investing is a viable option</a:t>
            </a:r>
          </a:p>
          <a:p>
            <a:endParaRPr lang="en-US" dirty="0"/>
          </a:p>
          <a:p>
            <a:pPr lvl="1"/>
            <a:r>
              <a:rPr lang="en-US" dirty="0"/>
              <a:t>3–5 years away: Use a more conservative plan with bonds and CDs</a:t>
            </a:r>
          </a:p>
          <a:p>
            <a:endParaRPr lang="en-US" dirty="0"/>
          </a:p>
          <a:p>
            <a:pPr lvl="1"/>
            <a:r>
              <a:rPr lang="en-US" dirty="0"/>
              <a:t>1–2 years away: CDs and Savings to protect down payment</a:t>
            </a:r>
          </a:p>
        </p:txBody>
      </p:sp>
    </p:spTree>
    <p:extLst>
      <p:ext uri="{BB962C8B-B14F-4D97-AF65-F5344CB8AC3E}">
        <p14:creationId xmlns:p14="http://schemas.microsoft.com/office/powerpoint/2010/main" val="3803592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485F-6037-4123-9F68-B60694CF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 Pay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74C95-65B3-4117-827A-CF989F5CD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Academic Year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Funded through the RF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Payment every other Friday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Submit monthly time sheets</a:t>
            </a:r>
          </a:p>
          <a:p>
            <a:r>
              <a:rPr lang="en-US" b="1" dirty="0">
                <a:solidFill>
                  <a:schemeClr val="tx1"/>
                </a:solidFill>
              </a:rPr>
              <a:t>Summer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FICA taxes (was roughly $90/paycheck in 2022)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Payment every other Friday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Submit monthly time sheets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D8DA44F-89D0-751A-1B83-ECAA8C6B4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93" y="640222"/>
            <a:ext cx="3084786" cy="5753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F73F61-277F-48DE-ADEA-9672C8D776EB}"/>
              </a:ext>
            </a:extLst>
          </p:cNvPr>
          <p:cNvSpPr/>
          <p:nvPr/>
        </p:nvSpPr>
        <p:spPr>
          <a:xfrm>
            <a:off x="7545915" y="922283"/>
            <a:ext cx="975347" cy="54715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earing sunglasses and a hat&#10;&#10;Description automatically generated with medium confidence">
            <a:extLst>
              <a:ext uri="{FF2B5EF4-FFF2-40B4-BE49-F238E27FC236}">
                <a16:creationId xmlns:a16="http://schemas.microsoft.com/office/drawing/2014/main" id="{78945F57-46E6-794B-B229-0A229852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79" y="5081983"/>
            <a:ext cx="2354504" cy="13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18A8-94EF-4696-939F-5757BC77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E942-D2DC-4E96-87B5-AF2183783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RF Calendars: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https://www.albany.edu/rfhr/calendars.php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 Pay Schedule: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https://www.albany.edu/hr/assets/GA-TA_and_PT_lecturer_PaySchedule.pdf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View TA Paychecks/W-2: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https://www.albany.edu/hr/view-pay.php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View RA Paychecks/W-2/submit time sheets: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https://www.rfsuny.org/Information-For/Employee-Center-/Self-Service/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3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E1CB-BB03-45C6-AAE7-5B77EF31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47A0-C552-4B96-8B8D-780F38AB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Eligible for health/dental/vision insurance through the GSEU agreement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** plans are slightly different between TA/RAs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~$22 per paycheck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GREAT coverage (trust me, I’ve used it a BUNCH the past year… </a:t>
            </a:r>
            <a:r>
              <a:rPr lang="en-US" b="0" i="0" dirty="0">
                <a:solidFill>
                  <a:srgbClr val="000000"/>
                </a:solidFill>
                <a:effectLst/>
                <a:latin typeface="AppleColorEmoji"/>
              </a:rPr>
              <a:t>😬</a:t>
            </a:r>
            <a:r>
              <a:rPr lang="en-US" b="0" i="0" dirty="0">
                <a:solidFill>
                  <a:schemeClr val="tx1"/>
                </a:solidFill>
                <a:effectLst/>
                <a:latin typeface="AppleColorEmoji"/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ppleColorEmoji"/>
              </a:rPr>
              <a:t>Can be combined with your parent’s insurance if you are still on it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AppleColorEmoji"/>
              </a:rPr>
              <a:t>This would be your primary insurance; your parents would be your secondary</a:t>
            </a:r>
          </a:p>
          <a:p>
            <a:r>
              <a:rPr lang="en-US" b="1" dirty="0">
                <a:solidFill>
                  <a:schemeClr val="tx1"/>
                </a:solidFill>
                <a:latin typeface="AppleColorEmoji"/>
              </a:rPr>
              <a:t>RAs: sign up through SUNY RF self service</a:t>
            </a:r>
          </a:p>
          <a:p>
            <a:r>
              <a:rPr lang="en-US" b="1" dirty="0">
                <a:solidFill>
                  <a:schemeClr val="tx1"/>
                </a:solidFill>
                <a:latin typeface="AppleColorEmoji"/>
              </a:rPr>
              <a:t>TAs: sign up through instructions in the benefit email sent on August 22</a:t>
            </a:r>
            <a:endParaRPr lang="en-US" dirty="0">
              <a:solidFill>
                <a:schemeClr val="tx1"/>
              </a:solidFill>
              <a:latin typeface="AppleColorEmoji"/>
            </a:endParaRPr>
          </a:p>
          <a:p>
            <a:r>
              <a:rPr lang="en-US" dirty="0">
                <a:solidFill>
                  <a:schemeClr val="tx1"/>
                </a:solidFill>
                <a:latin typeface="AppleColorEmoji"/>
              </a:rPr>
              <a:t>I’m happy to discuss this more after the seminar!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ECBEDB5-4C99-4EA9-B828-085642D5C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81" y="3536302"/>
            <a:ext cx="1964580" cy="32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5984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ゴシック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548859DAE440459DE4DDE90803D617" ma:contentTypeVersion="13" ma:contentTypeDescription="Create a new document." ma:contentTypeScope="" ma:versionID="173371cbaad4269378646ef2004b5a60">
  <xsd:schema xmlns:xsd="http://www.w3.org/2001/XMLSchema" xmlns:xs="http://www.w3.org/2001/XMLSchema" xmlns:p="http://schemas.microsoft.com/office/2006/metadata/properties" xmlns:ns3="50d134f8-b6c1-4b5c-988e-ee2994c1aef2" xmlns:ns4="82bc1be0-5446-4851-8a00-11b53d72a546" targetNamespace="http://schemas.microsoft.com/office/2006/metadata/properties" ma:root="true" ma:fieldsID="3b9722a303b907746f2b372c0f17f192" ns3:_="" ns4:_="">
    <xsd:import namespace="50d134f8-b6c1-4b5c-988e-ee2994c1aef2"/>
    <xsd:import namespace="82bc1be0-5446-4851-8a00-11b53d72a5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134f8-b6c1-4b5c-988e-ee2994c1a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bc1be0-5446-4851-8a00-11b53d72a5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9A9D5C-4046-4968-AF5F-AFD7F1335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d134f8-b6c1-4b5c-988e-ee2994c1aef2"/>
    <ds:schemaRef ds:uri="82bc1be0-5446-4851-8a00-11b53d72a5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8213AD-C356-4C30-90CA-7E7827ABD41E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82bc1be0-5446-4851-8a00-11b53d72a546"/>
    <ds:schemaRef ds:uri="50d134f8-b6c1-4b5c-988e-ee2994c1aef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4C3972D-DB23-4A0F-95CC-29A3085C93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606</TotalTime>
  <Words>3938</Words>
  <Application>Microsoft Office PowerPoint</Application>
  <PresentationFormat>Widescreen</PresentationFormat>
  <Paragraphs>415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AppleColorEmoji</vt:lpstr>
      <vt:lpstr>Arial</vt:lpstr>
      <vt:lpstr>Corbel</vt:lpstr>
      <vt:lpstr>Franklin Gothic Book</vt:lpstr>
      <vt:lpstr>Wingdings 2</vt:lpstr>
      <vt:lpstr>Basis</vt:lpstr>
      <vt:lpstr>Technic</vt:lpstr>
      <vt:lpstr>Graduate Student Finance Seminar</vt:lpstr>
      <vt:lpstr>Today’s Presentation…</vt:lpstr>
      <vt:lpstr>Roadmap</vt:lpstr>
      <vt:lpstr>Stipends</vt:lpstr>
      <vt:lpstr>Stipends</vt:lpstr>
      <vt:lpstr>TA Pay </vt:lpstr>
      <vt:lpstr>RA Pay</vt:lpstr>
      <vt:lpstr>Links</vt:lpstr>
      <vt:lpstr>Benefits</vt:lpstr>
      <vt:lpstr>NYS Residency</vt:lpstr>
      <vt:lpstr>NYS Residency</vt:lpstr>
      <vt:lpstr>NYS Residency</vt:lpstr>
      <vt:lpstr>So, you’re getting paid now. How are you going to spend that money?</vt:lpstr>
      <vt:lpstr>Why is this important?</vt:lpstr>
      <vt:lpstr>Credit Score</vt:lpstr>
      <vt:lpstr>Credit Score</vt:lpstr>
      <vt:lpstr>Building Your Credit Score</vt:lpstr>
      <vt:lpstr>How Do Credit Cards Work?</vt:lpstr>
      <vt:lpstr>Credit vs Debit Cards</vt:lpstr>
      <vt:lpstr>Credit Card Best Practices</vt:lpstr>
      <vt:lpstr>Melissa’s Wallet</vt:lpstr>
      <vt:lpstr>Melissa’s Wallet</vt:lpstr>
      <vt:lpstr>My Advice</vt:lpstr>
      <vt:lpstr>Okay, so you have money and a way to spend it – How do you avoid spending it all?!</vt:lpstr>
      <vt:lpstr>Why do you need a budget?</vt:lpstr>
      <vt:lpstr>Budgeting</vt:lpstr>
      <vt:lpstr>Tips to get started</vt:lpstr>
      <vt:lpstr>Melissa’s Budget</vt:lpstr>
      <vt:lpstr>Melissa’s Budget</vt:lpstr>
      <vt:lpstr>Melissa’s Budget – Expenses Sheet</vt:lpstr>
      <vt:lpstr>Budgeting</vt:lpstr>
      <vt:lpstr>General Themes to Take Away</vt:lpstr>
      <vt:lpstr>Questions?</vt:lpstr>
      <vt:lpstr>Old Stock market/Investing slides</vt:lpstr>
      <vt:lpstr>The stock market and you</vt:lpstr>
      <vt:lpstr>Why should you invest</vt:lpstr>
      <vt:lpstr>Ok, but why invest NOW?</vt:lpstr>
      <vt:lpstr>Ok, but why invest NOW?</vt:lpstr>
      <vt:lpstr>Ok, but why invest NOW?</vt:lpstr>
      <vt:lpstr>Ok, but why invest NOW?</vt:lpstr>
      <vt:lpstr>Everyone is bad at saving</vt:lpstr>
      <vt:lpstr>Ok, but why invest NOW???</vt:lpstr>
      <vt:lpstr>Ok, but why invest NOW???</vt:lpstr>
      <vt:lpstr>Ok, but why invest NOW???</vt:lpstr>
      <vt:lpstr>Ok, but why invest NOW???</vt:lpstr>
      <vt:lpstr>Ok, but why invest NOW???</vt:lpstr>
      <vt:lpstr>What does growth look like?</vt:lpstr>
      <vt:lpstr>What does growth look like?</vt:lpstr>
      <vt:lpstr>Risk</vt:lpstr>
      <vt:lpstr>Risk</vt:lpstr>
      <vt:lpstr>How to Invest: Overview</vt:lpstr>
      <vt:lpstr>How to Invest: Accounts</vt:lpstr>
      <vt:lpstr>How to Invest: IRA vs. Roth IRA</vt:lpstr>
      <vt:lpstr>How to Invest: 401k</vt:lpstr>
      <vt:lpstr>How to Invest: 529 plans</vt:lpstr>
      <vt:lpstr>How to Invest: Investment Options</vt:lpstr>
      <vt:lpstr>How to Invest: Rules of Thumb</vt:lpstr>
      <vt:lpstr>How to Invest: Rules of Thumb</vt:lpstr>
      <vt:lpstr>Active vs. Passive Investing</vt:lpstr>
      <vt:lpstr>Active vs. Passive Investing</vt:lpstr>
      <vt:lpstr>Matt’s Investments</vt:lpstr>
      <vt:lpstr>Big-ticket purchases</vt:lpstr>
      <vt:lpstr>Big-ticket purchases</vt:lpstr>
      <vt:lpstr>Big-ticket purchases: House</vt:lpstr>
      <vt:lpstr>Big-ticket purchases: Cars</vt:lpstr>
      <vt:lpstr>Big-ticket purchases: Cars</vt:lpstr>
      <vt:lpstr>Big-ticket purchases: Saving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Student Finance Seminar</dc:title>
  <dc:creator>Piper, Melissa A</dc:creator>
  <cp:lastModifiedBy>Piper, Melissa A</cp:lastModifiedBy>
  <cp:revision>2</cp:revision>
  <dcterms:created xsi:type="dcterms:W3CDTF">2021-09-17T13:22:56Z</dcterms:created>
  <dcterms:modified xsi:type="dcterms:W3CDTF">2022-09-05T16:39:32Z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0x01010001548859DAE440459DE4DDE90803D617</vt:lpwstr>
  </property>
</Properties>
</file>