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289" r:id="rId3"/>
    <p:sldId id="293" r:id="rId4"/>
    <p:sldId id="361" r:id="rId5"/>
    <p:sldId id="362" r:id="rId6"/>
    <p:sldId id="363" r:id="rId7"/>
    <p:sldId id="271" r:id="rId8"/>
    <p:sldId id="278" r:id="rId9"/>
    <p:sldId id="280" r:id="rId10"/>
    <p:sldId id="282" r:id="rId11"/>
    <p:sldId id="284" r:id="rId12"/>
    <p:sldId id="360" r:id="rId13"/>
    <p:sldId id="364" r:id="rId14"/>
    <p:sldId id="365" r:id="rId15"/>
    <p:sldId id="366" r:id="rId16"/>
    <p:sldId id="301" r:id="rId17"/>
    <p:sldId id="340" r:id="rId18"/>
    <p:sldId id="341" r:id="rId19"/>
    <p:sldId id="342" r:id="rId20"/>
    <p:sldId id="356" r:id="rId21"/>
    <p:sldId id="357" r:id="rId22"/>
    <p:sldId id="358" r:id="rId23"/>
    <p:sldId id="359" r:id="rId24"/>
    <p:sldId id="305" r:id="rId25"/>
    <p:sldId id="343" r:id="rId26"/>
    <p:sldId id="344" r:id="rId27"/>
    <p:sldId id="345" r:id="rId28"/>
    <p:sldId id="347" r:id="rId29"/>
    <p:sldId id="348" r:id="rId30"/>
    <p:sldId id="311" r:id="rId31"/>
    <p:sldId id="349" r:id="rId32"/>
    <p:sldId id="350" r:id="rId33"/>
    <p:sldId id="351" r:id="rId34"/>
    <p:sldId id="352" r:id="rId35"/>
    <p:sldId id="353" r:id="rId36"/>
    <p:sldId id="354" r:id="rId37"/>
    <p:sldId id="306" r:id="rId38"/>
    <p:sldId id="296" r:id="rId39"/>
    <p:sldId id="333" r:id="rId40"/>
    <p:sldId id="334" r:id="rId41"/>
    <p:sldId id="335" r:id="rId42"/>
    <p:sldId id="336" r:id="rId43"/>
    <p:sldId id="298" r:id="rId44"/>
    <p:sldId id="337" r:id="rId45"/>
    <p:sldId id="338" r:id="rId46"/>
    <p:sldId id="339" r:id="rId47"/>
    <p:sldId id="272" r:id="rId48"/>
    <p:sldId id="326" r:id="rId49"/>
    <p:sldId id="312" r:id="rId50"/>
    <p:sldId id="314" r:id="rId51"/>
    <p:sldId id="313" r:id="rId52"/>
    <p:sldId id="275" r:id="rId53"/>
    <p:sldId id="316" r:id="rId54"/>
    <p:sldId id="355" r:id="rId55"/>
    <p:sldId id="317" r:id="rId56"/>
    <p:sldId id="318" r:id="rId57"/>
    <p:sldId id="319" r:id="rId58"/>
    <p:sldId id="288" r:id="rId59"/>
    <p:sldId id="368" r:id="rId60"/>
    <p:sldId id="369" r:id="rId61"/>
    <p:sldId id="370" r:id="rId62"/>
    <p:sldId id="371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2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8"/>
    <p:restoredTop sz="94663"/>
  </p:normalViewPr>
  <p:slideViewPr>
    <p:cSldViewPr snapToGrid="0" snapToObjects="1">
      <p:cViewPr varScale="1">
        <p:scale>
          <a:sx n="112" d="100"/>
          <a:sy n="112" d="100"/>
        </p:scale>
        <p:origin x="5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8FA62-E55D-484D-830B-878208C81335}" type="datetimeFigureOut">
              <a:rPr lang="en-US" smtClean="0"/>
              <a:t>6/26/25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5468A-DB7F-0948-BEF0-293A61F4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7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5468A-DB7F-0948-BEF0-293A61F411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7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C35A6-06B3-6762-C6A1-3D268C117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3230F5-C9C8-2F06-D084-8342F78DE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B2AB5B-D064-0F61-A7F1-EFF7871D3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45C2D-BBCE-1E55-5DB9-D15301DA59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5468A-DB7F-0948-BEF0-293A61F411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09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F778D-A5CF-7B63-477B-9262ED0E5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D278FE-BD7C-6326-4164-3A846ED77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5679BC-43D4-BFA8-E898-900F40DA4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C8A24-4BA7-47A6-513A-1DA738CF4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5468A-DB7F-0948-BEF0-293A61F411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CD452-A173-5035-D6DF-E09694A01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FFAE80-C9AC-8174-9A2B-6441DD4B5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4D1494-D6CE-E66F-6289-4E1694A37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95D9A-DB77-B056-06CE-7C69E875F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5468A-DB7F-0948-BEF0-293A61F411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2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EB083-D4A6-744D-92C1-2A016D1F0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784B2F-188C-664F-94DA-B72E1E99C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B71D-02F4-3640-B693-35CF77FD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B285-1264-E743-B121-A1CFE23B5D7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43B87-BB88-6B44-B15E-D09C85B8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416B-162F-6146-8A74-E24CBC498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5232-7783-994F-A793-822AFF235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99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0CF2-2E37-AF43-AC55-CCDC0E84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8E324-C2F9-0F4E-A553-D37E316B3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D6B37-F19B-4845-B30E-C39FF5617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B285-1264-E743-B121-A1CFE23B5D7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5E73-BBC9-574C-89F9-5121BA9B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1FDF9-8149-F349-82DE-0629A82D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5232-7783-994F-A793-822AFF235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6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EA5DA5-C890-2B47-B60C-111CA0C6E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8CAAF-2536-4044-A1AA-A05F32AB0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4027A-4146-504F-9540-DE4F45B37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B285-1264-E743-B121-A1CFE23B5D7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B98AB-79F8-B845-96FA-D0014BD0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EA888-DD59-9449-AEF5-D94C5571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5232-7783-994F-A793-822AFF235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30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4ADF0-912D-BB4C-A9D8-35DF742A3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3C8D8-DF51-C841-9315-3915E036C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90B82-AAAC-4148-8822-E765B2160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B285-1264-E743-B121-A1CFE23B5D7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8C06B-3C77-F349-B9B4-9780A6458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9AEED-F6DF-524B-B97F-B2F037A59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5232-7783-994F-A793-822AFF235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1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36755-4679-8643-BAFD-FAD46491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40653-2C00-1148-B228-74177E669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1FA5D-9446-134F-BB31-9DDCC1B7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B285-1264-E743-B121-A1CFE23B5D7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BA8DB-E04F-9B43-A353-49A12FD3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0F4EE-9AC2-A547-BBAF-C04A96D0D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5232-7783-994F-A793-822AFF235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8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E68D-0BC7-DE49-B584-771D844E9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6377C-BF78-984C-BC07-A2A7E5B56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2F64A-A91A-6648-87B4-22E4D9702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7DD05-4CAD-AD4C-95DF-AC8F40B60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B285-1264-E743-B121-A1CFE23B5D7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048AA-BBC1-3649-84CE-84DFDB135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418B3-F74B-5847-8D57-C4994ABF8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5232-7783-994F-A793-822AFF235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4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A8C9-F222-0A49-9B0F-E98B1239F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5A65E-9D8A-D841-B67E-ACCED9B93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6B43B-E976-354A-9C45-20383EB48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535AE3-B308-1B46-8F9C-F39A2F721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5F33C-4E05-B446-A679-118FEDACE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3F8781-3384-BF4D-A2A1-49DF478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B285-1264-E743-B121-A1CFE23B5D7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BD46B4-0181-3D40-82A8-3B2FF4BB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2B709A-D283-6040-A203-0158551EA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5232-7783-994F-A793-822AFF235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9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81260-DA38-B841-A08D-5305F9CCB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811BCB-914B-1D4B-B78D-04D1F1B34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B285-1264-E743-B121-A1CFE23B5D7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20133-8631-084E-9D62-A4D9077D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51625-8247-6B45-9623-3D619C43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5232-7783-994F-A793-822AFF235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5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0FC1A6-DB16-C64E-851B-A77754C2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B285-1264-E743-B121-A1CFE23B5D7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B99C5-0C01-6B4A-9FC8-874F5FA5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03867-2513-0C46-811A-FA91A3B6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5232-7783-994F-A793-822AFF235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8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15FB-032C-8646-9639-C514702F2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45C75-2403-3E47-A0CD-ADB17F5C4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96B4B-FF12-024F-8F0D-9AD398854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FEB33-CEE7-9347-AEEA-6A2FBA4A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B285-1264-E743-B121-A1CFE23B5D7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FC9F3-8E8C-5A47-B490-55703E6C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2790F-D3B9-C245-9790-131DF06A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5232-7783-994F-A793-822AFF235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3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ABBE-35B1-8A47-B7A1-C6FB03149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25E1D6-0DF8-674D-895E-C7789E708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64B2B-6E48-8042-965C-450143F29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AD1EA-168C-E646-8620-902636DDF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B285-1264-E743-B121-A1CFE23B5D7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5A74E-F27B-9B49-937B-A797D8EB4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7BF4C-68AF-F542-85A6-F566C0F1C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5232-7783-994F-A793-822AFF235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84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9ADE7D-DFD2-654A-9E50-EA53FA113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4F8AC-764A-1545-B1A8-3CDC26010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465EA-C770-4447-8986-972BC8682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8B285-1264-E743-B121-A1CFE23B5D71}" type="datetimeFigureOut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14B6C-B96D-4D4D-9654-DD982A396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C1F71-40A3-9341-8573-D37256B61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35232-7783-994F-A793-822AFF235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4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F06FE3-21CC-4D40-8A37-0155EE181B12}"/>
              </a:ext>
            </a:extLst>
          </p:cNvPr>
          <p:cNvPicPr>
            <a:picLocks/>
          </p:cNvPicPr>
          <p:nvPr/>
        </p:nvPicPr>
        <p:blipFill rotWithShape="1">
          <a:blip r:embed="rId2">
            <a:alphaModFix amt="70000"/>
          </a:blip>
          <a:srcRect t="8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8BA796-F705-584E-BAAD-134EDD728F63}"/>
              </a:ext>
            </a:extLst>
          </p:cNvPr>
          <p:cNvSpPr txBox="1"/>
          <p:nvPr/>
        </p:nvSpPr>
        <p:spPr>
          <a:xfrm>
            <a:off x="143691" y="112243"/>
            <a:ext cx="11913326" cy="67556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effectLst>
                  <a:glow rad="635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University at Albany</a:t>
            </a:r>
          </a:p>
          <a:p>
            <a:pPr algn="ctr"/>
            <a:endParaRPr lang="en-US" sz="4800" b="1" dirty="0">
              <a:latin typeface="Adobe Caslon Pro Bold" panose="0205050205050A020403" pitchFamily="18" charset="77"/>
            </a:endParaRPr>
          </a:p>
          <a:p>
            <a:pPr algn="ctr"/>
            <a:endParaRPr lang="en-US" sz="4000" b="1" dirty="0">
              <a:latin typeface="Adobe Caslon Pro Bold" panose="0205050205050A020403" pitchFamily="18" charset="77"/>
            </a:endParaRPr>
          </a:p>
          <a:p>
            <a:pPr algn="ctr"/>
            <a:endParaRPr lang="en-US" sz="3600" b="1" dirty="0">
              <a:latin typeface="Adobe Caslon Pro Bold" panose="0205050205050A020403" pitchFamily="18" charset="77"/>
            </a:endParaRPr>
          </a:p>
          <a:p>
            <a:pPr algn="ctr"/>
            <a:endParaRPr lang="en-US" sz="4000" b="1" dirty="0">
              <a:latin typeface="Adobe Caslon Pro Bold" panose="0205050205050A020403" pitchFamily="18" charset="77"/>
            </a:endParaRPr>
          </a:p>
          <a:p>
            <a:pPr algn="ctr"/>
            <a:endParaRPr lang="en-US" sz="3200" b="1" dirty="0">
              <a:latin typeface="Adobe Caslon Pro Bold" panose="0205050205050A020403" pitchFamily="18" charset="77"/>
            </a:endParaRPr>
          </a:p>
          <a:p>
            <a:pPr algn="ctr"/>
            <a:r>
              <a:rPr lang="en-US" sz="4800" b="1" i="1" dirty="0">
                <a:effectLst>
                  <a:glow rad="635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Department of Atmospheric &amp; </a:t>
            </a:r>
            <a:br>
              <a:rPr lang="en-US" sz="4800" b="1" i="1" dirty="0">
                <a:effectLst>
                  <a:glow rad="635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</a:br>
            <a:r>
              <a:rPr lang="en-US" sz="4800" b="1" i="1" dirty="0">
                <a:effectLst>
                  <a:glow rad="635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Environmental Sciences</a:t>
            </a:r>
          </a:p>
          <a:p>
            <a:pPr algn="ctr"/>
            <a:endParaRPr lang="en-US" sz="1100" b="1" i="1" dirty="0">
              <a:effectLst>
                <a:glow rad="63500">
                  <a:schemeClr val="accent4">
                    <a:lumMod val="60000"/>
                    <a:lumOff val="40000"/>
                    <a:alpha val="40000"/>
                  </a:schemeClr>
                </a:glow>
              </a:effectLst>
              <a:latin typeface="Adobe Caslon Pro Bold" panose="0205050205050A020403" pitchFamily="18" charset="77"/>
            </a:endParaRPr>
          </a:p>
          <a:p>
            <a:pPr algn="ctr"/>
            <a:r>
              <a:rPr lang="en-US" sz="4800" b="1" i="1" dirty="0">
                <a:effectLst>
                  <a:glow rad="635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Atmospheric Science Research Center  </a:t>
            </a:r>
          </a:p>
        </p:txBody>
      </p:sp>
    </p:spTree>
    <p:extLst>
      <p:ext uri="{BB962C8B-B14F-4D97-AF65-F5344CB8AC3E}">
        <p14:creationId xmlns:p14="http://schemas.microsoft.com/office/powerpoint/2010/main" val="3797788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34550-A7A9-1042-A6C2-863E87A99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175" b="10049"/>
          <a:stretch/>
        </p:blipFill>
        <p:spPr>
          <a:xfrm>
            <a:off x="0" y="-18288"/>
            <a:ext cx="12209647" cy="6894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4723B7-AAA5-0541-9B6A-EBD688505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641" y="3348621"/>
            <a:ext cx="4114800" cy="32918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Main graphic">
            <a:extLst>
              <a:ext uri="{FF2B5EF4-FFF2-40B4-BE49-F238E27FC236}">
                <a16:creationId xmlns:a16="http://schemas.microsoft.com/office/drawing/2014/main" id="{86300CF1-36EE-7342-988E-4069F269837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73299" y="3349251"/>
            <a:ext cx="7005610" cy="32905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79241B-370D-0B98-9D69-61443F376498}"/>
              </a:ext>
            </a:extLst>
          </p:cNvPr>
          <p:cNvSpPr txBox="1"/>
          <p:nvPr/>
        </p:nvSpPr>
        <p:spPr>
          <a:xfrm>
            <a:off x="100584" y="868"/>
            <a:ext cx="12106656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ASRC</a:t>
            </a:r>
            <a:endParaRPr lang="en-US" sz="60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800" b="1" dirty="0">
                <a:latin typeface="Adobe Caslon Pro Bold" panose="0205050205050A020403" pitchFamily="18" charset="77"/>
              </a:rPr>
              <a:t>World-class teaching and research in:</a:t>
            </a:r>
          </a:p>
          <a:p>
            <a:endParaRPr lang="en-US" sz="1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- Boundary layer meteorology and</a:t>
            </a:r>
            <a:br>
              <a:rPr lang="en-US" sz="4800" b="1" dirty="0">
                <a:latin typeface="Adobe Caslon Pro Bold" panose="0205050205050A020403" pitchFamily="18" charset="77"/>
              </a:rPr>
            </a:br>
            <a:r>
              <a:rPr lang="en-US" sz="4800" b="1" dirty="0">
                <a:latin typeface="Adobe Caslon Pro Bold" panose="0205050205050A020403" pitchFamily="18" charset="77"/>
              </a:rPr>
              <a:t> 	     air–land–sea interactions</a:t>
            </a:r>
          </a:p>
        </p:txBody>
      </p:sp>
    </p:spTree>
    <p:extLst>
      <p:ext uri="{BB962C8B-B14F-4D97-AF65-F5344CB8AC3E}">
        <p14:creationId xmlns:p14="http://schemas.microsoft.com/office/powerpoint/2010/main" val="805299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019C8B-1E39-3F40-AC11-B56E42181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t="5373" b="20283"/>
          <a:stretch/>
        </p:blipFill>
        <p:spPr>
          <a:xfrm>
            <a:off x="-1" y="0"/>
            <a:ext cx="1229967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731315-8368-9D49-AC6A-42DCFFA44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45" y="2633496"/>
            <a:ext cx="5525689" cy="4023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D2700F-032F-1441-BAD4-C71450747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400" y="2633496"/>
            <a:ext cx="4724355" cy="4023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D31344-434F-37DF-6923-18A4848BC84F}"/>
              </a:ext>
            </a:extLst>
          </p:cNvPr>
          <p:cNvSpPr txBox="1"/>
          <p:nvPr/>
        </p:nvSpPr>
        <p:spPr>
          <a:xfrm>
            <a:off x="100584" y="868"/>
            <a:ext cx="1210665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ASRC</a:t>
            </a:r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800" b="1" dirty="0">
                <a:latin typeface="Adobe Caslon Pro Bold" panose="0205050205050A020403" pitchFamily="18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- Renewable energy </a:t>
            </a:r>
          </a:p>
        </p:txBody>
      </p:sp>
    </p:spTree>
    <p:extLst>
      <p:ext uri="{BB962C8B-B14F-4D97-AF65-F5344CB8AC3E}">
        <p14:creationId xmlns:p14="http://schemas.microsoft.com/office/powerpoint/2010/main" val="2741606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93F14-14ED-83F8-00FD-6B5E4CF3F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9B2B2-938F-BB0A-36FF-97F9D0A3F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r="22" b="15541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E4C73D-4080-32B2-D5AC-6077DCAC7E24}"/>
              </a:ext>
            </a:extLst>
          </p:cNvPr>
          <p:cNvSpPr txBox="1"/>
          <p:nvPr/>
        </p:nvSpPr>
        <p:spPr>
          <a:xfrm>
            <a:off x="100584" y="7555"/>
            <a:ext cx="12106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Applied Master’s requirements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32539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99A01-8923-42EF-FF88-B12276480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B11EE2-F2C9-479F-A4A1-496AEB11A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r="22" b="15541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6365F7-DF3E-D6EB-486A-0E0538AC33C8}"/>
              </a:ext>
            </a:extLst>
          </p:cNvPr>
          <p:cNvSpPr txBox="1"/>
          <p:nvPr/>
        </p:nvSpPr>
        <p:spPr>
          <a:xfrm>
            <a:off x="100584" y="7555"/>
            <a:ext cx="121066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Applied Master’s requirements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30 credits of 500+ level classes: 12-credit core, six-credit internship, and 12 credits of track-specific classes</a:t>
            </a:r>
          </a:p>
        </p:txBody>
      </p:sp>
    </p:spTree>
    <p:extLst>
      <p:ext uri="{BB962C8B-B14F-4D97-AF65-F5344CB8AC3E}">
        <p14:creationId xmlns:p14="http://schemas.microsoft.com/office/powerpoint/2010/main" val="77635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C52D6-7E2B-99BD-C704-1FA9D1B91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E90CCE-CABB-06AC-18B2-8A76E3D59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r="22" b="15541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C55DC-8AE2-01CF-79ED-5E47BE9A7C1F}"/>
              </a:ext>
            </a:extLst>
          </p:cNvPr>
          <p:cNvSpPr txBox="1"/>
          <p:nvPr/>
        </p:nvSpPr>
        <p:spPr>
          <a:xfrm>
            <a:off x="100584" y="7555"/>
            <a:ext cx="1210665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Applied Master’s requirements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30 credits of 500+ level classes: 12-credit core, six-credit internship, and 12 credits of track-specific classes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2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Tracks are Business, Data Analytics, and Policy and Emergency Preparedness</a:t>
            </a:r>
          </a:p>
        </p:txBody>
      </p:sp>
    </p:spTree>
    <p:extLst>
      <p:ext uri="{BB962C8B-B14F-4D97-AF65-F5344CB8AC3E}">
        <p14:creationId xmlns:p14="http://schemas.microsoft.com/office/powerpoint/2010/main" val="4187061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4F4BC-3628-AEF5-7628-E19D1F90D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1A32E-2009-BF16-734B-894CF77EA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r="22" b="15541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DA2F20-FBAB-9FB9-8D7B-18F7DDB0355E}"/>
              </a:ext>
            </a:extLst>
          </p:cNvPr>
          <p:cNvSpPr txBox="1"/>
          <p:nvPr/>
        </p:nvSpPr>
        <p:spPr>
          <a:xfrm>
            <a:off x="100584" y="7555"/>
            <a:ext cx="1210665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Applied Master’s requirements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30 credits of 500+ level classes: 12-credit core, six-credit internship, and 12 credits of track-specific classes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2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Tracks are Business, Data Analytics, and Policy and Emergency Preparedness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2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Many internships paid and arranged through the UAlbany Center of Excellence in Weather &amp; </a:t>
            </a:r>
            <a:r>
              <a:rPr lang="en-US" altLang="en-US" sz="4000" b="1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Climate Analytics</a:t>
            </a:r>
            <a:endParaRPr lang="en-US" altLang="en-US" sz="4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1760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3EE16-5B4C-5841-8DED-3E866B181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r="22" b="15541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20B526-A2F7-8248-90B3-B3DCC06E329E}"/>
              </a:ext>
            </a:extLst>
          </p:cNvPr>
          <p:cNvSpPr txBox="1"/>
          <p:nvPr/>
        </p:nvSpPr>
        <p:spPr>
          <a:xfrm>
            <a:off x="100584" y="87150"/>
            <a:ext cx="1210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Atmospheric Science requirements</a:t>
            </a:r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682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3EE16-5B4C-5841-8DED-3E866B181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r="22" b="15541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20B526-A2F7-8248-90B3-B3DCC06E329E}"/>
              </a:ext>
            </a:extLst>
          </p:cNvPr>
          <p:cNvSpPr txBox="1"/>
          <p:nvPr/>
        </p:nvSpPr>
        <p:spPr>
          <a:xfrm>
            <a:off x="100584" y="87150"/>
            <a:ext cx="1210665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Atmospheric Science requirements</a:t>
            </a:r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Two courses in Atmospheric Physics and Chemistry (ATM 504 and one of several electives)</a:t>
            </a:r>
          </a:p>
        </p:txBody>
      </p:sp>
    </p:spTree>
    <p:extLst>
      <p:ext uri="{BB962C8B-B14F-4D97-AF65-F5344CB8AC3E}">
        <p14:creationId xmlns:p14="http://schemas.microsoft.com/office/powerpoint/2010/main" val="316173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3EE16-5B4C-5841-8DED-3E866B181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r="22" b="15541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20B526-A2F7-8248-90B3-B3DCC06E329E}"/>
              </a:ext>
            </a:extLst>
          </p:cNvPr>
          <p:cNvSpPr txBox="1"/>
          <p:nvPr/>
        </p:nvSpPr>
        <p:spPr>
          <a:xfrm>
            <a:off x="100584" y="87150"/>
            <a:ext cx="121066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Atmospheric Science requirements</a:t>
            </a:r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Two courses in Atmospheric Physics and Chemistry (ATM 504 and one of several electives)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48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Two courses in Atmospheric Dynamics</a:t>
            </a:r>
            <a:b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</a:b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(ATM 500 and one of several electives)</a:t>
            </a:r>
          </a:p>
        </p:txBody>
      </p:sp>
    </p:spTree>
    <p:extLst>
      <p:ext uri="{BB962C8B-B14F-4D97-AF65-F5344CB8AC3E}">
        <p14:creationId xmlns:p14="http://schemas.microsoft.com/office/powerpoint/2010/main" val="93891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3EE16-5B4C-5841-8DED-3E866B181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r="22" b="15541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20B526-A2F7-8248-90B3-B3DCC06E329E}"/>
              </a:ext>
            </a:extLst>
          </p:cNvPr>
          <p:cNvSpPr txBox="1"/>
          <p:nvPr/>
        </p:nvSpPr>
        <p:spPr>
          <a:xfrm>
            <a:off x="100584" y="87150"/>
            <a:ext cx="12106656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Atmospheric Science requirements</a:t>
            </a:r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Two courses in Atmospheric Physics and Chemistry (ATM 504 and one of several electives)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48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Two courses in Atmospheric Dynamics</a:t>
            </a:r>
            <a:b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</a:b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(ATM 500 and one of several electives)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48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Two additional classes with the ATM designation</a:t>
            </a:r>
            <a:b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</a:b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(most students end up taking more)</a:t>
            </a:r>
          </a:p>
        </p:txBody>
      </p:sp>
    </p:spTree>
    <p:extLst>
      <p:ext uri="{BB962C8B-B14F-4D97-AF65-F5344CB8AC3E}">
        <p14:creationId xmlns:p14="http://schemas.microsoft.com/office/powerpoint/2010/main" val="696074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F06FE3-21CC-4D40-8A37-0155EE181B12}"/>
              </a:ext>
            </a:extLst>
          </p:cNvPr>
          <p:cNvPicPr>
            <a:picLocks/>
          </p:cNvPicPr>
          <p:nvPr/>
        </p:nvPicPr>
        <p:blipFill rotWithShape="1">
          <a:blip r:embed="rId2">
            <a:alphaModFix amt="70000"/>
          </a:blip>
          <a:srcRect t="8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8BA796-F705-584E-BAAD-134EDD728F63}"/>
              </a:ext>
            </a:extLst>
          </p:cNvPr>
          <p:cNvSpPr txBox="1"/>
          <p:nvPr/>
        </p:nvSpPr>
        <p:spPr>
          <a:xfrm>
            <a:off x="143691" y="179977"/>
            <a:ext cx="11913326" cy="63709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effectLst>
                  <a:glow rad="635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Graduate Program Overview</a:t>
            </a:r>
          </a:p>
          <a:p>
            <a:pPr algn="ctr"/>
            <a:endParaRPr lang="en-US" sz="4800" b="1" dirty="0">
              <a:latin typeface="Adobe Caslon Pro Bold" panose="0205050205050A020403" pitchFamily="18" charset="77"/>
            </a:endParaRPr>
          </a:p>
          <a:p>
            <a:pPr algn="ctr"/>
            <a:endParaRPr lang="en-US" sz="4000" b="1" dirty="0">
              <a:latin typeface="Adobe Caslon Pro Bold" panose="0205050205050A020403" pitchFamily="18" charset="77"/>
            </a:endParaRPr>
          </a:p>
          <a:p>
            <a:pPr algn="ctr"/>
            <a:endParaRPr lang="en-US" sz="4800" b="1" dirty="0">
              <a:latin typeface="Adobe Caslon Pro Bold" panose="0205050205050A020403" pitchFamily="18" charset="77"/>
            </a:endParaRPr>
          </a:p>
          <a:p>
            <a:pPr algn="ctr"/>
            <a:endParaRPr lang="en-US" sz="3200" b="1" dirty="0">
              <a:latin typeface="Adobe Caslon Pro Bold" panose="0205050205050A020403" pitchFamily="18" charset="77"/>
            </a:endParaRPr>
          </a:p>
          <a:p>
            <a:pPr algn="ctr"/>
            <a:r>
              <a:rPr lang="en-US" sz="4800" b="1" i="1" dirty="0">
                <a:effectLst>
                  <a:glow rad="635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Kristen Corbosiero</a:t>
            </a:r>
            <a:endParaRPr lang="en-US" sz="1100" b="1" i="1" dirty="0">
              <a:effectLst>
                <a:glow rad="63500">
                  <a:schemeClr val="accent4">
                    <a:lumMod val="60000"/>
                    <a:lumOff val="40000"/>
                    <a:alpha val="40000"/>
                  </a:schemeClr>
                </a:glow>
              </a:effectLst>
              <a:latin typeface="Adobe Caslon Pro Bold" panose="0205050205050A020403" pitchFamily="18" charset="77"/>
            </a:endParaRPr>
          </a:p>
          <a:p>
            <a:pPr algn="ctr"/>
            <a:r>
              <a:rPr lang="en-US" sz="4800" b="1" i="1" dirty="0">
                <a:effectLst>
                  <a:glow rad="635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Graduate Program Director  </a:t>
            </a:r>
          </a:p>
        </p:txBody>
      </p:sp>
    </p:spTree>
    <p:extLst>
      <p:ext uri="{BB962C8B-B14F-4D97-AF65-F5344CB8AC3E}">
        <p14:creationId xmlns:p14="http://schemas.microsoft.com/office/powerpoint/2010/main" val="3176295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3EE16-5B4C-5841-8DED-3E866B181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r="22" b="15541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20B526-A2F7-8248-90B3-B3DCC06E329E}"/>
              </a:ext>
            </a:extLst>
          </p:cNvPr>
          <p:cNvSpPr txBox="1"/>
          <p:nvPr/>
        </p:nvSpPr>
        <p:spPr>
          <a:xfrm>
            <a:off x="100584" y="30705"/>
            <a:ext cx="1210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Climate Science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720204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3EE16-5B4C-5841-8DED-3E866B181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r="22" b="15541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20B526-A2F7-8248-90B3-B3DCC06E329E}"/>
              </a:ext>
            </a:extLst>
          </p:cNvPr>
          <p:cNvSpPr txBox="1"/>
          <p:nvPr/>
        </p:nvSpPr>
        <p:spPr>
          <a:xfrm>
            <a:off x="100584" y="30705"/>
            <a:ext cx="121066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Climate Science requirements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Four course core of </a:t>
            </a:r>
            <a:r>
              <a:rPr lang="en-US" altLang="en-US" sz="4000" b="1" i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Fundamentals of Earth’s Climate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, a Data Fluency class, and two track-specific classes</a:t>
            </a:r>
          </a:p>
        </p:txBody>
      </p:sp>
    </p:spTree>
    <p:extLst>
      <p:ext uri="{BB962C8B-B14F-4D97-AF65-F5344CB8AC3E}">
        <p14:creationId xmlns:p14="http://schemas.microsoft.com/office/powerpoint/2010/main" val="1545886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3EE16-5B4C-5841-8DED-3E866B181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r="22" b="15541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20B526-A2F7-8248-90B3-B3DCC06E329E}"/>
              </a:ext>
            </a:extLst>
          </p:cNvPr>
          <p:cNvSpPr txBox="1"/>
          <p:nvPr/>
        </p:nvSpPr>
        <p:spPr>
          <a:xfrm>
            <a:off x="100584" y="30705"/>
            <a:ext cx="121066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Climate Science requirements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Four course core of </a:t>
            </a:r>
            <a:r>
              <a:rPr lang="en-US" altLang="en-US" sz="4000" b="1" i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Fundamentals of Earth’s Climate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, a Data Fluency class, and two track-specific classes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36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Tracks are Climate Dynamics, and Climate Physics &amp; Chemistry</a:t>
            </a:r>
          </a:p>
        </p:txBody>
      </p:sp>
    </p:spTree>
    <p:extLst>
      <p:ext uri="{BB962C8B-B14F-4D97-AF65-F5344CB8AC3E}">
        <p14:creationId xmlns:p14="http://schemas.microsoft.com/office/powerpoint/2010/main" val="3193986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3EE16-5B4C-5841-8DED-3E866B181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r="22" b="15541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20B526-A2F7-8248-90B3-B3DCC06E329E}"/>
              </a:ext>
            </a:extLst>
          </p:cNvPr>
          <p:cNvSpPr txBox="1"/>
          <p:nvPr/>
        </p:nvSpPr>
        <p:spPr>
          <a:xfrm>
            <a:off x="100584" y="30705"/>
            <a:ext cx="1210665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Climate Science requirements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Four course core of </a:t>
            </a:r>
            <a:r>
              <a:rPr lang="en-US" altLang="en-US" sz="4000" b="1" i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Fundamentals of Earth’s Climate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, a Data Fluency class, and two track-specific classes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36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Tracks are Climate Dynamics, and Climate Physics &amp; Chemistry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36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Track specific classes in Atmospheric Dynamics, Physics, Paleoclimate, and Geochemistry</a:t>
            </a:r>
          </a:p>
        </p:txBody>
      </p:sp>
    </p:spTree>
    <p:extLst>
      <p:ext uri="{BB962C8B-B14F-4D97-AF65-F5344CB8AC3E}">
        <p14:creationId xmlns:p14="http://schemas.microsoft.com/office/powerpoint/2010/main" val="1843803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34550-A7A9-1042-A6C2-863E87A99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t="5175" b="10049"/>
          <a:stretch/>
        </p:blipFill>
        <p:spPr>
          <a:xfrm>
            <a:off x="0" y="-18288"/>
            <a:ext cx="12209647" cy="6894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F9640C-98EF-CB46-9C65-320DC4642E2B}"/>
              </a:ext>
            </a:extLst>
          </p:cNvPr>
          <p:cNvSpPr txBox="1"/>
          <p:nvPr/>
        </p:nvSpPr>
        <p:spPr>
          <a:xfrm>
            <a:off x="100584" y="166173"/>
            <a:ext cx="121066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Elective Courses</a:t>
            </a:r>
            <a:endParaRPr lang="en-US" sz="60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5224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34550-A7A9-1042-A6C2-863E87A99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t="5175" b="10049"/>
          <a:stretch/>
        </p:blipFill>
        <p:spPr>
          <a:xfrm>
            <a:off x="0" y="-18288"/>
            <a:ext cx="12209647" cy="6894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F9640C-98EF-CB46-9C65-320DC4642E2B}"/>
              </a:ext>
            </a:extLst>
          </p:cNvPr>
          <p:cNvSpPr txBox="1"/>
          <p:nvPr/>
        </p:nvSpPr>
        <p:spPr>
          <a:xfrm>
            <a:off x="100584" y="166173"/>
            <a:ext cx="1210665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Elective Courses</a:t>
            </a:r>
            <a:endParaRPr lang="en-US" sz="60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Every semester, we strive to offer:</a:t>
            </a:r>
          </a:p>
        </p:txBody>
      </p:sp>
    </p:spTree>
    <p:extLst>
      <p:ext uri="{BB962C8B-B14F-4D97-AF65-F5344CB8AC3E}">
        <p14:creationId xmlns:p14="http://schemas.microsoft.com/office/powerpoint/2010/main" val="1673678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34550-A7A9-1042-A6C2-863E87A99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t="5175" b="10049"/>
          <a:stretch/>
        </p:blipFill>
        <p:spPr>
          <a:xfrm>
            <a:off x="0" y="-18288"/>
            <a:ext cx="12209647" cy="6894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F9640C-98EF-CB46-9C65-320DC4642E2B}"/>
              </a:ext>
            </a:extLst>
          </p:cNvPr>
          <p:cNvSpPr txBox="1"/>
          <p:nvPr/>
        </p:nvSpPr>
        <p:spPr>
          <a:xfrm>
            <a:off x="100584" y="166173"/>
            <a:ext cx="1210665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Elective Courses</a:t>
            </a:r>
            <a:endParaRPr lang="en-US" sz="60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Every semester, we strive to offer: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1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0" lvl="1"/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2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Two Atmospheric Dynamics electives</a:t>
            </a:r>
          </a:p>
        </p:txBody>
      </p:sp>
    </p:spTree>
    <p:extLst>
      <p:ext uri="{BB962C8B-B14F-4D97-AF65-F5344CB8AC3E}">
        <p14:creationId xmlns:p14="http://schemas.microsoft.com/office/powerpoint/2010/main" val="1840422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34550-A7A9-1042-A6C2-863E87A99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t="5175" b="10049"/>
          <a:stretch/>
        </p:blipFill>
        <p:spPr>
          <a:xfrm>
            <a:off x="0" y="-18288"/>
            <a:ext cx="12209647" cy="6894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F9640C-98EF-CB46-9C65-320DC4642E2B}"/>
              </a:ext>
            </a:extLst>
          </p:cNvPr>
          <p:cNvSpPr txBox="1"/>
          <p:nvPr/>
        </p:nvSpPr>
        <p:spPr>
          <a:xfrm>
            <a:off x="100584" y="166173"/>
            <a:ext cx="1210665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Elective Courses</a:t>
            </a:r>
            <a:endParaRPr lang="en-US" sz="60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Every semester, we strive to offer: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1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0" lvl="1"/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2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Two Atmospheric Dynamics electives</a:t>
            </a:r>
          </a:p>
          <a:p>
            <a:pPr marL="0" lvl="1"/>
            <a:endParaRPr lang="en-US" altLang="en-US" sz="8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0" lvl="1"/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2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One or two Climate Dynamics electives</a:t>
            </a:r>
          </a:p>
        </p:txBody>
      </p:sp>
    </p:spTree>
    <p:extLst>
      <p:ext uri="{BB962C8B-B14F-4D97-AF65-F5344CB8AC3E}">
        <p14:creationId xmlns:p14="http://schemas.microsoft.com/office/powerpoint/2010/main" val="2768136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34550-A7A9-1042-A6C2-863E87A99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t="5175" b="10049"/>
          <a:stretch/>
        </p:blipFill>
        <p:spPr>
          <a:xfrm>
            <a:off x="0" y="-18288"/>
            <a:ext cx="12209647" cy="6894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F9640C-98EF-CB46-9C65-320DC4642E2B}"/>
              </a:ext>
            </a:extLst>
          </p:cNvPr>
          <p:cNvSpPr txBox="1"/>
          <p:nvPr/>
        </p:nvSpPr>
        <p:spPr>
          <a:xfrm>
            <a:off x="100584" y="166173"/>
            <a:ext cx="121066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Elective Courses</a:t>
            </a:r>
            <a:endParaRPr lang="en-US" sz="60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Every semester, we strive to offer: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1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0" lvl="1"/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2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Two Atmospheric Dynamics electives</a:t>
            </a:r>
          </a:p>
          <a:p>
            <a:pPr marL="0" lvl="1"/>
            <a:endParaRPr lang="en-US" altLang="en-US" sz="8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0" lvl="1"/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2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One or two Climate Dynamics electives</a:t>
            </a:r>
          </a:p>
          <a:p>
            <a:pPr marL="0" lvl="1"/>
            <a:endParaRPr lang="en-US" altLang="en-US" sz="8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0" lvl="1"/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2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Two Physics &amp; Chemistry electives</a:t>
            </a:r>
          </a:p>
        </p:txBody>
      </p:sp>
    </p:spTree>
    <p:extLst>
      <p:ext uri="{BB962C8B-B14F-4D97-AF65-F5344CB8AC3E}">
        <p14:creationId xmlns:p14="http://schemas.microsoft.com/office/powerpoint/2010/main" val="3777694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34550-A7A9-1042-A6C2-863E87A99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t="5175" b="10049"/>
          <a:stretch/>
        </p:blipFill>
        <p:spPr>
          <a:xfrm>
            <a:off x="0" y="-18288"/>
            <a:ext cx="12209647" cy="6894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F9640C-98EF-CB46-9C65-320DC4642E2B}"/>
              </a:ext>
            </a:extLst>
          </p:cNvPr>
          <p:cNvSpPr txBox="1"/>
          <p:nvPr/>
        </p:nvSpPr>
        <p:spPr>
          <a:xfrm>
            <a:off x="100584" y="166173"/>
            <a:ext cx="1210665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Elective Courses</a:t>
            </a:r>
            <a:endParaRPr lang="en-US" sz="60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Every semester, we strive to offer: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1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0" lvl="1"/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2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Two Atmospheric Dynamics electives</a:t>
            </a:r>
          </a:p>
          <a:p>
            <a:pPr marL="0" lvl="1"/>
            <a:endParaRPr lang="en-US" altLang="en-US" sz="8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0" lvl="1"/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2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One or two Climate Dynamics electives</a:t>
            </a:r>
          </a:p>
          <a:p>
            <a:pPr marL="0" lvl="1"/>
            <a:endParaRPr lang="en-US" altLang="en-US" sz="8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0" lvl="1"/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2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Two Physics &amp; Chemistry electives</a:t>
            </a:r>
            <a:endParaRPr lang="en-US" altLang="en-US" sz="8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en-US" altLang="en-US" sz="32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2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In addition, we typically have one special topic course, offered once per graduate career</a:t>
            </a:r>
          </a:p>
        </p:txBody>
      </p:sp>
    </p:spTree>
    <p:extLst>
      <p:ext uri="{BB962C8B-B14F-4D97-AF65-F5344CB8AC3E}">
        <p14:creationId xmlns:p14="http://schemas.microsoft.com/office/powerpoint/2010/main" val="325201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F06FE3-21CC-4D40-8A37-0155EE181B12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 amt="34000"/>
          </a:blip>
          <a:srcRect t="8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396251-9ECE-64E0-3D14-7E623D0449B4}"/>
              </a:ext>
            </a:extLst>
          </p:cNvPr>
          <p:cNvSpPr txBox="1"/>
          <p:nvPr/>
        </p:nvSpPr>
        <p:spPr>
          <a:xfrm>
            <a:off x="143690" y="65322"/>
            <a:ext cx="1204830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DAES and ASRC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400" b="1" dirty="0">
                <a:latin typeface="Adobe Caslon Pro Bold" panose="0205050205050A020403" pitchFamily="18" charset="77"/>
              </a:rPr>
              <a:t>84 graduate students cross three Master’s and PhD programs:</a:t>
            </a:r>
          </a:p>
        </p:txBody>
      </p:sp>
    </p:spTree>
    <p:extLst>
      <p:ext uri="{BB962C8B-B14F-4D97-AF65-F5344CB8AC3E}">
        <p14:creationId xmlns:p14="http://schemas.microsoft.com/office/powerpoint/2010/main" val="3608407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019C8B-1E39-3F40-AC11-B56E42181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373" b="20283"/>
          <a:stretch/>
        </p:blipFill>
        <p:spPr>
          <a:xfrm>
            <a:off x="-1" y="0"/>
            <a:ext cx="1229967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2792D-F82D-8241-A279-60D6991D4034}"/>
              </a:ext>
            </a:extLst>
          </p:cNvPr>
          <p:cNvSpPr txBox="1"/>
          <p:nvPr/>
        </p:nvSpPr>
        <p:spPr>
          <a:xfrm>
            <a:off x="100584" y="200040"/>
            <a:ext cx="1210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Additional requirements</a:t>
            </a:r>
            <a:endParaRPr lang="en-US" sz="60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3801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019C8B-1E39-3F40-AC11-B56E42181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373" b="20283"/>
          <a:stretch/>
        </p:blipFill>
        <p:spPr>
          <a:xfrm>
            <a:off x="-1" y="0"/>
            <a:ext cx="1229967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2792D-F82D-8241-A279-60D6991D4034}"/>
              </a:ext>
            </a:extLst>
          </p:cNvPr>
          <p:cNvSpPr txBox="1"/>
          <p:nvPr/>
        </p:nvSpPr>
        <p:spPr>
          <a:xfrm>
            <a:off x="100584" y="200040"/>
            <a:ext cx="1210665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Additional requirements</a:t>
            </a:r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Master’s degree</a:t>
            </a:r>
          </a:p>
        </p:txBody>
      </p:sp>
    </p:spTree>
    <p:extLst>
      <p:ext uri="{BB962C8B-B14F-4D97-AF65-F5344CB8AC3E}">
        <p14:creationId xmlns:p14="http://schemas.microsoft.com/office/powerpoint/2010/main" val="3804119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019C8B-1E39-3F40-AC11-B56E42181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373" b="20283"/>
          <a:stretch/>
        </p:blipFill>
        <p:spPr>
          <a:xfrm>
            <a:off x="-1" y="0"/>
            <a:ext cx="1229967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2792D-F82D-8241-A279-60D6991D4034}"/>
              </a:ext>
            </a:extLst>
          </p:cNvPr>
          <p:cNvSpPr txBox="1"/>
          <p:nvPr/>
        </p:nvSpPr>
        <p:spPr>
          <a:xfrm>
            <a:off x="100584" y="200040"/>
            <a:ext cx="121066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Additional requirements</a:t>
            </a:r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Master’s degree  </a:t>
            </a:r>
          </a:p>
          <a:p>
            <a:pPr marL="0" lvl="1"/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MS thesis (two to three years)</a:t>
            </a:r>
          </a:p>
        </p:txBody>
      </p:sp>
    </p:spTree>
    <p:extLst>
      <p:ext uri="{BB962C8B-B14F-4D97-AF65-F5344CB8AC3E}">
        <p14:creationId xmlns:p14="http://schemas.microsoft.com/office/powerpoint/2010/main" val="2178206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019C8B-1E39-3F40-AC11-B56E42181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373" b="20283"/>
          <a:stretch/>
        </p:blipFill>
        <p:spPr>
          <a:xfrm>
            <a:off x="-1" y="0"/>
            <a:ext cx="1229967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2792D-F82D-8241-A279-60D6991D4034}"/>
              </a:ext>
            </a:extLst>
          </p:cNvPr>
          <p:cNvSpPr txBox="1"/>
          <p:nvPr/>
        </p:nvSpPr>
        <p:spPr>
          <a:xfrm>
            <a:off x="100584" y="200040"/>
            <a:ext cx="121066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Additional requirements</a:t>
            </a:r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Master’s degree  </a:t>
            </a:r>
          </a:p>
          <a:p>
            <a:pPr marL="0" lvl="1"/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MS thesis (two to three years)</a:t>
            </a:r>
          </a:p>
          <a:p>
            <a:pPr marL="357188" lvl="1" indent="-357188">
              <a:buFont typeface="Arial" panose="020B0604020202020204" pitchFamily="34" charset="0"/>
              <a:buChar char="•"/>
            </a:pPr>
            <a:endParaRPr lang="en-US" altLang="en-US" sz="48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PhD degree</a:t>
            </a:r>
          </a:p>
        </p:txBody>
      </p:sp>
    </p:spTree>
    <p:extLst>
      <p:ext uri="{BB962C8B-B14F-4D97-AF65-F5344CB8AC3E}">
        <p14:creationId xmlns:p14="http://schemas.microsoft.com/office/powerpoint/2010/main" val="257137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019C8B-1E39-3F40-AC11-B56E42181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373" b="20283"/>
          <a:stretch/>
        </p:blipFill>
        <p:spPr>
          <a:xfrm>
            <a:off x="-1" y="0"/>
            <a:ext cx="1229967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2792D-F82D-8241-A279-60D6991D4034}"/>
              </a:ext>
            </a:extLst>
          </p:cNvPr>
          <p:cNvSpPr txBox="1"/>
          <p:nvPr/>
        </p:nvSpPr>
        <p:spPr>
          <a:xfrm>
            <a:off x="100584" y="200040"/>
            <a:ext cx="1210665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Additional requirements</a:t>
            </a:r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Master’s degree  </a:t>
            </a:r>
          </a:p>
          <a:p>
            <a:pPr marL="0" lvl="1"/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MS thesis (two to three years)</a:t>
            </a:r>
          </a:p>
          <a:p>
            <a:pPr marL="357188" lvl="1" indent="-357188">
              <a:buFont typeface="Arial" panose="020B0604020202020204" pitchFamily="34" charset="0"/>
              <a:buChar char="•"/>
            </a:pPr>
            <a:endParaRPr lang="en-US" altLang="en-US" sz="48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PhD degree</a:t>
            </a:r>
          </a:p>
          <a:p>
            <a:pPr marL="0" lvl="1"/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PhD written exam (typically in third year)</a:t>
            </a:r>
          </a:p>
        </p:txBody>
      </p:sp>
    </p:spTree>
    <p:extLst>
      <p:ext uri="{BB962C8B-B14F-4D97-AF65-F5344CB8AC3E}">
        <p14:creationId xmlns:p14="http://schemas.microsoft.com/office/powerpoint/2010/main" val="3340449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019C8B-1E39-3F40-AC11-B56E42181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373" b="20283"/>
          <a:stretch/>
        </p:blipFill>
        <p:spPr>
          <a:xfrm>
            <a:off x="-1" y="0"/>
            <a:ext cx="1229967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2792D-F82D-8241-A279-60D6991D4034}"/>
              </a:ext>
            </a:extLst>
          </p:cNvPr>
          <p:cNvSpPr txBox="1"/>
          <p:nvPr/>
        </p:nvSpPr>
        <p:spPr>
          <a:xfrm>
            <a:off x="100584" y="200040"/>
            <a:ext cx="1210665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Additional requirements</a:t>
            </a:r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Master’s degree  </a:t>
            </a:r>
          </a:p>
          <a:p>
            <a:pPr marL="0" lvl="1"/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MS thesis (two to three years)</a:t>
            </a:r>
          </a:p>
          <a:p>
            <a:pPr marL="357188" lvl="1" indent="-357188">
              <a:buFont typeface="Arial" panose="020B0604020202020204" pitchFamily="34" charset="0"/>
              <a:buChar char="•"/>
            </a:pPr>
            <a:endParaRPr lang="en-US" altLang="en-US" sz="48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PhD degree</a:t>
            </a:r>
          </a:p>
          <a:p>
            <a:pPr marL="0" lvl="1"/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PhD written exam (typically in third year)</a:t>
            </a:r>
          </a:p>
          <a:p>
            <a:pPr marL="0" lvl="1"/>
            <a:endParaRPr lang="en-US" altLang="en-US" sz="1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0" lvl="1"/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Written PhD proposal (typically fourth year)</a:t>
            </a:r>
          </a:p>
        </p:txBody>
      </p:sp>
    </p:spTree>
    <p:extLst>
      <p:ext uri="{BB962C8B-B14F-4D97-AF65-F5344CB8AC3E}">
        <p14:creationId xmlns:p14="http://schemas.microsoft.com/office/powerpoint/2010/main" val="1052402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019C8B-1E39-3F40-AC11-B56E42181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373" b="20283"/>
          <a:stretch/>
        </p:blipFill>
        <p:spPr>
          <a:xfrm>
            <a:off x="-1" y="0"/>
            <a:ext cx="1229967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2792D-F82D-8241-A279-60D6991D4034}"/>
              </a:ext>
            </a:extLst>
          </p:cNvPr>
          <p:cNvSpPr txBox="1"/>
          <p:nvPr/>
        </p:nvSpPr>
        <p:spPr>
          <a:xfrm>
            <a:off x="100584" y="200040"/>
            <a:ext cx="12106656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Additional requirements</a:t>
            </a:r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Master’s degree  </a:t>
            </a:r>
          </a:p>
          <a:p>
            <a:pPr marL="0" lvl="1"/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MS thesis (two to three years)</a:t>
            </a:r>
          </a:p>
          <a:p>
            <a:pPr marL="357188" lvl="1" indent="-357188">
              <a:buFont typeface="Arial" panose="020B0604020202020204" pitchFamily="34" charset="0"/>
              <a:buChar char="•"/>
            </a:pPr>
            <a:endParaRPr lang="en-US" altLang="en-US" sz="48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PhD degree</a:t>
            </a:r>
          </a:p>
          <a:p>
            <a:pPr marL="0" lvl="1"/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PhD written exam (typically in third year)</a:t>
            </a:r>
          </a:p>
          <a:p>
            <a:pPr marL="0" lvl="1"/>
            <a:endParaRPr lang="en-US" altLang="en-US" sz="1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0" lvl="1"/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Written PhD proposal (typically fourth year)</a:t>
            </a:r>
          </a:p>
          <a:p>
            <a:pPr marL="0" lvl="1"/>
            <a:endParaRPr lang="en-US" altLang="en-US" sz="1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0" lvl="1"/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	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PhD thesis five to six years</a:t>
            </a:r>
          </a:p>
        </p:txBody>
      </p:sp>
    </p:spTree>
    <p:extLst>
      <p:ext uri="{BB962C8B-B14F-4D97-AF65-F5344CB8AC3E}">
        <p14:creationId xmlns:p14="http://schemas.microsoft.com/office/powerpoint/2010/main" val="4222854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019C8B-1E39-3F40-AC11-B56E42181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373" b="20283"/>
          <a:stretch/>
        </p:blipFill>
        <p:spPr>
          <a:xfrm>
            <a:off x="-1" y="0"/>
            <a:ext cx="12299674" cy="6858000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2B2EA68-29E4-4745-B2BF-61C5C6FA6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696" y="0"/>
            <a:ext cx="526660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E10E1F-EEB8-FFFB-658B-3E020A6205F6}"/>
              </a:ext>
            </a:extLst>
          </p:cNvPr>
          <p:cNvSpPr/>
          <p:nvPr/>
        </p:nvSpPr>
        <p:spPr>
          <a:xfrm>
            <a:off x="7857067" y="5486400"/>
            <a:ext cx="801511" cy="158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13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B49B9-EF1A-F342-BC6E-3974AC245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b="15821"/>
          <a:stretch/>
        </p:blipFill>
        <p:spPr>
          <a:xfrm>
            <a:off x="0" y="-13648"/>
            <a:ext cx="12213889" cy="6876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D46DF1-5605-1A49-B007-FBBC7369650C}"/>
              </a:ext>
            </a:extLst>
          </p:cNvPr>
          <p:cNvSpPr txBox="1"/>
          <p:nvPr/>
        </p:nvSpPr>
        <p:spPr>
          <a:xfrm>
            <a:off x="98392" y="49224"/>
            <a:ext cx="1210725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Assistantships </a:t>
            </a:r>
          </a:p>
        </p:txBody>
      </p:sp>
    </p:spTree>
    <p:extLst>
      <p:ext uri="{BB962C8B-B14F-4D97-AF65-F5344CB8AC3E}">
        <p14:creationId xmlns:p14="http://schemas.microsoft.com/office/powerpoint/2010/main" val="3366447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B49B9-EF1A-F342-BC6E-3974AC245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b="15821"/>
          <a:stretch/>
        </p:blipFill>
        <p:spPr>
          <a:xfrm>
            <a:off x="0" y="-13648"/>
            <a:ext cx="12213889" cy="6876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D46DF1-5605-1A49-B007-FBBC7369650C}"/>
              </a:ext>
            </a:extLst>
          </p:cNvPr>
          <p:cNvSpPr txBox="1"/>
          <p:nvPr/>
        </p:nvSpPr>
        <p:spPr>
          <a:xfrm>
            <a:off x="98392" y="49224"/>
            <a:ext cx="1210725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Assistantships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12750" indent="-41275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Research assistant (RA)</a:t>
            </a:r>
          </a:p>
          <a:p>
            <a:endParaRPr lang="en-US" altLang="en-US" sz="6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8278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3526A-8D0B-C976-D60C-1F4691D2D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E3100A-C22D-4EFF-B664-750B92E525DC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 amt="34000"/>
          </a:blip>
          <a:srcRect t="8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EB80B-A2A6-8245-1ABC-7F911B18EBF9}"/>
              </a:ext>
            </a:extLst>
          </p:cNvPr>
          <p:cNvSpPr txBox="1"/>
          <p:nvPr/>
        </p:nvSpPr>
        <p:spPr>
          <a:xfrm>
            <a:off x="143690" y="65322"/>
            <a:ext cx="1204830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DAES and ASRC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400" b="1" dirty="0">
                <a:latin typeface="Adobe Caslon Pro Bold" panose="0205050205050A020403" pitchFamily="18" charset="77"/>
              </a:rPr>
              <a:t>84 graduate students cross three Master’s and PhD programs: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800" b="1" dirty="0">
              <a:latin typeface="Adobe Caslon Pro Bold" panose="0205050205050A020403" pitchFamily="18" charset="77"/>
            </a:endParaRPr>
          </a:p>
          <a:p>
            <a:pPr lvl="2"/>
            <a:r>
              <a:rPr lang="en-US" sz="4400" b="1" dirty="0">
                <a:latin typeface="Adobe Caslon Pro Bold" panose="0205050205050A020403" pitchFamily="18" charset="77"/>
              </a:rPr>
              <a:t>~ Research based: Atmospheric Science</a:t>
            </a:r>
            <a:br>
              <a:rPr lang="en-US" sz="4400" b="1" dirty="0">
                <a:latin typeface="Adobe Caslon Pro Bold" panose="0205050205050A020403" pitchFamily="18" charset="77"/>
              </a:rPr>
            </a:br>
            <a:r>
              <a:rPr lang="en-US" sz="4400" b="1" dirty="0">
                <a:latin typeface="Adobe Caslon Pro Bold" panose="0205050205050A020403" pitchFamily="18" charset="77"/>
              </a:rPr>
              <a:t> 				       Climate Science</a:t>
            </a:r>
          </a:p>
        </p:txBody>
      </p:sp>
    </p:spTree>
    <p:extLst>
      <p:ext uri="{BB962C8B-B14F-4D97-AF65-F5344CB8AC3E}">
        <p14:creationId xmlns:p14="http://schemas.microsoft.com/office/powerpoint/2010/main" val="416830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B49B9-EF1A-F342-BC6E-3974AC245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b="15821"/>
          <a:stretch/>
        </p:blipFill>
        <p:spPr>
          <a:xfrm>
            <a:off x="0" y="-13648"/>
            <a:ext cx="12213889" cy="6876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D46DF1-5605-1A49-B007-FBBC7369650C}"/>
              </a:ext>
            </a:extLst>
          </p:cNvPr>
          <p:cNvSpPr txBox="1"/>
          <p:nvPr/>
        </p:nvSpPr>
        <p:spPr>
          <a:xfrm>
            <a:off x="98392" y="49224"/>
            <a:ext cx="12107255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Assistantships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12750" indent="-41275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Research assistant (RA)</a:t>
            </a:r>
          </a:p>
          <a:p>
            <a:pPr marL="412750" indent="-412750">
              <a:buFont typeface="Arial" panose="020B0604020202020204" pitchFamily="34" charset="0"/>
              <a:buChar char="•"/>
            </a:pPr>
            <a:endParaRPr lang="en-US" altLang="en-US" sz="6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Students paid by their advisor’s grant</a:t>
            </a:r>
          </a:p>
          <a:p>
            <a:endParaRPr lang="en-US" altLang="en-US" sz="6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Responsible for carrying out research</a:t>
            </a:r>
          </a:p>
        </p:txBody>
      </p:sp>
    </p:spTree>
    <p:extLst>
      <p:ext uri="{BB962C8B-B14F-4D97-AF65-F5344CB8AC3E}">
        <p14:creationId xmlns:p14="http://schemas.microsoft.com/office/powerpoint/2010/main" val="2750582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B49B9-EF1A-F342-BC6E-3974AC245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b="15821"/>
          <a:stretch/>
        </p:blipFill>
        <p:spPr>
          <a:xfrm>
            <a:off x="0" y="-13648"/>
            <a:ext cx="12213889" cy="6876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D46DF1-5605-1A49-B007-FBBC7369650C}"/>
              </a:ext>
            </a:extLst>
          </p:cNvPr>
          <p:cNvSpPr txBox="1"/>
          <p:nvPr/>
        </p:nvSpPr>
        <p:spPr>
          <a:xfrm>
            <a:off x="98392" y="49224"/>
            <a:ext cx="12107255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Assistantships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12750" indent="-41275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Research assistant (RA)</a:t>
            </a:r>
          </a:p>
          <a:p>
            <a:pPr marL="412750" indent="-412750">
              <a:buFont typeface="Arial" panose="020B0604020202020204" pitchFamily="34" charset="0"/>
              <a:buChar char="•"/>
            </a:pPr>
            <a:endParaRPr lang="en-US" altLang="en-US" sz="6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Students paid by their advisor’s grant</a:t>
            </a:r>
          </a:p>
          <a:p>
            <a:endParaRPr lang="en-US" altLang="en-US" sz="6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Responsible for carrying out research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en-US" altLang="en-US" sz="24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412750" indent="-41275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Teaching assistant (TA)</a:t>
            </a:r>
          </a:p>
        </p:txBody>
      </p:sp>
    </p:spTree>
    <p:extLst>
      <p:ext uri="{BB962C8B-B14F-4D97-AF65-F5344CB8AC3E}">
        <p14:creationId xmlns:p14="http://schemas.microsoft.com/office/powerpoint/2010/main" val="1098193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B49B9-EF1A-F342-BC6E-3974AC245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b="15821"/>
          <a:stretch/>
        </p:blipFill>
        <p:spPr>
          <a:xfrm>
            <a:off x="0" y="-13648"/>
            <a:ext cx="12213889" cy="6876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D46DF1-5605-1A49-B007-FBBC7369650C}"/>
              </a:ext>
            </a:extLst>
          </p:cNvPr>
          <p:cNvSpPr txBox="1"/>
          <p:nvPr/>
        </p:nvSpPr>
        <p:spPr>
          <a:xfrm>
            <a:off x="98392" y="49224"/>
            <a:ext cx="12107255" cy="694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Assistantships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12750" indent="-41275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Research assistant (RA)</a:t>
            </a:r>
          </a:p>
          <a:p>
            <a:pPr marL="412750" indent="-412750">
              <a:buFont typeface="Arial" panose="020B0604020202020204" pitchFamily="34" charset="0"/>
              <a:buChar char="•"/>
            </a:pPr>
            <a:endParaRPr lang="en-US" altLang="en-US" sz="6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Students paid by their advisor’s grant</a:t>
            </a:r>
          </a:p>
          <a:p>
            <a:endParaRPr lang="en-US" altLang="en-US" sz="6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Responsible for carrying out research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en-US" altLang="en-US" sz="24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412750" indent="-41275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Teaching assistant (TA)</a:t>
            </a:r>
          </a:p>
          <a:p>
            <a:pPr marL="412750" indent="-412750">
              <a:buFont typeface="Arial" panose="020B0604020202020204" pitchFamily="34" charset="0"/>
              <a:buChar char="•"/>
            </a:pPr>
            <a:endParaRPr lang="en-US" altLang="en-US" sz="6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	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Students paid by University during academic</a:t>
            </a:r>
            <a:b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</a:b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	     year, advisor’s grant during summer</a:t>
            </a:r>
          </a:p>
          <a:p>
            <a:endParaRPr lang="en-US" altLang="en-US" sz="6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	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Assigned to assist an instructor in teaching a</a:t>
            </a:r>
            <a:b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</a:b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	     specific course</a:t>
            </a:r>
          </a:p>
        </p:txBody>
      </p:sp>
    </p:spTree>
    <p:extLst>
      <p:ext uri="{BB962C8B-B14F-4D97-AF65-F5344CB8AC3E}">
        <p14:creationId xmlns:p14="http://schemas.microsoft.com/office/powerpoint/2010/main" val="1639294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7474A-A6BA-4A42-90AA-37D2E64A5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174" b="8855"/>
          <a:stretch/>
        </p:blipFill>
        <p:spPr>
          <a:xfrm>
            <a:off x="0" y="0"/>
            <a:ext cx="121997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714C5F-15DB-9142-B848-94230A9A78D6}"/>
              </a:ext>
            </a:extLst>
          </p:cNvPr>
          <p:cNvSpPr txBox="1"/>
          <p:nvPr/>
        </p:nvSpPr>
        <p:spPr>
          <a:xfrm>
            <a:off x="98392" y="169899"/>
            <a:ext cx="1210725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Assistantships </a:t>
            </a:r>
          </a:p>
        </p:txBody>
      </p:sp>
    </p:spTree>
    <p:extLst>
      <p:ext uri="{BB962C8B-B14F-4D97-AF65-F5344CB8AC3E}">
        <p14:creationId xmlns:p14="http://schemas.microsoft.com/office/powerpoint/2010/main" val="6475828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7474A-A6BA-4A42-90AA-37D2E64A5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174" b="8855"/>
          <a:stretch/>
        </p:blipFill>
        <p:spPr>
          <a:xfrm>
            <a:off x="0" y="0"/>
            <a:ext cx="121997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714C5F-15DB-9142-B848-94230A9A78D6}"/>
              </a:ext>
            </a:extLst>
          </p:cNvPr>
          <p:cNvSpPr txBox="1"/>
          <p:nvPr/>
        </p:nvSpPr>
        <p:spPr>
          <a:xfrm>
            <a:off x="98392" y="169899"/>
            <a:ext cx="1210725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Assistantships </a:t>
            </a:r>
          </a:p>
          <a:p>
            <a:endParaRPr lang="en-US" sz="8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Both positions include nine credits of tuition per semester and all mandatory fees</a:t>
            </a:r>
          </a:p>
        </p:txBody>
      </p:sp>
    </p:spTree>
    <p:extLst>
      <p:ext uri="{BB962C8B-B14F-4D97-AF65-F5344CB8AC3E}">
        <p14:creationId xmlns:p14="http://schemas.microsoft.com/office/powerpoint/2010/main" val="4080118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7474A-A6BA-4A42-90AA-37D2E64A5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174" b="8855"/>
          <a:stretch/>
        </p:blipFill>
        <p:spPr>
          <a:xfrm>
            <a:off x="0" y="0"/>
            <a:ext cx="121997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714C5F-15DB-9142-B848-94230A9A78D6}"/>
              </a:ext>
            </a:extLst>
          </p:cNvPr>
          <p:cNvSpPr txBox="1"/>
          <p:nvPr/>
        </p:nvSpPr>
        <p:spPr>
          <a:xfrm>
            <a:off x="98392" y="169899"/>
            <a:ext cx="12107255" cy="4262705"/>
          </a:xfrm>
          <a:prstGeom prst="rect">
            <a:avLst/>
          </a:prstGeom>
          <a:noFill/>
          <a:effectLst>
            <a:glow rad="101600">
              <a:srgbClr val="55257A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Assistantships </a:t>
            </a:r>
          </a:p>
          <a:p>
            <a:endParaRPr lang="en-US" sz="8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Both positions include nine credits of tuition per semester and all mandatory fees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44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Incoming students offered $33,462 ($35,135 with MS)</a:t>
            </a:r>
            <a:endParaRPr lang="en-US" altLang="en-US" sz="4000" b="1" dirty="0">
              <a:effectLst/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8618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7474A-A6BA-4A42-90AA-37D2E64A5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174" b="8855"/>
          <a:stretch/>
        </p:blipFill>
        <p:spPr>
          <a:xfrm>
            <a:off x="0" y="0"/>
            <a:ext cx="121997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714C5F-15DB-9142-B848-94230A9A78D6}"/>
              </a:ext>
            </a:extLst>
          </p:cNvPr>
          <p:cNvSpPr txBox="1"/>
          <p:nvPr/>
        </p:nvSpPr>
        <p:spPr>
          <a:xfrm>
            <a:off x="98392" y="169899"/>
            <a:ext cx="1210725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Assistantships </a:t>
            </a:r>
          </a:p>
          <a:p>
            <a:endParaRPr lang="en-US" sz="8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Both positions include nine credits of tuition per semester and all mandatory fees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44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Incoming students offered $33,462 ($35,135 with MS)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en-US" altLang="en-US" sz="44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Students switch between RA and TA from year to year</a:t>
            </a:r>
          </a:p>
        </p:txBody>
      </p:sp>
    </p:spTree>
    <p:extLst>
      <p:ext uri="{BB962C8B-B14F-4D97-AF65-F5344CB8AC3E}">
        <p14:creationId xmlns:p14="http://schemas.microsoft.com/office/powerpoint/2010/main" val="26613134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6A33F-152F-8F42-BA2E-4F9BC9569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t="18245" b="5927"/>
          <a:stretch/>
        </p:blipFill>
        <p:spPr>
          <a:xfrm>
            <a:off x="0" y="0"/>
            <a:ext cx="12192000" cy="693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56FDB7-740F-1048-BAD3-E3B36342814A}"/>
              </a:ext>
            </a:extLst>
          </p:cNvPr>
          <p:cNvSpPr txBox="1"/>
          <p:nvPr/>
        </p:nvSpPr>
        <p:spPr>
          <a:xfrm>
            <a:off x="143691" y="78376"/>
            <a:ext cx="11913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635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3506276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6A33F-152F-8F42-BA2E-4F9BC9569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t="18245" b="5927"/>
          <a:stretch/>
        </p:blipFill>
        <p:spPr>
          <a:xfrm>
            <a:off x="0" y="0"/>
            <a:ext cx="12192000" cy="693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56FDB7-740F-1048-BAD3-E3B36342814A}"/>
              </a:ext>
            </a:extLst>
          </p:cNvPr>
          <p:cNvSpPr txBox="1"/>
          <p:nvPr/>
        </p:nvSpPr>
        <p:spPr>
          <a:xfrm>
            <a:off x="143691" y="78376"/>
            <a:ext cx="1191332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635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Opportunities</a:t>
            </a:r>
          </a:p>
          <a:p>
            <a:endParaRPr lang="en-US" sz="1000" b="1" i="1" dirty="0">
              <a:effectLst>
                <a:glow rad="635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0838" indent="-350838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External speakers</a:t>
            </a:r>
          </a:p>
        </p:txBody>
      </p:sp>
    </p:spTree>
    <p:extLst>
      <p:ext uri="{BB962C8B-B14F-4D97-AF65-F5344CB8AC3E}">
        <p14:creationId xmlns:p14="http://schemas.microsoft.com/office/powerpoint/2010/main" val="4246447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6A33F-152F-8F42-BA2E-4F9BC9569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t="18245" b="5927"/>
          <a:stretch/>
        </p:blipFill>
        <p:spPr>
          <a:xfrm>
            <a:off x="0" y="0"/>
            <a:ext cx="12192000" cy="693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56FDB7-740F-1048-BAD3-E3B36342814A}"/>
              </a:ext>
            </a:extLst>
          </p:cNvPr>
          <p:cNvSpPr txBox="1"/>
          <p:nvPr/>
        </p:nvSpPr>
        <p:spPr>
          <a:xfrm>
            <a:off x="143691" y="78376"/>
            <a:ext cx="1191332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635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Opportunities</a:t>
            </a:r>
          </a:p>
          <a:p>
            <a:endParaRPr lang="en-US" sz="1000" b="1" i="1" dirty="0">
              <a:effectLst>
                <a:glow rad="635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0838" indent="-350838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External speakers</a:t>
            </a:r>
          </a:p>
          <a:p>
            <a:pPr marL="350838" lvl="1" indent="-350838"/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	</a:t>
            </a:r>
            <a:r>
              <a:rPr lang="en-US" altLang="en-US" sz="44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Weekly seminars</a:t>
            </a:r>
          </a:p>
          <a:p>
            <a:pPr marL="350838" lvl="1" indent="-350838"/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	</a:t>
            </a:r>
            <a:r>
              <a:rPr lang="en-US" altLang="en-US" sz="44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Career development discussions</a:t>
            </a:r>
          </a:p>
        </p:txBody>
      </p:sp>
    </p:spTree>
    <p:extLst>
      <p:ext uri="{BB962C8B-B14F-4D97-AF65-F5344CB8AC3E}">
        <p14:creationId xmlns:p14="http://schemas.microsoft.com/office/powerpoint/2010/main" val="3751627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D1C8D-755A-74B7-DAEE-411F1ADFE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C9690B-E3D8-C77E-1981-5471C89F5F5D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 amt="34000"/>
          </a:blip>
          <a:srcRect t="8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82CD9E-7A92-BEE6-89D1-F92A4B55C3BE}"/>
              </a:ext>
            </a:extLst>
          </p:cNvPr>
          <p:cNvSpPr txBox="1"/>
          <p:nvPr/>
        </p:nvSpPr>
        <p:spPr>
          <a:xfrm>
            <a:off x="143690" y="65322"/>
            <a:ext cx="1204830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DAES and ASRC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400" b="1" dirty="0">
                <a:latin typeface="Adobe Caslon Pro Bold" panose="0205050205050A020403" pitchFamily="18" charset="77"/>
              </a:rPr>
              <a:t>84 graduate students cross three Master’s and PhD programs: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800" b="1" dirty="0">
              <a:latin typeface="Adobe Caslon Pro Bold" panose="0205050205050A020403" pitchFamily="18" charset="77"/>
            </a:endParaRPr>
          </a:p>
          <a:p>
            <a:pPr lvl="2"/>
            <a:r>
              <a:rPr lang="en-US" sz="4400" b="1" dirty="0">
                <a:latin typeface="Adobe Caslon Pro Bold" panose="0205050205050A020403" pitchFamily="18" charset="77"/>
              </a:rPr>
              <a:t>~ Research based: Atmospheric Science</a:t>
            </a:r>
            <a:br>
              <a:rPr lang="en-US" sz="4400" b="1" dirty="0">
                <a:latin typeface="Adobe Caslon Pro Bold" panose="0205050205050A020403" pitchFamily="18" charset="77"/>
              </a:rPr>
            </a:br>
            <a:r>
              <a:rPr lang="en-US" sz="4400" b="1" dirty="0">
                <a:latin typeface="Adobe Caslon Pro Bold" panose="0205050205050A020403" pitchFamily="18" charset="77"/>
              </a:rPr>
              <a:t> 				       Climate Science</a:t>
            </a:r>
          </a:p>
          <a:p>
            <a:pPr lvl="2"/>
            <a:r>
              <a:rPr lang="en-US" sz="4400" b="1" dirty="0">
                <a:latin typeface="Adobe Caslon Pro Bold" panose="0205050205050A020403" pitchFamily="18" charset="77"/>
              </a:rPr>
              <a:t>~ Internship based: Applied Master’s</a:t>
            </a:r>
          </a:p>
        </p:txBody>
      </p:sp>
    </p:spTree>
    <p:extLst>
      <p:ext uri="{BB962C8B-B14F-4D97-AF65-F5344CB8AC3E}">
        <p14:creationId xmlns:p14="http://schemas.microsoft.com/office/powerpoint/2010/main" val="1899543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6A33F-152F-8F42-BA2E-4F9BC9569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t="18245" b="5927"/>
          <a:stretch/>
        </p:blipFill>
        <p:spPr>
          <a:xfrm>
            <a:off x="0" y="0"/>
            <a:ext cx="12192000" cy="693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56FDB7-740F-1048-BAD3-E3B36342814A}"/>
              </a:ext>
            </a:extLst>
          </p:cNvPr>
          <p:cNvSpPr txBox="1"/>
          <p:nvPr/>
        </p:nvSpPr>
        <p:spPr>
          <a:xfrm>
            <a:off x="143691" y="78376"/>
            <a:ext cx="11913326" cy="4532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635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Opportunities</a:t>
            </a:r>
          </a:p>
          <a:p>
            <a:endParaRPr lang="en-US" sz="1000" b="1" i="1" dirty="0">
              <a:effectLst>
                <a:glow rad="635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0838" indent="-350838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External speakers</a:t>
            </a:r>
          </a:p>
          <a:p>
            <a:pPr marL="350838" lvl="1" indent="-350838"/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	</a:t>
            </a:r>
            <a:r>
              <a:rPr lang="en-US" altLang="en-US" sz="44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Weekly seminars</a:t>
            </a:r>
          </a:p>
          <a:p>
            <a:pPr marL="350838" lvl="1" indent="-350838"/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	</a:t>
            </a:r>
            <a:r>
              <a:rPr lang="en-US" altLang="en-US" sz="44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Career development discussions</a:t>
            </a:r>
          </a:p>
          <a:p>
            <a:pPr marL="350838" lvl="1" indent="-350838">
              <a:buFont typeface="Arial" panose="020B0604020202020204" pitchFamily="34" charset="0"/>
              <a:buChar char="•"/>
            </a:pPr>
            <a:endParaRPr lang="en-US" altLang="en-US" sz="105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0838" indent="-350838">
              <a:buFont typeface="Arial" panose="020B0604020202020204" pitchFamily="34" charset="0"/>
              <a:buChar char="•"/>
            </a:pPr>
            <a:endParaRPr lang="en-US" altLang="en-US" sz="32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0838" indent="-350838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Informal seminars</a:t>
            </a:r>
          </a:p>
        </p:txBody>
      </p:sp>
    </p:spTree>
    <p:extLst>
      <p:ext uri="{BB962C8B-B14F-4D97-AF65-F5344CB8AC3E}">
        <p14:creationId xmlns:p14="http://schemas.microsoft.com/office/powerpoint/2010/main" val="17529637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6A33F-152F-8F42-BA2E-4F9BC9569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t="18245" b="5927"/>
          <a:stretch/>
        </p:blipFill>
        <p:spPr>
          <a:xfrm>
            <a:off x="0" y="0"/>
            <a:ext cx="12192000" cy="693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56FDB7-740F-1048-BAD3-E3B36342814A}"/>
              </a:ext>
            </a:extLst>
          </p:cNvPr>
          <p:cNvSpPr txBox="1"/>
          <p:nvPr/>
        </p:nvSpPr>
        <p:spPr>
          <a:xfrm>
            <a:off x="143691" y="78376"/>
            <a:ext cx="11913326" cy="6748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635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Opportunities</a:t>
            </a:r>
          </a:p>
          <a:p>
            <a:endParaRPr lang="en-US" sz="1000" b="1" i="1" dirty="0">
              <a:effectLst>
                <a:glow rad="635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350838" indent="-350838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External speakers</a:t>
            </a:r>
          </a:p>
          <a:p>
            <a:pPr marL="350838" lvl="1" indent="-350838"/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	</a:t>
            </a:r>
            <a:r>
              <a:rPr lang="en-US" altLang="en-US" sz="44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Weekly seminars</a:t>
            </a:r>
          </a:p>
          <a:p>
            <a:pPr marL="350838" lvl="1" indent="-350838"/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	</a:t>
            </a:r>
            <a:r>
              <a:rPr lang="en-US" altLang="en-US" sz="44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Career development discussions</a:t>
            </a:r>
          </a:p>
          <a:p>
            <a:pPr marL="350838" lvl="1" indent="-350838">
              <a:buFont typeface="Arial" panose="020B0604020202020204" pitchFamily="34" charset="0"/>
              <a:buChar char="•"/>
            </a:pPr>
            <a:endParaRPr lang="en-US" altLang="en-US" sz="105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0838" indent="-350838">
              <a:buFont typeface="Arial" panose="020B0604020202020204" pitchFamily="34" charset="0"/>
              <a:buChar char="•"/>
            </a:pPr>
            <a:endParaRPr lang="en-US" altLang="en-US" sz="32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350838" indent="-350838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Informal seminars</a:t>
            </a:r>
          </a:p>
          <a:p>
            <a:pPr marL="350838" lvl="1" indent="-350838"/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	</a:t>
            </a:r>
            <a:r>
              <a:rPr lang="en-US" altLang="en-US" sz="44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Climate Group</a:t>
            </a:r>
          </a:p>
          <a:p>
            <a:pPr marL="350838" lvl="1" indent="-350838"/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	</a:t>
            </a:r>
            <a:r>
              <a:rPr lang="en-US" altLang="en-US" sz="44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ASRC Colloquy</a:t>
            </a:r>
          </a:p>
          <a:p>
            <a:pPr marL="350838" lvl="1" indent="-350838"/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	</a:t>
            </a:r>
            <a:r>
              <a:rPr lang="en-US" altLang="en-US" sz="44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Research Groups</a:t>
            </a:r>
          </a:p>
        </p:txBody>
      </p:sp>
    </p:spTree>
    <p:extLst>
      <p:ext uri="{BB962C8B-B14F-4D97-AF65-F5344CB8AC3E}">
        <p14:creationId xmlns:p14="http://schemas.microsoft.com/office/powerpoint/2010/main" val="1445367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E6791-A7A5-724A-B45B-C7A4326B3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t="10781" b="116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E2E51-AD2F-9044-AADC-0E152F536ED9}"/>
              </a:ext>
            </a:extLst>
          </p:cNvPr>
          <p:cNvSpPr txBox="1"/>
          <p:nvPr/>
        </p:nvSpPr>
        <p:spPr>
          <a:xfrm>
            <a:off x="143690" y="21931"/>
            <a:ext cx="12048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635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2364339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E6791-A7A5-724A-B45B-C7A4326B3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t="10781" b="116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E2E51-AD2F-9044-AADC-0E152F536ED9}"/>
              </a:ext>
            </a:extLst>
          </p:cNvPr>
          <p:cNvSpPr txBox="1"/>
          <p:nvPr/>
        </p:nvSpPr>
        <p:spPr>
          <a:xfrm>
            <a:off x="143690" y="21931"/>
            <a:ext cx="1204830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635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Opportunities</a:t>
            </a:r>
          </a:p>
          <a:p>
            <a:pPr marL="404813" indent="-392113"/>
            <a:endParaRPr lang="en-US" sz="1000" b="1" i="1" dirty="0">
              <a:effectLst>
                <a:glow rad="635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04813" indent="-392113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Synoptic &amp; tropical map discussions with SWRCC, NWS Albany, CW3E, etc.</a:t>
            </a:r>
          </a:p>
        </p:txBody>
      </p:sp>
    </p:spTree>
    <p:extLst>
      <p:ext uri="{BB962C8B-B14F-4D97-AF65-F5344CB8AC3E}">
        <p14:creationId xmlns:p14="http://schemas.microsoft.com/office/powerpoint/2010/main" val="11751222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E6791-A7A5-724A-B45B-C7A4326B3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t="10781" b="116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E2E51-AD2F-9044-AADC-0E152F536ED9}"/>
              </a:ext>
            </a:extLst>
          </p:cNvPr>
          <p:cNvSpPr txBox="1"/>
          <p:nvPr/>
        </p:nvSpPr>
        <p:spPr>
          <a:xfrm>
            <a:off x="143690" y="21931"/>
            <a:ext cx="1204830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635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Opportunities</a:t>
            </a:r>
          </a:p>
          <a:p>
            <a:pPr marL="404813" indent="-392113"/>
            <a:endParaRPr lang="en-US" sz="1000" b="1" i="1" dirty="0">
              <a:effectLst>
                <a:glow rad="635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04813" indent="-392113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Synoptic &amp; tropical map discussions with SWRCC, NWS Albany, CW3E, etc.</a:t>
            </a:r>
          </a:p>
          <a:p>
            <a:pPr marL="12700"/>
            <a:endParaRPr lang="en-US" altLang="en-US" sz="4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404813" indent="-392113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Leadership and outreach</a:t>
            </a:r>
          </a:p>
        </p:txBody>
      </p:sp>
    </p:spTree>
    <p:extLst>
      <p:ext uri="{BB962C8B-B14F-4D97-AF65-F5344CB8AC3E}">
        <p14:creationId xmlns:p14="http://schemas.microsoft.com/office/powerpoint/2010/main" val="3259048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E6791-A7A5-724A-B45B-C7A4326B3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t="10781" b="116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E2E51-AD2F-9044-AADC-0E152F536ED9}"/>
              </a:ext>
            </a:extLst>
          </p:cNvPr>
          <p:cNvSpPr txBox="1"/>
          <p:nvPr/>
        </p:nvSpPr>
        <p:spPr>
          <a:xfrm>
            <a:off x="143690" y="21931"/>
            <a:ext cx="1204830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635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Opportunities</a:t>
            </a:r>
          </a:p>
          <a:p>
            <a:pPr marL="404813" indent="-392113"/>
            <a:endParaRPr lang="en-US" sz="1000" b="1" i="1" dirty="0">
              <a:effectLst>
                <a:glow rad="635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04813" indent="-392113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Synoptic &amp; tropical map discussions with SWRCC, NWS Albany, CW3E, etc.</a:t>
            </a:r>
          </a:p>
          <a:p>
            <a:pPr marL="12700"/>
            <a:endParaRPr lang="en-US" altLang="en-US" sz="4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404813" indent="-392113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Leadership and outreach</a:t>
            </a:r>
          </a:p>
          <a:p>
            <a:pPr marL="12700"/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Graduate Program and Inclusion &amp;</a:t>
            </a:r>
            <a:b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</a:b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		Diversity Committees; Faculty meetings</a:t>
            </a:r>
          </a:p>
        </p:txBody>
      </p:sp>
    </p:spTree>
    <p:extLst>
      <p:ext uri="{BB962C8B-B14F-4D97-AF65-F5344CB8AC3E}">
        <p14:creationId xmlns:p14="http://schemas.microsoft.com/office/powerpoint/2010/main" val="1992748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E6791-A7A5-724A-B45B-C7A4326B3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t="10781" b="116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E2E51-AD2F-9044-AADC-0E152F536ED9}"/>
              </a:ext>
            </a:extLst>
          </p:cNvPr>
          <p:cNvSpPr txBox="1"/>
          <p:nvPr/>
        </p:nvSpPr>
        <p:spPr>
          <a:xfrm>
            <a:off x="143690" y="21931"/>
            <a:ext cx="12048309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635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Opportunities</a:t>
            </a:r>
          </a:p>
          <a:p>
            <a:pPr marL="404813" indent="-392113"/>
            <a:endParaRPr lang="en-US" sz="1000" b="1" i="1" dirty="0">
              <a:effectLst>
                <a:glow rad="635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04813" indent="-392113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Synoptic &amp; tropical map discussions with SWRCC, NWS Albany, CW3E, etc.</a:t>
            </a:r>
          </a:p>
          <a:p>
            <a:pPr marL="12700"/>
            <a:endParaRPr lang="en-US" altLang="en-US" sz="4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404813" indent="-392113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Leadership and outreach</a:t>
            </a:r>
          </a:p>
          <a:p>
            <a:pPr marL="12700"/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Graduate Program and Inclusion &amp;</a:t>
            </a:r>
            <a:b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</a:b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		Diversity Committees; Faculty meetings</a:t>
            </a:r>
          </a:p>
          <a:p>
            <a:pPr marL="12700"/>
            <a:endParaRPr lang="en-US" altLang="en-US" sz="1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12700" lvl="1"/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Graduate Student Organization </a:t>
            </a:r>
          </a:p>
        </p:txBody>
      </p:sp>
    </p:spTree>
    <p:extLst>
      <p:ext uri="{BB962C8B-B14F-4D97-AF65-F5344CB8AC3E}">
        <p14:creationId xmlns:p14="http://schemas.microsoft.com/office/powerpoint/2010/main" val="37755898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E6791-A7A5-724A-B45B-C7A4326B3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t="10781" b="116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E2E51-AD2F-9044-AADC-0E152F536ED9}"/>
              </a:ext>
            </a:extLst>
          </p:cNvPr>
          <p:cNvSpPr txBox="1"/>
          <p:nvPr/>
        </p:nvSpPr>
        <p:spPr>
          <a:xfrm>
            <a:off x="143690" y="21931"/>
            <a:ext cx="12048309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635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Opportunities</a:t>
            </a:r>
          </a:p>
          <a:p>
            <a:pPr marL="404813" indent="-392113"/>
            <a:endParaRPr lang="en-US" sz="1000" b="1" i="1" dirty="0">
              <a:effectLst>
                <a:glow rad="635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04813" indent="-392113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Synoptic &amp; tropical map discussions with SWRCC, NWS Albany, CW3E, etc.</a:t>
            </a:r>
          </a:p>
          <a:p>
            <a:pPr marL="12700"/>
            <a:endParaRPr lang="en-US" altLang="en-US" sz="4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404813" indent="-392113"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Leadership and outreach</a:t>
            </a:r>
          </a:p>
          <a:p>
            <a:pPr marL="12700"/>
            <a:r>
              <a:rPr lang="en-US" altLang="en-US" sz="44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Graduate Program and Inclusion &amp;</a:t>
            </a:r>
            <a:b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</a:b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		Diversity Committees; Faculty meetings</a:t>
            </a:r>
          </a:p>
          <a:p>
            <a:pPr marL="12700"/>
            <a:endParaRPr lang="en-US" altLang="en-US" sz="1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12700" lvl="1"/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Graduate Student Organization </a:t>
            </a:r>
          </a:p>
          <a:p>
            <a:pPr marL="12700" lvl="1"/>
            <a:endParaRPr lang="en-US" altLang="en-US" sz="1000" b="1" dirty="0">
              <a:latin typeface="Adobe Caslon Pro Bold" panose="0205050205050A020403" pitchFamily="18" charset="77"/>
              <a:ea typeface="ＭＳ Ｐゴシック" panose="020B0600070205080204" pitchFamily="34" charset="-128"/>
            </a:endParaRPr>
          </a:p>
          <a:p>
            <a:pPr marL="12700" lvl="1"/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	</a:t>
            </a:r>
            <a:r>
              <a:rPr lang="en-US" altLang="en-US" sz="4000" b="1" dirty="0">
                <a:latin typeface="Baskerville" panose="02020502070401020303" pitchFamily="18" charset="0"/>
                <a:ea typeface="Baskerville" panose="02020502070401020303" pitchFamily="18" charset="0"/>
              </a:rPr>
              <a:t>~</a:t>
            </a:r>
            <a:r>
              <a:rPr lang="en-US" altLang="en-US" sz="4000" b="1" dirty="0">
                <a:latin typeface="Adobe Caslon Pro Bold" panose="0205050205050A020403" pitchFamily="18" charset="77"/>
                <a:ea typeface="ＭＳ Ｐゴシック" panose="020B0600070205080204" pitchFamily="34" charset="-128"/>
              </a:rPr>
              <a:t> Public schools, STEM programs, mentoring</a:t>
            </a:r>
          </a:p>
        </p:txBody>
      </p:sp>
    </p:spTree>
    <p:extLst>
      <p:ext uri="{BB962C8B-B14F-4D97-AF65-F5344CB8AC3E}">
        <p14:creationId xmlns:p14="http://schemas.microsoft.com/office/powerpoint/2010/main" val="31566144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F06FE3-21CC-4D40-8A37-0155EE181B12}"/>
              </a:ext>
            </a:extLst>
          </p:cNvPr>
          <p:cNvPicPr>
            <a:picLocks/>
          </p:cNvPicPr>
          <p:nvPr/>
        </p:nvPicPr>
        <p:blipFill rotWithShape="1">
          <a:blip r:embed="rId2">
            <a:alphaModFix amt="40000"/>
          </a:blip>
          <a:srcRect t="8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8BA796-F705-584E-BAAD-134EDD728F63}"/>
              </a:ext>
            </a:extLst>
          </p:cNvPr>
          <p:cNvSpPr txBox="1"/>
          <p:nvPr/>
        </p:nvSpPr>
        <p:spPr>
          <a:xfrm>
            <a:off x="143690" y="20501"/>
            <a:ext cx="120483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DAES and ASRC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200" b="1" dirty="0">
                <a:latin typeface="Adobe Caslon Pro Bold" panose="0205050205050A020403" pitchFamily="18" charset="77"/>
              </a:rPr>
              <a:t>Co-located with: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200" b="1" dirty="0">
              <a:latin typeface="Adobe Caslon Pro Bold" panose="0205050205050A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22122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9280-BA99-A74D-1095-2C5B29298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57E49-D14C-EF13-3EE6-782E6E94B2C7}"/>
              </a:ext>
            </a:extLst>
          </p:cNvPr>
          <p:cNvPicPr>
            <a:picLocks/>
          </p:cNvPicPr>
          <p:nvPr/>
        </p:nvPicPr>
        <p:blipFill rotWithShape="1">
          <a:blip r:embed="rId2">
            <a:alphaModFix amt="40000"/>
          </a:blip>
          <a:srcRect t="8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7CE96E-F925-4BF3-2A17-36E7DF1D1EB6}"/>
              </a:ext>
            </a:extLst>
          </p:cNvPr>
          <p:cNvSpPr txBox="1"/>
          <p:nvPr/>
        </p:nvSpPr>
        <p:spPr>
          <a:xfrm>
            <a:off x="143690" y="20501"/>
            <a:ext cx="1204830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DAES and ASRC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200" b="1" dirty="0">
                <a:latin typeface="Adobe Caslon Pro Bold" panose="0205050205050A020403" pitchFamily="18" charset="77"/>
              </a:rPr>
              <a:t>Co-located with: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2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</a:t>
            </a:r>
            <a:r>
              <a:rPr lang="en-US" sz="4200" b="1" dirty="0">
                <a:latin typeface="Adobe Caslon Pro Bold" panose="0205050205050A020403" pitchFamily="18" charset="77"/>
              </a:rPr>
              <a:t>- National Weather Service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</a:t>
            </a:r>
            <a:r>
              <a:rPr lang="en-US" sz="4200" b="1" dirty="0">
                <a:latin typeface="Adobe Caslon Pro Bold" panose="0205050205050A020403" pitchFamily="18" charset="77"/>
              </a:rPr>
              <a:t>- NY State Mesonet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  <a:p>
            <a:r>
              <a:rPr lang="en-US" sz="4200" b="1" dirty="0">
                <a:latin typeface="Adobe Caslon Pro Bold" panose="0205050205050A020403" pitchFamily="18" charset="77"/>
              </a:rPr>
              <a:t>	- State Weather Risk Communication Center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997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9F8F5-9C90-A275-A1F4-C2E851CCD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B2D875-FED1-7247-1E0D-EE8768A60302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 amt="34000"/>
          </a:blip>
          <a:srcRect t="8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9A5F5E-7CC7-5258-5557-9E698C91282F}"/>
              </a:ext>
            </a:extLst>
          </p:cNvPr>
          <p:cNvSpPr txBox="1"/>
          <p:nvPr/>
        </p:nvSpPr>
        <p:spPr>
          <a:xfrm>
            <a:off x="143690" y="65322"/>
            <a:ext cx="12048309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DAES and ASRC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400" b="1" dirty="0">
                <a:latin typeface="Adobe Caslon Pro Bold" panose="0205050205050A020403" pitchFamily="18" charset="77"/>
              </a:rPr>
              <a:t>84 graduate students cross three Master’s and PhD programs: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800" b="1" dirty="0">
              <a:latin typeface="Adobe Caslon Pro Bold" panose="0205050205050A020403" pitchFamily="18" charset="77"/>
            </a:endParaRPr>
          </a:p>
          <a:p>
            <a:pPr lvl="2"/>
            <a:r>
              <a:rPr lang="en-US" sz="4400" b="1" dirty="0">
                <a:latin typeface="Adobe Caslon Pro Bold" panose="0205050205050A020403" pitchFamily="18" charset="77"/>
              </a:rPr>
              <a:t>~ Research based: Atmospheric Science</a:t>
            </a:r>
            <a:br>
              <a:rPr lang="en-US" sz="4400" b="1" dirty="0">
                <a:latin typeface="Adobe Caslon Pro Bold" panose="0205050205050A020403" pitchFamily="18" charset="77"/>
              </a:rPr>
            </a:br>
            <a:r>
              <a:rPr lang="en-US" sz="4400" b="1" dirty="0">
                <a:latin typeface="Adobe Caslon Pro Bold" panose="0205050205050A020403" pitchFamily="18" charset="77"/>
              </a:rPr>
              <a:t> 				       Climate Science</a:t>
            </a:r>
          </a:p>
          <a:p>
            <a:pPr lvl="2"/>
            <a:r>
              <a:rPr lang="en-US" sz="4400" b="1" dirty="0">
                <a:latin typeface="Adobe Caslon Pro Bold" panose="0205050205050A020403" pitchFamily="18" charset="77"/>
              </a:rPr>
              <a:t>~ Internship based: Applied Master’s</a:t>
            </a:r>
          </a:p>
          <a:p>
            <a:pPr lvl="2"/>
            <a:endParaRPr lang="en-US" sz="4400" b="1" dirty="0">
              <a:latin typeface="Adobe Caslon Pro Bold" panose="0205050205050A020403" pitchFamily="18" charset="77"/>
            </a:endParaRP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400" b="1" dirty="0">
                <a:latin typeface="Adobe Caslon Pro Bold" panose="0205050205050A020403" pitchFamily="18" charset="77"/>
              </a:rPr>
              <a:t>Students taught and advised by over 30 faculty members and research associates</a:t>
            </a:r>
          </a:p>
        </p:txBody>
      </p:sp>
    </p:spTree>
    <p:extLst>
      <p:ext uri="{BB962C8B-B14F-4D97-AF65-F5344CB8AC3E}">
        <p14:creationId xmlns:p14="http://schemas.microsoft.com/office/powerpoint/2010/main" val="39141297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FF86C-A39F-4C79-95D1-F50076C94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B59AA2-41A7-9588-341F-E4799481D220}"/>
              </a:ext>
            </a:extLst>
          </p:cNvPr>
          <p:cNvPicPr>
            <a:picLocks/>
          </p:cNvPicPr>
          <p:nvPr/>
        </p:nvPicPr>
        <p:blipFill rotWithShape="1">
          <a:blip r:embed="rId2">
            <a:alphaModFix amt="40000"/>
          </a:blip>
          <a:srcRect t="8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1D5460-DD5F-6BD5-7C86-F8FACD4BDBA4}"/>
              </a:ext>
            </a:extLst>
          </p:cNvPr>
          <p:cNvSpPr txBox="1"/>
          <p:nvPr/>
        </p:nvSpPr>
        <p:spPr>
          <a:xfrm>
            <a:off x="143690" y="20501"/>
            <a:ext cx="1204830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DAES and ASRC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200" b="1" dirty="0">
                <a:latin typeface="Adobe Caslon Pro Bold" panose="0205050205050A020403" pitchFamily="18" charset="77"/>
              </a:rPr>
              <a:t>Co-located with: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2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</a:t>
            </a:r>
            <a:r>
              <a:rPr lang="en-US" sz="4200" b="1" dirty="0">
                <a:latin typeface="Adobe Caslon Pro Bold" panose="0205050205050A020403" pitchFamily="18" charset="77"/>
              </a:rPr>
              <a:t>- National Weather Service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</a:t>
            </a:r>
            <a:r>
              <a:rPr lang="en-US" sz="4200" b="1" dirty="0">
                <a:latin typeface="Adobe Caslon Pro Bold" panose="0205050205050A020403" pitchFamily="18" charset="77"/>
              </a:rPr>
              <a:t>- NY State Mesonet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  <a:p>
            <a:r>
              <a:rPr lang="en-US" sz="4200" b="1" dirty="0">
                <a:latin typeface="Adobe Caslon Pro Bold" panose="0205050205050A020403" pitchFamily="18" charset="77"/>
              </a:rPr>
              <a:t>	- State Weather Risk Communication Center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</a:t>
            </a:r>
            <a:r>
              <a:rPr lang="en-US" sz="4200" b="1" dirty="0">
                <a:latin typeface="Adobe Caslon Pro Bold" panose="0205050205050A020403" pitchFamily="18" charset="77"/>
              </a:rPr>
              <a:t>- Center of Excellence in Weather &amp;</a:t>
            </a:r>
            <a:br>
              <a:rPr lang="en-US" sz="4200" b="1" dirty="0">
                <a:latin typeface="Adobe Caslon Pro Bold" panose="0205050205050A020403" pitchFamily="18" charset="77"/>
              </a:rPr>
            </a:br>
            <a:r>
              <a:rPr lang="en-US" sz="4200" b="1" dirty="0">
                <a:latin typeface="Adobe Caslon Pro Bold" panose="0205050205050A020403" pitchFamily="18" charset="77"/>
              </a:rPr>
              <a:t> 	      Climate Analytics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189671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74C65-AA21-A3E5-09E6-FFC48D061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270752-E251-7E50-C5A2-26A7165C1B1E}"/>
              </a:ext>
            </a:extLst>
          </p:cNvPr>
          <p:cNvPicPr>
            <a:picLocks/>
          </p:cNvPicPr>
          <p:nvPr/>
        </p:nvPicPr>
        <p:blipFill rotWithShape="1">
          <a:blip r:embed="rId2">
            <a:alphaModFix amt="40000"/>
          </a:blip>
          <a:srcRect t="8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23AD3B-01DC-A2DB-199E-A7EBA746757E}"/>
              </a:ext>
            </a:extLst>
          </p:cNvPr>
          <p:cNvSpPr txBox="1"/>
          <p:nvPr/>
        </p:nvSpPr>
        <p:spPr>
          <a:xfrm>
            <a:off x="143690" y="20501"/>
            <a:ext cx="12048309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DAES and ASRC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200" b="1" dirty="0">
                <a:latin typeface="Adobe Caslon Pro Bold" panose="0205050205050A020403" pitchFamily="18" charset="77"/>
              </a:rPr>
              <a:t>Co-located with: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2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</a:t>
            </a:r>
            <a:r>
              <a:rPr lang="en-US" sz="4200" b="1" dirty="0">
                <a:latin typeface="Adobe Caslon Pro Bold" panose="0205050205050A020403" pitchFamily="18" charset="77"/>
              </a:rPr>
              <a:t>- National Weather Service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</a:t>
            </a:r>
            <a:r>
              <a:rPr lang="en-US" sz="4200" b="1" dirty="0">
                <a:latin typeface="Adobe Caslon Pro Bold" panose="0205050205050A020403" pitchFamily="18" charset="77"/>
              </a:rPr>
              <a:t>- NY State Mesonet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  <a:p>
            <a:r>
              <a:rPr lang="en-US" sz="4200" b="1" dirty="0">
                <a:latin typeface="Adobe Caslon Pro Bold" panose="0205050205050A020403" pitchFamily="18" charset="77"/>
              </a:rPr>
              <a:t>	- State Weather Risk Communication Center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</a:t>
            </a:r>
            <a:r>
              <a:rPr lang="en-US" sz="4200" b="1" dirty="0">
                <a:latin typeface="Adobe Caslon Pro Bold" panose="0205050205050A020403" pitchFamily="18" charset="77"/>
              </a:rPr>
              <a:t>- Center of Excellence in Weather &amp;</a:t>
            </a:r>
            <a:br>
              <a:rPr lang="en-US" sz="4200" b="1" dirty="0">
                <a:latin typeface="Adobe Caslon Pro Bold" panose="0205050205050A020403" pitchFamily="18" charset="77"/>
              </a:rPr>
            </a:br>
            <a:r>
              <a:rPr lang="en-US" sz="4200" b="1" dirty="0">
                <a:latin typeface="Adobe Caslon Pro Bold" panose="0205050205050A020403" pitchFamily="18" charset="77"/>
              </a:rPr>
              <a:t> 	      Climate Analytics</a:t>
            </a:r>
          </a:p>
          <a:p>
            <a:endParaRPr lang="en-US" sz="4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</a:t>
            </a:r>
            <a:r>
              <a:rPr lang="en-US" sz="4400" b="1" dirty="0">
                <a:latin typeface="Adobe Caslon Pro Bold" panose="0205050205050A020403" pitchFamily="18" charset="77"/>
              </a:rPr>
              <a:t>- College of Emergency Preparedness,</a:t>
            </a:r>
            <a:br>
              <a:rPr lang="en-US" sz="4400" b="1" dirty="0">
                <a:latin typeface="Adobe Caslon Pro Bold" panose="0205050205050A020403" pitchFamily="18" charset="77"/>
              </a:rPr>
            </a:br>
            <a:r>
              <a:rPr lang="en-US" sz="4400" b="1" dirty="0">
                <a:latin typeface="Adobe Caslon Pro Bold" panose="0205050205050A020403" pitchFamily="18" charset="77"/>
              </a:rPr>
              <a:t> 	      Homeland Security,  and Cybersecurity</a:t>
            </a:r>
          </a:p>
        </p:txBody>
      </p:sp>
    </p:spTree>
    <p:extLst>
      <p:ext uri="{BB962C8B-B14F-4D97-AF65-F5344CB8AC3E}">
        <p14:creationId xmlns:p14="http://schemas.microsoft.com/office/powerpoint/2010/main" val="24180807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5E42A-4365-74F5-1F86-F6D236220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DB3574-51CB-7E5F-E1A8-82CA40FC8FFA}"/>
              </a:ext>
            </a:extLst>
          </p:cNvPr>
          <p:cNvPicPr>
            <a:picLocks/>
          </p:cNvPicPr>
          <p:nvPr/>
        </p:nvPicPr>
        <p:blipFill rotWithShape="1">
          <a:blip r:embed="rId2">
            <a:alphaModFix amt="40000"/>
          </a:blip>
          <a:srcRect t="8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71550B-0D08-4DAB-E128-40555DD29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7" t="37692" r="20322" b="30945"/>
          <a:stretch/>
        </p:blipFill>
        <p:spPr>
          <a:xfrm>
            <a:off x="6336348" y="1271678"/>
            <a:ext cx="2063995" cy="2057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64521D-307A-7004-2FCC-3BA440BD3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528" y="1271678"/>
            <a:ext cx="2074925" cy="2057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51DFA8-DD47-76A7-F3EE-B59525B40FB7}"/>
              </a:ext>
            </a:extLst>
          </p:cNvPr>
          <p:cNvSpPr txBox="1"/>
          <p:nvPr/>
        </p:nvSpPr>
        <p:spPr>
          <a:xfrm>
            <a:off x="490538" y="281940"/>
            <a:ext cx="1121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ptos" panose="020B0004020202020204" pitchFamily="34" charset="0"/>
              </a:rPr>
              <a:t>DAES / ASRC Prospective Student Liaisons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70F086-50A1-876E-01D7-6755A23754A7}"/>
              </a:ext>
            </a:extLst>
          </p:cNvPr>
          <p:cNvSpPr txBox="1"/>
          <p:nvPr/>
        </p:nvSpPr>
        <p:spPr>
          <a:xfrm>
            <a:off x="3704528" y="3520781"/>
            <a:ext cx="180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ptos" panose="020B0004020202020204" pitchFamily="34" charset="0"/>
              </a:rPr>
              <a:t>Jean Carlos</a:t>
            </a:r>
          </a:p>
          <a:p>
            <a:pPr algn="ctr"/>
            <a:r>
              <a:rPr lang="en-US" sz="2400" b="1" dirty="0">
                <a:latin typeface="Aptos" panose="020B0004020202020204" pitchFamily="34" charset="0"/>
              </a:rPr>
              <a:t> Peña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61E42C-13A0-5F8C-A8D6-B7BA94C29DB8}"/>
              </a:ext>
            </a:extLst>
          </p:cNvPr>
          <p:cNvSpPr txBox="1"/>
          <p:nvPr/>
        </p:nvSpPr>
        <p:spPr>
          <a:xfrm>
            <a:off x="6466445" y="3519532"/>
            <a:ext cx="180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ptos" panose="020B0004020202020204" pitchFamily="34" charset="0"/>
              </a:rPr>
              <a:t>David</a:t>
            </a:r>
          </a:p>
          <a:p>
            <a:pPr algn="ctr"/>
            <a:r>
              <a:rPr lang="en-US" sz="2400" b="1" dirty="0">
                <a:latin typeface="Aptos" panose="020B0004020202020204" pitchFamily="34" charset="0"/>
              </a:rPr>
              <a:t> Marcial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A0ABF-8B46-E9C5-88D3-37BC17F9EE3B}"/>
              </a:ext>
            </a:extLst>
          </p:cNvPr>
          <p:cNvSpPr txBox="1"/>
          <p:nvPr/>
        </p:nvSpPr>
        <p:spPr>
          <a:xfrm>
            <a:off x="662940" y="4608907"/>
            <a:ext cx="1029842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ptos" panose="020B0004020202020204" pitchFamily="34" charset="0"/>
              </a:rPr>
              <a:t>Recommend contact points based on research interests</a:t>
            </a:r>
          </a:p>
          <a:p>
            <a:pPr marL="800100" lvl="1" indent="-3429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ptos" panose="020B0004020202020204" pitchFamily="34" charset="0"/>
              </a:rPr>
              <a:t>Resource for department offerings, options, and specializations</a:t>
            </a:r>
          </a:p>
          <a:p>
            <a:pPr marL="800100" lvl="1" indent="-3429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ptos" panose="020B0004020202020204" pitchFamily="34" charset="0"/>
              </a:rPr>
              <a:t>Down-to-earth take on grad student life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ptos" panose="020B00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CE14BD-C8F8-D90C-18BA-A83E706DB7DF}"/>
              </a:ext>
            </a:extLst>
          </p:cNvPr>
          <p:cNvSpPr txBox="1"/>
          <p:nvPr/>
        </p:nvSpPr>
        <p:spPr>
          <a:xfrm>
            <a:off x="490538" y="6174165"/>
            <a:ext cx="1121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ptos" panose="020B0004020202020204" pitchFamily="34" charset="0"/>
              </a:rPr>
              <a:t>contact</a:t>
            </a:r>
            <a:r>
              <a:rPr lang="en-US" sz="3200" b="1" dirty="0">
                <a:latin typeface="Aptos" panose="020B0004020202020204" pitchFamily="34" charset="0"/>
              </a:rPr>
              <a:t>: daesliaison@albany.edu</a:t>
            </a:r>
          </a:p>
        </p:txBody>
      </p:sp>
    </p:spTree>
    <p:extLst>
      <p:ext uri="{BB962C8B-B14F-4D97-AF65-F5344CB8AC3E}">
        <p14:creationId xmlns:p14="http://schemas.microsoft.com/office/powerpoint/2010/main" val="3850079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B49B9-EF1A-F342-BC6E-3974AC245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821"/>
          <a:stretch/>
        </p:blipFill>
        <p:spPr>
          <a:xfrm>
            <a:off x="0" y="-13648"/>
            <a:ext cx="12213889" cy="6876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D46DF1-5605-1A49-B007-FBBC7369650C}"/>
              </a:ext>
            </a:extLst>
          </p:cNvPr>
          <p:cNvSpPr txBox="1"/>
          <p:nvPr/>
        </p:nvSpPr>
        <p:spPr>
          <a:xfrm>
            <a:off x="98392" y="-3191"/>
            <a:ext cx="12107255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DAES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800" b="1" dirty="0">
                <a:latin typeface="Adobe Caslon Pro Bold" panose="0205050205050A020403" pitchFamily="18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- Synoptic–dynamic, tropical, and</a:t>
            </a:r>
            <a:br>
              <a:rPr lang="en-US" sz="4800" b="1" dirty="0">
                <a:latin typeface="Adobe Caslon Pro Bold" panose="0205050205050A020403" pitchFamily="18" charset="77"/>
              </a:rPr>
            </a:br>
            <a:r>
              <a:rPr lang="en-US" sz="4800" b="1" dirty="0">
                <a:latin typeface="Adobe Caslon Pro Bold" panose="0205050205050A020403" pitchFamily="18" charset="77"/>
              </a:rPr>
              <a:t> 	     mesoscale meteorology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4B18F-46B9-824B-BB07-62F0B70A9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58"/>
          <a:stretch/>
        </p:blipFill>
        <p:spPr>
          <a:xfrm>
            <a:off x="4250577" y="3328986"/>
            <a:ext cx="3159873" cy="33169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E61392-B75A-3443-8F08-789C62095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3328987"/>
            <a:ext cx="3758420" cy="33169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95E21D-DC43-5A42-BA04-A0D21426EC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288"/>
          <a:stretch/>
        </p:blipFill>
        <p:spPr>
          <a:xfrm>
            <a:off x="7616857" y="3328985"/>
            <a:ext cx="4403693" cy="33169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9163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7474A-A6BA-4A42-90AA-37D2E64A5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5174" b="8855"/>
          <a:stretch/>
        </p:blipFill>
        <p:spPr>
          <a:xfrm>
            <a:off x="0" y="0"/>
            <a:ext cx="1219975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921466-D0E7-BC4D-88CC-3D9801ABBB6F}"/>
              </a:ext>
            </a:extLst>
          </p:cNvPr>
          <p:cNvSpPr txBox="1"/>
          <p:nvPr/>
        </p:nvSpPr>
        <p:spPr>
          <a:xfrm>
            <a:off x="98392" y="-3191"/>
            <a:ext cx="1210725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DAES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800" b="1" dirty="0">
                <a:latin typeface="Adobe Caslon Pro Bold" panose="0205050205050A020403" pitchFamily="18" charset="77"/>
              </a:rPr>
              <a:t>World-class teaching and research in:</a:t>
            </a:r>
          </a:p>
          <a:p>
            <a:endParaRPr lang="en-US" sz="1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- Climate dynamics, paleoclimate, and</a:t>
            </a:r>
            <a:br>
              <a:rPr lang="en-US" sz="4800" b="1" dirty="0">
                <a:latin typeface="Adobe Caslon Pro Bold" panose="0205050205050A020403" pitchFamily="18" charset="77"/>
              </a:rPr>
            </a:br>
            <a:r>
              <a:rPr lang="en-US" sz="4800" b="1" dirty="0">
                <a:latin typeface="Adobe Caslon Pro Bold" panose="0205050205050A020403" pitchFamily="18" charset="77"/>
              </a:rPr>
              <a:t> 	     environmental systems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F40E92-09BE-8949-9C7C-AC964B149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4" y="3341975"/>
            <a:ext cx="3728939" cy="31916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455E18-104B-AF4E-A69E-964318B654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11487"/>
          <a:stretch/>
        </p:blipFill>
        <p:spPr bwMode="auto">
          <a:xfrm>
            <a:off x="4318950" y="3342356"/>
            <a:ext cx="3969446" cy="31912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75F2CB-00CF-2146-A204-2846189F88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7" r="11439"/>
          <a:stretch/>
        </p:blipFill>
        <p:spPr>
          <a:xfrm>
            <a:off x="8580132" y="3341974"/>
            <a:ext cx="3414292" cy="31916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7221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3EE16-5B4C-5841-8DED-3E866B181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r="22" b="15541"/>
          <a:stretch/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4CF693-0E3E-3246-A1C1-A498D188D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7" y="3272806"/>
            <a:ext cx="4498839" cy="332306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16869-7719-8047-8E38-20669175FD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27" t="1834" r="1377" b="4150"/>
          <a:stretch/>
        </p:blipFill>
        <p:spPr>
          <a:xfrm>
            <a:off x="5085362" y="3272806"/>
            <a:ext cx="6764331" cy="33230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BE9BD0-44F8-9151-F927-CEFE2972D931}"/>
              </a:ext>
            </a:extLst>
          </p:cNvPr>
          <p:cNvSpPr txBox="1"/>
          <p:nvPr/>
        </p:nvSpPr>
        <p:spPr>
          <a:xfrm>
            <a:off x="100584" y="868"/>
            <a:ext cx="1210665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effectLst>
                  <a:glow rad="127000">
                    <a:schemeClr val="accent4">
                      <a:lumMod val="60000"/>
                      <a:lumOff val="40000"/>
                      <a:alpha val="40000"/>
                    </a:schemeClr>
                  </a:glow>
                </a:effectLst>
                <a:latin typeface="Adobe Caslon Pro Bold" panose="0205050205050A020403" pitchFamily="18" charset="77"/>
              </a:rPr>
              <a:t>ASRC</a:t>
            </a:r>
            <a:r>
              <a:rPr lang="en-US" sz="6000" b="1" i="1" dirty="0">
                <a:effectLst>
                  <a:glow rad="76200">
                    <a:srgbClr val="55257A">
                      <a:alpha val="40000"/>
                    </a:srgbClr>
                  </a:glow>
                </a:effectLst>
                <a:latin typeface="Adobe Caslon Pro Bold" panose="0205050205050A020403" pitchFamily="18" charset="77"/>
              </a:rPr>
              <a:t> </a:t>
            </a:r>
          </a:p>
          <a:p>
            <a:endParaRPr lang="en-US" sz="100" b="1" i="1" dirty="0">
              <a:effectLst>
                <a:glow rad="76200">
                  <a:srgbClr val="55257A">
                    <a:alpha val="40000"/>
                  </a:srgbClr>
                </a:glow>
              </a:effectLst>
              <a:latin typeface="Adobe Caslon Pro Bold" panose="0205050205050A020403" pitchFamily="18" charset="77"/>
            </a:endParaRP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4800" b="1" dirty="0">
                <a:latin typeface="Adobe Caslon Pro Bold" panose="0205050205050A020403" pitchFamily="18" charset="77"/>
              </a:rPr>
              <a:t>World-class teaching and research in: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endParaRPr lang="en-US" sz="100" b="1" dirty="0">
              <a:latin typeface="Adobe Caslon Pro Bold" panose="0205050205050A020403" pitchFamily="18" charset="77"/>
            </a:endParaRPr>
          </a:p>
          <a:p>
            <a:r>
              <a:rPr lang="en-US" sz="4800" b="1" dirty="0">
                <a:latin typeface="Adobe Caslon Pro Bold" panose="0205050205050A020403" pitchFamily="18" charset="77"/>
              </a:rPr>
              <a:t>	- Atmospheric chemistry, air quality,</a:t>
            </a:r>
            <a:br>
              <a:rPr lang="en-US" sz="4800" b="1" dirty="0">
                <a:latin typeface="Adobe Caslon Pro Bold" panose="0205050205050A020403" pitchFamily="18" charset="77"/>
              </a:rPr>
            </a:br>
            <a:r>
              <a:rPr lang="en-US" sz="4800" b="1" dirty="0">
                <a:latin typeface="Adobe Caslon Pro Bold" panose="0205050205050A020403" pitchFamily="18" charset="77"/>
              </a:rPr>
              <a:t> 	   and coastal–urban environments</a:t>
            </a:r>
          </a:p>
        </p:txBody>
      </p:sp>
    </p:spTree>
    <p:extLst>
      <p:ext uri="{BB962C8B-B14F-4D97-AF65-F5344CB8AC3E}">
        <p14:creationId xmlns:p14="http://schemas.microsoft.com/office/powerpoint/2010/main" val="2163294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3288</TotalTime>
  <Words>1416</Words>
  <Application>Microsoft Macintosh PowerPoint</Application>
  <PresentationFormat>Widescreen</PresentationFormat>
  <Paragraphs>498</Paragraphs>
  <Slides>62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Adobe Caslon Pro Bold</vt:lpstr>
      <vt:lpstr>Aptos</vt:lpstr>
      <vt:lpstr>Arial</vt:lpstr>
      <vt:lpstr>Baskerville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Corbosiero, Kristen L</dc:creator>
  <cp:lastModifiedBy>Corbosiero, Kristen L</cp:lastModifiedBy>
  <cp:revision>23</cp:revision>
  <dcterms:created xsi:type="dcterms:W3CDTF">2022-01-25T13:20:46Z</dcterms:created>
  <dcterms:modified xsi:type="dcterms:W3CDTF">2025-06-26T16:25:11Z</dcterms:modified>
</cp:coreProperties>
</file>