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68" r:id="rId3"/>
    <p:sldId id="283" r:id="rId4"/>
    <p:sldId id="282" r:id="rId5"/>
    <p:sldId id="257" r:id="rId6"/>
    <p:sldId id="259" r:id="rId7"/>
    <p:sldId id="260" r:id="rId8"/>
    <p:sldId id="279" r:id="rId9"/>
    <p:sldId id="265" r:id="rId10"/>
    <p:sldId id="291" r:id="rId11"/>
    <p:sldId id="294" r:id="rId12"/>
    <p:sldId id="295" r:id="rId13"/>
    <p:sldId id="296" r:id="rId14"/>
    <p:sldId id="284" r:id="rId15"/>
    <p:sldId id="292" r:id="rId16"/>
    <p:sldId id="272" r:id="rId17"/>
    <p:sldId id="290" r:id="rId18"/>
    <p:sldId id="277" r:id="rId19"/>
    <p:sldId id="278" r:id="rId20"/>
    <p:sldId id="274" r:id="rId21"/>
    <p:sldId id="275" r:id="rId22"/>
    <p:sldId id="276" r:id="rId23"/>
    <p:sldId id="273" r:id="rId24"/>
    <p:sldId id="285" r:id="rId25"/>
    <p:sldId id="267" r:id="rId26"/>
    <p:sldId id="269" r:id="rId27"/>
    <p:sldId id="280" r:id="rId28"/>
    <p:sldId id="281" r:id="rId29"/>
    <p:sldId id="286" r:id="rId30"/>
    <p:sldId id="261" r:id="rId31"/>
    <p:sldId id="262" r:id="rId32"/>
    <p:sldId id="271" r:id="rId33"/>
    <p:sldId id="270" r:id="rId34"/>
    <p:sldId id="287" r:id="rId35"/>
    <p:sldId id="258" r:id="rId36"/>
    <p:sldId id="288" r:id="rId37"/>
    <p:sldId id="289" r:id="rId38"/>
    <p:sldId id="266" r:id="rId39"/>
  </p:sldIdLst>
  <p:sldSz cx="12192000" cy="6858000"/>
  <p:notesSz cx="6858000" cy="9144000"/>
  <p:embeddedFontLst>
    <p:embeddedFont>
      <p:font typeface="Play" pitchFamily="2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jQj0brjZu+e0p9PbbHtEEQCdaD7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9"/>
    <p:restoredTop sz="94689"/>
  </p:normalViewPr>
  <p:slideViewPr>
    <p:cSldViewPr snapToGrid="0">
      <p:cViewPr>
        <p:scale>
          <a:sx n="74" d="100"/>
          <a:sy n="74" d="100"/>
        </p:scale>
        <p:origin x="392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D61DD15-335C-F5D6-CBCA-C1F5854E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92CEA51E-5C26-95B9-6182-2310EC0A3B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B838AC6-69B1-A7D3-1EBE-99CAA7112C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0435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DD4276E4-B119-4026-404C-3BEB03ED9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C05D0994-33AB-1C3B-9821-6DD57ACB00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ACC85021-067A-A92D-1DD7-1BD2B045BD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4439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BCE6AB35-105C-B101-7965-42C304D6E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B1C2F6B0-9370-5B8A-00FD-D49606D099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0A73737D-71B9-BB5F-54B6-9AC411ADD0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532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94AF0B46-F041-0084-DE49-C673ABC3C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D6A82368-DA87-7188-0A8E-1444F090AD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CA9E2C15-001F-A62B-8867-495A608D26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8175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E169672-6E11-AF94-C2F0-14BE8501A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1E3DC765-516C-FB24-39F9-AC12EA3997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04676E82-4289-A537-6E13-752C929C3B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7950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F4EEFC0A-7EEE-3376-4FFF-302DC3F76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96E07D39-1BBC-A27C-91CF-6C8C8F6B66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2B43115A-D045-017A-2A00-A161561E92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0634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82DDA66D-C73F-70EC-AD42-EA0535708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BCC6E36C-A910-C7A6-C780-5923442EAF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A02F92FA-5220-4028-A433-95E100FF8B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5287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DBF089A-E77A-1B2D-30B2-3F4F33AB3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B63B8BC1-C4E8-2AED-A148-F9944D01DE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360AB07B-FDB7-338A-DBFD-71E23C1E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4913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215547DF-F591-8750-2E6E-AE1F85C67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16E3278-C268-CE18-FF15-FB4FC7816D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13D222A3-1767-BD8E-FCFA-2DEA664026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9939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58FF651A-529F-583D-165D-48843DB89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E1A9F4DB-AE98-9403-7148-96ADEB9C00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E1C58ADC-3F14-131B-2D71-1B6603552F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141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D489FAE8-4322-233D-0FBF-1F17CC39C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E786ABE5-87D6-090D-B8DE-C2421C68F8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CBC91598-2679-E659-0842-FBC5D37B18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5858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26CC96B-8AA2-9FFA-2CE8-2DD505742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1004E0EA-D4AE-D21B-2912-E16B5521D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D0DF1B79-F002-5BF8-DDC7-3EF2FD14EF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3139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A342129-F00B-CD88-8042-732AC4E49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4C7D18D7-EEBA-E906-2C71-AB97F65A74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D5FA75E-901E-28AB-E3B8-6C44C435FB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9903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30ACD8F6-F965-4B7B-D640-85409A7C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2D60709F-57CD-C5BB-0729-5805B574F4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78B9416-6E06-1BE0-0AD9-FBDA4CDB02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1225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BFD5A7EF-0E83-FA56-09D8-17C93AE67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DCE8A905-8551-0667-379E-5648B4E7EC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4BFBDC86-00E4-CB59-5041-1B6B86615C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5581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83F5ABB3-775A-BD3D-4EBC-1460A0001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54F9C232-AAA2-2D46-56DE-B72B693AB2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63A14591-D27E-F94E-C0A9-08F8BA78A5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3328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2EBDA2A-4514-244F-7B9A-ACF3FC451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532F5A37-C798-6D53-5AD8-7E822D6841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BA30C554-EF10-F82C-E98E-AB53D3A4E4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8116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F7C94C31-AA00-215A-D119-79A200FDF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F4F17996-7326-6EC1-257B-12D94E3072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B83A8692-2D51-3C24-A296-D0E47775A5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0797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65215FE2-1707-91A5-A057-2FD778488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60E716E8-C4E7-8882-3F2B-CCD2A56598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8854AFB7-EF7C-CFC7-1262-C4B071AD34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50317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D43E954-FD1E-2FFA-D6FA-09DC2F076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395D0C3A-A841-70F1-B915-18A9228A63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138DFFCC-1C6E-278D-8AB6-5373BA81F8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0725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2A1D7FCD-B2BB-A426-E9D1-C42B5F271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78DBD839-EA98-7492-13BF-72E6D65A61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F6971614-FDF5-AC37-BBC7-86F95B096B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8815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A39335C-12D2-0FD5-873B-68F4CA822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96CA515D-99E6-A693-1E33-D241CAC7DE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546C240-BD5D-BD86-3F0F-54B082EE39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6054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A86E654E-46E4-71CA-82E6-108C73254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262E1055-545B-698D-9A9C-AF0A38E51A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379544FB-1650-E5B8-172E-D428134374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20116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A1FE135-7CB4-D645-07EA-C27ECE954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09F6113C-C4AF-189F-3472-A2F5F97EA0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051565D0-361F-6D1B-629E-4BCF88EFAE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6140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01BAF25-C5CA-5C59-F214-9B16FA632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D6C44D1B-FFB2-0EB0-5E74-5646E9DD9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253670DC-3F7D-C382-C335-B08043AAD1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40232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3DF20FBD-6ECB-77B2-3E17-52597969A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4BF95A0B-16C6-676D-56AA-D1698E8891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9FAF48F-BABD-BD55-5F4D-38A72AF750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45865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21CB5486-69EA-1CA5-C147-F310970EB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12A4BA9F-3CA1-EA5F-6F79-1A528F1B66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0877C45-3953-889D-EF62-9F7B17EE8A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94839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6AD13BD3-DDF1-CC6D-6968-647161CDD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02603A92-FF40-9F4A-06BA-07F8AFB1A8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87B3D7C7-AAD3-5F38-0E26-D56F5B25C7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10357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BA8B27CD-5E32-6C49-6548-AD102D505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1B72D06-54DD-8521-AEFF-93084B5865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https://x.com/</a:t>
            </a:r>
            <a:r>
              <a:rPr lang="en-US" dirty="0" err="1"/>
              <a:t>NickMerianos</a:t>
            </a:r>
            <a:r>
              <a:rPr lang="en-US" dirty="0"/>
              <a:t>/status/2026328503835382202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3C68D954-B77D-F825-1321-1374C26734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2623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8AA4A246-8D77-D511-5F18-06F732413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B72944EC-A88F-753E-6D44-5B8C97FC74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055EDE12-9E7F-151A-A91F-924F35B4AB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1261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2807ED5-3E24-D109-2304-1F38E4971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3A0844A9-6C4F-1B12-5430-98A37A7C2B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33F25D00-6A46-1C8E-28EA-F05DDD6478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4908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93B9B6FB-753E-411B-4EB0-812E72D5E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6846CABA-2C4C-A239-0426-7C5C19CD54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EA3E738-B377-B412-3085-EF368823B8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5982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38E67ED5-5467-10F2-A6A5-9B170F724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38E0DCFC-6575-A426-49DC-21186B88A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063C3084-8E3F-BA0A-D409-42D0191FBF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783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766F276-7651-711F-F5E8-1BF5D1A92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C851166B-A178-0BF4-D78D-909D29CE23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12672C0-F106-928A-D0B2-6E964975B5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1591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4A56248-1CEE-2B5C-4684-E2651D204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F4E1846C-B397-9FC4-8B5F-B6B9AC2789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weather.com</a:t>
            </a:r>
            <a:r>
              <a:rPr lang="en-US" dirty="0"/>
              <a:t>/storms/winter/news/2026-02-23-east-coast-blizzard-snowstorm-bomb-cyclone-noreaster-recap</a:t>
            </a: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F4425E1C-2A95-A165-6C12-FC17C6E086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126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gif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1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2.jpeg"/><Relationship Id="rId9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52400" y="2705531"/>
            <a:ext cx="11887200" cy="144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</a:rPr>
              <a:t>Blizzard of 2026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</a:rPr>
              <a:t>Impacts and Eye Candy</a:t>
            </a:r>
            <a:endParaRPr sz="1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DD817792-D3BD-87BC-A835-9B366788B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9752B283-1A1B-8CA1-59FB-4DF2EA2A5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37A583A5-09F9-8920-909E-B19E4BBF61EC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4440D942-9047-37B1-0939-B61C3C0AD5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9ADD7DF7-EAE6-7DD2-D410-CF6307E7A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989D05-46F2-6DED-AA99-9D918D705164}"/>
              </a:ext>
            </a:extLst>
          </p:cNvPr>
          <p:cNvSpPr txBox="1"/>
          <p:nvPr/>
        </p:nvSpPr>
        <p:spPr>
          <a:xfrm>
            <a:off x="3036498" y="6429791"/>
            <a:ext cx="4783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https://x.com/</a:t>
            </a:r>
            <a:r>
              <a:rPr lang="en-US" dirty="0" err="1"/>
              <a:t>jjrennie</a:t>
            </a:r>
            <a:r>
              <a:rPr lang="en-US" dirty="0"/>
              <a:t>/status/2026351901311193470?s=20</a:t>
            </a:r>
          </a:p>
        </p:txBody>
      </p:sp>
      <p:pic>
        <p:nvPicPr>
          <p:cNvPr id="4" name="Picture 3" descr="A graph showing the growth of a hurricane&#10;&#10;AI-generated content may be incorrect.">
            <a:extLst>
              <a:ext uri="{FF2B5EF4-FFF2-40B4-BE49-F238E27FC236}">
                <a16:creationId xmlns:a16="http://schemas.microsoft.com/office/drawing/2014/main" id="{231073DB-A527-5BA0-0569-EB2B9EC1D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35" y="0"/>
            <a:ext cx="10421095" cy="6217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AC58DF-7326-F02F-53A6-6B3DC746ABC9}"/>
              </a:ext>
            </a:extLst>
          </p:cNvPr>
          <p:cNvSpPr txBox="1"/>
          <p:nvPr/>
        </p:nvSpPr>
        <p:spPr>
          <a:xfrm>
            <a:off x="1470862" y="948904"/>
            <a:ext cx="41777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Storm total: 37.9”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Season to date: 67.8”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Storm / Season: 55.9%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Storm / Seasonal Norm: ~103.6%</a:t>
            </a:r>
          </a:p>
        </p:txBody>
      </p:sp>
    </p:spTree>
    <p:extLst>
      <p:ext uri="{BB962C8B-B14F-4D97-AF65-F5344CB8AC3E}">
        <p14:creationId xmlns:p14="http://schemas.microsoft.com/office/powerpoint/2010/main" val="1522963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0CA2A283-D5CA-FB67-7D57-A3407D7C9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DAFDAB1B-759D-58CF-51F1-ABDCBBDFEF51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4B5607F6-B3E3-CF38-2CF0-2378A57773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09E46060-67E3-7233-1AE7-92671636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A850F6-2129-353B-B701-3CDD65AA190E}"/>
              </a:ext>
            </a:extLst>
          </p:cNvPr>
          <p:cNvSpPr txBox="1"/>
          <p:nvPr/>
        </p:nvSpPr>
        <p:spPr>
          <a:xfrm>
            <a:off x="3036498" y="6429791"/>
            <a:ext cx="4783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https://x.com/</a:t>
            </a:r>
            <a:r>
              <a:rPr lang="en-US" dirty="0" err="1"/>
              <a:t>jjrennie</a:t>
            </a:r>
            <a:r>
              <a:rPr lang="en-US" dirty="0"/>
              <a:t>/status/2026361628397052077?s=20</a:t>
            </a:r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12303A4E-D513-8020-6420-D960CD3FF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372" y="8395"/>
            <a:ext cx="8201256" cy="6300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2B53E-746E-FE0E-3599-1D96DCF46021}"/>
              </a:ext>
            </a:extLst>
          </p:cNvPr>
          <p:cNvSpPr txBox="1"/>
          <p:nvPr/>
        </p:nvSpPr>
        <p:spPr>
          <a:xfrm>
            <a:off x="4765130" y="2841126"/>
            <a:ext cx="3718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glow rad="76200">
                    <a:schemeClr val="bg1"/>
                  </a:glow>
                </a:effectLst>
              </a:rPr>
              <a:t>Season has less than Providence’s storm of 37.9”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AC60FA-22EC-F215-4CEE-950CC8C9E385}"/>
              </a:ext>
            </a:extLst>
          </p:cNvPr>
          <p:cNvSpPr txBox="1"/>
          <p:nvPr/>
        </p:nvSpPr>
        <p:spPr>
          <a:xfrm>
            <a:off x="3434261" y="502921"/>
            <a:ext cx="6380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effectLst>
                  <a:glow rad="76200">
                    <a:schemeClr val="bg1"/>
                  </a:glow>
                </a:effectLst>
              </a:rPr>
              <a:t>Season has more than Providence’s storm of 37.9”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2EC357-314F-99F7-8AC4-28BA3E2339FE}"/>
              </a:ext>
            </a:extLst>
          </p:cNvPr>
          <p:cNvCxnSpPr>
            <a:cxnSpLocks/>
          </p:cNvCxnSpPr>
          <p:nvPr/>
        </p:nvCxnSpPr>
        <p:spPr>
          <a:xfrm>
            <a:off x="8057072" y="948751"/>
            <a:ext cx="793630" cy="500487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0B48F6-E15F-B726-2098-9EA1E329C706}"/>
              </a:ext>
            </a:extLst>
          </p:cNvPr>
          <p:cNvCxnSpPr>
            <a:cxnSpLocks/>
          </p:cNvCxnSpPr>
          <p:nvPr/>
        </p:nvCxnSpPr>
        <p:spPr>
          <a:xfrm flipH="1">
            <a:off x="4416725" y="966004"/>
            <a:ext cx="1500791" cy="75927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501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D37405DA-1BBD-8B26-398C-86A700BA8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6403CDEE-C766-7223-E6B1-56C0E05DC181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64822CE5-676C-A042-4A3B-5B9D349E77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B4189308-7A1A-BD07-7253-6F3D59C2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78A49-DF55-E446-A20D-EC270D0D7F47}"/>
              </a:ext>
            </a:extLst>
          </p:cNvPr>
          <p:cNvSpPr txBox="1"/>
          <p:nvPr/>
        </p:nvSpPr>
        <p:spPr>
          <a:xfrm>
            <a:off x="3036498" y="6429791"/>
            <a:ext cx="4783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https://x.com/</a:t>
            </a:r>
            <a:r>
              <a:rPr lang="en-US" dirty="0" err="1"/>
              <a:t>jjrennie</a:t>
            </a:r>
            <a:r>
              <a:rPr lang="en-US" dirty="0"/>
              <a:t>/status/2026361628397052077?s=20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DF175-D2DD-2A42-2544-B6B6DDD07E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95373" y="8395"/>
            <a:ext cx="8201254" cy="6300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54CE3B-3031-C5B5-2223-171EE9012C11}"/>
              </a:ext>
            </a:extLst>
          </p:cNvPr>
          <p:cNvSpPr txBox="1"/>
          <p:nvPr/>
        </p:nvSpPr>
        <p:spPr>
          <a:xfrm>
            <a:off x="4276512" y="2721114"/>
            <a:ext cx="4177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glow rad="76200">
                    <a:schemeClr val="bg1"/>
                  </a:glow>
                </a:effectLst>
              </a:rPr>
              <a:t>Season has less than Providence’s SEASON of 67.8”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F3C8D-568B-DA62-DAF2-4570249003E6}"/>
              </a:ext>
            </a:extLst>
          </p:cNvPr>
          <p:cNvSpPr txBox="1"/>
          <p:nvPr/>
        </p:nvSpPr>
        <p:spPr>
          <a:xfrm>
            <a:off x="3247512" y="502921"/>
            <a:ext cx="6753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effectLst>
                  <a:glow rad="76200">
                    <a:schemeClr val="bg1"/>
                  </a:glow>
                </a:effectLst>
              </a:rPr>
              <a:t>Season has more than Providence’s SEASON of 67.8”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E0E444-7497-8FB3-3992-591FDD3AAD19}"/>
              </a:ext>
            </a:extLst>
          </p:cNvPr>
          <p:cNvCxnSpPr>
            <a:cxnSpLocks/>
          </p:cNvCxnSpPr>
          <p:nvPr/>
        </p:nvCxnSpPr>
        <p:spPr>
          <a:xfrm>
            <a:off x="8057072" y="948751"/>
            <a:ext cx="793630" cy="500487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4DE683-B972-4A30-CE69-462BE5C636AC}"/>
              </a:ext>
            </a:extLst>
          </p:cNvPr>
          <p:cNvCxnSpPr>
            <a:cxnSpLocks/>
          </p:cNvCxnSpPr>
          <p:nvPr/>
        </p:nvCxnSpPr>
        <p:spPr>
          <a:xfrm flipH="1">
            <a:off x="4416725" y="966004"/>
            <a:ext cx="1500791" cy="75927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067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FAA02A43-3D6E-D936-134B-3991157A6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340E4679-376A-8387-52D5-9FF689017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82" y="965138"/>
            <a:ext cx="5800876" cy="4572000"/>
          </a:xfrm>
          <a:prstGeom prst="rect">
            <a:avLst/>
          </a:prstGeom>
        </p:spPr>
      </p:pic>
      <p:pic>
        <p:nvPicPr>
          <p:cNvPr id="10" name="Picture 9" descr="A map of the united states&#10;&#10;AI-generated content may be incorrect.">
            <a:extLst>
              <a:ext uri="{FF2B5EF4-FFF2-40B4-BE49-F238E27FC236}">
                <a16:creationId xmlns:a16="http://schemas.microsoft.com/office/drawing/2014/main" id="{4841F01D-8D3B-2EFD-5EF3-55F8A7668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65138"/>
            <a:ext cx="5887962" cy="4572000"/>
          </a:xfrm>
          <a:prstGeom prst="rect">
            <a:avLst/>
          </a:prstGeom>
        </p:spPr>
      </p:pic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BB617C26-B52C-E0F1-B63E-0193F80D2B52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01E78F25-BCA0-FC14-219B-7FA3B84059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AD466E01-7A3C-76BF-1AEC-2B1F83B7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F258FE-29EB-F6A3-AE79-7B96F346489E}"/>
              </a:ext>
            </a:extLst>
          </p:cNvPr>
          <p:cNvSpPr txBox="1"/>
          <p:nvPr/>
        </p:nvSpPr>
        <p:spPr>
          <a:xfrm>
            <a:off x="3036498" y="6429791"/>
            <a:ext cx="4783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https://x.com/</a:t>
            </a:r>
            <a:r>
              <a:rPr lang="en-US" dirty="0" err="1"/>
              <a:t>jjrennie</a:t>
            </a:r>
            <a:r>
              <a:rPr lang="en-US" dirty="0"/>
              <a:t>/status/2026361628397052077?s=20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59AB9-7620-7450-3297-9E547D6B50CF}"/>
              </a:ext>
            </a:extLst>
          </p:cNvPr>
          <p:cNvSpPr txBox="1"/>
          <p:nvPr/>
        </p:nvSpPr>
        <p:spPr>
          <a:xfrm>
            <a:off x="6474925" y="488426"/>
            <a:ext cx="5299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effectLst>
                  <a:glow rad="76200">
                    <a:schemeClr val="bg1"/>
                  </a:glow>
                </a:effectLst>
              </a:rPr>
              <a:t>Season &gt;&lt; Providence’s SEASON of 67.8”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514300-8A6B-9F97-670B-8130EE25D8F7}"/>
              </a:ext>
            </a:extLst>
          </p:cNvPr>
          <p:cNvSpPr txBox="1"/>
          <p:nvPr/>
        </p:nvSpPr>
        <p:spPr>
          <a:xfrm>
            <a:off x="535744" y="486794"/>
            <a:ext cx="514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effectLst>
                  <a:glow rad="76200">
                    <a:schemeClr val="bg1"/>
                  </a:glow>
                </a:effectLst>
              </a:rPr>
              <a:t>Season &gt;&lt; Providence’s STORM of 37.9”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16F952-5A3C-3455-548F-3FDEE343CC3E}"/>
              </a:ext>
            </a:extLst>
          </p:cNvPr>
          <p:cNvSpPr txBox="1"/>
          <p:nvPr/>
        </p:nvSpPr>
        <p:spPr>
          <a:xfrm>
            <a:off x="174872" y="5657569"/>
            <a:ext cx="11809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While most of New England has seen more than 37.9” of snow, only the lake-effect belts and the higher terrain has seen more seasonal snowfall than Providence, except for a few near-coastal locations impacted by the January storm and inverted trough storm.</a:t>
            </a:r>
          </a:p>
        </p:txBody>
      </p:sp>
    </p:spTree>
    <p:extLst>
      <p:ext uri="{BB962C8B-B14F-4D97-AF65-F5344CB8AC3E}">
        <p14:creationId xmlns:p14="http://schemas.microsoft.com/office/powerpoint/2010/main" val="2589507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9C0D10AB-F38D-D317-98B7-6F7471654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D641DD49-B2C5-E450-8051-5984462D823B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>
            <a:extLst>
              <a:ext uri="{FF2B5EF4-FFF2-40B4-BE49-F238E27FC236}">
                <a16:creationId xmlns:a16="http://schemas.microsoft.com/office/drawing/2014/main" id="{F33E3EB7-3ED1-128E-3444-282A9E182E38}"/>
              </a:ext>
            </a:extLst>
          </p:cNvPr>
          <p:cNvSpPr txBox="1"/>
          <p:nvPr/>
        </p:nvSpPr>
        <p:spPr>
          <a:xfrm>
            <a:off x="152400" y="2705531"/>
            <a:ext cx="11887200" cy="144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</a:rPr>
              <a:t>Comparison with Past Storms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Rhode Island</a:t>
            </a:r>
            <a:endParaRPr sz="1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885D70F4-5AC7-7F66-F4C6-D349F94260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B028FCDB-D058-E80F-E309-CF4F585CE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30832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0C2E8D7D-3E43-3159-B899-2405CCF38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5CFD39B9-46E8-EEFA-55A5-EB6646022EF2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12ABBD87-DB08-4974-5955-10F82C6669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AE665DE9-574F-F2DE-D529-FB9ECB3F0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FA129-E1C3-9245-0ABE-BDF571D29EB1}"/>
              </a:ext>
            </a:extLst>
          </p:cNvPr>
          <p:cNvSpPr txBox="1"/>
          <p:nvPr/>
        </p:nvSpPr>
        <p:spPr>
          <a:xfrm>
            <a:off x="3036498" y="6429791"/>
            <a:ext cx="4815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https://x.com/</a:t>
            </a:r>
            <a:r>
              <a:rPr lang="en-US" dirty="0" err="1"/>
              <a:t>WxNB</a:t>
            </a:r>
            <a:r>
              <a:rPr lang="en-US" dirty="0"/>
              <a:t>_/status/2026288027287404935?s=20</a:t>
            </a:r>
          </a:p>
        </p:txBody>
      </p:sp>
      <p:pic>
        <p:nvPicPr>
          <p:cNvPr id="5" name="Picture 4" descr="A graph showing the number of snow falling&#10;&#10;AI-generated content may be incorrect.">
            <a:extLst>
              <a:ext uri="{FF2B5EF4-FFF2-40B4-BE49-F238E27FC236}">
                <a16:creationId xmlns:a16="http://schemas.microsoft.com/office/drawing/2014/main" id="{301D75E1-5E7D-A6C2-2714-0ADCDA2E5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937" y="19499"/>
            <a:ext cx="8366126" cy="62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00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D9AFAD7D-6C2B-2713-AA35-D88101C46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730292E0-9320-E51F-8050-175F85F0E84B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0ACE9701-D369-A2B3-CAB9-871BA11EBC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5600FE39-CDE9-54D8-47E8-887F45B0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id="{4BCFC8C1-5131-6704-8ECB-B39360CF9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4097163" cy="2301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C99EA4-D0F8-087E-7C86-F6399DFCA6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20024"/>
          <a:stretch/>
        </p:blipFill>
        <p:spPr>
          <a:xfrm>
            <a:off x="4270105" y="426720"/>
            <a:ext cx="7799973" cy="5486047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7D6EC050-E4E3-67A8-09CC-9CCAF8E5A55D}"/>
              </a:ext>
            </a:extLst>
          </p:cNvPr>
          <p:cNvSpPr/>
          <p:nvPr/>
        </p:nvSpPr>
        <p:spPr>
          <a:xfrm>
            <a:off x="3657600" y="426720"/>
            <a:ext cx="424323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16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6E2C3DCF-5BCA-3AA0-CDC3-C85C0FC38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7FB86729-4E98-DDF6-FBEC-6EC1CE5F03DD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2CD17178-E4E4-11E1-4892-A56F6B6675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08782148-8670-0CC1-CFF3-BE4C8C661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id="{23CC483D-FEA9-4200-8B87-3456A0FAB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46" y="0"/>
            <a:ext cx="11187308" cy="6283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0EC75-ABFA-7297-86FE-793E7F4C91E8}"/>
              </a:ext>
            </a:extLst>
          </p:cNvPr>
          <p:cNvSpPr txBox="1"/>
          <p:nvPr/>
        </p:nvSpPr>
        <p:spPr>
          <a:xfrm>
            <a:off x="3657600" y="5417388"/>
            <a:ext cx="502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https://x.com/</a:t>
            </a:r>
            <a:r>
              <a:rPr lang="en-US" dirty="0" err="1"/>
              <a:t>TerryWBZ</a:t>
            </a:r>
            <a:r>
              <a:rPr lang="en-US" dirty="0"/>
              <a:t>/status/2026338381018358156?s=20</a:t>
            </a:r>
          </a:p>
        </p:txBody>
      </p:sp>
    </p:spTree>
    <p:extLst>
      <p:ext uri="{BB962C8B-B14F-4D97-AF65-F5344CB8AC3E}">
        <p14:creationId xmlns:p14="http://schemas.microsoft.com/office/powerpoint/2010/main" val="2297818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DC618647-544E-23A4-C9D8-0A38BD602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073AFDCD-8766-2C59-8AC5-B5644D6B875C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A8F81483-CF93-9028-34EA-5E1CFBEC5B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7AB3B7AD-74DD-FE11-C82C-62BF290F9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id="{F2707D12-3DB8-F199-EA11-6712AF626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4097163" cy="2301240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2E24633B-48DF-C909-1AFD-96BA51CAD08F}"/>
              </a:ext>
            </a:extLst>
          </p:cNvPr>
          <p:cNvSpPr/>
          <p:nvPr/>
        </p:nvSpPr>
        <p:spPr>
          <a:xfrm>
            <a:off x="3657600" y="426720"/>
            <a:ext cx="424323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00BE80E-6E92-2267-C0CE-7E0192134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579" y="165100"/>
            <a:ext cx="6976449" cy="60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39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DFCBE5A9-1243-CBE9-7A1B-79F4E914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15266D7A-5B8C-3981-8E3D-468234716D67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74C7C4CD-172C-DBFB-2E24-5E1B7FD3FA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9B793E62-0210-7297-AEC9-B17586F3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id="{BB2E1904-87AE-7FF9-216D-32B564882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4097163" cy="2301240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A00F7ABB-4732-0C85-794B-9A025286502B}"/>
              </a:ext>
            </a:extLst>
          </p:cNvPr>
          <p:cNvSpPr/>
          <p:nvPr/>
        </p:nvSpPr>
        <p:spPr>
          <a:xfrm>
            <a:off x="3657600" y="426720"/>
            <a:ext cx="424323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7175A1E-1AC7-D748-51C2-CA642BCFBC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780" b="8997"/>
          <a:stretch>
            <a:fillRect/>
          </a:stretch>
        </p:blipFill>
        <p:spPr>
          <a:xfrm>
            <a:off x="60961" y="79999"/>
            <a:ext cx="12070078" cy="67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60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sstwitter.com_1771956856040.mp4">
            <a:hlinkClick r:id="" action="ppaction://media"/>
            <a:extLst>
              <a:ext uri="{FF2B5EF4-FFF2-40B4-BE49-F238E27FC236}">
                <a16:creationId xmlns:a16="http://schemas.microsoft.com/office/drawing/2014/main" id="{CF9B558C-84ED-4A52-4B5F-6069E77B32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85320" cy="6797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6E8EEF-FEBC-D9B3-E717-B6086AC78FB8}"/>
              </a:ext>
            </a:extLst>
          </p:cNvPr>
          <p:cNvSpPr txBox="1"/>
          <p:nvPr/>
        </p:nvSpPr>
        <p:spPr>
          <a:xfrm>
            <a:off x="106680" y="167640"/>
            <a:ext cx="5115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https://x.com/CIRA_CSU/status/2026334195040301417?s=20</a:t>
            </a:r>
          </a:p>
        </p:txBody>
      </p:sp>
    </p:spTree>
    <p:extLst>
      <p:ext uri="{BB962C8B-B14F-4D97-AF65-F5344CB8AC3E}">
        <p14:creationId xmlns:p14="http://schemas.microsoft.com/office/powerpoint/2010/main" val="43343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E46B165B-F8BF-70AF-7725-659075F9F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3BCFEDEB-2897-20E1-9C68-8F94991E2491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7074577A-67E4-5C9C-0DB6-D9AD1E66A5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82C5E389-EE32-B990-66C6-57F3DB985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id="{29710893-4513-6104-AC89-5E64EE0C2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4097163" cy="2301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C2C3A9-ADC8-C028-B362-868D85FC44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507" b="4507"/>
          <a:stretch/>
        </p:blipFill>
        <p:spPr>
          <a:xfrm>
            <a:off x="4270105" y="426720"/>
            <a:ext cx="7799973" cy="5486047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A8A536BD-C503-71C0-F161-1093A01025DB}"/>
              </a:ext>
            </a:extLst>
          </p:cNvPr>
          <p:cNvSpPr/>
          <p:nvPr/>
        </p:nvSpPr>
        <p:spPr>
          <a:xfrm>
            <a:off x="3657600" y="609600"/>
            <a:ext cx="424323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A1AAE-3C2E-C853-35E3-D464F22CDE8C}"/>
              </a:ext>
            </a:extLst>
          </p:cNvPr>
          <p:cNvSpPr txBox="1"/>
          <p:nvPr/>
        </p:nvSpPr>
        <p:spPr>
          <a:xfrm>
            <a:off x="1186806" y="3381970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1996</a:t>
            </a:r>
          </a:p>
        </p:txBody>
      </p:sp>
    </p:spTree>
    <p:extLst>
      <p:ext uri="{BB962C8B-B14F-4D97-AF65-F5344CB8AC3E}">
        <p14:creationId xmlns:p14="http://schemas.microsoft.com/office/powerpoint/2010/main" val="1525663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FCE79400-17CC-B43F-605F-C05EF02E2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9B07E447-9953-108E-804D-70F27F13521C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C5E8A11F-AA2E-D21B-A629-78CA90AED2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3D07F8D2-8932-F997-78D7-5C8FFC4C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id="{9D9A3224-AB74-512D-01E9-616C5F7BD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4097163" cy="2301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27BB1F-693B-F3A8-75D1-1E7416376F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199" b="277"/>
          <a:stretch>
            <a:fillRect/>
          </a:stretch>
        </p:blipFill>
        <p:spPr>
          <a:xfrm>
            <a:off x="4270105" y="0"/>
            <a:ext cx="7799973" cy="6309360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00021A58-CBD5-51F1-5094-389224C2C394}"/>
              </a:ext>
            </a:extLst>
          </p:cNvPr>
          <p:cNvSpPr/>
          <p:nvPr/>
        </p:nvSpPr>
        <p:spPr>
          <a:xfrm>
            <a:off x="3657600" y="762000"/>
            <a:ext cx="424323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EF6BD-1387-E2AF-F251-4CDBA609495A}"/>
              </a:ext>
            </a:extLst>
          </p:cNvPr>
          <p:cNvSpPr txBox="1"/>
          <p:nvPr/>
        </p:nvSpPr>
        <p:spPr>
          <a:xfrm>
            <a:off x="1186806" y="3381970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759763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C1A8BF72-1F13-016D-789D-A2C75503F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D7E5F9A7-AD20-CA8D-4A29-B241C3EF5D67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8B8E0F6F-4050-EE0F-A4F9-A05B518314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78F9A840-337A-5B94-C956-AD0BBAB34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id="{62569585-33EB-0E0B-4D2C-3860A0076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4097163" cy="2301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4986E2-6D8C-589A-A9D4-E51A393AAA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2" b="212"/>
          <a:stretch/>
        </p:blipFill>
        <p:spPr>
          <a:xfrm>
            <a:off x="4270105" y="0"/>
            <a:ext cx="7799973" cy="6309360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1A3261AF-A2E1-48E9-055F-3251C2833248}"/>
              </a:ext>
            </a:extLst>
          </p:cNvPr>
          <p:cNvSpPr/>
          <p:nvPr/>
        </p:nvSpPr>
        <p:spPr>
          <a:xfrm>
            <a:off x="3657600" y="944880"/>
            <a:ext cx="424323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753E4-1BDA-14A2-AE4B-18A9BE2A525C}"/>
              </a:ext>
            </a:extLst>
          </p:cNvPr>
          <p:cNvSpPr txBox="1"/>
          <p:nvPr/>
        </p:nvSpPr>
        <p:spPr>
          <a:xfrm>
            <a:off x="1186806" y="3381970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730639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47121CED-C557-584B-3227-F6A38C867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B6E9EF51-B4F4-8F95-8DFC-048C4A465065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16C2915D-A8E1-5117-C347-A4582A0757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6397F7F7-98D2-66D8-6B0C-613F89635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id="{6A422EF7-44BB-1340-F205-CCD13D7FC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4097163" cy="2301240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15BF01BF-6BF2-F78C-AC00-D2C5EE3E7B14}"/>
              </a:ext>
            </a:extLst>
          </p:cNvPr>
          <p:cNvSpPr/>
          <p:nvPr/>
        </p:nvSpPr>
        <p:spPr>
          <a:xfrm>
            <a:off x="3657600" y="1143000"/>
            <a:ext cx="424323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3DFC1-EA3F-60D0-371B-47CEE83D3D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90" r="8787"/>
          <a:stretch/>
        </p:blipFill>
        <p:spPr>
          <a:xfrm>
            <a:off x="4252920" y="426721"/>
            <a:ext cx="7817158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6EB59-0A1C-BEA9-4F4A-854FC1376862}"/>
              </a:ext>
            </a:extLst>
          </p:cNvPr>
          <p:cNvSpPr txBox="1"/>
          <p:nvPr/>
        </p:nvSpPr>
        <p:spPr>
          <a:xfrm>
            <a:off x="1186806" y="3381970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386530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EA29DCA4-C346-7351-FEEF-25E7A865B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E558234A-F8A9-B335-303A-743769DAC03F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>
            <a:extLst>
              <a:ext uri="{FF2B5EF4-FFF2-40B4-BE49-F238E27FC236}">
                <a16:creationId xmlns:a16="http://schemas.microsoft.com/office/drawing/2014/main" id="{AD4888F7-3BF8-4A4A-92AB-FF78F260F282}"/>
              </a:ext>
            </a:extLst>
          </p:cNvPr>
          <p:cNvSpPr txBox="1"/>
          <p:nvPr/>
        </p:nvSpPr>
        <p:spPr>
          <a:xfrm>
            <a:off x="152400" y="2705531"/>
            <a:ext cx="11887200" cy="144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</a:rPr>
              <a:t>Eye Candy and Photos from Social Media</a:t>
            </a:r>
            <a:endParaRPr sz="1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371F9F01-6973-19BE-4588-63F01AA9A1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5453B0A0-1DA9-36B3-48DF-113A6A07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2259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781FB0E1-2768-EC8A-D72E-9F8BE5EE7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17732EC1-0AD7-57DB-3120-18D60EAEE764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4EE7F20D-2869-F661-DF34-18000BE786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C4DE8FA8-C4E6-4B38-67F0-1E6DCB8ED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A screenshot of a screenshot of a snow covered parking lot&#10;&#10;AI-generated content may be incorrect.">
            <a:extLst>
              <a:ext uri="{FF2B5EF4-FFF2-40B4-BE49-F238E27FC236}">
                <a16:creationId xmlns:a16="http://schemas.microsoft.com/office/drawing/2014/main" id="{2A44033B-3FFB-0389-9882-72D6F5A0A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77" y="678180"/>
            <a:ext cx="5124746" cy="5029200"/>
          </a:xfrm>
          <a:prstGeom prst="rect">
            <a:avLst/>
          </a:prstGeom>
        </p:spPr>
      </p:pic>
      <p:pic>
        <p:nvPicPr>
          <p:cNvPr id="6" name="Picture 5" descr="A screenshot of a screen shot of a snowman&#10;&#10;AI-generated content may be incorrect.">
            <a:extLst>
              <a:ext uri="{FF2B5EF4-FFF2-40B4-BE49-F238E27FC236}">
                <a16:creationId xmlns:a16="http://schemas.microsoft.com/office/drawing/2014/main" id="{587825BF-5DC7-FD3D-44C7-0D5BF089A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077" y="678180"/>
            <a:ext cx="629724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90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F33E3A0F-7721-B4AB-E1E6-2345731F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3A486995-4F48-90D1-1C41-328D00DA36BB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3845D51B-D5FC-9FED-9F49-5AF055004D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822FABD0-4E09-486B-B8DD-6313228E2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9306E7-DA0A-DCFF-520C-C0EFF41667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220980"/>
            <a:ext cx="6089583" cy="5943599"/>
          </a:xfrm>
          <a:prstGeom prst="rect">
            <a:avLst/>
          </a:prstGeom>
        </p:spPr>
      </p:pic>
      <p:pic>
        <p:nvPicPr>
          <p:cNvPr id="4" name="Picture 3" descr="People walking in the snow&#10;&#10;AI-generated content may be incorrect.">
            <a:extLst>
              <a:ext uri="{FF2B5EF4-FFF2-40B4-BE49-F238E27FC236}">
                <a16:creationId xmlns:a16="http://schemas.microsoft.com/office/drawing/2014/main" id="{30A77B2A-D23D-88E8-E18E-8203ED340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177" y="220980"/>
            <a:ext cx="3331666" cy="5943600"/>
          </a:xfrm>
          <a:prstGeom prst="rect">
            <a:avLst/>
          </a:prstGeom>
        </p:spPr>
      </p:pic>
      <p:pic>
        <p:nvPicPr>
          <p:cNvPr id="7" name="Picture 6" descr="A person in a hole in snow&#10;&#10;AI-generated content may be incorrect.">
            <a:extLst>
              <a:ext uri="{FF2B5EF4-FFF2-40B4-BE49-F238E27FC236}">
                <a16:creationId xmlns:a16="http://schemas.microsoft.com/office/drawing/2014/main" id="{A2783FF8-B494-3BCF-1DB5-D3DAEE307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2419" y="220980"/>
            <a:ext cx="273382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42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77EB574E-9B6C-911C-FB48-7A0976D04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CD5752F0-8E2A-790B-AD7D-188DA80D5BD2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1BF287B0-5D34-9CD8-1AC3-2265BD299A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A567AD8D-8A0C-3775-B255-81A32EC61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99634-C046-2E91-4232-CE718ED3A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58" y="45720"/>
            <a:ext cx="5648943" cy="6187854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C2721176-C4FD-BE76-AA50-98792FC4E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448" y="45720"/>
            <a:ext cx="6276230" cy="2682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0750BE-9384-BED1-6A70-ED3B1D4DE467}"/>
              </a:ext>
            </a:extLst>
          </p:cNvPr>
          <p:cNvSpPr txBox="1"/>
          <p:nvPr/>
        </p:nvSpPr>
        <p:spPr>
          <a:xfrm>
            <a:off x="5764701" y="5809802"/>
            <a:ext cx="4025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←</a:t>
            </a:r>
            <a:r>
              <a:rPr lang="en-US" dirty="0"/>
              <a:t>Posted on 24 Feb, Mayor of New Bedford, 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46CBEA-17D8-43A2-21BC-804E61C51F33}"/>
              </a:ext>
            </a:extLst>
          </p:cNvPr>
          <p:cNvSpPr txBox="1"/>
          <p:nvPr/>
        </p:nvSpPr>
        <p:spPr>
          <a:xfrm>
            <a:off x="7987440" y="2773680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↑ Posted on 23 Feb</a:t>
            </a:r>
          </a:p>
        </p:txBody>
      </p:sp>
    </p:spTree>
    <p:extLst>
      <p:ext uri="{BB962C8B-B14F-4D97-AF65-F5344CB8AC3E}">
        <p14:creationId xmlns:p14="http://schemas.microsoft.com/office/powerpoint/2010/main" val="1906305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C8BCE1DB-73F3-0EDA-4506-CAD555BC5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592A25BD-7038-CA3A-D920-071AFC7C2E17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317968F3-1989-3E80-2C15-638A9552D7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34109475-6EC2-D7C1-A279-2C7A203F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CFCB-AA8B-28A4-620B-E9ACBD35B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58" y="45720"/>
            <a:ext cx="5648943" cy="6187854"/>
          </a:xfrm>
          <a:prstGeom prst="rect">
            <a:avLst/>
          </a:prstGeom>
        </p:spPr>
      </p:pic>
      <p:pic>
        <p:nvPicPr>
          <p:cNvPr id="10" name="Picture 9" descr="A screenshot of a phone&#10;&#10;AI-generated content may be incorrect.">
            <a:extLst>
              <a:ext uri="{FF2B5EF4-FFF2-40B4-BE49-F238E27FC236}">
                <a16:creationId xmlns:a16="http://schemas.microsoft.com/office/drawing/2014/main" id="{233DE4C3-D104-D58E-F8AA-00211CBE9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448" y="45720"/>
            <a:ext cx="5062112" cy="61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74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26B48053-A742-0067-C811-B62B2ECA6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916CD133-0C18-B8A5-165D-38848FFD53B9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>
            <a:extLst>
              <a:ext uri="{FF2B5EF4-FFF2-40B4-BE49-F238E27FC236}">
                <a16:creationId xmlns:a16="http://schemas.microsoft.com/office/drawing/2014/main" id="{8EACFF8D-4AC4-4ED0-93D2-B066ED1BDC18}"/>
              </a:ext>
            </a:extLst>
          </p:cNvPr>
          <p:cNvSpPr txBox="1"/>
          <p:nvPr/>
        </p:nvSpPr>
        <p:spPr>
          <a:xfrm>
            <a:off x="152400" y="2705531"/>
            <a:ext cx="11887200" cy="144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</a:rPr>
              <a:t>Snowfall and Banding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(and more eye candy)</a:t>
            </a:r>
            <a:endParaRPr sz="1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682CDA2A-C829-3D71-A00E-E4440581B7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3F228F9E-41CA-9406-907E-2CE53B70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2291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33EEA-4E75-6CAA-1486-967DE8C64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CB7E63-E2BF-1213-6A9E-140921470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582" y="0"/>
            <a:ext cx="4852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80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F15E147F-CB88-8ABF-8F1C-2168F0F82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300167C8-80D9-8E4F-7700-E3D24E2F7F5B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25B675D0-B652-D3EE-BFB6-73E014BA1C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514BD189-75C1-0207-73F0-7DE200B9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map of the united states with snow&#10;&#10;AI-generated content may be incorrect.">
            <a:extLst>
              <a:ext uri="{FF2B5EF4-FFF2-40B4-BE49-F238E27FC236}">
                <a16:creationId xmlns:a16="http://schemas.microsoft.com/office/drawing/2014/main" id="{AFC13840-F967-024D-AF3B-CB18C6749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83" y="-1"/>
            <a:ext cx="10379034" cy="6252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BDBF0C-154D-D5CE-6239-3AF1EBC82ACE}"/>
              </a:ext>
            </a:extLst>
          </p:cNvPr>
          <p:cNvSpPr txBox="1"/>
          <p:nvPr/>
        </p:nvSpPr>
        <p:spPr>
          <a:xfrm>
            <a:off x="5457596" y="5130141"/>
            <a:ext cx="4783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https://x.com/</a:t>
            </a:r>
            <a:r>
              <a:rPr lang="en-US" dirty="0" err="1"/>
              <a:t>burgwx</a:t>
            </a:r>
            <a:r>
              <a:rPr lang="en-US" dirty="0"/>
              <a:t>/status/2026101867470553155?s=20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276296-0B07-8841-8C69-4E1B95955823}"/>
              </a:ext>
            </a:extLst>
          </p:cNvPr>
          <p:cNvSpPr/>
          <p:nvPr/>
        </p:nvSpPr>
        <p:spPr>
          <a:xfrm rot="2689269">
            <a:off x="6586861" y="2332379"/>
            <a:ext cx="831272" cy="2070819"/>
          </a:xfrm>
          <a:prstGeom prst="ellipse">
            <a:avLst/>
          </a:prstGeom>
          <a:noFill/>
          <a:ln w="38100"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97982C-7252-B7BD-4329-B0719A40CEAB}"/>
              </a:ext>
            </a:extLst>
          </p:cNvPr>
          <p:cNvSpPr/>
          <p:nvPr/>
        </p:nvSpPr>
        <p:spPr>
          <a:xfrm rot="1016394">
            <a:off x="5384254" y="3170674"/>
            <a:ext cx="480628" cy="1448789"/>
          </a:xfrm>
          <a:prstGeom prst="ellipse">
            <a:avLst/>
          </a:prstGeom>
          <a:noFill/>
          <a:ln w="38100"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83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5823F877-B971-63BE-7092-6BDED596F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D484C27B-C5F7-CA26-D055-6806D632E896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ED6715D3-30EB-D7AF-316B-7DF04DEC8C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1C6EB86A-9500-242D-944F-532E5F936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map of the united states with snow&#10;&#10;AI-generated content may be incorrect.">
            <a:extLst>
              <a:ext uri="{FF2B5EF4-FFF2-40B4-BE49-F238E27FC236}">
                <a16:creationId xmlns:a16="http://schemas.microsoft.com/office/drawing/2014/main" id="{446664B4-103E-9F37-9778-89FB8E78D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83" y="-1"/>
            <a:ext cx="10379034" cy="6252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730A88-D5CC-CACC-BBBD-E5A62CCDA637}"/>
              </a:ext>
            </a:extLst>
          </p:cNvPr>
          <p:cNvSpPr txBox="1"/>
          <p:nvPr/>
        </p:nvSpPr>
        <p:spPr>
          <a:xfrm>
            <a:off x="5457596" y="5130141"/>
            <a:ext cx="4783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https://x.com/</a:t>
            </a:r>
            <a:r>
              <a:rPr lang="en-US" dirty="0" err="1"/>
              <a:t>burgwx</a:t>
            </a:r>
            <a:r>
              <a:rPr lang="en-US" dirty="0"/>
              <a:t>/status/2026101867470553155?s=20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DD92B5-F9A4-64C4-1D20-04317A3A4537}"/>
              </a:ext>
            </a:extLst>
          </p:cNvPr>
          <p:cNvSpPr/>
          <p:nvPr/>
        </p:nvSpPr>
        <p:spPr>
          <a:xfrm rot="2689269">
            <a:off x="6586861" y="2332379"/>
            <a:ext cx="831272" cy="2070819"/>
          </a:xfrm>
          <a:prstGeom prst="ellipse">
            <a:avLst/>
          </a:prstGeom>
          <a:noFill/>
          <a:ln w="38100"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EE0764-F97C-A0F4-BB08-33B4DF8DE4E9}"/>
              </a:ext>
            </a:extLst>
          </p:cNvPr>
          <p:cNvSpPr/>
          <p:nvPr/>
        </p:nvSpPr>
        <p:spPr>
          <a:xfrm rot="1016394">
            <a:off x="5384254" y="3170674"/>
            <a:ext cx="480628" cy="1448789"/>
          </a:xfrm>
          <a:prstGeom prst="ellipse">
            <a:avLst/>
          </a:prstGeom>
          <a:noFill/>
          <a:ln w="38100"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046A4945-E769-E660-738C-FF36115866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104"/>
          <a:stretch>
            <a:fillRect/>
          </a:stretch>
        </p:blipFill>
        <p:spPr>
          <a:xfrm>
            <a:off x="1105525" y="418177"/>
            <a:ext cx="4101481" cy="32089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21DA195-7357-EEC6-8A5A-010CC4405595}"/>
              </a:ext>
            </a:extLst>
          </p:cNvPr>
          <p:cNvSpPr/>
          <p:nvPr/>
        </p:nvSpPr>
        <p:spPr>
          <a:xfrm rot="2689269">
            <a:off x="2656804" y="1762458"/>
            <a:ext cx="461862" cy="1155848"/>
          </a:xfrm>
          <a:prstGeom prst="ellipse">
            <a:avLst/>
          </a:prstGeom>
          <a:noFill/>
          <a:ln w="22225">
            <a:prstDash val="sysDash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E07653-66DF-BF02-3BA0-9C1B8DB16939}"/>
              </a:ext>
            </a:extLst>
          </p:cNvPr>
          <p:cNvSpPr/>
          <p:nvPr/>
        </p:nvSpPr>
        <p:spPr>
          <a:xfrm rot="461464">
            <a:off x="1972272" y="2352977"/>
            <a:ext cx="267041" cy="1172260"/>
          </a:xfrm>
          <a:prstGeom prst="ellipse">
            <a:avLst/>
          </a:prstGeom>
          <a:noFill/>
          <a:ln w="22225">
            <a:prstDash val="sysDash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75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9E7F6346-8760-32F9-889C-C49BAE0A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16328F22-96AB-7F1A-5165-31899A5FCAA9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1BA1D0AC-55C3-35E7-E941-A62B5B0EB5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71B54DA4-567F-5909-7DC0-464D4DDBA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map of the united states with snow&#10;&#10;AI-generated content may be incorrect.">
            <a:extLst>
              <a:ext uri="{FF2B5EF4-FFF2-40B4-BE49-F238E27FC236}">
                <a16:creationId xmlns:a16="http://schemas.microsoft.com/office/drawing/2014/main" id="{FB885060-1995-21EA-F2A5-F81AAEAC2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483" y="-1"/>
            <a:ext cx="10379034" cy="6252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2C6407-9046-B158-97BC-3296C678FB85}"/>
              </a:ext>
            </a:extLst>
          </p:cNvPr>
          <p:cNvSpPr txBox="1"/>
          <p:nvPr/>
        </p:nvSpPr>
        <p:spPr>
          <a:xfrm>
            <a:off x="5457596" y="5130141"/>
            <a:ext cx="4783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https://x.com/</a:t>
            </a:r>
            <a:r>
              <a:rPr lang="en-US" dirty="0" err="1"/>
              <a:t>burgwx</a:t>
            </a:r>
            <a:r>
              <a:rPr lang="en-US" dirty="0"/>
              <a:t>/status/2026101867470553155?s=20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7EDEBE-212F-C416-FFE9-84D38C653174}"/>
              </a:ext>
            </a:extLst>
          </p:cNvPr>
          <p:cNvSpPr/>
          <p:nvPr/>
        </p:nvSpPr>
        <p:spPr>
          <a:xfrm rot="2689269">
            <a:off x="6586861" y="2332379"/>
            <a:ext cx="831272" cy="2070819"/>
          </a:xfrm>
          <a:prstGeom prst="ellipse">
            <a:avLst/>
          </a:prstGeom>
          <a:noFill/>
          <a:ln w="38100"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559055-EFF9-2B0D-1152-C332A029B6A4}"/>
              </a:ext>
            </a:extLst>
          </p:cNvPr>
          <p:cNvSpPr/>
          <p:nvPr/>
        </p:nvSpPr>
        <p:spPr>
          <a:xfrm rot="1016394">
            <a:off x="5384254" y="3170674"/>
            <a:ext cx="480628" cy="1448789"/>
          </a:xfrm>
          <a:prstGeom prst="ellipse">
            <a:avLst/>
          </a:prstGeom>
          <a:noFill/>
          <a:ln w="38100"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sstwitter.com_1771957136940.mp4">
            <a:hlinkClick r:id="" action="ppaction://media"/>
            <a:extLst>
              <a:ext uri="{FF2B5EF4-FFF2-40B4-BE49-F238E27FC236}">
                <a16:creationId xmlns:a16="http://schemas.microsoft.com/office/drawing/2014/main" id="{BDD47A97-A88D-CF23-2187-4A2CC5E46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4" y="28197"/>
            <a:ext cx="5177311" cy="386687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1AED548-71CB-7EA4-25CC-47D2529A269E}"/>
              </a:ext>
            </a:extLst>
          </p:cNvPr>
          <p:cNvSpPr/>
          <p:nvPr/>
        </p:nvSpPr>
        <p:spPr>
          <a:xfrm rot="2689269">
            <a:off x="3571905" y="110005"/>
            <a:ext cx="746206" cy="2763420"/>
          </a:xfrm>
          <a:prstGeom prst="ellipse">
            <a:avLst/>
          </a:prstGeom>
          <a:noFill/>
          <a:ln w="22225">
            <a:prstDash val="sysDash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CF9174-E511-C290-3E8B-B14CE53F4DAE}"/>
              </a:ext>
            </a:extLst>
          </p:cNvPr>
          <p:cNvSpPr/>
          <p:nvPr/>
        </p:nvSpPr>
        <p:spPr>
          <a:xfrm rot="461464">
            <a:off x="1935792" y="1211253"/>
            <a:ext cx="714284" cy="2150384"/>
          </a:xfrm>
          <a:prstGeom prst="ellipse">
            <a:avLst/>
          </a:prstGeom>
          <a:noFill/>
          <a:ln w="22225">
            <a:prstDash val="sysDash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A650A-39FC-617F-978D-62CBA5CF3895}"/>
              </a:ext>
            </a:extLst>
          </p:cNvPr>
          <p:cNvSpPr txBox="1"/>
          <p:nvPr/>
        </p:nvSpPr>
        <p:spPr>
          <a:xfrm>
            <a:off x="25288" y="3895068"/>
            <a:ext cx="4291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https://x.com/</a:t>
            </a:r>
            <a:r>
              <a:rPr lang="en-US" dirty="0" err="1"/>
              <a:t>burgwx</a:t>
            </a:r>
            <a:r>
              <a:rPr lang="en-US" dirty="0"/>
              <a:t>/status/2026079679485014281</a:t>
            </a:r>
          </a:p>
        </p:txBody>
      </p:sp>
    </p:spTree>
    <p:extLst>
      <p:ext uri="{BB962C8B-B14F-4D97-AF65-F5344CB8AC3E}">
        <p14:creationId xmlns:p14="http://schemas.microsoft.com/office/powerpoint/2010/main" val="13411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AE585AA9-EF51-3DC5-FC4A-A28BD7715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E8C9CFA1-E9B9-FC98-38B9-7A60315442E1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1347B667-F2AB-8DE5-246B-359E577EE0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9D9A25D5-0FF4-23F1-5C87-9DD3EA21A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77FBC7F-FD12-FFC5-D4C1-C18BC6570C99}"/>
              </a:ext>
            </a:extLst>
          </p:cNvPr>
          <p:cNvSpPr txBox="1">
            <a:spLocks/>
          </p:cNvSpPr>
          <p:nvPr/>
        </p:nvSpPr>
        <p:spPr>
          <a:xfrm>
            <a:off x="624840" y="287335"/>
            <a:ext cx="2875547" cy="562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dirty="0"/>
              <a:t>February 2013 Nor’easter with particularly strong mesoscale band that dropped 40” in Hamden, CT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Portland, ME: 31.9”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Nova Scotia gusted to 102 mph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Boston had 4.2-ft storm surge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6FA839-58CC-B96A-D435-079383FF9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758" y="45720"/>
            <a:ext cx="8148320" cy="61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85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AA334717-CA97-A5BA-F136-E533A7605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BB83F655-ECCB-177B-61F3-095AA0684287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>
            <a:extLst>
              <a:ext uri="{FF2B5EF4-FFF2-40B4-BE49-F238E27FC236}">
                <a16:creationId xmlns:a16="http://schemas.microsoft.com/office/drawing/2014/main" id="{E59F05A1-04FF-2268-DF85-5368B5CD3C95}"/>
              </a:ext>
            </a:extLst>
          </p:cNvPr>
          <p:cNvSpPr txBox="1"/>
          <p:nvPr/>
        </p:nvSpPr>
        <p:spPr>
          <a:xfrm>
            <a:off x="152400" y="2705531"/>
            <a:ext cx="11887200" cy="144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</a:rPr>
              <a:t>Other Impacts</a:t>
            </a: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5C6608A1-3A2B-CE01-31ED-AF4DA0DD10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BF029B88-CF72-8C1F-87C0-5647D7A78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88249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2AB78E34-22D6-D52A-1177-5B4788B68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EC436AC1-D800-DC10-D179-6EDFE958DB37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955DB4F3-740E-F5D5-F66C-6F04DDC60F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C9699E16-1410-ADDF-1F17-DA923A60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A map of the united states with snow&#10;&#10;AI-generated content may be incorrect.">
            <a:extLst>
              <a:ext uri="{FF2B5EF4-FFF2-40B4-BE49-F238E27FC236}">
                <a16:creationId xmlns:a16="http://schemas.microsoft.com/office/drawing/2014/main" id="{D2D4DAED-B9F8-D6E0-7ACA-69C4D5DA7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49" y="64721"/>
            <a:ext cx="11020301" cy="61989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B5DF20-54E3-E792-828B-F04FCD01374D}"/>
              </a:ext>
            </a:extLst>
          </p:cNvPr>
          <p:cNvSpPr/>
          <p:nvPr/>
        </p:nvSpPr>
        <p:spPr>
          <a:xfrm>
            <a:off x="8798943" y="759125"/>
            <a:ext cx="2755448" cy="5003320"/>
          </a:xfrm>
          <a:prstGeom prst="rect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53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1100A3AA-2E5B-5CC0-B022-CBB561267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38466E89-21CD-8E82-057C-8E3C2C4E269C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50405A0C-5B1C-0852-52CF-47B9AE4D63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27DE6A2E-5AFD-2A9C-48D4-1AB288EAA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A deck covered in snow&#10;&#10;AI-generated content may be incorrect.">
            <a:extLst>
              <a:ext uri="{FF2B5EF4-FFF2-40B4-BE49-F238E27FC236}">
                <a16:creationId xmlns:a16="http://schemas.microsoft.com/office/drawing/2014/main" id="{F0516041-9FBB-86B2-050F-ABA0360EF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Picture 6" descr="A snow covered road and trees&#10;&#10;AI-generated content may be incorrect.">
            <a:extLst>
              <a:ext uri="{FF2B5EF4-FFF2-40B4-BE49-F238E27FC236}">
                <a16:creationId xmlns:a16="http://schemas.microsoft.com/office/drawing/2014/main" id="{654265BD-C09C-AAAD-7A45-ADF1432173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7513"/>
          <a:stretch>
            <a:fillRect/>
          </a:stretch>
        </p:blipFill>
        <p:spPr>
          <a:xfrm>
            <a:off x="5143500" y="0"/>
            <a:ext cx="7095805" cy="6858000"/>
          </a:xfrm>
          <a:prstGeom prst="rect">
            <a:avLst/>
          </a:prstGeom>
        </p:spPr>
      </p:pic>
      <p:pic>
        <p:nvPicPr>
          <p:cNvPr id="9" name="Picture 8" descr="A person in a black coat and hat in the snow&#10;&#10;AI-generated content may be incorrect.">
            <a:extLst>
              <a:ext uri="{FF2B5EF4-FFF2-40B4-BE49-F238E27FC236}">
                <a16:creationId xmlns:a16="http://schemas.microsoft.com/office/drawing/2014/main" id="{7569589E-CC04-1B4F-6D32-F8982D08D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559" y="3961963"/>
            <a:ext cx="36576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pile of snow on a snowy ground&#10;&#10;AI-generated content may be incorrect.">
            <a:extLst>
              <a:ext uri="{FF2B5EF4-FFF2-40B4-BE49-F238E27FC236}">
                <a16:creationId xmlns:a16="http://schemas.microsoft.com/office/drawing/2014/main" id="{341F56A0-38A8-A29B-43B8-72C9CAE69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6401" y="3961963"/>
            <a:ext cx="36576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Cars parked in a snowy driveway&#10;&#10;AI-generated content may be incorrect.">
            <a:extLst>
              <a:ext uri="{FF2B5EF4-FFF2-40B4-BE49-F238E27FC236}">
                <a16:creationId xmlns:a16="http://schemas.microsoft.com/office/drawing/2014/main" id="{377D5093-311C-3ACD-6C1A-997A6B93B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5980" y="3961963"/>
            <a:ext cx="36576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8059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0B503549-89DC-195B-4B67-7356A14C7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massachusetts&#10;&#10;AI-generated content may be incorrect.">
            <a:extLst>
              <a:ext uri="{FF2B5EF4-FFF2-40B4-BE49-F238E27FC236}">
                <a16:creationId xmlns:a16="http://schemas.microsoft.com/office/drawing/2014/main" id="{A979D70E-7EC1-64C8-E8FA-3C0E996636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16"/>
          <a:stretch>
            <a:fillRect/>
          </a:stretch>
        </p:blipFill>
        <p:spPr>
          <a:xfrm>
            <a:off x="0" y="107840"/>
            <a:ext cx="12192000" cy="6808918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856410B4-A9B1-DE00-08B8-FF1A9FBBDF9E}"/>
              </a:ext>
            </a:extLst>
          </p:cNvPr>
          <p:cNvSpPr/>
          <p:nvPr/>
        </p:nvSpPr>
        <p:spPr>
          <a:xfrm>
            <a:off x="2139350" y="1880560"/>
            <a:ext cx="931653" cy="365760"/>
          </a:xfrm>
          <a:prstGeom prst="leftArrow">
            <a:avLst/>
          </a:prstGeom>
          <a:solidFill>
            <a:srgbClr val="FF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A4E76CB2-7393-85E8-BBC8-81CC0C346BB5}"/>
              </a:ext>
            </a:extLst>
          </p:cNvPr>
          <p:cNvSpPr/>
          <p:nvPr/>
        </p:nvSpPr>
        <p:spPr>
          <a:xfrm>
            <a:off x="2139349" y="2585050"/>
            <a:ext cx="931653" cy="365760"/>
          </a:xfrm>
          <a:prstGeom prst="leftArrow">
            <a:avLst/>
          </a:prstGeom>
          <a:solidFill>
            <a:srgbClr val="FF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3B330C2A-7FEC-5B1D-2CEF-D1431E26660E}"/>
              </a:ext>
            </a:extLst>
          </p:cNvPr>
          <p:cNvSpPr/>
          <p:nvPr/>
        </p:nvSpPr>
        <p:spPr>
          <a:xfrm>
            <a:off x="2395266" y="2928668"/>
            <a:ext cx="931653" cy="365760"/>
          </a:xfrm>
          <a:prstGeom prst="leftArrow">
            <a:avLst/>
          </a:prstGeom>
          <a:solidFill>
            <a:srgbClr val="FF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96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382C85A3-AF13-0860-422A-59BE1B453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state of massachusetts&#10;&#10;AI-generated content may be incorrect.">
            <a:extLst>
              <a:ext uri="{FF2B5EF4-FFF2-40B4-BE49-F238E27FC236}">
                <a16:creationId xmlns:a16="http://schemas.microsoft.com/office/drawing/2014/main" id="{2287FFDD-84B8-B6CC-C11B-4EB344D61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"/>
            <a:ext cx="9945562" cy="6141720"/>
          </a:xfrm>
          <a:prstGeom prst="rect">
            <a:avLst/>
          </a:prstGeom>
        </p:spPr>
      </p:pic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E17F5443-7775-B66B-408C-4E9C0C05F7B3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CACC15C3-ACC0-478F-0192-8434DD5A0A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3DF1252C-D1A7-D695-581E-6061F928F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7D7340-BAFE-FAC3-11BA-D10FE7DAC069}"/>
              </a:ext>
            </a:extLst>
          </p:cNvPr>
          <p:cNvSpPr txBox="1"/>
          <p:nvPr/>
        </p:nvSpPr>
        <p:spPr>
          <a:xfrm>
            <a:off x="2436881" y="516671"/>
            <a:ext cx="3297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mema.mapsonline.net</a:t>
            </a:r>
            <a:r>
              <a:rPr lang="en-US" dirty="0"/>
              <a:t>/</a:t>
            </a:r>
            <a:r>
              <a:rPr lang="en-US" dirty="0" err="1"/>
              <a:t>public.html</a:t>
            </a:r>
            <a:endParaRPr lang="en-US" dirty="0"/>
          </a:p>
        </p:txBody>
      </p:sp>
      <p:pic>
        <p:nvPicPr>
          <p:cNvPr id="7" name="Picture 6" descr="A close up of a sign&#10;&#10;AI-generated content may be incorrect.">
            <a:extLst>
              <a:ext uri="{FF2B5EF4-FFF2-40B4-BE49-F238E27FC236}">
                <a16:creationId xmlns:a16="http://schemas.microsoft.com/office/drawing/2014/main" id="{43AFE360-179C-605D-29E3-71F398B12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8384" y="3703320"/>
            <a:ext cx="2381844" cy="1874520"/>
          </a:xfrm>
          <a:prstGeom prst="rect">
            <a:avLst/>
          </a:prstGeom>
        </p:spPr>
      </p:pic>
      <p:pic>
        <p:nvPicPr>
          <p:cNvPr id="9" name="Picture 8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DEE17E80-2A17-64B9-02DD-7B333940C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1460" y="432080"/>
            <a:ext cx="3276600" cy="2235200"/>
          </a:xfrm>
          <a:prstGeom prst="rect">
            <a:avLst/>
          </a:prstGeom>
        </p:spPr>
      </p:pic>
      <p:pic>
        <p:nvPicPr>
          <p:cNvPr id="12" name="Picture 11" descr="A screenshot of a screenshot of a snow covered house&#10;&#10;AI-generated content may be incorrect.">
            <a:extLst>
              <a:ext uri="{FF2B5EF4-FFF2-40B4-BE49-F238E27FC236}">
                <a16:creationId xmlns:a16="http://schemas.microsoft.com/office/drawing/2014/main" id="{F7D911FD-CC0D-4930-AF24-3555F53AAC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460" y="1966823"/>
            <a:ext cx="3854081" cy="397677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0FEF22-6BE9-2EB9-6522-9E9EBBA180DA}"/>
              </a:ext>
            </a:extLst>
          </p:cNvPr>
          <p:cNvCxnSpPr/>
          <p:nvPr/>
        </p:nvCxnSpPr>
        <p:spPr>
          <a:xfrm>
            <a:off x="1155940" y="2794958"/>
            <a:ext cx="207034" cy="321622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34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34553567-7E7D-92B3-CDF2-FCA0C7ED4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0FE74587-A07C-407E-5F84-DDCEFEB31A95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>
            <a:extLst>
              <a:ext uri="{FF2B5EF4-FFF2-40B4-BE49-F238E27FC236}">
                <a16:creationId xmlns:a16="http://schemas.microsoft.com/office/drawing/2014/main" id="{FC9ED902-C06E-AA24-C811-5BFF1773E533}"/>
              </a:ext>
            </a:extLst>
          </p:cNvPr>
          <p:cNvSpPr txBox="1"/>
          <p:nvPr/>
        </p:nvSpPr>
        <p:spPr>
          <a:xfrm>
            <a:off x="152400" y="2705531"/>
            <a:ext cx="11887200" cy="144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</a:rPr>
              <a:t>Snowfall Totals</a:t>
            </a:r>
            <a:endParaRPr sz="1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94610870-DA9D-CEAB-1142-D8EF7E0D0C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C9932C63-B57E-30E6-27AF-5E13647B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95292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D4D1C27C-E58D-1B91-6EC3-A12C3345D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3275CEDD-0A79-4ADC-1323-E47FFB1392F0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8D2D1A02-3BA1-B983-B447-6D52BDC3BF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A6865541-AE38-3273-8CB4-351FBFEF0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A screenshot of a map&#10;&#10;AI-generated content may be incorrect.">
            <a:extLst>
              <a:ext uri="{FF2B5EF4-FFF2-40B4-BE49-F238E27FC236}">
                <a16:creationId xmlns:a16="http://schemas.microsoft.com/office/drawing/2014/main" id="{7D10BD12-5191-DB19-E69D-5751164D3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" y="0"/>
            <a:ext cx="12161520" cy="57240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8EE4C-0515-7DA1-F37E-2D13596404C6}"/>
              </a:ext>
            </a:extLst>
          </p:cNvPr>
          <p:cNvSpPr txBox="1"/>
          <p:nvPr/>
        </p:nvSpPr>
        <p:spPr>
          <a:xfrm>
            <a:off x="1721922" y="5817949"/>
            <a:ext cx="891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www.weather.gov</a:t>
            </a:r>
            <a:r>
              <a:rPr lang="en-US" dirty="0"/>
              <a:t>/source/</a:t>
            </a:r>
            <a:r>
              <a:rPr lang="en-US" dirty="0" err="1"/>
              <a:t>crh</a:t>
            </a:r>
            <a:r>
              <a:rPr lang="en-US" dirty="0"/>
              <a:t>/</a:t>
            </a:r>
            <a:r>
              <a:rPr lang="en-US" dirty="0" err="1"/>
              <a:t>snowmap.html?zoom</a:t>
            </a:r>
            <a:r>
              <a:rPr lang="en-US" dirty="0"/>
              <a:t>=5.806067031906572&amp;lat=43.55&amp;lon=-73.05&amp;hr=24</a:t>
            </a:r>
          </a:p>
        </p:txBody>
      </p:sp>
    </p:spTree>
    <p:extLst>
      <p:ext uri="{BB962C8B-B14F-4D97-AF65-F5344CB8AC3E}">
        <p14:creationId xmlns:p14="http://schemas.microsoft.com/office/powerpoint/2010/main" val="50241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594E64A6-B7C4-47EE-4650-F72724E99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59AA9E98-4748-1977-8435-400641E25881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01F3773F-8E53-4062-EE69-F3B1AEBBDD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D4A3CAF3-D323-949A-2F7E-73C501855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A screenshot of a map&#10;&#10;AI-generated content may be incorrect.">
            <a:extLst>
              <a:ext uri="{FF2B5EF4-FFF2-40B4-BE49-F238E27FC236}">
                <a16:creationId xmlns:a16="http://schemas.microsoft.com/office/drawing/2014/main" id="{C4F047D0-D928-578F-2868-691DCAD3A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0"/>
            <a:ext cx="11887200" cy="5611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6628E-96B7-3C6E-952E-34D4FDC32589}"/>
              </a:ext>
            </a:extLst>
          </p:cNvPr>
          <p:cNvSpPr txBox="1"/>
          <p:nvPr/>
        </p:nvSpPr>
        <p:spPr>
          <a:xfrm>
            <a:off x="1721922" y="5817949"/>
            <a:ext cx="891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www.weather.gov</a:t>
            </a:r>
            <a:r>
              <a:rPr lang="en-US" dirty="0"/>
              <a:t>/source/</a:t>
            </a:r>
            <a:r>
              <a:rPr lang="en-US" dirty="0" err="1"/>
              <a:t>crh</a:t>
            </a:r>
            <a:r>
              <a:rPr lang="en-US" dirty="0"/>
              <a:t>/</a:t>
            </a:r>
            <a:r>
              <a:rPr lang="en-US" dirty="0" err="1"/>
              <a:t>snowmap.html?zoom</a:t>
            </a:r>
            <a:r>
              <a:rPr lang="en-US" dirty="0"/>
              <a:t>=5.806067031906572&amp;lat=43.55&amp;lon=-73.05&amp;hr=24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EA8ABE-BCDE-E63D-2DA7-0EB010EB9ECD}"/>
              </a:ext>
            </a:extLst>
          </p:cNvPr>
          <p:cNvSpPr/>
          <p:nvPr/>
        </p:nvSpPr>
        <p:spPr>
          <a:xfrm>
            <a:off x="1935480" y="2286000"/>
            <a:ext cx="746760" cy="716280"/>
          </a:xfrm>
          <a:prstGeom prst="ellipse">
            <a:avLst/>
          </a:prstGeom>
          <a:noFill/>
          <a:ln w="38100">
            <a:solidFill>
              <a:srgbClr val="FF00FF"/>
            </a:solidFill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937C86-FE72-5E36-5708-01A929327D36}"/>
              </a:ext>
            </a:extLst>
          </p:cNvPr>
          <p:cNvSpPr/>
          <p:nvPr/>
        </p:nvSpPr>
        <p:spPr>
          <a:xfrm>
            <a:off x="2926080" y="2447375"/>
            <a:ext cx="746760" cy="716280"/>
          </a:xfrm>
          <a:prstGeom prst="ellipse">
            <a:avLst/>
          </a:prstGeom>
          <a:noFill/>
          <a:ln w="38100">
            <a:solidFill>
              <a:srgbClr val="FF00FF"/>
            </a:solidFill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CA49CB-87D1-AED6-A0CB-D86C09736D08}"/>
              </a:ext>
            </a:extLst>
          </p:cNvPr>
          <p:cNvSpPr/>
          <p:nvPr/>
        </p:nvSpPr>
        <p:spPr>
          <a:xfrm>
            <a:off x="1562100" y="3429000"/>
            <a:ext cx="746760" cy="716280"/>
          </a:xfrm>
          <a:prstGeom prst="ellipse">
            <a:avLst/>
          </a:prstGeom>
          <a:noFill/>
          <a:ln w="38100">
            <a:solidFill>
              <a:srgbClr val="FF00FF"/>
            </a:solidFill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E54C73-6347-A1A5-E7EE-78E7ACDCF772}"/>
              </a:ext>
            </a:extLst>
          </p:cNvPr>
          <p:cNvSpPr/>
          <p:nvPr/>
        </p:nvSpPr>
        <p:spPr>
          <a:xfrm>
            <a:off x="4398227" y="3787140"/>
            <a:ext cx="746760" cy="716280"/>
          </a:xfrm>
          <a:prstGeom prst="ellipse">
            <a:avLst/>
          </a:prstGeom>
          <a:noFill/>
          <a:ln w="38100">
            <a:solidFill>
              <a:srgbClr val="FF00FF"/>
            </a:solidFill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1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CEE4D1F4-9EF0-C231-F43C-5E82B0BEA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6F270A95-46FD-1C8E-0789-EC60CC7CADE0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7329AF71-134E-332B-21D4-ED6E7758F5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B6EF115C-4FB0-0187-6007-52EBF3BD3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5DF4E-2E05-11F3-7042-578BC36343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2400" y="2253"/>
            <a:ext cx="11887200" cy="5606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DCFB5-9D29-7463-25F4-F74FB5500758}"/>
              </a:ext>
            </a:extLst>
          </p:cNvPr>
          <p:cNvSpPr txBox="1"/>
          <p:nvPr/>
        </p:nvSpPr>
        <p:spPr>
          <a:xfrm>
            <a:off x="1721922" y="5817949"/>
            <a:ext cx="891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www.weather.gov</a:t>
            </a:r>
            <a:r>
              <a:rPr lang="en-US" dirty="0"/>
              <a:t>/source/</a:t>
            </a:r>
            <a:r>
              <a:rPr lang="en-US" dirty="0" err="1"/>
              <a:t>crh</a:t>
            </a:r>
            <a:r>
              <a:rPr lang="en-US" dirty="0"/>
              <a:t>/</a:t>
            </a:r>
            <a:r>
              <a:rPr lang="en-US" dirty="0" err="1"/>
              <a:t>snowmap.html?zoom</a:t>
            </a:r>
            <a:r>
              <a:rPr lang="en-US" dirty="0"/>
              <a:t>=5.806067031906572&amp;lat=43.55&amp;lon=-73.05&amp;hr=24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2982A6-AB81-D4F3-7404-36E72C94EDC4}"/>
              </a:ext>
            </a:extLst>
          </p:cNvPr>
          <p:cNvSpPr/>
          <p:nvPr/>
        </p:nvSpPr>
        <p:spPr>
          <a:xfrm>
            <a:off x="2297456" y="2974997"/>
            <a:ext cx="746760" cy="716280"/>
          </a:xfrm>
          <a:prstGeom prst="ellipse">
            <a:avLst/>
          </a:prstGeom>
          <a:noFill/>
          <a:ln w="38100">
            <a:solidFill>
              <a:srgbClr val="FF00FF"/>
            </a:solidFill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7B414E-0FAA-0ED8-96D2-97DF733039CE}"/>
              </a:ext>
            </a:extLst>
          </p:cNvPr>
          <p:cNvSpPr/>
          <p:nvPr/>
        </p:nvSpPr>
        <p:spPr>
          <a:xfrm>
            <a:off x="1970275" y="3811599"/>
            <a:ext cx="746760" cy="716280"/>
          </a:xfrm>
          <a:prstGeom prst="ellipse">
            <a:avLst/>
          </a:prstGeom>
          <a:noFill/>
          <a:ln w="38100">
            <a:solidFill>
              <a:srgbClr val="FF00FF"/>
            </a:solidFill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8308F6-CE40-DCC6-3B3B-07DC739A3306}"/>
              </a:ext>
            </a:extLst>
          </p:cNvPr>
          <p:cNvSpPr/>
          <p:nvPr/>
        </p:nvSpPr>
        <p:spPr>
          <a:xfrm>
            <a:off x="2343655" y="2433223"/>
            <a:ext cx="746760" cy="716280"/>
          </a:xfrm>
          <a:prstGeom prst="ellipse">
            <a:avLst/>
          </a:prstGeom>
          <a:noFill/>
          <a:ln w="38100">
            <a:solidFill>
              <a:srgbClr val="FF00FF"/>
            </a:solidFill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A7BFF9-95A8-FDCF-6443-3BBD52C75DEB}"/>
              </a:ext>
            </a:extLst>
          </p:cNvPr>
          <p:cNvSpPr/>
          <p:nvPr/>
        </p:nvSpPr>
        <p:spPr>
          <a:xfrm>
            <a:off x="3404061" y="2873371"/>
            <a:ext cx="746760" cy="716280"/>
          </a:xfrm>
          <a:prstGeom prst="ellipse">
            <a:avLst/>
          </a:prstGeom>
          <a:noFill/>
          <a:ln w="38100">
            <a:solidFill>
              <a:srgbClr val="FF00FF"/>
            </a:solidFill>
            <a:prstDash val="sysDash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36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9A14F07A-21E6-E34A-2F33-C83626D7B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5D441533-E1DD-72A2-00AF-7D06744BB122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3476F29A-8FD8-8E7C-8452-E6722E11F4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C54F6F82-7E12-12CA-E2FC-ACD90BDD6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A map of the united states with different colors&#10;&#10;AI-generated content may be incorrect.">
            <a:extLst>
              <a:ext uri="{FF2B5EF4-FFF2-40B4-BE49-F238E27FC236}">
                <a16:creationId xmlns:a16="http://schemas.microsoft.com/office/drawing/2014/main" id="{B8677948-60F1-791A-01AC-3F4D27841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091577" cy="6252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3320E-6778-5C6A-CADF-B269B7D509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478"/>
          <a:stretch>
            <a:fillRect/>
          </a:stretch>
        </p:blipFill>
        <p:spPr>
          <a:xfrm>
            <a:off x="8275103" y="45720"/>
            <a:ext cx="3794975" cy="62068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368893-BE84-5C46-BF92-D67A939FC610}"/>
              </a:ext>
            </a:extLst>
          </p:cNvPr>
          <p:cNvCxnSpPr/>
          <p:nvPr/>
        </p:nvCxnSpPr>
        <p:spPr>
          <a:xfrm flipH="1">
            <a:off x="5952226" y="2553419"/>
            <a:ext cx="2829465" cy="603849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85514F2-A2D5-2FE3-6E72-D51FBD8463E4}"/>
              </a:ext>
            </a:extLst>
          </p:cNvPr>
          <p:cNvSpPr txBox="1"/>
          <p:nvPr/>
        </p:nvSpPr>
        <p:spPr>
          <a:xfrm>
            <a:off x="9438254" y="4347713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Rochester, MA</a:t>
            </a:r>
          </a:p>
          <a:p>
            <a:pPr algn="ctr"/>
            <a:r>
              <a:rPr lang="en-US" dirty="0"/>
              <a:t>Jay’s hometown</a:t>
            </a:r>
          </a:p>
        </p:txBody>
      </p:sp>
    </p:spTree>
    <p:extLst>
      <p:ext uri="{BB962C8B-B14F-4D97-AF65-F5344CB8AC3E}">
        <p14:creationId xmlns:p14="http://schemas.microsoft.com/office/powerpoint/2010/main" val="160443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78829391-D610-1458-5218-1BBE95FA0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94760686-A08A-A9AB-5EC1-4152787A17D5}"/>
              </a:ext>
            </a:extLst>
          </p:cNvPr>
          <p:cNvSpPr/>
          <p:nvPr/>
        </p:nvSpPr>
        <p:spPr>
          <a:xfrm>
            <a:off x="1539874" y="6309360"/>
            <a:ext cx="10652125" cy="548640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bg1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>
            <a:extLst>
              <a:ext uri="{FF2B5EF4-FFF2-40B4-BE49-F238E27FC236}">
                <a16:creationId xmlns:a16="http://schemas.microsoft.com/office/drawing/2014/main" id="{0A251C6B-4B6D-EF32-CF4B-9E3D57316B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2478" y="6355080"/>
            <a:ext cx="3657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rand Identity | University at Albany">
            <a:extLst>
              <a:ext uri="{FF2B5EF4-FFF2-40B4-BE49-F238E27FC236}">
                <a16:creationId xmlns:a16="http://schemas.microsoft.com/office/drawing/2014/main" id="{10905E1D-9F0F-0E3B-AAEB-7D7BD6D8D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92"/>
          <a:stretch/>
        </p:blipFill>
        <p:spPr bwMode="auto">
          <a:xfrm>
            <a:off x="0" y="6309360"/>
            <a:ext cx="1539875" cy="548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A white screen shot of a report&#10;&#10;AI-generated content may be incorrect.">
            <a:extLst>
              <a:ext uri="{FF2B5EF4-FFF2-40B4-BE49-F238E27FC236}">
                <a16:creationId xmlns:a16="http://schemas.microsoft.com/office/drawing/2014/main" id="{C7ACF44A-C22D-FD8B-6645-4B000659CC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170"/>
          <a:stretch>
            <a:fillRect/>
          </a:stretch>
        </p:blipFill>
        <p:spPr>
          <a:xfrm>
            <a:off x="0" y="353971"/>
            <a:ext cx="6736080" cy="5906583"/>
          </a:xfrm>
          <a:prstGeom prst="rect">
            <a:avLst/>
          </a:prstGeom>
        </p:spPr>
      </p:pic>
      <p:pic>
        <p:nvPicPr>
          <p:cNvPr id="7" name="Picture 6" descr="A group of people in a pile of snow&#10;&#10;AI-generated content may be incorrect.">
            <a:extLst>
              <a:ext uri="{FF2B5EF4-FFF2-40B4-BE49-F238E27FC236}">
                <a16:creationId xmlns:a16="http://schemas.microsoft.com/office/drawing/2014/main" id="{CC7BC9A3-EC4E-1F42-B63E-E243DA384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198" y="353971"/>
            <a:ext cx="5222880" cy="2937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5BB9F0-8238-75DF-A1D2-CE4431BF87AF}"/>
              </a:ext>
            </a:extLst>
          </p:cNvPr>
          <p:cNvSpPr txBox="1"/>
          <p:nvPr/>
        </p:nvSpPr>
        <p:spPr>
          <a:xfrm>
            <a:off x="6865936" y="2972036"/>
            <a:ext cx="2257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 Photo/Mark Stockwell)</a:t>
            </a:r>
          </a:p>
        </p:txBody>
      </p:sp>
      <p:pic>
        <p:nvPicPr>
          <p:cNvPr id="10" name="Picture 9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id="{F905A28D-6CC3-BB92-85C4-3D501B5E1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5936" y="3337561"/>
            <a:ext cx="5204142" cy="29229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669D8-1BC8-179A-4D6A-606892B29F72}"/>
              </a:ext>
            </a:extLst>
          </p:cNvPr>
          <p:cNvSpPr txBox="1"/>
          <p:nvPr/>
        </p:nvSpPr>
        <p:spPr>
          <a:xfrm>
            <a:off x="7238318" y="5897878"/>
            <a:ext cx="444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https://x.com/</a:t>
            </a:r>
            <a:r>
              <a:rPr lang="en-US" dirty="0" err="1"/>
              <a:t>ericfisher</a:t>
            </a:r>
            <a:r>
              <a:rPr lang="en-US" dirty="0"/>
              <a:t>/status/2026087295045005734</a:t>
            </a:r>
          </a:p>
        </p:txBody>
      </p:sp>
    </p:spTree>
    <p:extLst>
      <p:ext uri="{BB962C8B-B14F-4D97-AF65-F5344CB8AC3E}">
        <p14:creationId xmlns:p14="http://schemas.microsoft.com/office/powerpoint/2010/main" val="3397697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743</Words>
  <Application>Microsoft Macintosh PowerPoint</Application>
  <PresentationFormat>Widescreen</PresentationFormat>
  <Paragraphs>71</Paragraphs>
  <Slides>38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Play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Bartlett, Samuel</dc:creator>
  <cp:lastModifiedBy>Jason Cordeira</cp:lastModifiedBy>
  <cp:revision>16</cp:revision>
  <dcterms:created xsi:type="dcterms:W3CDTF">2024-09-24T19:58:45Z</dcterms:created>
  <dcterms:modified xsi:type="dcterms:W3CDTF">2026-02-24T21:10:44Z</dcterms:modified>
</cp:coreProperties>
</file>