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0" r:id="rId2"/>
    <p:sldId id="303" r:id="rId3"/>
    <p:sldId id="301" r:id="rId4"/>
    <p:sldId id="302" r:id="rId5"/>
    <p:sldId id="256" r:id="rId6"/>
    <p:sldId id="257" r:id="rId7"/>
    <p:sldId id="258" r:id="rId8"/>
    <p:sldId id="276" r:id="rId9"/>
    <p:sldId id="277" r:id="rId10"/>
    <p:sldId id="296" r:id="rId11"/>
    <p:sldId id="297" r:id="rId12"/>
    <p:sldId id="278" r:id="rId13"/>
    <p:sldId id="317" r:id="rId14"/>
    <p:sldId id="284" r:id="rId15"/>
    <p:sldId id="285" r:id="rId16"/>
    <p:sldId id="279" r:id="rId17"/>
    <p:sldId id="315" r:id="rId18"/>
    <p:sldId id="306" r:id="rId19"/>
    <p:sldId id="286" r:id="rId20"/>
    <p:sldId id="287" r:id="rId21"/>
    <p:sldId id="288" r:id="rId22"/>
    <p:sldId id="318" r:id="rId23"/>
    <p:sldId id="289" r:id="rId24"/>
    <p:sldId id="305" r:id="rId25"/>
    <p:sldId id="290" r:id="rId26"/>
    <p:sldId id="304" r:id="rId27"/>
    <p:sldId id="307" r:id="rId28"/>
    <p:sldId id="308" r:id="rId29"/>
    <p:sldId id="298" r:id="rId30"/>
    <p:sldId id="320" r:id="rId31"/>
    <p:sldId id="299" r:id="rId32"/>
    <p:sldId id="292" r:id="rId33"/>
    <p:sldId id="291" r:id="rId34"/>
    <p:sldId id="309" r:id="rId35"/>
    <p:sldId id="319" r:id="rId36"/>
    <p:sldId id="310" r:id="rId37"/>
    <p:sldId id="311" r:id="rId38"/>
    <p:sldId id="313" r:id="rId39"/>
    <p:sldId id="312" r:id="rId40"/>
    <p:sldId id="321" r:id="rId41"/>
    <p:sldId id="322" r:id="rId42"/>
    <p:sldId id="324" r:id="rId4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Objects="1">
      <p:cViewPr varScale="1">
        <p:scale>
          <a:sx n="121" d="100"/>
          <a:sy n="121" d="100"/>
        </p:scale>
        <p:origin x="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22125-8C5C-8E41-89CC-6C4238E77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0DCD7B-E0AE-0545-A1D1-A441EDBBD120}" type="datetime1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7B6EC-F196-5341-9DE4-36E956B3E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7228E-6C38-CB4E-A3B5-7B1D8EAB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62DEF-1F79-C04B-9405-0D9CB1904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697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326A4-97F7-2D43-A457-E95530C8C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96B55E-EC00-F849-BE7C-32F07667F7FA}" type="datetime1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EBCB9-4936-AF41-816B-A527EB26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13DEB-92D7-F143-B000-8162F235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72231-00B4-EB4A-937A-8D9536735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94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0CDE7-9C71-4F46-9011-4F7503DB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721405-FB0F-A741-A0E8-F65F9D8D3A17}" type="datetime1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395AF-C48B-A440-987A-1BD4901F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76B90-7144-D644-80C0-A4C831F7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D0477-4593-1345-9F77-0A653F5D26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99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D2817-DF90-654C-98D9-D9BB5B5E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20062B-F700-CF44-8E08-572EA003B974}" type="datetime1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F501C-9741-D347-AD7F-C952148A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4BC48-3BD3-534D-B052-AF2B8A47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61834-AF55-EE42-A2AE-CCF86E0B7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699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BF169-824C-A244-8354-DEAB7E1EC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5551DA-16BC-FB46-B6AD-74D8DDDB0A95}" type="datetime1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EF69D-58E8-5A49-9337-408D45D3A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C3809-3DE2-5742-8AAD-5F545672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AB588-1D9C-7044-B1FB-148F61116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781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88B9CB-226B-C34D-8DBC-0C3FF93E2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E24FD5-DE13-FF4B-85B1-57292646FBE0}" type="datetime1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951E6D-16B3-0946-89A8-697674B6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C72A61-4D5E-2C43-9DA6-5A67478C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E0D73-FA18-DE43-AC3B-4157B7FFE0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75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236AD88-6643-C84F-ACEA-51A72E544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A9966D-E9EB-804B-A735-ECCAD81F437A}" type="datetime1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2BAAD84-C648-EE45-8A08-B8961FBB5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613C8D9-04BB-2548-AC39-9C2C86F9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A6432-C75D-E346-9661-9C4BE2AD50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7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FD74E0F-0F11-474B-B884-6969820C0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F3B35F-6862-5943-BE26-0844A855B776}" type="datetime1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A67B58B-1755-3C4C-877E-161F64CE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82B771-64FF-3645-9115-469A7D14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7DD37-7624-D548-B402-AF5BFD4D7D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954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C2A7BD7-6EE6-6645-B2DE-A669DB37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1987C0-339B-DA4C-B120-32995F48B50A}" type="datetime1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8FBE0B9-3A9C-A24E-ADA4-B9E6796C8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CCAD3E-9F9D-A44E-B06B-9C55635C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4096E-F72C-DC40-952A-27DA1DB70F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76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B11190-B6AF-2D42-8D1A-B62AEBB1F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4740A3-D6AD-0342-835C-798536DF1C98}" type="datetime1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FEE82A-C351-B743-8E2F-2854CCE4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9760C5-4A30-184A-B1D0-13A65A25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E21ED-5456-EF48-925E-4E6F62DF3C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92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0735AF-CDEE-024F-94D2-FD618574A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A06D66-8952-DC40-91F5-1DFD662C0287}" type="datetime1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15FC93-C56A-7244-AFC7-4B18CB20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E866AD-AD2F-7846-BB55-A19755E9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4B536-686E-834D-BDD5-5022F49E4F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9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AF3FAB-EF1F-1B46-BC79-783D07B117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E3E162A-C71B-C744-8DE6-AD0C15394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79C0B-7B77-3842-8B4D-C91BAA919E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A9D8199-BB46-9847-8B1B-C570FCC697B5}" type="datetime1">
              <a:rPr lang="en-US" altLang="en-US"/>
              <a:pPr/>
              <a:t>11/3/21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5CCC2-985D-EF40-A565-97FE8DFAC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6679E-CE28-464C-9C5B-B7D00BA4A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32AA1EC-405C-724F-BA63-0EA383D1275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3">
            <a:extLst>
              <a:ext uri="{FF2B5EF4-FFF2-40B4-BE49-F238E27FC236}">
                <a16:creationId xmlns:a16="http://schemas.microsoft.com/office/drawing/2014/main" id="{D534F8E8-2823-2342-9C74-A5AB3D95A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624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Cloud Types</a:t>
            </a:r>
          </a:p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ATM 209</a:t>
            </a:r>
          </a:p>
          <a:p>
            <a:pPr algn="ctr" eaLnBrk="1" hangingPunct="1"/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3314" name="Picture 4">
            <a:extLst>
              <a:ext uri="{FF2B5EF4-FFF2-40B4-BE49-F238E27FC236}">
                <a16:creationId xmlns:a16="http://schemas.microsoft.com/office/drawing/2014/main" id="{FC82998A-EDEE-0147-BC34-CC21EEA09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4755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>
            <a:extLst>
              <a:ext uri="{FF2B5EF4-FFF2-40B4-BE49-F238E27FC236}">
                <a16:creationId xmlns:a16="http://schemas.microsoft.com/office/drawing/2014/main" id="{A971E0BA-DD7B-2B44-A700-4CB74D372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Low-level Clouds</a:t>
            </a:r>
          </a:p>
        </p:txBody>
      </p:sp>
      <p:sp>
        <p:nvSpPr>
          <p:cNvPr id="22530" name="TextBox 4">
            <a:extLst>
              <a:ext uri="{FF2B5EF4-FFF2-40B4-BE49-F238E27FC236}">
                <a16:creationId xmlns:a16="http://schemas.microsoft.com/office/drawing/2014/main" id="{A0F2F6B4-3288-614D-8C3C-E5D590F22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2484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STRATUS (nimbostratus) --- </a:t>
            </a:r>
            <a:r>
              <a:rPr lang="en-US" altLang="en-US" sz="1800" dirty="0" err="1">
                <a:solidFill>
                  <a:schemeClr val="bg1"/>
                </a:solidFill>
                <a:latin typeface="Calibri" panose="020F0502020204030204" pitchFamily="34" charset="0"/>
              </a:rPr>
              <a:t>nimbo</a:t>
            </a: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 = rain</a:t>
            </a:r>
          </a:p>
        </p:txBody>
      </p:sp>
      <p:pic>
        <p:nvPicPr>
          <p:cNvPr id="22531" name="Picture 6">
            <a:extLst>
              <a:ext uri="{FF2B5EF4-FFF2-40B4-BE49-F238E27FC236}">
                <a16:creationId xmlns:a16="http://schemas.microsoft.com/office/drawing/2014/main" id="{82D75AB4-865B-F048-9187-5D8D03E0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1110190"/>
            <a:ext cx="5009833" cy="334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No photo description available.">
            <a:extLst>
              <a:ext uri="{FF2B5EF4-FFF2-40B4-BE49-F238E27FC236}">
                <a16:creationId xmlns:a16="http://schemas.microsoft.com/office/drawing/2014/main" id="{821C533C-FF7A-6C4D-913D-A2604127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771525"/>
            <a:ext cx="70866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5DD5136-F4B5-E741-B847-8152E3E33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8200" y="5745162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Albany – May 22, 2013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3">
            <a:extLst>
              <a:ext uri="{FF2B5EF4-FFF2-40B4-BE49-F238E27FC236}">
                <a16:creationId xmlns:a16="http://schemas.microsoft.com/office/drawing/2014/main" id="{2F9B7636-3933-314E-B34A-5317C128B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Low-level Clouds</a:t>
            </a:r>
          </a:p>
        </p:txBody>
      </p:sp>
      <p:sp>
        <p:nvSpPr>
          <p:cNvPr id="23554" name="TextBox 4">
            <a:extLst>
              <a:ext uri="{FF2B5EF4-FFF2-40B4-BE49-F238E27FC236}">
                <a16:creationId xmlns:a16="http://schemas.microsoft.com/office/drawing/2014/main" id="{9927B43A-C1F8-724A-924B-5FF44C027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2484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STRATOCUMULUS</a:t>
            </a:r>
          </a:p>
        </p:txBody>
      </p:sp>
      <p:pic>
        <p:nvPicPr>
          <p:cNvPr id="23557" name="Picture 5" descr="No photo description available.">
            <a:extLst>
              <a:ext uri="{FF2B5EF4-FFF2-40B4-BE49-F238E27FC236}">
                <a16:creationId xmlns:a16="http://schemas.microsoft.com/office/drawing/2014/main" id="{C6342138-4796-CA44-A370-0972701F7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74688"/>
            <a:ext cx="8382000" cy="55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BD8C637-4F1F-6D4E-9D49-7C711021E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14400" y="5813424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Lake Placid, New York – September 2013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3">
            <a:extLst>
              <a:ext uri="{FF2B5EF4-FFF2-40B4-BE49-F238E27FC236}">
                <a16:creationId xmlns:a16="http://schemas.microsoft.com/office/drawing/2014/main" id="{F2C302FA-BD22-A442-9137-027EFE7C9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Vertical Clouds</a:t>
            </a:r>
          </a:p>
        </p:txBody>
      </p:sp>
      <p:sp>
        <p:nvSpPr>
          <p:cNvPr id="24578" name="TextBox 4">
            <a:extLst>
              <a:ext uri="{FF2B5EF4-FFF2-40B4-BE49-F238E27FC236}">
                <a16:creationId xmlns:a16="http://schemas.microsoft.com/office/drawing/2014/main" id="{170F95A7-CC74-4A48-8CE0-587A7F00B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248400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CUMULUS (humilis) -</a:t>
            </a:r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sym typeface="Wingdings" pitchFamily="2" charset="2"/>
              </a:rPr>
              <a:t> Forms through lifting parcels of air until LCL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4581" name="Picture 5" descr="No photo description available.">
            <a:extLst>
              <a:ext uri="{FF2B5EF4-FFF2-40B4-BE49-F238E27FC236}">
                <a16:creationId xmlns:a16="http://schemas.microsoft.com/office/drawing/2014/main" id="{C4A7E31D-E4F1-1C4F-87B0-43D505D28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37" y="674688"/>
            <a:ext cx="7909525" cy="524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8EB3C3C-7A13-2E46-9372-E8348BDF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14400" y="5514291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Lander, Wyoming – August 2013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3">
            <a:extLst>
              <a:ext uri="{FF2B5EF4-FFF2-40B4-BE49-F238E27FC236}">
                <a16:creationId xmlns:a16="http://schemas.microsoft.com/office/drawing/2014/main" id="{F2C302FA-BD22-A442-9137-027EFE7C9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Vertical Clouds</a:t>
            </a:r>
          </a:p>
        </p:txBody>
      </p:sp>
      <p:sp>
        <p:nvSpPr>
          <p:cNvPr id="24578" name="TextBox 4">
            <a:extLst>
              <a:ext uri="{FF2B5EF4-FFF2-40B4-BE49-F238E27FC236}">
                <a16:creationId xmlns:a16="http://schemas.microsoft.com/office/drawing/2014/main" id="{170F95A7-CC74-4A48-8CE0-587A7F00B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248400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CUMULUS (humilis) -</a:t>
            </a:r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sym typeface="Wingdings" pitchFamily="2" charset="2"/>
              </a:rPr>
              <a:t> Forms through lifting parcels of air until LCL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2466" name="Picture 2" descr="No photo description available.">
            <a:extLst>
              <a:ext uri="{FF2B5EF4-FFF2-40B4-BE49-F238E27FC236}">
                <a16:creationId xmlns:a16="http://schemas.microsoft.com/office/drawing/2014/main" id="{DC24A001-7420-EE47-A29C-C3EE57388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9" y="830729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8EB3C3C-7A13-2E46-9372-E8348BDF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7383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Mont Tremblant, Quebec – October 6, 2017</a:t>
            </a:r>
          </a:p>
        </p:txBody>
      </p:sp>
    </p:spTree>
    <p:extLst>
      <p:ext uri="{BB962C8B-B14F-4D97-AF65-F5344CB8AC3E}">
        <p14:creationId xmlns:p14="http://schemas.microsoft.com/office/powerpoint/2010/main" val="1350097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3">
            <a:extLst>
              <a:ext uri="{FF2B5EF4-FFF2-40B4-BE49-F238E27FC236}">
                <a16:creationId xmlns:a16="http://schemas.microsoft.com/office/drawing/2014/main" id="{8D0E4E82-5C27-524E-9FBA-934D59014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Vertical Clouds</a:t>
            </a:r>
          </a:p>
        </p:txBody>
      </p:sp>
      <p:sp>
        <p:nvSpPr>
          <p:cNvPr id="25602" name="TextBox 4">
            <a:extLst>
              <a:ext uri="{FF2B5EF4-FFF2-40B4-BE49-F238E27FC236}">
                <a16:creationId xmlns:a16="http://schemas.microsoft.com/office/drawing/2014/main" id="{5DCB254B-F376-9F4E-846A-2C5312796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19674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CUMULUS (congestus)</a:t>
            </a:r>
          </a:p>
        </p:txBody>
      </p:sp>
      <p:pic>
        <p:nvPicPr>
          <p:cNvPr id="25605" name="Picture 5" descr="No photo description available.">
            <a:extLst>
              <a:ext uri="{FF2B5EF4-FFF2-40B4-BE49-F238E27FC236}">
                <a16:creationId xmlns:a16="http://schemas.microsoft.com/office/drawing/2014/main" id="{A0C207EF-FBD0-6648-A939-94298CC53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734193"/>
            <a:ext cx="8153400" cy="540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134C803-554F-6242-BFC9-C8B63BE1E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14400" y="5743699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Kerrville, Texas – May 27, 2014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3">
            <a:extLst>
              <a:ext uri="{FF2B5EF4-FFF2-40B4-BE49-F238E27FC236}">
                <a16:creationId xmlns:a16="http://schemas.microsoft.com/office/drawing/2014/main" id="{43C04114-0909-E543-9DEB-FAC1BE22F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Vertical Clouds</a:t>
            </a:r>
          </a:p>
        </p:txBody>
      </p:sp>
      <p:sp>
        <p:nvSpPr>
          <p:cNvPr id="26626" name="TextBox 4">
            <a:extLst>
              <a:ext uri="{FF2B5EF4-FFF2-40B4-BE49-F238E27FC236}">
                <a16:creationId xmlns:a16="http://schemas.microsoft.com/office/drawing/2014/main" id="{EAF553CF-72DE-D646-A6D7-53CD32370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107113"/>
            <a:ext cx="624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CUMULONIMBUS</a:t>
            </a:r>
          </a:p>
        </p:txBody>
      </p:sp>
      <p:pic>
        <p:nvPicPr>
          <p:cNvPr id="26629" name="Picture 5" descr="No photo description available.">
            <a:extLst>
              <a:ext uri="{FF2B5EF4-FFF2-40B4-BE49-F238E27FC236}">
                <a16:creationId xmlns:a16="http://schemas.microsoft.com/office/drawing/2014/main" id="{DC406A0C-0FAA-FC4B-A88E-4C899673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04360"/>
            <a:ext cx="7010400" cy="52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105BF78-C1A5-7F4F-AA60-6A832760A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681124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Albany, New York – August 17, 2019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4">
            <a:extLst>
              <a:ext uri="{FF2B5EF4-FFF2-40B4-BE49-F238E27FC236}">
                <a16:creationId xmlns:a16="http://schemas.microsoft.com/office/drawing/2014/main" id="{E94356C0-9F0D-EB43-9765-6BD50F105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9436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LENTICULARIS</a:t>
            </a:r>
          </a:p>
        </p:txBody>
      </p:sp>
      <p:pic>
        <p:nvPicPr>
          <p:cNvPr id="27652" name="Picture 4" descr="No photo description available.">
            <a:extLst>
              <a:ext uri="{FF2B5EF4-FFF2-40B4-BE49-F238E27FC236}">
                <a16:creationId xmlns:a16="http://schemas.microsoft.com/office/drawing/2014/main" id="{11BA95B8-0144-2B42-B581-83217EA23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077200" cy="486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43FDA8C-FC82-A247-8841-13CE90A38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0" y="5105400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Mt. Rainier, Washington – January 2011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4">
            <a:extLst>
              <a:ext uri="{FF2B5EF4-FFF2-40B4-BE49-F238E27FC236}">
                <a16:creationId xmlns:a16="http://schemas.microsoft.com/office/drawing/2014/main" id="{EF945896-359E-584C-9F04-E58FB2029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9436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LENTICULARIS (August 8, 2019 in Voorheesvile, N.Y.)</a:t>
            </a:r>
          </a:p>
        </p:txBody>
      </p:sp>
      <p:pic>
        <p:nvPicPr>
          <p:cNvPr id="30722" name="Picture 1" descr="IMG_6743.jpg">
            <a:extLst>
              <a:ext uri="{FF2B5EF4-FFF2-40B4-BE49-F238E27FC236}">
                <a16:creationId xmlns:a16="http://schemas.microsoft.com/office/drawing/2014/main" id="{06D360C3-39E0-F349-9688-EB935279C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>
            <a:extLst>
              <a:ext uri="{FF2B5EF4-FFF2-40B4-BE49-F238E27FC236}">
                <a16:creationId xmlns:a16="http://schemas.microsoft.com/office/drawing/2014/main" id="{E0ED80B5-5DAA-C14E-B6E1-BDF3F8B61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4">
            <a:extLst>
              <a:ext uri="{FF2B5EF4-FFF2-40B4-BE49-F238E27FC236}">
                <a16:creationId xmlns:a16="http://schemas.microsoft.com/office/drawing/2014/main" id="{D2089B85-C34F-924B-BDB8-B9234F43B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943600"/>
            <a:ext cx="624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LENTICULARIS (Lenticular clouds away from Catskills)</a:t>
            </a:r>
          </a:p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Spring 2013, Guilderland</a:t>
            </a:r>
          </a:p>
          <a:p>
            <a:pPr algn="ctr" eaLnBrk="1" hangingPunct="1"/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4">
            <a:extLst>
              <a:ext uri="{FF2B5EF4-FFF2-40B4-BE49-F238E27FC236}">
                <a16:creationId xmlns:a16="http://schemas.microsoft.com/office/drawing/2014/main" id="{BCC134EF-22D9-064F-B271-B46D697E3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36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BANNER CLOUD</a:t>
            </a:r>
          </a:p>
        </p:txBody>
      </p:sp>
      <p:pic>
        <p:nvPicPr>
          <p:cNvPr id="32770" name="Picture 3">
            <a:extLst>
              <a:ext uri="{FF2B5EF4-FFF2-40B4-BE49-F238E27FC236}">
                <a16:creationId xmlns:a16="http://schemas.microsoft.com/office/drawing/2014/main" id="{535A4F7A-54B4-374D-B20C-C3ADDC622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778000"/>
            <a:ext cx="49530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>
            <a:extLst>
              <a:ext uri="{FF2B5EF4-FFF2-40B4-BE49-F238E27FC236}">
                <a16:creationId xmlns:a16="http://schemas.microsoft.com/office/drawing/2014/main" id="{6BF80265-3E5F-4744-A4E4-E5ECED906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07720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4">
            <a:extLst>
              <a:ext uri="{FF2B5EF4-FFF2-40B4-BE49-F238E27FC236}">
                <a16:creationId xmlns:a16="http://schemas.microsoft.com/office/drawing/2014/main" id="{71EE4F6C-EC95-BA4C-9920-E4743F1F4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47650"/>
            <a:ext cx="624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Cloud Types</a:t>
            </a:r>
          </a:p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ATM 209</a:t>
            </a:r>
          </a:p>
          <a:p>
            <a:pPr algn="ctr" eaLnBrk="1" hangingPunct="1"/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4">
            <a:extLst>
              <a:ext uri="{FF2B5EF4-FFF2-40B4-BE49-F238E27FC236}">
                <a16:creationId xmlns:a16="http://schemas.microsoft.com/office/drawing/2014/main" id="{47CA3B98-6171-5745-8A51-275A0517C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36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PILEUS (Latin for </a:t>
            </a:r>
            <a:r>
              <a:rPr lang="ja-JP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“</a:t>
            </a:r>
            <a:r>
              <a:rPr lang="en-US" altLang="ja-JP" sz="1800">
                <a:solidFill>
                  <a:schemeClr val="bg1"/>
                </a:solidFill>
                <a:latin typeface="Calibri" panose="020F0502020204030204" pitchFamily="34" charset="0"/>
              </a:rPr>
              <a:t>cap</a:t>
            </a:r>
            <a:r>
              <a:rPr lang="ja-JP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”</a:t>
            </a:r>
            <a:r>
              <a:rPr lang="en-US" altLang="ja-JP" sz="1800">
                <a:solidFill>
                  <a:schemeClr val="bg1"/>
                </a:solidFill>
                <a:latin typeface="Calibri" panose="020F0502020204030204" pitchFamily="34" charset="0"/>
              </a:rPr>
              <a:t>) … rapid ascent atop cumulus congestus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3794" name="Picture 5">
            <a:extLst>
              <a:ext uri="{FF2B5EF4-FFF2-40B4-BE49-F238E27FC236}">
                <a16:creationId xmlns:a16="http://schemas.microsoft.com/office/drawing/2014/main" id="{E9C1F0F1-DBB7-0247-9FB7-8998EC7BB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4">
            <a:extLst>
              <a:ext uri="{FF2B5EF4-FFF2-40B4-BE49-F238E27FC236}">
                <a16:creationId xmlns:a16="http://schemas.microsoft.com/office/drawing/2014/main" id="{8294DE37-3B26-404E-984A-419332A49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36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(cumulus) FRACTUS  (or stratus fractus)</a:t>
            </a:r>
          </a:p>
        </p:txBody>
      </p:sp>
      <p:pic>
        <p:nvPicPr>
          <p:cNvPr id="34818" name="Picture 3">
            <a:extLst>
              <a:ext uri="{FF2B5EF4-FFF2-40B4-BE49-F238E27FC236}">
                <a16:creationId xmlns:a16="http://schemas.microsoft.com/office/drawing/2014/main" id="{E7E811B6-152C-D34E-8BBF-2975EF3DE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4">
            <a:extLst>
              <a:ext uri="{FF2B5EF4-FFF2-40B4-BE49-F238E27FC236}">
                <a16:creationId xmlns:a16="http://schemas.microsoft.com/office/drawing/2014/main" id="{8294DE37-3B26-404E-984A-419332A49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36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(cumulus) FRACTUS  (or stratus fractus)</a:t>
            </a:r>
          </a:p>
        </p:txBody>
      </p:sp>
      <p:pic>
        <p:nvPicPr>
          <p:cNvPr id="63490" name="Picture 2" descr="No photo description available.">
            <a:extLst>
              <a:ext uri="{FF2B5EF4-FFF2-40B4-BE49-F238E27FC236}">
                <a16:creationId xmlns:a16="http://schemas.microsoft.com/office/drawing/2014/main" id="{83DC9053-ECA5-0245-A459-ACFDE7F2F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001000" cy="53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FB73BCF-9CA8-C34E-A7C4-09E87AC81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8200" y="5293966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Albany, New York – September 8, 2012</a:t>
            </a:r>
          </a:p>
        </p:txBody>
      </p:sp>
    </p:spTree>
    <p:extLst>
      <p:ext uri="{BB962C8B-B14F-4D97-AF65-F5344CB8AC3E}">
        <p14:creationId xmlns:p14="http://schemas.microsoft.com/office/powerpoint/2010/main" val="2091387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4">
            <a:extLst>
              <a:ext uri="{FF2B5EF4-FFF2-40B4-BE49-F238E27FC236}">
                <a16:creationId xmlns:a16="http://schemas.microsoft.com/office/drawing/2014/main" id="{72F5FAC7-EDF9-454E-BF1C-57667A21D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36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(altocumulus) CASTELLANUS</a:t>
            </a:r>
          </a:p>
        </p:txBody>
      </p:sp>
      <p:pic>
        <p:nvPicPr>
          <p:cNvPr id="35842" name="Picture 3">
            <a:extLst>
              <a:ext uri="{FF2B5EF4-FFF2-40B4-BE49-F238E27FC236}">
                <a16:creationId xmlns:a16="http://schemas.microsoft.com/office/drawing/2014/main" id="{2CB85039-1150-1A4B-8A07-719FCD954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08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>
            <a:extLst>
              <a:ext uri="{FF2B5EF4-FFF2-40B4-BE49-F238E27FC236}">
                <a16:creationId xmlns:a16="http://schemas.microsoft.com/office/drawing/2014/main" id="{20A0A055-3E1E-754C-BE38-F3EE22113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4">
            <a:extLst>
              <a:ext uri="{FF2B5EF4-FFF2-40B4-BE49-F238E27FC236}">
                <a16:creationId xmlns:a16="http://schemas.microsoft.com/office/drawing/2014/main" id="{00F6F93D-68A8-FC4E-81FB-D063DA4A9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19125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Cirrus </a:t>
            </a:r>
            <a:r>
              <a:rPr lang="ja-JP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“</a:t>
            </a:r>
            <a:r>
              <a:rPr lang="en-US" altLang="ja-JP" sz="1800">
                <a:solidFill>
                  <a:schemeClr val="bg1"/>
                </a:solidFill>
                <a:latin typeface="Calibri" panose="020F0502020204030204" pitchFamily="34" charset="0"/>
              </a:rPr>
              <a:t>anvil cloud</a:t>
            </a:r>
            <a:r>
              <a:rPr lang="ja-JP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”</a:t>
            </a:r>
            <a:r>
              <a:rPr lang="en-US" altLang="ja-JP" sz="1800">
                <a:solidFill>
                  <a:schemeClr val="bg1"/>
                </a:solidFill>
                <a:latin typeface="Calibri" panose="020F0502020204030204" pitchFamily="34" charset="0"/>
              </a:rPr>
              <a:t> (with cumulus congestus in foreground)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4">
            <a:extLst>
              <a:ext uri="{FF2B5EF4-FFF2-40B4-BE49-F238E27FC236}">
                <a16:creationId xmlns:a16="http://schemas.microsoft.com/office/drawing/2014/main" id="{EC29C78B-8D17-1E4D-BDF8-0F4A5D5A8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9436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MAMMATUS</a:t>
            </a:r>
          </a:p>
        </p:txBody>
      </p:sp>
      <p:pic>
        <p:nvPicPr>
          <p:cNvPr id="37890" name="Picture 5">
            <a:extLst>
              <a:ext uri="{FF2B5EF4-FFF2-40B4-BE49-F238E27FC236}">
                <a16:creationId xmlns:a16="http://schemas.microsoft.com/office/drawing/2014/main" id="{C2ED9D7F-F13E-944D-8625-5D7B6DFD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533400"/>
            <a:ext cx="660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>
            <a:extLst>
              <a:ext uri="{FF2B5EF4-FFF2-40B4-BE49-F238E27FC236}">
                <a16:creationId xmlns:a16="http://schemas.microsoft.com/office/drawing/2014/main" id="{6A376509-AF03-0A46-974E-4F3983486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823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4">
            <a:extLst>
              <a:ext uri="{FF2B5EF4-FFF2-40B4-BE49-F238E27FC236}">
                <a16:creationId xmlns:a16="http://schemas.microsoft.com/office/drawing/2014/main" id="{841282B3-53AB-A04D-AE77-F51A533F3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129338"/>
            <a:ext cx="624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Shelf Cloud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>
            <a:extLst>
              <a:ext uri="{FF2B5EF4-FFF2-40B4-BE49-F238E27FC236}">
                <a16:creationId xmlns:a16="http://schemas.microsoft.com/office/drawing/2014/main" id="{7B74933C-828E-D44E-8EFC-A8C7E0AA1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51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4">
            <a:extLst>
              <a:ext uri="{FF2B5EF4-FFF2-40B4-BE49-F238E27FC236}">
                <a16:creationId xmlns:a16="http://schemas.microsoft.com/office/drawing/2014/main" id="{2D9F02BF-DEDE-7D4F-AF2F-07F4BC373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907088"/>
            <a:ext cx="6248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Undular Bore</a:t>
            </a:r>
          </a:p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Austin, TX, January 2013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>
            <a:extLst>
              <a:ext uri="{FF2B5EF4-FFF2-40B4-BE49-F238E27FC236}">
                <a16:creationId xmlns:a16="http://schemas.microsoft.com/office/drawing/2014/main" id="{D1C8B71A-9DBD-754C-B633-0BEBAD7BA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4">
            <a:extLst>
              <a:ext uri="{FF2B5EF4-FFF2-40B4-BE49-F238E27FC236}">
                <a16:creationId xmlns:a16="http://schemas.microsoft.com/office/drawing/2014/main" id="{39136379-9249-3C45-9C5D-239127583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907088"/>
            <a:ext cx="624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Undular Bore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4">
            <a:extLst>
              <a:ext uri="{FF2B5EF4-FFF2-40B4-BE49-F238E27FC236}">
                <a16:creationId xmlns:a16="http://schemas.microsoft.com/office/drawing/2014/main" id="{FD2E48ED-17B4-9548-A058-EFD2613EF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43525"/>
            <a:ext cx="624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FALLSTREAK (plane moves through supercooled liquid cloud, transitions part of the cloud to ice, then graupel, due to sudden pressure drop as plane flies through it . . . Result is evaporation of water in close proximity</a:t>
            </a:r>
          </a:p>
        </p:txBody>
      </p:sp>
      <p:pic>
        <p:nvPicPr>
          <p:cNvPr id="41986" name="Picture 4">
            <a:extLst>
              <a:ext uri="{FF2B5EF4-FFF2-40B4-BE49-F238E27FC236}">
                <a16:creationId xmlns:a16="http://schemas.microsoft.com/office/drawing/2014/main" id="{668D0EB9-CCB9-1545-8D99-26A73651C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8200"/>
            <a:ext cx="6453188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3">
            <a:extLst>
              <a:ext uri="{FF2B5EF4-FFF2-40B4-BE49-F238E27FC236}">
                <a16:creationId xmlns:a16="http://schemas.microsoft.com/office/drawing/2014/main" id="{BA2090A2-0084-6A40-BBE7-6D80C8358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85800"/>
            <a:ext cx="76962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Cloud:  A visible mass of tiny liquid droplets (sometimes super-cooled, i.e., subfreezing liquid water) or tiny ice crystals suspended in the atmosphere.</a:t>
            </a:r>
          </a:p>
          <a:p>
            <a:pPr eaLnBrk="1" hangingPunct="1"/>
            <a:endParaRPr lang="en-US" altLang="en-US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-Result of saturation of the air (RH = 100%, w=w</a:t>
            </a:r>
            <a:r>
              <a:rPr lang="en-US" altLang="en-US" baseline="-2500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) either by: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	-Cooling the air (lowering w</a:t>
            </a:r>
            <a:r>
              <a:rPr lang="en-US" altLang="en-US" baseline="-2500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	-Moistening the air (increasing w)</a:t>
            </a:r>
          </a:p>
          <a:p>
            <a:pPr eaLnBrk="1" hangingPunct="1"/>
            <a:endParaRPr lang="en-US" altLang="en-US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(Skew-T example)</a:t>
            </a:r>
          </a:p>
          <a:p>
            <a:pPr eaLnBrk="1" hangingPunct="1"/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4">
            <a:extLst>
              <a:ext uri="{FF2B5EF4-FFF2-40B4-BE49-F238E27FC236}">
                <a16:creationId xmlns:a16="http://schemas.microsoft.com/office/drawing/2014/main" id="{FD2E48ED-17B4-9548-A058-EFD2613EF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43525"/>
            <a:ext cx="624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FALLSTREAK (plane moves through supercooled liquid cloud, transitions part of the cloud to ice, then graupel, due to sudden pressure drop as plane flies through it . . . Result is evaporation of water in close proximity</a:t>
            </a:r>
          </a:p>
        </p:txBody>
      </p:sp>
      <p:pic>
        <p:nvPicPr>
          <p:cNvPr id="65538" name="Picture 2" descr="No photo description available.">
            <a:extLst>
              <a:ext uri="{FF2B5EF4-FFF2-40B4-BE49-F238E27FC236}">
                <a16:creationId xmlns:a16="http://schemas.microsoft.com/office/drawing/2014/main" id="{7294668E-D2ED-E041-A25A-F477588B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57175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CA9839C-7771-904B-87CE-0DD060EC0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293961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York, Maine – November 23, 2017</a:t>
            </a:r>
          </a:p>
        </p:txBody>
      </p:sp>
    </p:spTree>
    <p:extLst>
      <p:ext uri="{BB962C8B-B14F-4D97-AF65-F5344CB8AC3E}">
        <p14:creationId xmlns:p14="http://schemas.microsoft.com/office/powerpoint/2010/main" val="940616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4">
            <a:extLst>
              <a:ext uri="{FF2B5EF4-FFF2-40B4-BE49-F238E27FC236}">
                <a16:creationId xmlns:a16="http://schemas.microsoft.com/office/drawing/2014/main" id="{2D34D4C7-CF34-D842-8D7A-D8DDE275C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107113"/>
            <a:ext cx="624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FALLSTREAKS</a:t>
            </a:r>
          </a:p>
        </p:txBody>
      </p:sp>
      <p:pic>
        <p:nvPicPr>
          <p:cNvPr id="43010" name="Picture 3">
            <a:extLst>
              <a:ext uri="{FF2B5EF4-FFF2-40B4-BE49-F238E27FC236}">
                <a16:creationId xmlns:a16="http://schemas.microsoft.com/office/drawing/2014/main" id="{76301B00-27CA-074A-99F8-4B5538038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9332" r="14915" b="17332"/>
          <a:stretch>
            <a:fillRect/>
          </a:stretch>
        </p:blipFill>
        <p:spPr bwMode="auto">
          <a:xfrm>
            <a:off x="228600" y="228600"/>
            <a:ext cx="868680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4">
            <a:extLst>
              <a:ext uri="{FF2B5EF4-FFF2-40B4-BE49-F238E27FC236}">
                <a16:creationId xmlns:a16="http://schemas.microsoft.com/office/drawing/2014/main" id="{0B0AA0C1-5665-7542-8C7C-CC11B8EC0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943600"/>
            <a:ext cx="624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NACREOUS CLOUDS (polar stratospheric clouds, contain H2Ov and other molecules, like nitric acid)</a:t>
            </a:r>
          </a:p>
        </p:txBody>
      </p:sp>
      <p:pic>
        <p:nvPicPr>
          <p:cNvPr id="44034" name="Picture 3">
            <a:extLst>
              <a:ext uri="{FF2B5EF4-FFF2-40B4-BE49-F238E27FC236}">
                <a16:creationId xmlns:a16="http://schemas.microsoft.com/office/drawing/2014/main" id="{BAAE2A9C-CCCE-6B4F-869C-54CA65EBD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568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4">
            <a:extLst>
              <a:ext uri="{FF2B5EF4-FFF2-40B4-BE49-F238E27FC236}">
                <a16:creationId xmlns:a16="http://schemas.microsoft.com/office/drawing/2014/main" id="{60FD1C2B-5064-9F49-80EC-68AAE0C2E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867400"/>
            <a:ext cx="624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NOCTILUCENT CLOUDS (form in the mesosphere, and only visible in polar twilight (sun shines on them from below, when sun is low on the horizon)</a:t>
            </a:r>
          </a:p>
        </p:txBody>
      </p:sp>
      <p:pic>
        <p:nvPicPr>
          <p:cNvPr id="45058" name="Picture 3">
            <a:extLst>
              <a:ext uri="{FF2B5EF4-FFF2-40B4-BE49-F238E27FC236}">
                <a16:creationId xmlns:a16="http://schemas.microsoft.com/office/drawing/2014/main" id="{38795D85-730A-1744-B013-592FCF020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5151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4">
            <a:extLst>
              <a:ext uri="{FF2B5EF4-FFF2-40B4-BE49-F238E27FC236}">
                <a16:creationId xmlns:a16="http://schemas.microsoft.com/office/drawing/2014/main" id="{65E3210B-3BD3-F849-9EE8-0FCC2C635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95400"/>
            <a:ext cx="769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Some ways we can see the atmosphere as a fluid</a:t>
            </a:r>
          </a:p>
          <a:p>
            <a:pPr algn="ct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through clouds</a:t>
            </a:r>
          </a:p>
          <a:p>
            <a:pPr algn="ctr" eaLnBrk="1" hangingPunct="1"/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No photo description available.">
            <a:extLst>
              <a:ext uri="{FF2B5EF4-FFF2-40B4-BE49-F238E27FC236}">
                <a16:creationId xmlns:a16="http://schemas.microsoft.com/office/drawing/2014/main" id="{488C2DB1-7208-9142-A069-2AC4A7BDC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609600"/>
            <a:ext cx="7518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43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4">
            <a:extLst>
              <a:ext uri="{FF2B5EF4-FFF2-40B4-BE49-F238E27FC236}">
                <a16:creationId xmlns:a16="http://schemas.microsoft.com/office/drawing/2014/main" id="{AC8E0591-9413-2B40-9D6B-F834EF5E7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943600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Von Karman vortex clouds</a:t>
            </a:r>
          </a:p>
        </p:txBody>
      </p:sp>
      <p:pic>
        <p:nvPicPr>
          <p:cNvPr id="47106" name="Picture 4">
            <a:extLst>
              <a:ext uri="{FF2B5EF4-FFF2-40B4-BE49-F238E27FC236}">
                <a16:creationId xmlns:a16="http://schemas.microsoft.com/office/drawing/2014/main" id="{088C6CA4-D418-8E4A-80FD-44E34E6B6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04900"/>
            <a:ext cx="7240588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4">
            <a:extLst>
              <a:ext uri="{FF2B5EF4-FFF2-40B4-BE49-F238E27FC236}">
                <a16:creationId xmlns:a16="http://schemas.microsoft.com/office/drawing/2014/main" id="{98498D93-B37E-5645-B896-769256635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943600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Von Karman vortex clouds</a:t>
            </a:r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4BAF4B24-23B2-2C4A-9D96-187B6B071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8486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4">
            <a:extLst>
              <a:ext uri="{FF2B5EF4-FFF2-40B4-BE49-F238E27FC236}">
                <a16:creationId xmlns:a16="http://schemas.microsoft.com/office/drawing/2014/main" id="{12E72D42-5481-3748-B68B-998A04EAA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943600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Von Karman vortex clouds</a:t>
            </a:r>
          </a:p>
        </p:txBody>
      </p:sp>
      <p:pic>
        <p:nvPicPr>
          <p:cNvPr id="50178" name="Picture 2">
            <a:extLst>
              <a:ext uri="{FF2B5EF4-FFF2-40B4-BE49-F238E27FC236}">
                <a16:creationId xmlns:a16="http://schemas.microsoft.com/office/drawing/2014/main" id="{8AB0FD81-1462-2641-A88B-D2ADCE605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8000"/>
            <a:ext cx="6858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4">
            <a:extLst>
              <a:ext uri="{FF2B5EF4-FFF2-40B4-BE49-F238E27FC236}">
                <a16:creationId xmlns:a16="http://schemas.microsoft.com/office/drawing/2014/main" id="{48E2683A-5FE7-744F-9159-D8482C5C9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943600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Von Karman vortex clouds</a:t>
            </a:r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918C693F-3349-CA4E-9501-0D52F3565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44338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>
            <a:extLst>
              <a:ext uri="{FF2B5EF4-FFF2-40B4-BE49-F238E27FC236}">
                <a16:creationId xmlns:a16="http://schemas.microsoft.com/office/drawing/2014/main" id="{C97DE661-BB0B-794D-B35B-613727394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2057400"/>
            <a:ext cx="39497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4C1DD7-333C-DE43-A5CC-79B338482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85800"/>
            <a:ext cx="7696200" cy="729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latin typeface="Calibri" charset="0"/>
              </a:rPr>
              <a:t>Latin prefixes for type:</a:t>
            </a:r>
          </a:p>
          <a:p>
            <a:pPr eaLnBrk="1" hangingPunct="1">
              <a:defRPr/>
            </a:pPr>
            <a:endParaRPr lang="en-US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latin typeface="Calibri" charset="0"/>
              </a:rPr>
              <a:t>Upward growth into </a:t>
            </a:r>
            <a:r>
              <a:rPr lang="en-US" b="1">
                <a:solidFill>
                  <a:srgbClr val="00D3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heaps</a:t>
            </a:r>
            <a:r>
              <a:rPr lang="en-US">
                <a:solidFill>
                  <a:schemeClr val="bg1"/>
                </a:solidFill>
                <a:latin typeface="Calibri" charset="0"/>
              </a:rPr>
              <a:t>: 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Cumulo-</a:t>
            </a:r>
          </a:p>
          <a:p>
            <a:pPr eaLnBrk="1" hangingPunct="1">
              <a:defRPr/>
            </a:pPr>
            <a:r>
              <a:rPr lang="en-US" b="1">
                <a:solidFill>
                  <a:srgbClr val="00D3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Layered </a:t>
            </a:r>
            <a:r>
              <a:rPr lang="en-US">
                <a:solidFill>
                  <a:schemeClr val="bg1"/>
                </a:solidFill>
                <a:latin typeface="Calibri" charset="0"/>
              </a:rPr>
              <a:t>sheets at any altitude: 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Strato-</a:t>
            </a:r>
          </a:p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latin typeface="Calibri" charset="0"/>
              </a:rPr>
              <a:t>High wisps (</a:t>
            </a:r>
            <a:r>
              <a:rPr lang="en-US" b="1">
                <a:solidFill>
                  <a:srgbClr val="00D3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curls</a:t>
            </a:r>
            <a:r>
              <a:rPr lang="en-US">
                <a:solidFill>
                  <a:schemeClr val="bg1"/>
                </a:solidFill>
                <a:latin typeface="Calibri" charset="0"/>
              </a:rPr>
              <a:t>) of ice crystals: 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Cirro-</a:t>
            </a:r>
          </a:p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latin typeface="Calibri" charset="0"/>
              </a:rPr>
              <a:t>Cloud with deep enough vertical extent/velocity to produce </a:t>
            </a:r>
            <a:r>
              <a:rPr lang="en-US" b="1">
                <a:solidFill>
                  <a:srgbClr val="00D3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precipitation</a:t>
            </a:r>
            <a:r>
              <a:rPr lang="en-US">
                <a:solidFill>
                  <a:schemeClr val="bg1"/>
                </a:solidFill>
                <a:latin typeface="Calibri" charset="0"/>
              </a:rPr>
              <a:t>: 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Nimbo-</a:t>
            </a:r>
          </a:p>
          <a:p>
            <a:pPr eaLnBrk="1" hangingPunct="1">
              <a:defRPr/>
            </a:pP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  <a:p>
            <a:pPr eaLnBrk="1" hangingPunct="1">
              <a:defRPr/>
            </a:pPr>
            <a:endParaRPr lang="en-US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defRPr/>
            </a:pPr>
            <a:endParaRPr lang="en-US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defRPr/>
            </a:pP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  <a:p>
            <a:pPr eaLnBrk="1" hangingPunct="1">
              <a:defRPr/>
            </a:pP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  <a:p>
            <a:pPr eaLnBrk="1" hangingPunct="1">
              <a:defRPr/>
            </a:pP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  <a:p>
            <a:pPr eaLnBrk="1" hangingPunct="1">
              <a:defRPr/>
            </a:pP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  <a:p>
            <a:pPr eaLnBrk="1" hangingPunct="1">
              <a:defRPr/>
            </a:pPr>
            <a:endParaRPr lang="en-US" b="1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defRPr/>
            </a:pPr>
            <a:endParaRPr lang="en-US" sz="180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defRPr/>
            </a:pPr>
            <a:endParaRPr lang="en-US" sz="180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defRPr/>
            </a:pPr>
            <a:endParaRPr lang="en-US" sz="180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defRPr/>
            </a:pPr>
            <a:endParaRPr lang="en-US" sz="1800">
              <a:solidFill>
                <a:schemeClr val="bg1"/>
              </a:solidFill>
              <a:latin typeface="Calibri" charset="0"/>
            </a:endParaRPr>
          </a:p>
          <a:p>
            <a:pPr algn="ctr" eaLnBrk="1" hangingPunct="1">
              <a:defRPr/>
            </a:pPr>
            <a:endParaRPr lang="en-US" sz="1800">
              <a:solidFill>
                <a:schemeClr val="bg1"/>
              </a:solidFill>
              <a:latin typeface="Calibri" charset="0"/>
            </a:endParaRPr>
          </a:p>
          <a:p>
            <a:pPr algn="ctr" eaLnBrk="1" hangingPunct="1">
              <a:defRPr/>
            </a:pPr>
            <a:endParaRPr lang="en-US" sz="180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4">
            <a:extLst>
              <a:ext uri="{FF2B5EF4-FFF2-40B4-BE49-F238E27FC236}">
                <a16:creationId xmlns:a16="http://schemas.microsoft.com/office/drawing/2014/main" id="{65E3210B-3BD3-F849-9EE8-0FCC2C635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"/>
            <a:ext cx="769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Clouds can also appear as “undercast”</a:t>
            </a:r>
          </a:p>
          <a:p>
            <a:pPr algn="ctr" eaLnBrk="1" hangingPunct="1"/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6562" name="Picture 2" descr="No photo description available.">
            <a:extLst>
              <a:ext uri="{FF2B5EF4-FFF2-40B4-BE49-F238E27FC236}">
                <a16:creationId xmlns:a16="http://schemas.microsoft.com/office/drawing/2014/main" id="{1E9FD73D-90BB-0346-AB53-0EEF011B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4" y="772318"/>
            <a:ext cx="8710176" cy="57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DABF1D02-8AD3-CE45-8329-F6F43945F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0" y="6085682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 err="1">
                <a:solidFill>
                  <a:srgbClr val="FFFF00"/>
                </a:solidFill>
                <a:latin typeface="Calibri" panose="020F0502020204030204" pitchFamily="34" charset="0"/>
              </a:rPr>
              <a:t>Thacher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 Park, New York - December 6, 2015</a:t>
            </a:r>
          </a:p>
        </p:txBody>
      </p:sp>
    </p:spTree>
    <p:extLst>
      <p:ext uri="{BB962C8B-B14F-4D97-AF65-F5344CB8AC3E}">
        <p14:creationId xmlns:p14="http://schemas.microsoft.com/office/powerpoint/2010/main" val="3534366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4">
            <a:extLst>
              <a:ext uri="{FF2B5EF4-FFF2-40B4-BE49-F238E27FC236}">
                <a16:creationId xmlns:a16="http://schemas.microsoft.com/office/drawing/2014/main" id="{65E3210B-3BD3-F849-9EE8-0FCC2C635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"/>
            <a:ext cx="769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Clouds can also appear as “undercast”</a:t>
            </a:r>
          </a:p>
          <a:p>
            <a:pPr algn="ctr" eaLnBrk="1" hangingPunct="1"/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7586" name="Picture 2" descr="No photo description available.">
            <a:extLst>
              <a:ext uri="{FF2B5EF4-FFF2-40B4-BE49-F238E27FC236}">
                <a16:creationId xmlns:a16="http://schemas.microsoft.com/office/drawing/2014/main" id="{F0B99471-3BD9-D04B-9832-D57A80416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35" y="685800"/>
            <a:ext cx="8829930" cy="584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1EFAF82B-0E08-414C-8D56-38C0CFEC9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0" y="6085682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 err="1">
                <a:solidFill>
                  <a:srgbClr val="FFFF00"/>
                </a:solidFill>
                <a:latin typeface="Calibri" panose="020F0502020204030204" pitchFamily="34" charset="0"/>
              </a:rPr>
              <a:t>Thacher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 Park, New York - December 6, 2015</a:t>
            </a:r>
          </a:p>
        </p:txBody>
      </p:sp>
    </p:spTree>
    <p:extLst>
      <p:ext uri="{BB962C8B-B14F-4D97-AF65-F5344CB8AC3E}">
        <p14:creationId xmlns:p14="http://schemas.microsoft.com/office/powerpoint/2010/main" val="2296307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4">
            <a:extLst>
              <a:ext uri="{FF2B5EF4-FFF2-40B4-BE49-F238E27FC236}">
                <a16:creationId xmlns:a16="http://schemas.microsoft.com/office/drawing/2014/main" id="{65E3210B-3BD3-F849-9EE8-0FCC2C635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"/>
            <a:ext cx="769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Clouds can also appear as “undercast”</a:t>
            </a:r>
          </a:p>
          <a:p>
            <a:pPr algn="ctr" eaLnBrk="1" hangingPunct="1"/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0D4C59F1-FFF4-3742-89C4-EC16FF4BD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20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06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>
            <a:extLst>
              <a:ext uri="{FF2B5EF4-FFF2-40B4-BE49-F238E27FC236}">
                <a16:creationId xmlns:a16="http://schemas.microsoft.com/office/drawing/2014/main" id="{E33191EC-E51A-9543-ACF0-A7C12D1F6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High Clouds</a:t>
            </a:r>
          </a:p>
        </p:txBody>
      </p:sp>
      <p:pic>
        <p:nvPicPr>
          <p:cNvPr id="17410" name="Picture 5">
            <a:extLst>
              <a:ext uri="{FF2B5EF4-FFF2-40B4-BE49-F238E27FC236}">
                <a16:creationId xmlns:a16="http://schemas.microsoft.com/office/drawing/2014/main" id="{597F9A80-B95D-FC44-8377-3A96F1A16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83" y="1120953"/>
            <a:ext cx="4865304" cy="36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>
            <a:extLst>
              <a:ext uri="{FF2B5EF4-FFF2-40B4-BE49-F238E27FC236}">
                <a16:creationId xmlns:a16="http://schemas.microsoft.com/office/drawing/2014/main" id="{7C809259-86C4-2440-86E8-DDE770E67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019800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FFFF"/>
                </a:solidFill>
                <a:latin typeface="Calibri" panose="020F0502020204030204" pitchFamily="34" charset="0"/>
              </a:rPr>
              <a:t>CIRRUS (ice only, cirrus = ringlet / curling)</a:t>
            </a:r>
          </a:p>
        </p:txBody>
      </p:sp>
      <p:pic>
        <p:nvPicPr>
          <p:cNvPr id="17413" name="Picture 5" descr="No photo description available.">
            <a:extLst>
              <a:ext uri="{FF2B5EF4-FFF2-40B4-BE49-F238E27FC236}">
                <a16:creationId xmlns:a16="http://schemas.microsoft.com/office/drawing/2014/main" id="{B9AB769A-0115-9D43-B4A1-9FC11C3A8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83" y="781556"/>
            <a:ext cx="6841833" cy="513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1E16C4D2-FBC5-A449-B908-2EEFD1574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43043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Annandale-on-Hudson, NY – March 13, 2016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>
            <a:extLst>
              <a:ext uri="{FF2B5EF4-FFF2-40B4-BE49-F238E27FC236}">
                <a16:creationId xmlns:a16="http://schemas.microsoft.com/office/drawing/2014/main" id="{406401A7-9716-9040-AAFB-99B23FD24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High Clouds</a:t>
            </a:r>
          </a:p>
        </p:txBody>
      </p:sp>
      <p:pic>
        <p:nvPicPr>
          <p:cNvPr id="18434" name="Picture 5">
            <a:extLst>
              <a:ext uri="{FF2B5EF4-FFF2-40B4-BE49-F238E27FC236}">
                <a16:creationId xmlns:a16="http://schemas.microsoft.com/office/drawing/2014/main" id="{C12BBF86-39A3-B743-80BC-C22AA1D50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569613"/>
            <a:ext cx="4845473" cy="315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6">
            <a:extLst>
              <a:ext uri="{FF2B5EF4-FFF2-40B4-BE49-F238E27FC236}">
                <a16:creationId xmlns:a16="http://schemas.microsoft.com/office/drawing/2014/main" id="{5001A8D3-8429-DD46-AB2D-853E65E41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59442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CIRROSTRATUS (ice, stratus = layer)</a:t>
            </a:r>
          </a:p>
        </p:txBody>
      </p:sp>
      <p:pic>
        <p:nvPicPr>
          <p:cNvPr id="18437" name="Picture 5" descr="No photo description available.">
            <a:extLst>
              <a:ext uri="{FF2B5EF4-FFF2-40B4-BE49-F238E27FC236}">
                <a16:creationId xmlns:a16="http://schemas.microsoft.com/office/drawing/2014/main" id="{781982C6-CC17-7741-BB85-94C10EAF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657225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6C5D1D6-5A6F-B14A-A9E6-52D704BB8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90600" y="5751553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 err="1">
                <a:solidFill>
                  <a:srgbClr val="FFFF00"/>
                </a:solidFill>
                <a:latin typeface="Calibri" panose="020F0502020204030204" pitchFamily="34" charset="0"/>
              </a:rPr>
              <a:t>UAlbany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 – March 13, 2017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3">
            <a:extLst>
              <a:ext uri="{FF2B5EF4-FFF2-40B4-BE49-F238E27FC236}">
                <a16:creationId xmlns:a16="http://schemas.microsoft.com/office/drawing/2014/main" id="{BE8F5640-1835-FB43-8D33-A2CFEC9A4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High Clouds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07ABAB1D-3D62-4F49-AF33-11D73190E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914400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CAF3EC25-0991-6E45-A060-B6D4A4E5D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248400"/>
            <a:ext cx="815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CIRROCUMULUS (cumulo = heap) … contains supercooled water, unlike cirrus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3">
            <a:extLst>
              <a:ext uri="{FF2B5EF4-FFF2-40B4-BE49-F238E27FC236}">
                <a16:creationId xmlns:a16="http://schemas.microsoft.com/office/drawing/2014/main" id="{AFA8FB32-8CB0-2D4F-B92F-4E2608987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95982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Mid-level Clouds</a:t>
            </a:r>
          </a:p>
        </p:txBody>
      </p:sp>
      <p:sp>
        <p:nvSpPr>
          <p:cNvPr id="20482" name="TextBox 4">
            <a:extLst>
              <a:ext uri="{FF2B5EF4-FFF2-40B4-BE49-F238E27FC236}">
                <a16:creationId xmlns:a16="http://schemas.microsoft.com/office/drawing/2014/main" id="{BF894148-69AB-404D-BB8D-451A7B3C9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096000"/>
            <a:ext cx="624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ALTOSTRATUS (alto=middle)</a:t>
            </a:r>
          </a:p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(this also is asperatus)</a:t>
            </a:r>
          </a:p>
        </p:txBody>
      </p:sp>
      <p:pic>
        <p:nvPicPr>
          <p:cNvPr id="20483" name="Picture 5">
            <a:extLst>
              <a:ext uri="{FF2B5EF4-FFF2-40B4-BE49-F238E27FC236}">
                <a16:creationId xmlns:a16="http://schemas.microsoft.com/office/drawing/2014/main" id="{51ED918D-A7C9-FF4F-85DB-0F4055195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29" y="1595931"/>
            <a:ext cx="5786768" cy="344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No photo description available.">
            <a:extLst>
              <a:ext uri="{FF2B5EF4-FFF2-40B4-BE49-F238E27FC236}">
                <a16:creationId xmlns:a16="http://schemas.microsoft.com/office/drawing/2014/main" id="{B765938E-BAB4-ED49-B545-DEB424498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9" y="703394"/>
            <a:ext cx="7562905" cy="501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No photo description available.">
            <a:extLst>
              <a:ext uri="{FF2B5EF4-FFF2-40B4-BE49-F238E27FC236}">
                <a16:creationId xmlns:a16="http://schemas.microsoft.com/office/drawing/2014/main" id="{05998E4B-07A7-3B46-994B-B42D52EA8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8655"/>
            <a:ext cx="8382000" cy="555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24AA88B-5066-B447-AB63-57A639951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39171" y="5638932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Seattle, WA – January 2017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3">
            <a:extLst>
              <a:ext uri="{FF2B5EF4-FFF2-40B4-BE49-F238E27FC236}">
                <a16:creationId xmlns:a16="http://schemas.microsoft.com/office/drawing/2014/main" id="{D09E1088-EFD5-1442-A7BB-CDCE4537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Mid-level Clouds</a:t>
            </a:r>
          </a:p>
        </p:txBody>
      </p:sp>
      <p:sp>
        <p:nvSpPr>
          <p:cNvPr id="21506" name="TextBox 4">
            <a:extLst>
              <a:ext uri="{FF2B5EF4-FFF2-40B4-BE49-F238E27FC236}">
                <a16:creationId xmlns:a16="http://schemas.microsoft.com/office/drawing/2014/main" id="{12CCB10A-7EC8-FB44-8E34-C37B084AB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2484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ALTOCUMULUS</a:t>
            </a:r>
          </a:p>
        </p:txBody>
      </p:sp>
      <p:pic>
        <p:nvPicPr>
          <p:cNvPr id="21507" name="Picture 5">
            <a:extLst>
              <a:ext uri="{FF2B5EF4-FFF2-40B4-BE49-F238E27FC236}">
                <a16:creationId xmlns:a16="http://schemas.microsoft.com/office/drawing/2014/main" id="{65BA9D98-82DE-9A4B-9BBA-7F50DEF42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1064965"/>
            <a:ext cx="5332305" cy="35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Image">
            <a:extLst>
              <a:ext uri="{FF2B5EF4-FFF2-40B4-BE49-F238E27FC236}">
                <a16:creationId xmlns:a16="http://schemas.microsoft.com/office/drawing/2014/main" id="{56C414D2-BCD4-0946-AC18-4B98A4EC2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4295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A3A0661-BC98-0947-A8A1-AA3A5C441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8200" y="5745162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Albany – October 21, 2021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617</Words>
  <Application>Microsoft Macintosh PowerPoint</Application>
  <PresentationFormat>On-screen Show (4:3)</PresentationFormat>
  <Paragraphs>100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ＭＳ Ｐゴシック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@ Albany, SUNY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Ross A. Lazear</dc:creator>
  <cp:lastModifiedBy>Lazear, Ross</cp:lastModifiedBy>
  <cp:revision>18</cp:revision>
  <dcterms:created xsi:type="dcterms:W3CDTF">2013-11-05T21:55:59Z</dcterms:created>
  <dcterms:modified xsi:type="dcterms:W3CDTF">2021-11-03T22:27:02Z</dcterms:modified>
</cp:coreProperties>
</file>