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0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6A6FF"/>
    <a:srgbClr val="B195FF"/>
    <a:srgbClr val="FFF670"/>
    <a:srgbClr val="59FF67"/>
    <a:srgbClr val="FFFF94"/>
    <a:srgbClr val="00A2EB"/>
    <a:srgbClr val="00C0C0"/>
    <a:srgbClr val="49FF00"/>
    <a:srgbClr val="C3FAFF"/>
    <a:srgbClr val="000D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095" autoAdjust="0"/>
  </p:normalViewPr>
  <p:slideViewPr>
    <p:cSldViewPr snapToGrid="0" snapToObjects="1">
      <p:cViewPr>
        <p:scale>
          <a:sx n="173" d="100"/>
          <a:sy n="173" d="100"/>
        </p:scale>
        <p:origin x="1664" y="80"/>
      </p:cViewPr>
      <p:guideLst>
        <p:guide orient="horz" pos="2880"/>
        <p:guide pos="210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72405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765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526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7104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27151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AA7CF2-6F45-9C4D-A2E5-97E01324CC7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92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AA7CF2-6F45-9C4D-A2E5-97E01324CC76}" type="datetimeFigureOut">
              <a:rPr lang="en-US" smtClean="0"/>
              <a:t>10/8/21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66865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AA7CF2-6F45-9C4D-A2E5-97E01324CC76}" type="datetimeFigureOut">
              <a:rPr lang="en-US" smtClean="0"/>
              <a:t>10/8/21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65716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A7CF2-6F45-9C4D-A2E5-97E01324CC76}" type="datetimeFigureOut">
              <a:rPr lang="en-US" smtClean="0"/>
              <a:t>10/8/21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159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99962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56436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AA7CF2-6F45-9C4D-A2E5-97E01324CC76}" type="datetimeFigureOut">
              <a:rPr lang="en-US" smtClean="0"/>
              <a:t>10/8/21</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B89-CAEA-6240-876E-62F1147C886E}" type="slidenum">
              <a:rPr lang="en-US" smtClean="0"/>
              <a:t>‹#›</a:t>
            </a:fld>
            <a:endParaRPr lang="en-US"/>
          </a:p>
        </p:txBody>
      </p:sp>
    </p:spTree>
    <p:extLst>
      <p:ext uri="{BB962C8B-B14F-4D97-AF65-F5344CB8AC3E}">
        <p14:creationId xmlns:p14="http://schemas.microsoft.com/office/powerpoint/2010/main" val="138849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388427" y="673719"/>
            <a:ext cx="4081145" cy="744855"/>
          </a:xfrm>
          <a:prstGeom prst="rect">
            <a:avLst/>
          </a:prstGeom>
          <a:noFill/>
          <a:ln>
            <a:noFill/>
          </a:ln>
        </p:spPr>
      </p:pic>
      <p:pic>
        <p:nvPicPr>
          <p:cNvPr id="5" name="Picture 4" descr="atm_cover_hma"/>
          <p:cNvPicPr/>
          <p:nvPr/>
        </p:nvPicPr>
        <p:blipFill>
          <a:blip r:embed="rId3">
            <a:extLst>
              <a:ext uri="{28A0092B-C50C-407E-A947-70E740481C1C}">
                <a14:useLocalDpi xmlns:a14="http://schemas.microsoft.com/office/drawing/2010/main" val="0"/>
              </a:ext>
            </a:extLst>
          </a:blip>
          <a:srcRect/>
          <a:stretch>
            <a:fillRect/>
          </a:stretch>
        </p:blipFill>
        <p:spPr bwMode="auto">
          <a:xfrm>
            <a:off x="850900" y="2599372"/>
            <a:ext cx="5156200" cy="3945255"/>
          </a:xfrm>
          <a:prstGeom prst="rect">
            <a:avLst/>
          </a:prstGeom>
          <a:noFill/>
          <a:ln>
            <a:noFill/>
          </a:ln>
        </p:spPr>
      </p:pic>
      <p:sp>
        <p:nvSpPr>
          <p:cNvPr id="6" name="Rectangle 5"/>
          <p:cNvSpPr/>
          <p:nvPr/>
        </p:nvSpPr>
        <p:spPr>
          <a:xfrm>
            <a:off x="606547" y="1613924"/>
            <a:ext cx="5657938" cy="646331"/>
          </a:xfrm>
          <a:prstGeom prst="rect">
            <a:avLst/>
          </a:prstGeom>
        </p:spPr>
        <p:txBody>
          <a:bodyPr wrap="square">
            <a:spAutoFit/>
          </a:bodyPr>
          <a:lstStyle/>
          <a:p>
            <a:pPr algn="ctr"/>
            <a:r>
              <a:rPr lang="en-US" sz="2800" b="1" dirty="0">
                <a:latin typeface="Palatino"/>
                <a:cs typeface="Palatino"/>
              </a:rPr>
              <a:t> </a:t>
            </a:r>
            <a:r>
              <a:rPr lang="en-US" sz="3600" b="1" dirty="0">
                <a:latin typeface="Palatino"/>
                <a:cs typeface="Palatino"/>
              </a:rPr>
              <a:t>A</a:t>
            </a:r>
            <a:r>
              <a:rPr lang="en-US" sz="2800" b="1" dirty="0">
                <a:latin typeface="Palatino"/>
                <a:cs typeface="Palatino"/>
              </a:rPr>
              <a:t>TMOSPHERIC </a:t>
            </a:r>
            <a:r>
              <a:rPr lang="en-US" sz="3600" b="1" dirty="0">
                <a:latin typeface="Palatino"/>
                <a:cs typeface="Palatino"/>
              </a:rPr>
              <a:t>S</a:t>
            </a:r>
            <a:r>
              <a:rPr lang="en-US" sz="2800" b="1" dirty="0">
                <a:latin typeface="Palatino"/>
                <a:cs typeface="Palatino"/>
              </a:rPr>
              <a:t>CIENCE</a:t>
            </a:r>
            <a:endParaRPr lang="en-US" sz="2800" dirty="0">
              <a:latin typeface="Palatino"/>
              <a:cs typeface="Palatino"/>
            </a:endParaRPr>
          </a:p>
        </p:txBody>
      </p:sp>
      <p:sp>
        <p:nvSpPr>
          <p:cNvPr id="7" name="Rectangle 6"/>
          <p:cNvSpPr/>
          <p:nvPr/>
        </p:nvSpPr>
        <p:spPr>
          <a:xfrm>
            <a:off x="454910" y="7036148"/>
            <a:ext cx="5961212" cy="1323439"/>
          </a:xfrm>
          <a:prstGeom prst="rect">
            <a:avLst/>
          </a:prstGeom>
        </p:spPr>
        <p:txBody>
          <a:bodyPr wrap="square">
            <a:spAutoFit/>
          </a:bodyPr>
          <a:lstStyle/>
          <a:p>
            <a:pPr algn="ctr"/>
            <a:r>
              <a:rPr lang="en-US" sz="2000" b="1" i="1" dirty="0">
                <a:latin typeface="Palatino"/>
                <a:cs typeface="Palatino"/>
              </a:rPr>
              <a:t>in the</a:t>
            </a:r>
          </a:p>
          <a:p>
            <a:pPr algn="ctr"/>
            <a:endParaRPr lang="en-US" sz="2000" b="1" i="1" dirty="0">
              <a:latin typeface="Palatino"/>
              <a:cs typeface="Palatino"/>
            </a:endParaRPr>
          </a:p>
          <a:p>
            <a:pPr algn="ctr"/>
            <a:r>
              <a:rPr lang="en-US" sz="2000" b="1" i="1" dirty="0">
                <a:latin typeface="Palatino"/>
                <a:cs typeface="Palatino"/>
              </a:rPr>
              <a:t>Department of Atmospheric and </a:t>
            </a:r>
          </a:p>
          <a:p>
            <a:pPr algn="ctr"/>
            <a:r>
              <a:rPr lang="en-US" sz="2000" b="1" i="1" dirty="0">
                <a:latin typeface="Palatino"/>
                <a:cs typeface="Palatino"/>
              </a:rPr>
              <a:t>Environmental Sciences</a:t>
            </a:r>
            <a:endParaRPr lang="en-US" sz="2000" i="1" dirty="0">
              <a:latin typeface="Palatino"/>
              <a:cs typeface="Palatino"/>
            </a:endParaRPr>
          </a:p>
        </p:txBody>
      </p:sp>
      <p:sp>
        <p:nvSpPr>
          <p:cNvPr id="8" name="TextBox 7"/>
          <p:cNvSpPr txBox="1"/>
          <p:nvPr/>
        </p:nvSpPr>
        <p:spPr>
          <a:xfrm>
            <a:off x="1676345" y="8617466"/>
            <a:ext cx="3505305" cy="307777"/>
          </a:xfrm>
          <a:prstGeom prst="rect">
            <a:avLst/>
          </a:prstGeom>
          <a:solidFill>
            <a:srgbClr val="E6E0EC"/>
          </a:solidFill>
        </p:spPr>
        <p:txBody>
          <a:bodyPr wrap="square" rtlCol="0">
            <a:spAutoFit/>
          </a:bodyPr>
          <a:lstStyle/>
          <a:p>
            <a:pPr algn="ctr"/>
            <a:r>
              <a:rPr lang="en-US" sz="1400" dirty="0">
                <a:latin typeface="Palatino"/>
                <a:cs typeface="Palatino"/>
              </a:rPr>
              <a:t>http://</a:t>
            </a:r>
            <a:r>
              <a:rPr lang="en-US" sz="1400" dirty="0" err="1">
                <a:latin typeface="Palatino"/>
                <a:cs typeface="Palatino"/>
              </a:rPr>
              <a:t>www.albany.edu</a:t>
            </a:r>
            <a:r>
              <a:rPr lang="en-US" sz="1400" dirty="0">
                <a:latin typeface="Palatino"/>
                <a:cs typeface="Palatino"/>
              </a:rPr>
              <a:t>/</a:t>
            </a:r>
            <a:r>
              <a:rPr lang="en-US" sz="1400" dirty="0" err="1">
                <a:latin typeface="Palatino"/>
                <a:cs typeface="Palatino"/>
              </a:rPr>
              <a:t>atmos</a:t>
            </a:r>
            <a:r>
              <a:rPr lang="en-US" sz="1400" dirty="0">
                <a:latin typeface="Palatino"/>
                <a:cs typeface="Palatino"/>
              </a:rPr>
              <a:t>/</a:t>
            </a:r>
          </a:p>
        </p:txBody>
      </p:sp>
    </p:spTree>
    <p:extLst>
      <p:ext uri="{BB962C8B-B14F-4D97-AF65-F5344CB8AC3E}">
        <p14:creationId xmlns:p14="http://schemas.microsoft.com/office/powerpoint/2010/main" val="2043854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277512"/>
            <a:ext cx="5657938" cy="369332"/>
          </a:xfrm>
          <a:prstGeom prst="rect">
            <a:avLst/>
          </a:prstGeom>
        </p:spPr>
        <p:txBody>
          <a:bodyPr wrap="square">
            <a:spAutoFit/>
          </a:bodyPr>
          <a:lstStyle/>
          <a:p>
            <a:pPr algn="ctr"/>
            <a:r>
              <a:rPr lang="en-US" b="1" dirty="0">
                <a:latin typeface="Palatino"/>
                <a:cs typeface="Palatino"/>
              </a:rPr>
              <a:t>Bachelor of Science Degree in Atmospheric Science</a:t>
            </a:r>
            <a:endParaRPr lang="en-US" dirty="0">
              <a:latin typeface="Palatino"/>
              <a:cs typeface="Palatino"/>
            </a:endParaRPr>
          </a:p>
        </p:txBody>
      </p:sp>
      <p:sp>
        <p:nvSpPr>
          <p:cNvPr id="3" name="Rectangle 2"/>
          <p:cNvSpPr/>
          <p:nvPr/>
        </p:nvSpPr>
        <p:spPr>
          <a:xfrm>
            <a:off x="360137" y="780601"/>
            <a:ext cx="6150757" cy="1754327"/>
          </a:xfrm>
          <a:prstGeom prst="rect">
            <a:avLst/>
          </a:prstGeom>
        </p:spPr>
        <p:txBody>
          <a:bodyPr wrap="square">
            <a:spAutoFit/>
          </a:bodyPr>
          <a:lstStyle/>
          <a:p>
            <a:pPr algn="just"/>
            <a:r>
              <a:rPr lang="en-US" sz="1200" dirty="0">
                <a:latin typeface="Palatino"/>
                <a:cs typeface="Palatino"/>
              </a:rPr>
              <a:t>The Atmospheric Science program at the University at Albany is nationally and internationally renowned. The combination of the </a:t>
            </a:r>
            <a:r>
              <a:rPr lang="en-US" sz="1200" b="1" dirty="0">
                <a:latin typeface="Palatino"/>
                <a:cs typeface="Palatino"/>
              </a:rPr>
              <a:t>Department of Atmospheric and Environmental Sciences (DAES)</a:t>
            </a:r>
            <a:r>
              <a:rPr lang="en-US" sz="1200" dirty="0">
                <a:latin typeface="Palatino"/>
                <a:cs typeface="Palatino"/>
              </a:rPr>
              <a:t> and the </a:t>
            </a:r>
            <a:r>
              <a:rPr lang="en-US" sz="1200" b="1" dirty="0">
                <a:latin typeface="Palatino"/>
                <a:cs typeface="Palatino"/>
              </a:rPr>
              <a:t>Atmospheric Science Research Center (ASRC) </a:t>
            </a:r>
            <a:r>
              <a:rPr lang="en-US" sz="1200" dirty="0">
                <a:latin typeface="Palatino"/>
                <a:cs typeface="Palatino"/>
              </a:rPr>
              <a:t>gives the University the largest program of education and research in New York State, and one of the largest in the nation. Faculty are not only active and prominent researchers but also several have received national teaching awards. Additionally, the </a:t>
            </a:r>
            <a:r>
              <a:rPr lang="en-US" sz="1200" b="1" dirty="0">
                <a:latin typeface="Palatino"/>
                <a:cs typeface="Palatino"/>
              </a:rPr>
              <a:t>National Weather Service’s regional office</a:t>
            </a:r>
            <a:r>
              <a:rPr lang="en-US" sz="1200" dirty="0">
                <a:latin typeface="Palatino"/>
                <a:cs typeface="Palatino"/>
              </a:rPr>
              <a:t> is located nearby.  This gives students in the department a unique opportunity to work closely with researchers and forecasters in multiple fields of study within the atmospheric sciences.</a:t>
            </a:r>
          </a:p>
        </p:txBody>
      </p:sp>
      <p:sp>
        <p:nvSpPr>
          <p:cNvPr id="4" name="Rectangle 3"/>
          <p:cNvSpPr/>
          <p:nvPr/>
        </p:nvSpPr>
        <p:spPr>
          <a:xfrm>
            <a:off x="360137" y="2505455"/>
            <a:ext cx="6150757" cy="646331"/>
          </a:xfrm>
          <a:prstGeom prst="rect">
            <a:avLst/>
          </a:prstGeom>
        </p:spPr>
        <p:txBody>
          <a:bodyPr wrap="square">
            <a:spAutoFit/>
          </a:bodyPr>
          <a:lstStyle/>
          <a:p>
            <a:pPr algn="just"/>
            <a:r>
              <a:rPr lang="en-US" sz="1200" dirty="0">
                <a:latin typeface="Palatino"/>
                <a:cs typeface="Palatino"/>
              </a:rPr>
              <a:t>Faculty research covers a broad range of interest in the atmospheric and environmental sciences.  Topics of research and study include:</a:t>
            </a:r>
          </a:p>
          <a:p>
            <a:pPr algn="just"/>
            <a:r>
              <a:rPr lang="en-US" sz="1200" dirty="0">
                <a:latin typeface="Palatino"/>
                <a:cs typeface="Palatino"/>
              </a:rPr>
              <a:t>	</a:t>
            </a:r>
          </a:p>
        </p:txBody>
      </p:sp>
      <p:sp>
        <p:nvSpPr>
          <p:cNvPr id="6" name="Rectangle 5"/>
          <p:cNvSpPr/>
          <p:nvPr/>
        </p:nvSpPr>
        <p:spPr>
          <a:xfrm>
            <a:off x="521247" y="2923239"/>
            <a:ext cx="2511480" cy="461665"/>
          </a:xfrm>
          <a:prstGeom prst="rect">
            <a:avLst/>
          </a:prstGeom>
        </p:spPr>
        <p:txBody>
          <a:bodyPr wrap="square">
            <a:spAutoFit/>
          </a:bodyPr>
          <a:lstStyle/>
          <a:p>
            <a:pPr algn="just"/>
            <a:r>
              <a:rPr lang="en-US" sz="1200" dirty="0">
                <a:latin typeface="Palatino"/>
                <a:cs typeface="Palatino"/>
              </a:rPr>
              <a:t>• Synoptic-dynamic meteorology</a:t>
            </a:r>
          </a:p>
          <a:p>
            <a:pPr algn="just"/>
            <a:r>
              <a:rPr lang="en-US" sz="1200" dirty="0">
                <a:latin typeface="Palatino"/>
                <a:cs typeface="Palatino"/>
              </a:rPr>
              <a:t>	</a:t>
            </a:r>
          </a:p>
        </p:txBody>
      </p:sp>
      <p:sp>
        <p:nvSpPr>
          <p:cNvPr id="7" name="Rectangle 6"/>
          <p:cNvSpPr/>
          <p:nvPr/>
        </p:nvSpPr>
        <p:spPr>
          <a:xfrm>
            <a:off x="3743535" y="2923239"/>
            <a:ext cx="2511480" cy="461665"/>
          </a:xfrm>
          <a:prstGeom prst="rect">
            <a:avLst/>
          </a:prstGeom>
        </p:spPr>
        <p:txBody>
          <a:bodyPr wrap="square">
            <a:spAutoFit/>
          </a:bodyPr>
          <a:lstStyle/>
          <a:p>
            <a:pPr algn="just"/>
            <a:r>
              <a:rPr lang="en-US" sz="1200" dirty="0">
                <a:latin typeface="Palatino"/>
                <a:cs typeface="Palatino"/>
              </a:rPr>
              <a:t>• </a:t>
            </a:r>
            <a:r>
              <a:rPr lang="en-US" sz="1200" dirty="0" err="1">
                <a:latin typeface="Palatino"/>
                <a:cs typeface="Palatino"/>
              </a:rPr>
              <a:t>Mesoscale</a:t>
            </a:r>
            <a:r>
              <a:rPr lang="en-US" sz="1200" dirty="0">
                <a:latin typeface="Palatino"/>
                <a:cs typeface="Palatino"/>
              </a:rPr>
              <a:t> meteorology</a:t>
            </a:r>
          </a:p>
          <a:p>
            <a:pPr algn="just"/>
            <a:r>
              <a:rPr lang="en-US" sz="1200" dirty="0">
                <a:latin typeface="Palatino"/>
                <a:cs typeface="Palatino"/>
              </a:rPr>
              <a:t>	</a:t>
            </a:r>
          </a:p>
        </p:txBody>
      </p:sp>
      <p:sp>
        <p:nvSpPr>
          <p:cNvPr id="8" name="Rectangle 7"/>
          <p:cNvSpPr/>
          <p:nvPr/>
        </p:nvSpPr>
        <p:spPr>
          <a:xfrm>
            <a:off x="521247" y="3154071"/>
            <a:ext cx="3108558" cy="461665"/>
          </a:xfrm>
          <a:prstGeom prst="rect">
            <a:avLst/>
          </a:prstGeom>
        </p:spPr>
        <p:txBody>
          <a:bodyPr wrap="square">
            <a:spAutoFit/>
          </a:bodyPr>
          <a:lstStyle/>
          <a:p>
            <a:pPr algn="just"/>
            <a:r>
              <a:rPr lang="en-US" sz="1200" dirty="0">
                <a:latin typeface="Palatino"/>
                <a:cs typeface="Palatino"/>
              </a:rPr>
              <a:t>• Weather systems and predictability</a:t>
            </a:r>
          </a:p>
          <a:p>
            <a:pPr algn="just"/>
            <a:r>
              <a:rPr lang="en-US" sz="1200" dirty="0">
                <a:latin typeface="Palatino"/>
                <a:cs typeface="Palatino"/>
              </a:rPr>
              <a:t>	</a:t>
            </a:r>
          </a:p>
        </p:txBody>
      </p:sp>
      <p:sp>
        <p:nvSpPr>
          <p:cNvPr id="10" name="Rectangle 9"/>
          <p:cNvSpPr/>
          <p:nvPr/>
        </p:nvSpPr>
        <p:spPr>
          <a:xfrm>
            <a:off x="3743534" y="3154071"/>
            <a:ext cx="2975861" cy="461665"/>
          </a:xfrm>
          <a:prstGeom prst="rect">
            <a:avLst/>
          </a:prstGeom>
        </p:spPr>
        <p:txBody>
          <a:bodyPr wrap="square">
            <a:spAutoFit/>
          </a:bodyPr>
          <a:lstStyle/>
          <a:p>
            <a:r>
              <a:rPr lang="en-US" sz="1200" dirty="0">
                <a:latin typeface="Palatino"/>
                <a:cs typeface="Palatino"/>
              </a:rPr>
              <a:t>• Hurricanes and tropical meteorology</a:t>
            </a:r>
          </a:p>
          <a:p>
            <a:pPr algn="just"/>
            <a:r>
              <a:rPr lang="en-US" sz="1200" dirty="0">
                <a:latin typeface="Palatino"/>
                <a:cs typeface="Palatino"/>
              </a:rPr>
              <a:t>	</a:t>
            </a:r>
          </a:p>
        </p:txBody>
      </p:sp>
      <p:sp>
        <p:nvSpPr>
          <p:cNvPr id="11" name="Rectangle 10"/>
          <p:cNvSpPr/>
          <p:nvPr/>
        </p:nvSpPr>
        <p:spPr>
          <a:xfrm>
            <a:off x="521247" y="3386125"/>
            <a:ext cx="3108558" cy="461665"/>
          </a:xfrm>
          <a:prstGeom prst="rect">
            <a:avLst/>
          </a:prstGeom>
        </p:spPr>
        <p:txBody>
          <a:bodyPr wrap="square">
            <a:spAutoFit/>
          </a:bodyPr>
          <a:lstStyle/>
          <a:p>
            <a:pPr algn="just"/>
            <a:r>
              <a:rPr lang="en-US" sz="1200" dirty="0">
                <a:latin typeface="Palatino"/>
                <a:cs typeface="Palatino"/>
              </a:rPr>
              <a:t>• Climate and climate change</a:t>
            </a:r>
          </a:p>
          <a:p>
            <a:pPr algn="just"/>
            <a:r>
              <a:rPr lang="en-US" sz="1200" dirty="0">
                <a:latin typeface="Palatino"/>
                <a:cs typeface="Palatino"/>
              </a:rPr>
              <a:t>	</a:t>
            </a:r>
          </a:p>
        </p:txBody>
      </p:sp>
      <p:sp>
        <p:nvSpPr>
          <p:cNvPr id="12" name="Rectangle 11"/>
          <p:cNvSpPr/>
          <p:nvPr/>
        </p:nvSpPr>
        <p:spPr>
          <a:xfrm>
            <a:off x="3743535" y="3384903"/>
            <a:ext cx="2975861" cy="461665"/>
          </a:xfrm>
          <a:prstGeom prst="rect">
            <a:avLst/>
          </a:prstGeom>
        </p:spPr>
        <p:txBody>
          <a:bodyPr wrap="square">
            <a:spAutoFit/>
          </a:bodyPr>
          <a:lstStyle/>
          <a:p>
            <a:r>
              <a:rPr lang="en-US" sz="1200" dirty="0">
                <a:latin typeface="Palatino"/>
                <a:cs typeface="Palatino"/>
              </a:rPr>
              <a:t>• Cloud and precipitation physics</a:t>
            </a:r>
          </a:p>
          <a:p>
            <a:pPr algn="just"/>
            <a:r>
              <a:rPr lang="en-US" sz="1200" dirty="0">
                <a:latin typeface="Palatino"/>
                <a:cs typeface="Palatino"/>
              </a:rPr>
              <a:t>	</a:t>
            </a:r>
          </a:p>
        </p:txBody>
      </p:sp>
      <p:sp>
        <p:nvSpPr>
          <p:cNvPr id="13" name="Rectangle 12"/>
          <p:cNvSpPr/>
          <p:nvPr/>
        </p:nvSpPr>
        <p:spPr>
          <a:xfrm>
            <a:off x="521247" y="3616957"/>
            <a:ext cx="3108558" cy="461665"/>
          </a:xfrm>
          <a:prstGeom prst="rect">
            <a:avLst/>
          </a:prstGeom>
        </p:spPr>
        <p:txBody>
          <a:bodyPr wrap="square">
            <a:spAutoFit/>
          </a:bodyPr>
          <a:lstStyle/>
          <a:p>
            <a:pPr algn="just"/>
            <a:r>
              <a:rPr lang="en-US" sz="1200" dirty="0">
                <a:latin typeface="Palatino"/>
                <a:cs typeface="Palatino"/>
              </a:rPr>
              <a:t>• Meteorological instrumentation</a:t>
            </a:r>
          </a:p>
          <a:p>
            <a:pPr algn="just"/>
            <a:r>
              <a:rPr lang="en-US" sz="1200" dirty="0">
                <a:latin typeface="Palatino"/>
                <a:cs typeface="Palatino"/>
              </a:rPr>
              <a:t>	</a:t>
            </a:r>
          </a:p>
        </p:txBody>
      </p:sp>
      <p:sp>
        <p:nvSpPr>
          <p:cNvPr id="14" name="Rectangle 13"/>
          <p:cNvSpPr/>
          <p:nvPr/>
        </p:nvSpPr>
        <p:spPr>
          <a:xfrm>
            <a:off x="3743534" y="3616957"/>
            <a:ext cx="2975861" cy="461665"/>
          </a:xfrm>
          <a:prstGeom prst="rect">
            <a:avLst/>
          </a:prstGeom>
        </p:spPr>
        <p:txBody>
          <a:bodyPr wrap="square">
            <a:spAutoFit/>
          </a:bodyPr>
          <a:lstStyle/>
          <a:p>
            <a:r>
              <a:rPr lang="en-US" sz="1200" dirty="0">
                <a:latin typeface="Palatino"/>
                <a:cs typeface="Palatino"/>
              </a:rPr>
              <a:t>• Numerical weather prediction</a:t>
            </a:r>
          </a:p>
          <a:p>
            <a:pPr algn="just"/>
            <a:r>
              <a:rPr lang="en-US" sz="1200" dirty="0">
                <a:latin typeface="Palatino"/>
                <a:cs typeface="Palatino"/>
              </a:rPr>
              <a:t>	</a:t>
            </a:r>
          </a:p>
        </p:txBody>
      </p:sp>
      <p:sp>
        <p:nvSpPr>
          <p:cNvPr id="16" name="Rectangle 15"/>
          <p:cNvSpPr/>
          <p:nvPr/>
        </p:nvSpPr>
        <p:spPr>
          <a:xfrm>
            <a:off x="606547" y="3931868"/>
            <a:ext cx="5657938" cy="307777"/>
          </a:xfrm>
          <a:prstGeom prst="rect">
            <a:avLst/>
          </a:prstGeom>
        </p:spPr>
        <p:txBody>
          <a:bodyPr wrap="square">
            <a:spAutoFit/>
          </a:bodyPr>
          <a:lstStyle/>
          <a:p>
            <a:pPr algn="ctr"/>
            <a:r>
              <a:rPr lang="en-US" sz="1400" b="1" u="sng" dirty="0">
                <a:latin typeface="Palatino"/>
                <a:cs typeface="Palatino"/>
              </a:rPr>
              <a:t>Research and Teaching Facilities</a:t>
            </a:r>
          </a:p>
        </p:txBody>
      </p:sp>
      <p:pic>
        <p:nvPicPr>
          <p:cNvPr id="17" name="Picture 16" descr="DSCF1543"/>
          <p:cNvPicPr/>
          <p:nvPr/>
        </p:nvPicPr>
        <p:blipFill>
          <a:blip r:embed="rId2">
            <a:extLst>
              <a:ext uri="{28A0092B-C50C-407E-A947-70E740481C1C}">
                <a14:useLocalDpi xmlns:a14="http://schemas.microsoft.com/office/drawing/2010/main" val="0"/>
              </a:ext>
            </a:extLst>
          </a:blip>
          <a:srcRect/>
          <a:stretch>
            <a:fillRect/>
          </a:stretch>
        </p:blipFill>
        <p:spPr bwMode="auto">
          <a:xfrm>
            <a:off x="3629810" y="4324948"/>
            <a:ext cx="2919007" cy="2375456"/>
          </a:xfrm>
          <a:prstGeom prst="rect">
            <a:avLst/>
          </a:prstGeom>
          <a:noFill/>
          <a:ln>
            <a:noFill/>
          </a:ln>
        </p:spPr>
      </p:pic>
      <p:pic>
        <p:nvPicPr>
          <p:cNvPr id="19" name="Picture 18"/>
          <p:cNvPicPr>
            <a:picLocks noChangeAspect="1"/>
          </p:cNvPicPr>
          <p:nvPr/>
        </p:nvPicPr>
        <p:blipFill>
          <a:blip r:embed="rId3"/>
          <a:stretch>
            <a:fillRect/>
          </a:stretch>
        </p:blipFill>
        <p:spPr>
          <a:xfrm>
            <a:off x="3629795" y="6700405"/>
            <a:ext cx="2919007" cy="1996332"/>
          </a:xfrm>
          <a:prstGeom prst="rect">
            <a:avLst/>
          </a:prstGeom>
        </p:spPr>
      </p:pic>
      <p:pic>
        <p:nvPicPr>
          <p:cNvPr id="20" name="Picture 19" descr="Whiteface-1-rev"/>
          <p:cNvPicPr/>
          <p:nvPr/>
        </p:nvPicPr>
        <p:blipFill>
          <a:blip r:embed="rId4">
            <a:extLst>
              <a:ext uri="{28A0092B-C50C-407E-A947-70E740481C1C}">
                <a14:useLocalDpi xmlns:a14="http://schemas.microsoft.com/office/drawing/2010/main" val="0"/>
              </a:ext>
            </a:extLst>
          </a:blip>
          <a:srcRect/>
          <a:stretch>
            <a:fillRect/>
          </a:stretch>
        </p:blipFill>
        <p:spPr bwMode="auto">
          <a:xfrm>
            <a:off x="322231" y="6700404"/>
            <a:ext cx="3146455" cy="1996332"/>
          </a:xfrm>
          <a:prstGeom prst="rect">
            <a:avLst/>
          </a:prstGeom>
          <a:noFill/>
          <a:ln>
            <a:noFill/>
          </a:ln>
        </p:spPr>
      </p:pic>
      <p:sp>
        <p:nvSpPr>
          <p:cNvPr id="21" name="Rectangle 20"/>
          <p:cNvSpPr/>
          <p:nvPr/>
        </p:nvSpPr>
        <p:spPr>
          <a:xfrm>
            <a:off x="236936" y="4221129"/>
            <a:ext cx="3269667" cy="2677656"/>
          </a:xfrm>
          <a:prstGeom prst="rect">
            <a:avLst/>
          </a:prstGeom>
        </p:spPr>
        <p:txBody>
          <a:bodyPr wrap="square">
            <a:spAutoFit/>
          </a:bodyPr>
          <a:lstStyle/>
          <a:p>
            <a:pPr algn="just"/>
            <a:r>
              <a:rPr lang="en-US" sz="1200" b="1" i="1" dirty="0" err="1">
                <a:latin typeface="Palatino"/>
                <a:cs typeface="Palatino"/>
              </a:rPr>
              <a:t>Maproom</a:t>
            </a:r>
            <a:r>
              <a:rPr lang="en-US" sz="1200" b="1" i="1" dirty="0">
                <a:latin typeface="Palatino"/>
                <a:cs typeface="Palatino"/>
              </a:rPr>
              <a:t> </a:t>
            </a:r>
            <a:r>
              <a:rPr lang="en-US" sz="1200" i="1" dirty="0">
                <a:latin typeface="Palatino"/>
                <a:cs typeface="Palatino"/>
              </a:rPr>
              <a:t>(right)</a:t>
            </a:r>
            <a:r>
              <a:rPr lang="en-US" sz="1200" dirty="0">
                <a:latin typeface="Palatino"/>
                <a:cs typeface="Palatino"/>
              </a:rPr>
              <a:t>: DAES runs a fully equipped electronic map room with satellite, radar, lightning, and model data.  The room is used for teaching and frequent weather discussions.  The room also houses Linux workstations on which students can study or hone their forecasting skills in one of our many forecast contests.</a:t>
            </a:r>
          </a:p>
          <a:p>
            <a:pPr algn="just"/>
            <a:r>
              <a:rPr lang="en-US" sz="1200" b="1" i="1" dirty="0">
                <a:latin typeface="Palatino"/>
                <a:cs typeface="Palatino"/>
              </a:rPr>
              <a:t>Whiteface Mtn. Observatory </a:t>
            </a:r>
            <a:r>
              <a:rPr lang="en-US" sz="1200" i="1" dirty="0">
                <a:latin typeface="Palatino"/>
                <a:cs typeface="Palatino"/>
              </a:rPr>
              <a:t>(below)</a:t>
            </a:r>
            <a:r>
              <a:rPr lang="en-US" sz="1200" dirty="0">
                <a:latin typeface="Palatino"/>
                <a:cs typeface="Palatino"/>
              </a:rPr>
              <a:t>:  ASRC operates an observation center atop Whiteface Mountain in the Adirondacks, </a:t>
            </a:r>
            <a:r>
              <a:rPr lang="en-US" sz="1200" dirty="0" err="1">
                <a:latin typeface="Palatino"/>
                <a:cs typeface="Palatino"/>
              </a:rPr>
              <a:t>meausring</a:t>
            </a:r>
            <a:r>
              <a:rPr lang="en-US" sz="1200" dirty="0">
                <a:latin typeface="Palatino"/>
                <a:cs typeface="Palatino"/>
              </a:rPr>
              <a:t> chemical species, cloud properties, acid precipitation, and aerosol content.</a:t>
            </a:r>
            <a:endParaRPr lang="en-US" sz="1200" i="1" dirty="0">
              <a:latin typeface="Palatino"/>
              <a:cs typeface="Palatino"/>
            </a:endParaRPr>
          </a:p>
          <a:p>
            <a:pPr algn="just"/>
            <a:endParaRPr lang="en-US" sz="1200" dirty="0">
              <a:latin typeface="Palatino"/>
              <a:cs typeface="Palatino"/>
            </a:endParaRPr>
          </a:p>
        </p:txBody>
      </p:sp>
    </p:spTree>
    <p:extLst>
      <p:ext uri="{BB962C8B-B14F-4D97-AF65-F5344CB8AC3E}">
        <p14:creationId xmlns:p14="http://schemas.microsoft.com/office/powerpoint/2010/main" val="804806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432125"/>
            <a:ext cx="6858001" cy="4226303"/>
          </a:xfrm>
          <a:prstGeom prst="rect">
            <a:avLst/>
          </a:prstGeom>
          <a:solidFill>
            <a:srgbClr val="C3FA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249078"/>
            <a:ext cx="5657938" cy="338554"/>
          </a:xfrm>
          <a:prstGeom prst="rect">
            <a:avLst/>
          </a:prstGeom>
        </p:spPr>
        <p:txBody>
          <a:bodyPr wrap="square">
            <a:spAutoFit/>
          </a:bodyPr>
          <a:lstStyle/>
          <a:p>
            <a:pPr algn="ctr"/>
            <a:r>
              <a:rPr lang="en-US" sz="1600" b="1" dirty="0">
                <a:latin typeface="Palatino"/>
                <a:cs typeface="Palatino"/>
              </a:rPr>
              <a:t>Atmospheric Science Curriculum</a:t>
            </a:r>
            <a:endParaRPr lang="en-US" sz="1600" dirty="0">
              <a:latin typeface="Palatino"/>
              <a:cs typeface="Palatino"/>
            </a:endParaRPr>
          </a:p>
        </p:txBody>
      </p:sp>
      <p:sp>
        <p:nvSpPr>
          <p:cNvPr id="3" name="Rectangle 2"/>
          <p:cNvSpPr/>
          <p:nvPr/>
        </p:nvSpPr>
        <p:spPr>
          <a:xfrm>
            <a:off x="360137" y="600507"/>
            <a:ext cx="6150757" cy="830997"/>
          </a:xfrm>
          <a:prstGeom prst="rect">
            <a:avLst/>
          </a:prstGeom>
        </p:spPr>
        <p:txBody>
          <a:bodyPr wrap="square">
            <a:spAutoFit/>
          </a:bodyPr>
          <a:lstStyle/>
          <a:p>
            <a:pPr algn="just"/>
            <a:r>
              <a:rPr lang="en-US" sz="1200" dirty="0">
                <a:latin typeface="Palatino"/>
                <a:cs typeface="Palatino"/>
              </a:rPr>
              <a:t>Students planning to study atmospheric science should have a good academic preparation in physics and mathematics.  Below is a sample four-year plan for an atmospheric science major, with </a:t>
            </a:r>
            <a:r>
              <a:rPr lang="en-US" sz="1200" b="1" dirty="0">
                <a:latin typeface="Palatino"/>
                <a:cs typeface="Palatino"/>
              </a:rPr>
              <a:t>required classes listed in bold (including twelve elective credits)</a:t>
            </a:r>
            <a:r>
              <a:rPr lang="en-US" sz="1200" dirty="0">
                <a:latin typeface="Palatino"/>
                <a:cs typeface="Palatino"/>
              </a:rPr>
              <a:t>:</a:t>
            </a:r>
          </a:p>
        </p:txBody>
      </p:sp>
      <p:sp>
        <p:nvSpPr>
          <p:cNvPr id="5" name="Rectangle 4"/>
          <p:cNvSpPr/>
          <p:nvPr/>
        </p:nvSpPr>
        <p:spPr>
          <a:xfrm>
            <a:off x="606547" y="1432125"/>
            <a:ext cx="6150757" cy="4154983"/>
          </a:xfrm>
          <a:prstGeom prst="rect">
            <a:avLst/>
          </a:prstGeom>
          <a:noFill/>
          <a:ln w="15875">
            <a:noFill/>
          </a:ln>
        </p:spPr>
        <p:txBody>
          <a:bodyPr wrap="square" tIns="91440">
            <a:spAutoFit/>
          </a:bodyPr>
          <a:lstStyle/>
          <a:p>
            <a:r>
              <a:rPr lang="en-US" sz="900" i="1" dirty="0">
                <a:latin typeface="Palatino"/>
                <a:cs typeface="Palatino"/>
              </a:rPr>
              <a:t>		</a:t>
            </a:r>
            <a:r>
              <a:rPr lang="en-US" sz="900" i="1" u="sng" dirty="0">
                <a:latin typeface="Palatino"/>
                <a:cs typeface="Palatino"/>
              </a:rPr>
              <a:t>Semester I</a:t>
            </a:r>
            <a:r>
              <a:rPr lang="en-US" sz="900" i="1" dirty="0">
                <a:latin typeface="Palatino"/>
                <a:cs typeface="Palatino"/>
              </a:rPr>
              <a:t>						</a:t>
            </a:r>
            <a:r>
              <a:rPr lang="en-US" sz="900" i="1" u="sng" dirty="0">
                <a:latin typeface="Palatino"/>
                <a:cs typeface="Palatino"/>
              </a:rPr>
              <a:t>Semester 2</a:t>
            </a:r>
            <a:endParaRPr lang="en-US" sz="900" dirty="0">
              <a:latin typeface="Palatino"/>
              <a:cs typeface="Palatino"/>
            </a:endParaRPr>
          </a:p>
          <a:p>
            <a:r>
              <a:rPr lang="en-US" sz="900" b="1" dirty="0">
                <a:latin typeface="Palatino"/>
                <a:cs typeface="Palatino"/>
              </a:rPr>
              <a:t>MAT 112:  Calculus I			4		MAT 113:  Calculus II			4	</a:t>
            </a:r>
            <a:endParaRPr lang="en-US" sz="900" dirty="0">
              <a:latin typeface="Palatino"/>
              <a:cs typeface="Palatino"/>
            </a:endParaRPr>
          </a:p>
          <a:p>
            <a:r>
              <a:rPr lang="en-US" sz="900" b="1" dirty="0">
                <a:latin typeface="Palatino"/>
                <a:cs typeface="Palatino"/>
              </a:rPr>
              <a:t>PHY 140, 145:  Physics I (w/ lab)		4		PHY 150:  Physics II 			3</a:t>
            </a:r>
            <a:endParaRPr lang="en-US" sz="900" dirty="0">
              <a:latin typeface="Palatino"/>
              <a:cs typeface="Palatino"/>
            </a:endParaRPr>
          </a:p>
          <a:p>
            <a:r>
              <a:rPr lang="en-US" sz="900" b="1" dirty="0">
                <a:latin typeface="Palatino"/>
                <a:cs typeface="Palatino"/>
              </a:rPr>
              <a:t>CHM 120:  Chemistry I			4		</a:t>
            </a:r>
            <a:r>
              <a:rPr lang="en-US" sz="900" dirty="0">
                <a:latin typeface="Palatino"/>
                <a:cs typeface="Palatino"/>
              </a:rPr>
              <a:t>Elective/Gen-</a:t>
            </a:r>
            <a:r>
              <a:rPr lang="en-US" sz="900" dirty="0" err="1">
                <a:latin typeface="Palatino"/>
                <a:cs typeface="Palatino"/>
              </a:rPr>
              <a:t>ed</a:t>
            </a:r>
            <a:r>
              <a:rPr lang="en-US" sz="900" dirty="0">
                <a:latin typeface="Palatino"/>
                <a:cs typeface="Palatino"/>
              </a:rPr>
              <a:t>				*	</a:t>
            </a:r>
          </a:p>
          <a:p>
            <a:r>
              <a:rPr lang="en-US" sz="900" dirty="0">
                <a:latin typeface="Palatino"/>
                <a:cs typeface="Palatino"/>
              </a:rPr>
              <a:t>Elective/University Gen. Ed. Requirement	*		Elective/Gen-</a:t>
            </a:r>
            <a:r>
              <a:rPr lang="en-US" sz="900" dirty="0" err="1">
                <a:latin typeface="Palatino"/>
                <a:cs typeface="Palatino"/>
              </a:rPr>
              <a:t>ed</a:t>
            </a:r>
            <a:r>
              <a:rPr lang="en-US" sz="900" dirty="0">
                <a:latin typeface="Palatino"/>
                <a:cs typeface="Palatino"/>
              </a:rPr>
              <a:t>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3</a:t>
            </a:r>
            <a:r>
              <a:rPr lang="en-US" sz="900" i="1" dirty="0">
                <a:latin typeface="Palatino"/>
                <a:cs typeface="Palatino"/>
              </a:rPr>
              <a:t>						</a:t>
            </a:r>
            <a:r>
              <a:rPr lang="en-US" sz="900" i="1" u="sng" dirty="0">
                <a:latin typeface="Palatino"/>
                <a:cs typeface="Palatino"/>
              </a:rPr>
              <a:t>Semester 4</a:t>
            </a:r>
            <a:endParaRPr lang="en-US" sz="900" dirty="0">
              <a:latin typeface="Palatino"/>
              <a:cs typeface="Palatino"/>
            </a:endParaRPr>
          </a:p>
          <a:p>
            <a:r>
              <a:rPr lang="en-US" sz="900" b="1" dirty="0">
                <a:latin typeface="Palatino"/>
                <a:cs typeface="Palatino"/>
              </a:rPr>
              <a:t>MAT 214:  Calculus III			4		MAT 311:  Differential Equations		3	</a:t>
            </a:r>
            <a:endParaRPr lang="en-US" sz="900" dirty="0">
              <a:latin typeface="Palatino"/>
              <a:cs typeface="Palatino"/>
            </a:endParaRPr>
          </a:p>
          <a:p>
            <a:r>
              <a:rPr lang="en-US" sz="900" b="1" dirty="0">
                <a:latin typeface="Palatino"/>
                <a:cs typeface="Palatino"/>
              </a:rPr>
              <a:t>ATM 209:  Weather Workshop		1		ATM 211:  Weather Analysis and		4</a:t>
            </a:r>
            <a:endParaRPr lang="en-US" sz="900" dirty="0">
              <a:latin typeface="Palatino"/>
              <a:cs typeface="Palatino"/>
            </a:endParaRPr>
          </a:p>
          <a:p>
            <a:r>
              <a:rPr lang="en-US" sz="900" b="1" dirty="0">
                <a:latin typeface="Palatino"/>
                <a:cs typeface="Palatino"/>
              </a:rPr>
              <a:t>ATM 210/Z:  Atmospheric Structure,	3			Forecasting</a:t>
            </a:r>
            <a:endParaRPr lang="en-US" sz="900" dirty="0">
              <a:latin typeface="Palatino"/>
              <a:cs typeface="Palatino"/>
            </a:endParaRPr>
          </a:p>
          <a:p>
            <a:r>
              <a:rPr lang="en-US" sz="900" b="1" dirty="0">
                <a:latin typeface="Palatino"/>
                <a:cs typeface="Palatino"/>
              </a:rPr>
              <a:t>	Thermodynamics,				ATM 315: </a:t>
            </a:r>
            <a:r>
              <a:rPr lang="en-US" sz="900" b="1" dirty="0" err="1">
                <a:latin typeface="Palatino"/>
                <a:cs typeface="Palatino"/>
              </a:rPr>
              <a:t>Env</a:t>
            </a:r>
            <a:r>
              <a:rPr lang="en-US" sz="900" b="1" dirty="0">
                <a:latin typeface="Palatino"/>
                <a:cs typeface="Palatino"/>
              </a:rPr>
              <a:t>. Stats/Comp.		4               	and Circulation					</a:t>
            </a:r>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r>
              <a:rPr lang="en-US" sz="900" b="1" dirty="0">
                <a:latin typeface="Palatino"/>
                <a:cs typeface="Palatino"/>
              </a:rPr>
              <a:t>	</a:t>
            </a: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		Elective/Gen-</a:t>
            </a:r>
            <a:r>
              <a:rPr lang="en-US" sz="900" dirty="0" err="1">
                <a:latin typeface="Palatino"/>
                <a:cs typeface="Palatino"/>
              </a:rPr>
              <a:t>ed</a:t>
            </a:r>
            <a:r>
              <a:rPr lang="en-US" sz="900" dirty="0">
                <a:latin typeface="Palatino"/>
                <a:cs typeface="Palatino"/>
              </a:rPr>
              <a:t>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5</a:t>
            </a:r>
            <a:r>
              <a:rPr lang="en-US" sz="900" i="1" dirty="0">
                <a:latin typeface="Palatino"/>
                <a:cs typeface="Palatino"/>
              </a:rPr>
              <a:t>						</a:t>
            </a:r>
            <a:r>
              <a:rPr lang="en-US" sz="900" i="1" u="sng" dirty="0">
                <a:latin typeface="Palatino"/>
                <a:cs typeface="Palatino"/>
              </a:rPr>
              <a:t>Semester 6</a:t>
            </a:r>
            <a:endParaRPr lang="en-US" sz="900" dirty="0">
              <a:latin typeface="Palatino"/>
              <a:cs typeface="Palatino"/>
            </a:endParaRPr>
          </a:p>
          <a:p>
            <a:r>
              <a:rPr lang="en-US" sz="900" b="1" dirty="0">
                <a:latin typeface="Palatino"/>
                <a:cs typeface="Palatino"/>
              </a:rPr>
              <a:t>ATM 316:  Dynamic Meteorology I		3		ATM 317:  Dynamic Meteorology II	3</a:t>
            </a:r>
            <a:endParaRPr lang="en-US" sz="900" dirty="0">
              <a:latin typeface="Palatino"/>
              <a:cs typeface="Palatino"/>
            </a:endParaRPr>
          </a:p>
          <a:p>
            <a:r>
              <a:rPr lang="en-US" sz="900" b="1" dirty="0">
                <a:latin typeface="Palatino"/>
                <a:cs typeface="Palatino"/>
              </a:rPr>
              <a:t>ATM 320:  Atmos. Thermodynamics</a:t>
            </a:r>
            <a:r>
              <a:rPr lang="en-US" sz="900" dirty="0">
                <a:latin typeface="Palatino"/>
                <a:cs typeface="Palatino"/>
              </a:rPr>
              <a:t>	3</a:t>
            </a:r>
            <a:r>
              <a:rPr lang="en-US" sz="900" b="1" dirty="0">
                <a:latin typeface="Palatino"/>
                <a:cs typeface="Palatino"/>
              </a:rPr>
              <a:t>		ATM 321Y:  Physical Meteorology		3	</a:t>
            </a:r>
            <a:endParaRPr lang="en-US" sz="900" dirty="0">
              <a:latin typeface="Palatino"/>
              <a:cs typeface="Palatino"/>
            </a:endParaRPr>
          </a:p>
          <a:p>
            <a:r>
              <a:rPr lang="en-US" sz="900" b="1" dirty="0">
                <a:latin typeface="Palatino"/>
                <a:cs typeface="Palatino"/>
              </a:rPr>
              <a:t>ATM Elective</a:t>
            </a:r>
            <a:r>
              <a:rPr lang="en-US" sz="900" dirty="0">
                <a:latin typeface="Palatino"/>
                <a:cs typeface="Palatino"/>
              </a:rPr>
              <a:t>				*		</a:t>
            </a:r>
            <a:r>
              <a:rPr lang="en-US" sz="900" b="1" dirty="0">
                <a:latin typeface="Palatino"/>
                <a:cs typeface="Palatino"/>
              </a:rPr>
              <a:t>ATM 350:  Meteorological Data Analysis	2</a:t>
            </a:r>
            <a:endParaRPr lang="en-US" sz="900" dirty="0">
              <a:latin typeface="Palatino"/>
              <a:cs typeface="Palatino"/>
            </a:endParaRP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 Minor			*			</a:t>
            </a:r>
            <a:r>
              <a:rPr lang="en-US" sz="900" b="1" dirty="0">
                <a:latin typeface="Palatino"/>
                <a:cs typeface="Palatino"/>
              </a:rPr>
              <a:t>and Computing</a:t>
            </a:r>
          </a:p>
          <a:p>
            <a:r>
              <a:rPr lang="en-US" sz="900" dirty="0">
                <a:latin typeface="Palatino"/>
                <a:cs typeface="Palatino"/>
              </a:rPr>
              <a:t>Elective/Minor				*		</a:t>
            </a:r>
            <a:r>
              <a:rPr lang="en-US" sz="900" b="1" dirty="0">
                <a:latin typeface="Palatino"/>
                <a:cs typeface="Palatino"/>
              </a:rPr>
              <a:t>ATM Elective</a:t>
            </a:r>
            <a:r>
              <a:rPr lang="en-US" sz="900" dirty="0">
                <a:latin typeface="Palatino"/>
                <a:cs typeface="Palatino"/>
              </a:rPr>
              <a:t>				*</a:t>
            </a:r>
          </a:p>
          <a:p>
            <a:r>
              <a:rPr lang="en-US" sz="900" dirty="0">
                <a:latin typeface="Palatino"/>
                <a:cs typeface="Palatino"/>
              </a:rPr>
              <a:t>							Elective/Minor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7</a:t>
            </a:r>
            <a:r>
              <a:rPr lang="en-US" sz="900" dirty="0">
                <a:latin typeface="Palatino"/>
                <a:cs typeface="Palatino"/>
              </a:rPr>
              <a:t>						</a:t>
            </a:r>
            <a:r>
              <a:rPr lang="en-US" sz="900" i="1" u="sng" dirty="0">
                <a:latin typeface="Palatino"/>
                <a:cs typeface="Palatino"/>
              </a:rPr>
              <a:t>Semester 8</a:t>
            </a:r>
            <a:endParaRPr lang="en-US" sz="900" dirty="0">
              <a:latin typeface="Palatino"/>
              <a:cs typeface="Palatino"/>
            </a:endParaRPr>
          </a:p>
          <a:p>
            <a:r>
              <a:rPr lang="en-US" sz="900" b="1" dirty="0">
                <a:latin typeface="Palatino"/>
                <a:cs typeface="Palatino"/>
              </a:rPr>
              <a:t>ATM Elective				3		ATM 419:  Numerical Weather Pred.	3</a:t>
            </a:r>
            <a:endParaRPr lang="en-US" sz="900" dirty="0">
              <a:latin typeface="Palatino"/>
              <a:cs typeface="Palatino"/>
            </a:endParaRPr>
          </a:p>
          <a:p>
            <a:r>
              <a:rPr lang="en-US" sz="900" b="1" dirty="0">
                <a:latin typeface="Palatino"/>
                <a:cs typeface="Palatino"/>
              </a:rPr>
              <a:t>ATM 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/Internship		*</a:t>
            </a:r>
            <a:r>
              <a:rPr lang="en-US" sz="900" b="1" dirty="0">
                <a:latin typeface="Palatino"/>
                <a:cs typeface="Palatino"/>
              </a:rPr>
              <a:t>		ATM 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/Internship		*          Elective/Minor/Research			*		Elective/Minor/Research			*</a:t>
            </a:r>
          </a:p>
          <a:p>
            <a:r>
              <a:rPr lang="en-US" sz="900" dirty="0">
                <a:latin typeface="Palatino"/>
                <a:cs typeface="Palatino"/>
              </a:rPr>
              <a:t>Elective/Minor 				*		Elective/Minor 				*</a:t>
            </a:r>
          </a:p>
          <a:p>
            <a:r>
              <a:rPr lang="en-US" sz="900" dirty="0">
                <a:latin typeface="Palatino"/>
                <a:cs typeface="Palatino"/>
              </a:rPr>
              <a:t>Elective/Minor 				*		Elective/Minor 				*</a:t>
            </a:r>
          </a:p>
        </p:txBody>
      </p:sp>
      <p:sp>
        <p:nvSpPr>
          <p:cNvPr id="6" name="Rectangle 5"/>
          <p:cNvSpPr/>
          <p:nvPr/>
        </p:nvSpPr>
        <p:spPr>
          <a:xfrm>
            <a:off x="3629800" y="5671374"/>
            <a:ext cx="2881094" cy="276999"/>
          </a:xfrm>
          <a:prstGeom prst="rect">
            <a:avLst/>
          </a:prstGeom>
        </p:spPr>
        <p:txBody>
          <a:bodyPr wrap="square">
            <a:spAutoFit/>
          </a:bodyPr>
          <a:lstStyle/>
          <a:p>
            <a:pPr algn="ctr"/>
            <a:r>
              <a:rPr lang="en-US" sz="1200" b="1" u="sng" dirty="0">
                <a:latin typeface="Palatino"/>
                <a:cs typeface="Palatino"/>
              </a:rPr>
              <a:t>Additional (Elective) Courses include</a:t>
            </a:r>
          </a:p>
        </p:txBody>
      </p:sp>
      <p:sp>
        <p:nvSpPr>
          <p:cNvPr id="8" name="Rectangle 7"/>
          <p:cNvSpPr/>
          <p:nvPr/>
        </p:nvSpPr>
        <p:spPr>
          <a:xfrm>
            <a:off x="3551192" y="5953975"/>
            <a:ext cx="3306808" cy="3462487"/>
          </a:xfrm>
          <a:prstGeom prst="rect">
            <a:avLst/>
          </a:prstGeom>
          <a:noFill/>
          <a:ln w="15875">
            <a:noFill/>
          </a:ln>
        </p:spPr>
        <p:txBody>
          <a:bodyPr wrap="square" tIns="91440">
            <a:spAutoFit/>
          </a:bodyPr>
          <a:lstStyle/>
          <a:p>
            <a:r>
              <a:rPr lang="en-US" sz="900" dirty="0">
                <a:latin typeface="Palatino"/>
                <a:cs typeface="Palatino"/>
              </a:rPr>
              <a:t>ATM 100: The Atmosphere</a:t>
            </a:r>
          </a:p>
          <a:p>
            <a:r>
              <a:rPr lang="en-US" sz="900" dirty="0">
                <a:latin typeface="Palatino"/>
                <a:cs typeface="Palatino"/>
              </a:rPr>
              <a:t>ATM 103: Introduction to Climate Change</a:t>
            </a:r>
          </a:p>
          <a:p>
            <a:r>
              <a:rPr lang="en-US" sz="900" dirty="0">
                <a:latin typeface="Palatino"/>
                <a:cs typeface="Palatino"/>
              </a:rPr>
              <a:t>ATM 107: The Oceans</a:t>
            </a:r>
          </a:p>
          <a:p>
            <a:r>
              <a:rPr lang="en-US" sz="900" dirty="0">
                <a:latin typeface="Palatino"/>
                <a:cs typeface="Palatino"/>
              </a:rPr>
              <a:t>ATM 110: Weather and Climate Issues for the 21</a:t>
            </a:r>
            <a:r>
              <a:rPr lang="en-US" sz="900" baseline="30000" dirty="0">
                <a:latin typeface="Palatino"/>
                <a:cs typeface="Palatino"/>
              </a:rPr>
              <a:t>st</a:t>
            </a:r>
            <a:r>
              <a:rPr lang="en-US" sz="900" dirty="0">
                <a:latin typeface="Palatino"/>
                <a:cs typeface="Palatino"/>
              </a:rPr>
              <a:t> Century</a:t>
            </a:r>
          </a:p>
          <a:p>
            <a:r>
              <a:rPr lang="en-US" sz="900" dirty="0">
                <a:latin typeface="Palatino"/>
                <a:cs typeface="Palatino"/>
              </a:rPr>
              <a:t>ATM 200: Natural Disasters</a:t>
            </a:r>
          </a:p>
          <a:p>
            <a:r>
              <a:rPr lang="en-US" sz="900" dirty="0">
                <a:latin typeface="Palatino"/>
                <a:cs typeface="Palatino"/>
              </a:rPr>
              <a:t>ATM 301: Surface Hydrology and Hydrometeorology</a:t>
            </a:r>
          </a:p>
          <a:p>
            <a:r>
              <a:rPr lang="en-US" sz="900" dirty="0">
                <a:latin typeface="Palatino"/>
                <a:cs typeface="Palatino"/>
              </a:rPr>
              <a:t>ATM 304: Air Quality</a:t>
            </a:r>
          </a:p>
          <a:p>
            <a:r>
              <a:rPr lang="en-US" sz="900" dirty="0">
                <a:latin typeface="Palatino"/>
                <a:cs typeface="Palatino"/>
              </a:rPr>
              <a:t>ATM 305: Global Physical Climatology</a:t>
            </a:r>
          </a:p>
          <a:p>
            <a:r>
              <a:rPr lang="en-US" sz="900" dirty="0">
                <a:latin typeface="Palatino"/>
                <a:cs typeface="Palatino"/>
              </a:rPr>
              <a:t>ATM 306: Climate Variability and Change</a:t>
            </a:r>
          </a:p>
          <a:p>
            <a:r>
              <a:rPr lang="en-US" sz="900" dirty="0">
                <a:latin typeface="Palatino"/>
                <a:cs typeface="Palatino"/>
              </a:rPr>
              <a:t>ATM 307: Atmospheric Chemistry</a:t>
            </a:r>
          </a:p>
          <a:p>
            <a:r>
              <a:rPr lang="en-US" sz="900" dirty="0">
                <a:latin typeface="Palatino"/>
                <a:cs typeface="Palatino"/>
              </a:rPr>
              <a:t>ATM 311: Severe and Hazardous Weather</a:t>
            </a:r>
          </a:p>
          <a:p>
            <a:r>
              <a:rPr lang="en-US" sz="900" dirty="0">
                <a:latin typeface="Palatino"/>
                <a:cs typeface="Palatino"/>
              </a:rPr>
              <a:t>ATM 327: Meteorological and Environmental Measurement</a:t>
            </a:r>
          </a:p>
          <a:p>
            <a:r>
              <a:rPr lang="en-US" sz="900" dirty="0">
                <a:latin typeface="Palatino"/>
                <a:cs typeface="Palatino"/>
              </a:rPr>
              <a:t>ATM 335: Meteorological Remote Sensing</a:t>
            </a:r>
          </a:p>
          <a:p>
            <a:r>
              <a:rPr lang="en-US" sz="900" dirty="0">
                <a:latin typeface="Palatino"/>
                <a:cs typeface="Palatino"/>
              </a:rPr>
              <a:t>ATM 400: Synoptic Meteorology I</a:t>
            </a:r>
          </a:p>
          <a:p>
            <a:r>
              <a:rPr lang="en-US" sz="900" dirty="0">
                <a:latin typeface="Palatino"/>
                <a:cs typeface="Palatino"/>
              </a:rPr>
              <a:t>ATM 404: Oceans and Climate</a:t>
            </a:r>
          </a:p>
          <a:p>
            <a:r>
              <a:rPr lang="en-US" sz="900" dirty="0">
                <a:latin typeface="Palatino"/>
                <a:cs typeface="Palatino"/>
              </a:rPr>
              <a:t>ATM 405: Water and Climate Change</a:t>
            </a:r>
          </a:p>
          <a:p>
            <a:r>
              <a:rPr lang="en-US" sz="900" dirty="0">
                <a:latin typeface="Palatino"/>
                <a:cs typeface="Palatino"/>
              </a:rPr>
              <a:t>ATM 408: Hydrometeorology</a:t>
            </a:r>
          </a:p>
          <a:p>
            <a:r>
              <a:rPr lang="en-US" sz="900" dirty="0">
                <a:latin typeface="Palatino"/>
                <a:cs typeface="Palatino"/>
              </a:rPr>
              <a:t>ATM 413: Weather, Climate Change, and Societal Impacts</a:t>
            </a:r>
          </a:p>
          <a:p>
            <a:r>
              <a:rPr lang="en-US" sz="900" dirty="0">
                <a:latin typeface="Palatino"/>
                <a:cs typeface="Palatino"/>
              </a:rPr>
              <a:t>ATM 414: Air Pollution Meteorology</a:t>
            </a:r>
          </a:p>
          <a:p>
            <a:r>
              <a:rPr lang="en-US" sz="900" dirty="0">
                <a:latin typeface="Palatino"/>
                <a:cs typeface="Palatino"/>
              </a:rPr>
              <a:t>ATM 415: Climate Laboratory</a:t>
            </a:r>
          </a:p>
          <a:p>
            <a:r>
              <a:rPr lang="en-US" sz="900" dirty="0">
                <a:latin typeface="Palatino"/>
                <a:cs typeface="Palatino"/>
              </a:rPr>
              <a:t>ATM 421: Tropical Meteorology</a:t>
            </a:r>
          </a:p>
          <a:p>
            <a:r>
              <a:rPr lang="en-US" sz="900" dirty="0">
                <a:latin typeface="Palatino"/>
                <a:cs typeface="Palatino"/>
              </a:rPr>
              <a:t>ATM 440: Seasonal and </a:t>
            </a:r>
            <a:r>
              <a:rPr lang="en-US" sz="900" dirty="0" err="1">
                <a:latin typeface="Palatino"/>
                <a:cs typeface="Palatino"/>
              </a:rPr>
              <a:t>Subseasonal</a:t>
            </a:r>
            <a:r>
              <a:rPr lang="en-US" sz="900" dirty="0">
                <a:latin typeface="Palatino"/>
                <a:cs typeface="Palatino"/>
              </a:rPr>
              <a:t> Forecasting</a:t>
            </a:r>
          </a:p>
          <a:p>
            <a:endParaRPr lang="en-US" sz="900" dirty="0">
              <a:latin typeface="Palatino"/>
              <a:cs typeface="Palatino"/>
            </a:endParaRPr>
          </a:p>
          <a:p>
            <a:endParaRPr lang="en-US" sz="900" dirty="0">
              <a:latin typeface="Palatino"/>
              <a:cs typeface="Palatino"/>
            </a:endParaRPr>
          </a:p>
        </p:txBody>
      </p:sp>
      <p:pic>
        <p:nvPicPr>
          <p:cNvPr id="9" name="Picture 8"/>
          <p:cNvPicPr>
            <a:picLocks noChangeAspect="1"/>
          </p:cNvPicPr>
          <p:nvPr/>
        </p:nvPicPr>
        <p:blipFill rotWithShape="1">
          <a:blip r:embed="rId2"/>
          <a:srcRect l="3639" r="11364"/>
          <a:stretch/>
        </p:blipFill>
        <p:spPr>
          <a:xfrm>
            <a:off x="132681" y="5821281"/>
            <a:ext cx="3395561" cy="2642665"/>
          </a:xfrm>
          <a:prstGeom prst="rect">
            <a:avLst/>
          </a:prstGeom>
        </p:spPr>
      </p:pic>
      <p:sp>
        <p:nvSpPr>
          <p:cNvPr id="10" name="Rectangle 9"/>
          <p:cNvSpPr/>
          <p:nvPr/>
        </p:nvSpPr>
        <p:spPr>
          <a:xfrm>
            <a:off x="132681" y="8463946"/>
            <a:ext cx="3418511" cy="723275"/>
          </a:xfrm>
          <a:prstGeom prst="rect">
            <a:avLst/>
          </a:prstGeom>
          <a:noFill/>
          <a:ln w="15875">
            <a:noFill/>
          </a:ln>
        </p:spPr>
        <p:txBody>
          <a:bodyPr wrap="square" tIns="91440">
            <a:spAutoFit/>
          </a:bodyPr>
          <a:lstStyle/>
          <a:p>
            <a:r>
              <a:rPr lang="en-US" sz="1000" i="1" dirty="0">
                <a:latin typeface="Palatino"/>
                <a:cs typeface="Palatino"/>
              </a:rPr>
              <a:t>In Dynamic Meteorology, students use a rotating fluids tank in order to demonstrate fundamental atmospheric processes.</a:t>
            </a:r>
          </a:p>
          <a:p>
            <a:endParaRPr lang="en-US" sz="900" dirty="0">
              <a:latin typeface="Palatino"/>
              <a:cs typeface="Palatino"/>
            </a:endParaRPr>
          </a:p>
          <a:p>
            <a:endParaRPr lang="en-US" sz="900" dirty="0">
              <a:latin typeface="Palatino"/>
              <a:cs typeface="Palatino"/>
            </a:endParaRPr>
          </a:p>
        </p:txBody>
      </p:sp>
    </p:spTree>
    <p:extLst>
      <p:ext uri="{BB962C8B-B14F-4D97-AF65-F5344CB8AC3E}">
        <p14:creationId xmlns:p14="http://schemas.microsoft.com/office/powerpoint/2010/main" val="80480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192210"/>
            <a:ext cx="5657938" cy="338554"/>
          </a:xfrm>
          <a:prstGeom prst="rect">
            <a:avLst/>
          </a:prstGeom>
        </p:spPr>
        <p:txBody>
          <a:bodyPr wrap="square">
            <a:spAutoFit/>
          </a:bodyPr>
          <a:lstStyle/>
          <a:p>
            <a:pPr algn="ctr"/>
            <a:r>
              <a:rPr lang="en-US" sz="1600" b="1" dirty="0">
                <a:latin typeface="Palatino"/>
                <a:cs typeface="Palatino"/>
              </a:rPr>
              <a:t>Internship and Research Opportunities</a:t>
            </a:r>
            <a:endParaRPr lang="en-US" sz="1600" dirty="0">
              <a:latin typeface="Palatino"/>
              <a:cs typeface="Palatino"/>
            </a:endParaRPr>
          </a:p>
        </p:txBody>
      </p:sp>
      <p:sp>
        <p:nvSpPr>
          <p:cNvPr id="3" name="Rectangle 2"/>
          <p:cNvSpPr/>
          <p:nvPr/>
        </p:nvSpPr>
        <p:spPr>
          <a:xfrm>
            <a:off x="217982" y="600519"/>
            <a:ext cx="3147805" cy="4785927"/>
          </a:xfrm>
          <a:prstGeom prst="rect">
            <a:avLst/>
          </a:prstGeom>
        </p:spPr>
        <p:txBody>
          <a:bodyPr wrap="square">
            <a:spAutoFit/>
          </a:bodyPr>
          <a:lstStyle/>
          <a:p>
            <a:pPr algn="just"/>
            <a:r>
              <a:rPr lang="en-US" sz="1100" b="1" i="1" u="sng" dirty="0">
                <a:latin typeface="Palatino"/>
                <a:cs typeface="Palatino"/>
              </a:rPr>
              <a:t>Internships</a:t>
            </a:r>
            <a:r>
              <a:rPr lang="en-US" sz="1100" dirty="0">
                <a:latin typeface="Palatino"/>
                <a:cs typeface="Palatino"/>
              </a:rPr>
              <a:t>:  </a:t>
            </a:r>
          </a:p>
          <a:p>
            <a:pPr algn="just"/>
            <a:r>
              <a:rPr lang="en-US" sz="1100" b="1" dirty="0">
                <a:latin typeface="Palatino"/>
                <a:cs typeface="Palatino"/>
              </a:rPr>
              <a:t>DAES allows multiple internship opportunities, all of which provide students with a valuable learning experience and credit towards the major.  Some examples are:</a:t>
            </a:r>
          </a:p>
          <a:p>
            <a:pPr algn="just"/>
            <a:endParaRPr lang="en-US" sz="1100" dirty="0">
              <a:latin typeface="Palatino"/>
              <a:cs typeface="Palatino"/>
            </a:endParaRPr>
          </a:p>
          <a:p>
            <a:pPr algn="just"/>
            <a:r>
              <a:rPr lang="en-US" sz="1100" b="1" i="1" dirty="0">
                <a:latin typeface="Palatino"/>
                <a:cs typeface="Palatino"/>
              </a:rPr>
              <a:t>National Weather Service (NWS)</a:t>
            </a:r>
          </a:p>
          <a:p>
            <a:pPr algn="just"/>
            <a:r>
              <a:rPr lang="en-US" sz="1050" dirty="0">
                <a:latin typeface="Palatino"/>
                <a:cs typeface="Palatino"/>
              </a:rPr>
              <a:t>The NWS Forecast Office in Albany, a 10-minute walk from DAES, provides an internship that allows students to work with forecasters, launch weather balloons, assist with the forecast process, conduct storm damage surveys, pursue research projects, visit observation sites, etc.</a:t>
            </a:r>
          </a:p>
          <a:p>
            <a:pPr algn="just"/>
            <a:endParaRPr lang="en-US" sz="1100" b="1" i="1" dirty="0">
              <a:latin typeface="Palatino"/>
              <a:cs typeface="Palatino"/>
            </a:endParaRPr>
          </a:p>
          <a:p>
            <a:pPr algn="just"/>
            <a:r>
              <a:rPr lang="en-US" sz="1100" b="1" i="1" dirty="0">
                <a:latin typeface="Palatino"/>
                <a:cs typeface="Palatino"/>
              </a:rPr>
              <a:t>New York State </a:t>
            </a:r>
            <a:r>
              <a:rPr lang="en-US" sz="1100" b="1" i="1" dirty="0" err="1">
                <a:latin typeface="Palatino"/>
                <a:cs typeface="Palatino"/>
              </a:rPr>
              <a:t>Mesonet</a:t>
            </a:r>
            <a:endParaRPr lang="en-US" sz="1100" b="1" i="1" dirty="0">
              <a:latin typeface="Palatino"/>
              <a:cs typeface="Palatino"/>
            </a:endParaRPr>
          </a:p>
          <a:p>
            <a:pPr algn="just"/>
            <a:r>
              <a:rPr lang="en-US" sz="1050" dirty="0">
                <a:latin typeface="Palatino"/>
                <a:cs typeface="Palatino"/>
              </a:rPr>
              <a:t>The NYS </a:t>
            </a:r>
            <a:r>
              <a:rPr lang="en-US" sz="1050" dirty="0" err="1">
                <a:latin typeface="Palatino"/>
                <a:cs typeface="Palatino"/>
              </a:rPr>
              <a:t>Mesonet</a:t>
            </a:r>
            <a:r>
              <a:rPr lang="en-US" sz="1050" dirty="0">
                <a:latin typeface="Palatino"/>
                <a:cs typeface="Palatino"/>
              </a:rPr>
              <a:t>, started in 2015, is a dense network of 126 weather stations across the state.  With its control center on campus, students can intern in this project and support field technicians, monitor network communications, assure data quality, and work on related research utilizing </a:t>
            </a:r>
            <a:r>
              <a:rPr lang="en-US" sz="1050" dirty="0" err="1">
                <a:latin typeface="Palatino"/>
                <a:cs typeface="Palatino"/>
              </a:rPr>
              <a:t>Mesonet</a:t>
            </a:r>
            <a:r>
              <a:rPr lang="en-US" sz="1050" dirty="0">
                <a:latin typeface="Palatino"/>
                <a:cs typeface="Palatino"/>
              </a:rPr>
              <a:t> data.</a:t>
            </a:r>
          </a:p>
          <a:p>
            <a:pPr algn="just"/>
            <a:endParaRPr lang="en-US" sz="1100" b="1" i="1" dirty="0">
              <a:latin typeface="Palatino"/>
              <a:cs typeface="Palatino"/>
            </a:endParaRPr>
          </a:p>
          <a:p>
            <a:pPr algn="just"/>
            <a:r>
              <a:rPr lang="en-US" sz="1100" b="1" i="1" dirty="0">
                <a:latin typeface="Palatino"/>
                <a:cs typeface="Palatino"/>
              </a:rPr>
              <a:t>Broadcast Meteorology</a:t>
            </a:r>
            <a:endParaRPr lang="en-US" sz="1100" dirty="0">
              <a:latin typeface="Palatino"/>
              <a:cs typeface="Palatino"/>
            </a:endParaRPr>
          </a:p>
          <a:p>
            <a:pPr algn="just"/>
            <a:r>
              <a:rPr lang="en-US" sz="1050" dirty="0">
                <a:latin typeface="Palatino"/>
                <a:cs typeface="Palatino"/>
              </a:rPr>
              <a:t>Students can intern with a local TV meteorologist.  Duties include working behind the scenes on weather graphics, and practicing on-air time leading to a demo tape.</a:t>
            </a:r>
          </a:p>
        </p:txBody>
      </p:sp>
      <p:pic>
        <p:nvPicPr>
          <p:cNvPr id="4" name="Picture 3"/>
          <p:cNvPicPr>
            <a:picLocks noChangeAspect="1"/>
          </p:cNvPicPr>
          <p:nvPr/>
        </p:nvPicPr>
        <p:blipFill>
          <a:blip r:embed="rId2"/>
          <a:stretch>
            <a:fillRect/>
          </a:stretch>
        </p:blipFill>
        <p:spPr>
          <a:xfrm>
            <a:off x="3422650" y="696729"/>
            <a:ext cx="3213100" cy="2133600"/>
          </a:xfrm>
          <a:prstGeom prst="rect">
            <a:avLst/>
          </a:prstGeom>
        </p:spPr>
      </p:pic>
      <p:pic>
        <p:nvPicPr>
          <p:cNvPr id="5" name="Picture 4"/>
          <p:cNvPicPr>
            <a:picLocks noChangeAspect="1"/>
          </p:cNvPicPr>
          <p:nvPr/>
        </p:nvPicPr>
        <p:blipFill rotWithShape="1">
          <a:blip r:embed="rId3"/>
          <a:srcRect r="28125"/>
          <a:stretch/>
        </p:blipFill>
        <p:spPr>
          <a:xfrm>
            <a:off x="3422650" y="2916918"/>
            <a:ext cx="3213100" cy="2286000"/>
          </a:xfrm>
          <a:prstGeom prst="rect">
            <a:avLst/>
          </a:prstGeom>
        </p:spPr>
      </p:pic>
      <p:sp>
        <p:nvSpPr>
          <p:cNvPr id="6" name="Rectangle 5"/>
          <p:cNvSpPr/>
          <p:nvPr/>
        </p:nvSpPr>
        <p:spPr>
          <a:xfrm>
            <a:off x="4379855" y="699018"/>
            <a:ext cx="2255896" cy="246221"/>
          </a:xfrm>
          <a:prstGeom prst="rect">
            <a:avLst/>
          </a:prstGeom>
          <a:solidFill>
            <a:schemeClr val="bg1">
              <a:alpha val="36000"/>
            </a:schemeClr>
          </a:solidFill>
        </p:spPr>
        <p:txBody>
          <a:bodyPr wrap="square">
            <a:spAutoFit/>
          </a:bodyPr>
          <a:lstStyle/>
          <a:p>
            <a:pPr algn="just"/>
            <a:r>
              <a:rPr lang="en-US" sz="1000" b="1" i="1" dirty="0">
                <a:solidFill>
                  <a:srgbClr val="FFFF00"/>
                </a:solidFill>
                <a:latin typeface="Palatino"/>
                <a:cs typeface="Palatino"/>
              </a:rPr>
              <a:t>National Weather Service internship</a:t>
            </a:r>
          </a:p>
        </p:txBody>
      </p:sp>
      <p:sp>
        <p:nvSpPr>
          <p:cNvPr id="7" name="Rectangle 6"/>
          <p:cNvSpPr/>
          <p:nvPr/>
        </p:nvSpPr>
        <p:spPr>
          <a:xfrm>
            <a:off x="4429597" y="2916918"/>
            <a:ext cx="2206154" cy="246221"/>
          </a:xfrm>
          <a:prstGeom prst="rect">
            <a:avLst/>
          </a:prstGeom>
          <a:solidFill>
            <a:schemeClr val="bg1">
              <a:alpha val="70000"/>
            </a:schemeClr>
          </a:solidFill>
        </p:spPr>
        <p:txBody>
          <a:bodyPr wrap="square">
            <a:spAutoFit/>
          </a:bodyPr>
          <a:lstStyle/>
          <a:p>
            <a:pPr algn="just"/>
            <a:r>
              <a:rPr lang="en-US" sz="1000" b="1" i="1" dirty="0">
                <a:solidFill>
                  <a:srgbClr val="000D92"/>
                </a:solidFill>
                <a:latin typeface="Palatino"/>
                <a:cs typeface="Palatino"/>
              </a:rPr>
              <a:t>New York State </a:t>
            </a:r>
            <a:r>
              <a:rPr lang="en-US" sz="1000" b="1" i="1" dirty="0" err="1">
                <a:solidFill>
                  <a:srgbClr val="000D92"/>
                </a:solidFill>
                <a:latin typeface="Palatino"/>
                <a:cs typeface="Palatino"/>
              </a:rPr>
              <a:t>Mesonet</a:t>
            </a:r>
            <a:r>
              <a:rPr lang="en-US" sz="1000" b="1" i="1" dirty="0">
                <a:solidFill>
                  <a:srgbClr val="000D92"/>
                </a:solidFill>
                <a:latin typeface="Palatino"/>
                <a:cs typeface="Palatino"/>
              </a:rPr>
              <a:t> internship</a:t>
            </a:r>
          </a:p>
        </p:txBody>
      </p:sp>
      <p:sp>
        <p:nvSpPr>
          <p:cNvPr id="8" name="Rectangle 7"/>
          <p:cNvSpPr/>
          <p:nvPr/>
        </p:nvSpPr>
        <p:spPr>
          <a:xfrm>
            <a:off x="3365788" y="5326132"/>
            <a:ext cx="3344129" cy="4016484"/>
          </a:xfrm>
          <a:prstGeom prst="rect">
            <a:avLst/>
          </a:prstGeom>
        </p:spPr>
        <p:txBody>
          <a:bodyPr wrap="square">
            <a:spAutoFit/>
          </a:bodyPr>
          <a:lstStyle/>
          <a:p>
            <a:pPr algn="just"/>
            <a:r>
              <a:rPr lang="en-US" sz="1100" b="1" i="1" u="sng" dirty="0">
                <a:latin typeface="Palatino"/>
                <a:cs typeface="Palatino"/>
              </a:rPr>
              <a:t>Research</a:t>
            </a:r>
            <a:r>
              <a:rPr lang="en-US" sz="1100" dirty="0">
                <a:latin typeface="Palatino"/>
                <a:cs typeface="Palatino"/>
              </a:rPr>
              <a:t>:  </a:t>
            </a:r>
          </a:p>
          <a:p>
            <a:pPr algn="just"/>
            <a:r>
              <a:rPr lang="en-US" sz="1100" b="1" dirty="0">
                <a:latin typeface="Palatino"/>
                <a:cs typeface="Palatino"/>
              </a:rPr>
              <a:t>Many students work on a research project with a faculty member during their junior or senior year.  Research ideas may come directly from faculty, but students often come up with their own ideas that fit with a specific faculty member’s research interests.</a:t>
            </a:r>
          </a:p>
          <a:p>
            <a:pPr algn="just"/>
            <a:endParaRPr lang="en-US" sz="1100" b="1" dirty="0">
              <a:latin typeface="Palatino"/>
              <a:cs typeface="Palatino"/>
            </a:endParaRPr>
          </a:p>
          <a:p>
            <a:pPr algn="just"/>
            <a:r>
              <a:rPr lang="en-US" sz="1100" b="1" dirty="0">
                <a:latin typeface="Palatino"/>
                <a:cs typeface="Palatino"/>
              </a:rPr>
              <a:t>Some recent undergraduate research projects are:</a:t>
            </a:r>
          </a:p>
          <a:p>
            <a:pPr algn="just"/>
            <a:endParaRPr lang="en-US" sz="1100" b="1" dirty="0">
              <a:latin typeface="Palatino"/>
              <a:cs typeface="Palatino"/>
            </a:endParaRPr>
          </a:p>
          <a:p>
            <a:r>
              <a:rPr lang="en-US" sz="900" dirty="0">
                <a:latin typeface="Palatino"/>
                <a:cs typeface="Palatino"/>
              </a:rPr>
              <a:t>• Large-scale precursors to major lake-effect snow events</a:t>
            </a:r>
          </a:p>
          <a:p>
            <a:r>
              <a:rPr lang="en-US" sz="900" dirty="0">
                <a:latin typeface="Palatino"/>
                <a:cs typeface="Palatino"/>
              </a:rPr>
              <a:t>• The effect of the Appalachians on mid-summer squall lines</a:t>
            </a:r>
          </a:p>
          <a:p>
            <a:r>
              <a:rPr lang="en-US" sz="900" dirty="0">
                <a:latin typeface="Palatino"/>
                <a:cs typeface="Palatino"/>
              </a:rPr>
              <a:t>• Using the convective available potential energy tendency equation in the analysis of a major severe weather outbreak</a:t>
            </a:r>
          </a:p>
          <a:p>
            <a:r>
              <a:rPr lang="en-US" sz="900" dirty="0">
                <a:latin typeface="Palatino"/>
                <a:cs typeface="Palatino"/>
              </a:rPr>
              <a:t>• Case study of an unusually strong late summer Arctic cyclone</a:t>
            </a:r>
          </a:p>
          <a:p>
            <a:r>
              <a:rPr lang="en-US" sz="900" dirty="0">
                <a:latin typeface="Palatino"/>
                <a:cs typeface="Palatino"/>
              </a:rPr>
              <a:t>• Processes that lead to an abundance of eastern U.S. heat waves in late August and early September</a:t>
            </a:r>
          </a:p>
          <a:p>
            <a:r>
              <a:rPr lang="en-US" sz="900" dirty="0">
                <a:latin typeface="Palatino"/>
                <a:cs typeface="Palatino"/>
              </a:rPr>
              <a:t>• Lightning in complex terrain for varying weather patterns</a:t>
            </a:r>
          </a:p>
          <a:p>
            <a:r>
              <a:rPr lang="en-US" sz="900" dirty="0">
                <a:latin typeface="Palatino"/>
                <a:cs typeface="Palatino"/>
              </a:rPr>
              <a:t>• Analysis of tornado track length and downdraft strength</a:t>
            </a:r>
          </a:p>
          <a:p>
            <a:r>
              <a:rPr lang="en-US" sz="900" dirty="0">
                <a:latin typeface="Palatino"/>
                <a:cs typeface="Palatino"/>
              </a:rPr>
              <a:t>• Case study of the major tornado outbreak of 27 April 2011</a:t>
            </a:r>
          </a:p>
          <a:p>
            <a:r>
              <a:rPr lang="en-US" sz="900" dirty="0">
                <a:latin typeface="Palatino"/>
                <a:cs typeface="Palatino"/>
              </a:rPr>
              <a:t>• Warm-season Mohawk–Hudson convergence thunderstorms</a:t>
            </a:r>
          </a:p>
          <a:p>
            <a:endParaRPr lang="en-US" sz="900" dirty="0">
              <a:latin typeface="Palatino"/>
              <a:cs typeface="Palatino"/>
            </a:endParaRPr>
          </a:p>
          <a:p>
            <a:pPr algn="just"/>
            <a:endParaRPr lang="en-US" sz="1000" dirty="0">
              <a:latin typeface="Palatino"/>
              <a:cs typeface="Palatino"/>
            </a:endParaRPr>
          </a:p>
        </p:txBody>
      </p:sp>
      <p:pic>
        <p:nvPicPr>
          <p:cNvPr id="10" name="Picture 9" descr="Screen Shot 2016-07-07 at 4.28.20 PM.png"/>
          <p:cNvPicPr>
            <a:picLocks noChangeAspect="1"/>
          </p:cNvPicPr>
          <p:nvPr/>
        </p:nvPicPr>
        <p:blipFill rotWithShape="1">
          <a:blip r:embed="rId4">
            <a:extLst>
              <a:ext uri="{28A0092B-C50C-407E-A947-70E740481C1C}">
                <a14:useLocalDpi xmlns:a14="http://schemas.microsoft.com/office/drawing/2010/main" val="0"/>
              </a:ext>
            </a:extLst>
          </a:blip>
          <a:srcRect b="36556"/>
          <a:stretch/>
        </p:blipFill>
        <p:spPr>
          <a:xfrm>
            <a:off x="334793" y="5432613"/>
            <a:ext cx="2906438" cy="1827616"/>
          </a:xfrm>
          <a:prstGeom prst="rect">
            <a:avLst/>
          </a:prstGeom>
        </p:spPr>
      </p:pic>
      <p:pic>
        <p:nvPicPr>
          <p:cNvPr id="12" name="Picture 11" descr="Screen Shot 2016-07-07 at 4.43.55 PM.png"/>
          <p:cNvPicPr>
            <a:picLocks noChangeAspect="1"/>
          </p:cNvPicPr>
          <p:nvPr/>
        </p:nvPicPr>
        <p:blipFill rotWithShape="1">
          <a:blip r:embed="rId5">
            <a:extLst>
              <a:ext uri="{28A0092B-C50C-407E-A947-70E740481C1C}">
                <a14:useLocalDpi xmlns:a14="http://schemas.microsoft.com/office/drawing/2010/main" val="0"/>
              </a:ext>
            </a:extLst>
          </a:blip>
          <a:srcRect t="8546" b="14545"/>
          <a:stretch/>
        </p:blipFill>
        <p:spPr>
          <a:xfrm>
            <a:off x="334793" y="7260229"/>
            <a:ext cx="2906438" cy="1706059"/>
          </a:xfrm>
          <a:prstGeom prst="rect">
            <a:avLst/>
          </a:prstGeom>
        </p:spPr>
      </p:pic>
      <p:sp>
        <p:nvSpPr>
          <p:cNvPr id="13" name="Rectangle 12"/>
          <p:cNvSpPr/>
          <p:nvPr/>
        </p:nvSpPr>
        <p:spPr>
          <a:xfrm>
            <a:off x="334793" y="5432612"/>
            <a:ext cx="2906438" cy="182761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34793" y="7260229"/>
            <a:ext cx="2906438" cy="170605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80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33" y="5009806"/>
            <a:ext cx="6858001" cy="1848193"/>
          </a:xfrm>
          <a:prstGeom prst="rect">
            <a:avLst/>
          </a:prstGeom>
          <a:solidFill>
            <a:srgbClr val="FFF6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 y="3600036"/>
            <a:ext cx="6858001" cy="1455140"/>
          </a:xfrm>
          <a:prstGeom prst="rect">
            <a:avLst/>
          </a:prstGeom>
          <a:solidFill>
            <a:srgbClr val="B6A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52569" y="218791"/>
            <a:ext cx="3051681" cy="3381245"/>
          </a:xfrm>
          <a:prstGeom prst="rect">
            <a:avLst/>
          </a:prstGeom>
        </p:spPr>
      </p:pic>
      <p:sp>
        <p:nvSpPr>
          <p:cNvPr id="3" name="Rectangle 2"/>
          <p:cNvSpPr/>
          <p:nvPr/>
        </p:nvSpPr>
        <p:spPr>
          <a:xfrm>
            <a:off x="3352922" y="278058"/>
            <a:ext cx="3344129" cy="1569660"/>
          </a:xfrm>
          <a:prstGeom prst="rect">
            <a:avLst/>
          </a:prstGeom>
        </p:spPr>
        <p:txBody>
          <a:bodyPr wrap="square">
            <a:spAutoFit/>
          </a:bodyPr>
          <a:lstStyle/>
          <a:p>
            <a:pPr algn="just"/>
            <a:r>
              <a:rPr lang="en-US" sz="1100" b="1" i="1" u="sng" dirty="0">
                <a:latin typeface="Palatino"/>
                <a:cs typeface="Palatino"/>
              </a:rPr>
              <a:t>Honors Program</a:t>
            </a:r>
            <a:r>
              <a:rPr lang="en-US" sz="1100" dirty="0">
                <a:latin typeface="Palatino"/>
                <a:cs typeface="Palatino"/>
              </a:rPr>
              <a:t>:  </a:t>
            </a:r>
          </a:p>
          <a:p>
            <a:pPr algn="just"/>
            <a:r>
              <a:rPr lang="en-US" sz="1100" dirty="0">
                <a:latin typeface="Palatino"/>
                <a:cs typeface="Palatino"/>
              </a:rPr>
              <a:t>Students with a cumulative GPA of at least 3.25, and 3.5 in the major, are eligible to apply for a B.S. with honors in atmospheric science.  Students must complete 82 credits including two semesters of Undergraduate Research (ATM 499) leading to an undergraduate thesis and oral presentation.</a:t>
            </a:r>
            <a:endParaRPr lang="en-US" sz="900" dirty="0">
              <a:latin typeface="Palatino"/>
              <a:cs typeface="Palatino"/>
            </a:endParaRPr>
          </a:p>
          <a:p>
            <a:endParaRPr lang="en-US" sz="900" dirty="0">
              <a:latin typeface="Palatino"/>
              <a:cs typeface="Palatino"/>
            </a:endParaRPr>
          </a:p>
          <a:p>
            <a:pPr algn="just"/>
            <a:endParaRPr lang="en-US" sz="1000" dirty="0">
              <a:latin typeface="Palatino"/>
              <a:cs typeface="Palatino"/>
            </a:endParaRPr>
          </a:p>
        </p:txBody>
      </p:sp>
      <p:sp>
        <p:nvSpPr>
          <p:cNvPr id="4" name="Rectangle 3"/>
          <p:cNvSpPr/>
          <p:nvPr/>
        </p:nvSpPr>
        <p:spPr>
          <a:xfrm>
            <a:off x="3352922" y="1885438"/>
            <a:ext cx="3344129" cy="1738937"/>
          </a:xfrm>
          <a:prstGeom prst="rect">
            <a:avLst/>
          </a:prstGeom>
        </p:spPr>
        <p:txBody>
          <a:bodyPr wrap="square">
            <a:spAutoFit/>
          </a:bodyPr>
          <a:lstStyle/>
          <a:p>
            <a:pPr algn="just"/>
            <a:r>
              <a:rPr lang="en-US" sz="1100" b="1" i="1" u="sng" dirty="0">
                <a:latin typeface="Palatino"/>
                <a:cs typeface="Palatino"/>
              </a:rPr>
              <a:t>Graduate Program</a:t>
            </a:r>
            <a:r>
              <a:rPr lang="en-US" sz="1100" dirty="0">
                <a:latin typeface="Palatino"/>
                <a:cs typeface="Palatino"/>
              </a:rPr>
              <a:t>:  </a:t>
            </a:r>
          </a:p>
          <a:p>
            <a:pPr algn="just"/>
            <a:r>
              <a:rPr lang="en-US" sz="1100" dirty="0">
                <a:latin typeface="Palatino"/>
                <a:cs typeface="Palatino"/>
              </a:rPr>
              <a:t>Our department also has an active graduate program, offering Ph.D. and M.S. degrees in atmospheric science. A multitude of prominent research in atmospheric science has come from graduate work at </a:t>
            </a:r>
            <a:r>
              <a:rPr lang="en-US" sz="1100" dirty="0" err="1">
                <a:latin typeface="Palatino"/>
                <a:cs typeface="Palatino"/>
              </a:rPr>
              <a:t>UAlbany</a:t>
            </a:r>
            <a:r>
              <a:rPr lang="en-US" sz="1100" dirty="0">
                <a:latin typeface="Palatino"/>
                <a:cs typeface="Palatino"/>
              </a:rPr>
              <a:t>, and many of our alumni are now employed at some of the top research and teaching facilities in the world.</a:t>
            </a:r>
            <a:endParaRPr lang="en-US" sz="900" dirty="0">
              <a:latin typeface="Palatino"/>
              <a:cs typeface="Palatino"/>
            </a:endParaRPr>
          </a:p>
          <a:p>
            <a:endParaRPr lang="en-US" sz="900" dirty="0">
              <a:latin typeface="Palatino"/>
              <a:cs typeface="Palatino"/>
            </a:endParaRPr>
          </a:p>
          <a:p>
            <a:pPr algn="just"/>
            <a:endParaRPr lang="en-US" sz="1000" dirty="0">
              <a:latin typeface="Palatino"/>
              <a:cs typeface="Palatino"/>
            </a:endParaRPr>
          </a:p>
        </p:txBody>
      </p:sp>
      <p:sp>
        <p:nvSpPr>
          <p:cNvPr id="5" name="Rectangle 4"/>
          <p:cNvSpPr/>
          <p:nvPr/>
        </p:nvSpPr>
        <p:spPr>
          <a:xfrm>
            <a:off x="152569" y="5055176"/>
            <a:ext cx="6548799" cy="1369606"/>
          </a:xfrm>
          <a:prstGeom prst="rect">
            <a:avLst/>
          </a:prstGeom>
        </p:spPr>
        <p:txBody>
          <a:bodyPr wrap="square">
            <a:spAutoFit/>
          </a:bodyPr>
          <a:lstStyle/>
          <a:p>
            <a:pPr algn="just"/>
            <a:r>
              <a:rPr lang="en-US" sz="1100" b="1" i="1" u="sng" dirty="0">
                <a:latin typeface="Palatino"/>
                <a:cs typeface="Palatino"/>
              </a:rPr>
              <a:t>Careers</a:t>
            </a:r>
            <a:r>
              <a:rPr lang="en-US" sz="1100" dirty="0">
                <a:latin typeface="Palatino"/>
                <a:cs typeface="Palatino"/>
              </a:rPr>
              <a:t>:  </a:t>
            </a:r>
          </a:p>
          <a:p>
            <a:pPr algn="just"/>
            <a:r>
              <a:rPr lang="en-US" sz="1100" dirty="0">
                <a:latin typeface="Palatino"/>
                <a:cs typeface="Palatino"/>
              </a:rPr>
              <a:t>Many of our undergraduate degree recipients continue their education in graduate school, although there are a significant number of jobs available to students with Bachelor’s degrees.  Some of the more common jobs are in:</a:t>
            </a:r>
          </a:p>
          <a:p>
            <a:pPr algn="just"/>
            <a:endParaRPr lang="en-US" sz="1100" dirty="0">
              <a:latin typeface="Palatino"/>
              <a:cs typeface="Palatino"/>
            </a:endParaRPr>
          </a:p>
          <a:p>
            <a:pPr algn="just"/>
            <a:endParaRPr lang="en-US" sz="900" dirty="0">
              <a:latin typeface="Palatino"/>
              <a:cs typeface="Palatino"/>
            </a:endParaRPr>
          </a:p>
          <a:p>
            <a:endParaRPr lang="en-US" sz="900" dirty="0">
              <a:latin typeface="Palatino"/>
              <a:cs typeface="Palatino"/>
            </a:endParaRPr>
          </a:p>
          <a:p>
            <a:pPr algn="just"/>
            <a:endParaRPr lang="en-US" sz="1000" dirty="0">
              <a:latin typeface="Palatino"/>
              <a:cs typeface="Palatino"/>
            </a:endParaRPr>
          </a:p>
        </p:txBody>
      </p:sp>
      <p:sp>
        <p:nvSpPr>
          <p:cNvPr id="6" name="Rectangle 5"/>
          <p:cNvSpPr/>
          <p:nvPr/>
        </p:nvSpPr>
        <p:spPr>
          <a:xfrm>
            <a:off x="355767" y="5724382"/>
            <a:ext cx="3344129" cy="1538883"/>
          </a:xfrm>
          <a:prstGeom prst="rect">
            <a:avLst/>
          </a:prstGeom>
        </p:spPr>
        <p:txBody>
          <a:bodyPr wrap="square">
            <a:spAutoFit/>
          </a:bodyPr>
          <a:lstStyle/>
          <a:p>
            <a:pPr algn="just"/>
            <a:r>
              <a:rPr lang="en-US" sz="1100" i="1" dirty="0">
                <a:latin typeface="Palatino"/>
                <a:cs typeface="Palatino"/>
              </a:rPr>
              <a:t>•</a:t>
            </a:r>
            <a:r>
              <a:rPr lang="en-US" sz="1100" dirty="0">
                <a:latin typeface="Palatino"/>
                <a:cs typeface="Palatino"/>
              </a:rPr>
              <a:t> Research</a:t>
            </a:r>
          </a:p>
          <a:p>
            <a:pPr algn="just"/>
            <a:r>
              <a:rPr lang="en-US" sz="1100" dirty="0">
                <a:latin typeface="Palatino"/>
                <a:cs typeface="Palatino"/>
              </a:rPr>
              <a:t>• Teaching</a:t>
            </a:r>
          </a:p>
          <a:p>
            <a:pPr algn="just"/>
            <a:r>
              <a:rPr lang="en-US" sz="1100" dirty="0">
                <a:latin typeface="Palatino"/>
                <a:cs typeface="Palatino"/>
              </a:rPr>
              <a:t>• Air quality monitoring</a:t>
            </a:r>
          </a:p>
          <a:p>
            <a:pPr algn="just"/>
            <a:r>
              <a:rPr lang="en-US" sz="1100" dirty="0">
                <a:latin typeface="Palatino"/>
                <a:cs typeface="Palatino"/>
              </a:rPr>
              <a:t>• Weather forecasting (private sector and NOAA)</a:t>
            </a:r>
          </a:p>
          <a:p>
            <a:pPr algn="just"/>
            <a:r>
              <a:rPr lang="en-US" sz="1100" dirty="0">
                <a:latin typeface="Palatino"/>
                <a:cs typeface="Palatino"/>
              </a:rPr>
              <a:t>• TV broadcasting and production</a:t>
            </a:r>
          </a:p>
          <a:p>
            <a:pPr algn="just"/>
            <a:r>
              <a:rPr lang="en-US" sz="1100" dirty="0">
                <a:latin typeface="Palatino"/>
                <a:cs typeface="Palatino"/>
              </a:rPr>
              <a:t>• Solar and wind energy, and energy forecasting</a:t>
            </a:r>
          </a:p>
          <a:p>
            <a:pPr algn="just"/>
            <a:endParaRPr lang="en-US" sz="900" dirty="0">
              <a:latin typeface="Palatino"/>
              <a:cs typeface="Palatino"/>
            </a:endParaRPr>
          </a:p>
          <a:p>
            <a:endParaRPr lang="en-US" sz="900" dirty="0">
              <a:latin typeface="Palatino"/>
              <a:cs typeface="Palatino"/>
            </a:endParaRPr>
          </a:p>
          <a:p>
            <a:pPr algn="just"/>
            <a:endParaRPr lang="en-US" sz="1000" dirty="0">
              <a:latin typeface="Palatino"/>
              <a:cs typeface="Palatino"/>
            </a:endParaRPr>
          </a:p>
        </p:txBody>
      </p:sp>
      <p:sp>
        <p:nvSpPr>
          <p:cNvPr id="7" name="Rectangle 6"/>
          <p:cNvSpPr/>
          <p:nvPr/>
        </p:nvSpPr>
        <p:spPr>
          <a:xfrm>
            <a:off x="3770190" y="5737378"/>
            <a:ext cx="3344129" cy="1538883"/>
          </a:xfrm>
          <a:prstGeom prst="rect">
            <a:avLst/>
          </a:prstGeom>
        </p:spPr>
        <p:txBody>
          <a:bodyPr wrap="square">
            <a:spAutoFit/>
          </a:bodyPr>
          <a:lstStyle/>
          <a:p>
            <a:pPr algn="just"/>
            <a:r>
              <a:rPr lang="en-US" sz="1100" i="1" dirty="0">
                <a:latin typeface="Palatino"/>
                <a:cs typeface="Palatino"/>
              </a:rPr>
              <a:t>•</a:t>
            </a:r>
            <a:r>
              <a:rPr lang="en-US" sz="1100" dirty="0">
                <a:latin typeface="Palatino"/>
                <a:cs typeface="Palatino"/>
              </a:rPr>
              <a:t> Risk and emergency management</a:t>
            </a:r>
          </a:p>
          <a:p>
            <a:pPr algn="just"/>
            <a:r>
              <a:rPr lang="en-US" sz="1100" dirty="0">
                <a:latin typeface="Palatino"/>
                <a:cs typeface="Palatino"/>
              </a:rPr>
              <a:t>• Finance/derivatives</a:t>
            </a:r>
          </a:p>
          <a:p>
            <a:pPr algn="just"/>
            <a:r>
              <a:rPr lang="en-US" sz="1100" dirty="0">
                <a:latin typeface="Palatino"/>
                <a:cs typeface="Palatino"/>
              </a:rPr>
              <a:t>• Meteorological instrumentation</a:t>
            </a:r>
          </a:p>
          <a:p>
            <a:pPr algn="just"/>
            <a:r>
              <a:rPr lang="en-US" sz="1100" dirty="0">
                <a:latin typeface="Palatino"/>
                <a:cs typeface="Palatino"/>
              </a:rPr>
              <a:t>• Environmental legislation</a:t>
            </a:r>
          </a:p>
          <a:p>
            <a:pPr algn="just"/>
            <a:r>
              <a:rPr lang="en-US" sz="1100" dirty="0">
                <a:latin typeface="Palatino"/>
                <a:cs typeface="Palatino"/>
              </a:rPr>
              <a:t>• Forensic meteorology</a:t>
            </a:r>
          </a:p>
          <a:p>
            <a:pPr algn="just"/>
            <a:r>
              <a:rPr lang="en-US" sz="1100" dirty="0">
                <a:latin typeface="Palatino"/>
                <a:cs typeface="Palatino"/>
              </a:rPr>
              <a:t>• Scientific and engineering consultation</a:t>
            </a:r>
          </a:p>
          <a:p>
            <a:pPr algn="just"/>
            <a:endParaRPr lang="en-US" sz="900" dirty="0">
              <a:latin typeface="Palatino"/>
              <a:cs typeface="Palatino"/>
            </a:endParaRPr>
          </a:p>
          <a:p>
            <a:endParaRPr lang="en-US" sz="900" dirty="0">
              <a:latin typeface="Palatino"/>
              <a:cs typeface="Palatino"/>
            </a:endParaRPr>
          </a:p>
          <a:p>
            <a:pPr algn="just"/>
            <a:endParaRPr lang="en-US" sz="1000" dirty="0">
              <a:latin typeface="Palatino"/>
              <a:cs typeface="Palatino"/>
            </a:endParaRPr>
          </a:p>
        </p:txBody>
      </p:sp>
      <p:sp>
        <p:nvSpPr>
          <p:cNvPr id="8" name="Rectangle 7"/>
          <p:cNvSpPr/>
          <p:nvPr/>
        </p:nvSpPr>
        <p:spPr>
          <a:xfrm>
            <a:off x="152569" y="3624375"/>
            <a:ext cx="6548799" cy="600164"/>
          </a:xfrm>
          <a:prstGeom prst="rect">
            <a:avLst/>
          </a:prstGeom>
        </p:spPr>
        <p:txBody>
          <a:bodyPr wrap="square">
            <a:spAutoFit/>
          </a:bodyPr>
          <a:lstStyle/>
          <a:p>
            <a:pPr algn="just"/>
            <a:r>
              <a:rPr lang="en-US" sz="1100" b="1" i="1" u="sng" dirty="0">
                <a:latin typeface="Palatino"/>
                <a:cs typeface="Palatino"/>
              </a:rPr>
              <a:t>Minors:</a:t>
            </a:r>
            <a:endParaRPr lang="en-US" sz="1100" dirty="0">
              <a:latin typeface="Palatino"/>
              <a:cs typeface="Palatino"/>
            </a:endParaRPr>
          </a:p>
          <a:p>
            <a:pPr algn="just"/>
            <a:r>
              <a:rPr lang="en-US" sz="1100" dirty="0">
                <a:latin typeface="Palatino"/>
                <a:cs typeface="Palatino"/>
              </a:rPr>
              <a:t>While adding a minor isn’t required for atmospheric science majors, many of our students choose to minor in one of these related fields:</a:t>
            </a:r>
          </a:p>
        </p:txBody>
      </p:sp>
      <p:sp>
        <p:nvSpPr>
          <p:cNvPr id="9" name="Rectangle 8"/>
          <p:cNvSpPr/>
          <p:nvPr/>
        </p:nvSpPr>
        <p:spPr>
          <a:xfrm>
            <a:off x="254163" y="4116457"/>
            <a:ext cx="3445733" cy="938719"/>
          </a:xfrm>
          <a:prstGeom prst="rect">
            <a:avLst/>
          </a:prstGeom>
        </p:spPr>
        <p:txBody>
          <a:bodyPr wrap="square">
            <a:spAutoFit/>
          </a:bodyPr>
          <a:lstStyle/>
          <a:p>
            <a:pPr algn="just"/>
            <a:r>
              <a:rPr lang="en-US" sz="1100" i="1" dirty="0">
                <a:latin typeface="Palatino"/>
                <a:cs typeface="Palatino"/>
              </a:rPr>
              <a:t>• </a:t>
            </a:r>
            <a:r>
              <a:rPr lang="en-US" sz="1100" dirty="0">
                <a:latin typeface="Palatino"/>
                <a:cs typeface="Palatino"/>
              </a:rPr>
              <a:t>Math </a:t>
            </a:r>
            <a:r>
              <a:rPr lang="en-US" sz="1100" i="1" dirty="0">
                <a:latin typeface="Palatino"/>
                <a:cs typeface="Palatino"/>
              </a:rPr>
              <a:t>(only two additional courses required)</a:t>
            </a:r>
          </a:p>
          <a:p>
            <a:pPr algn="just"/>
            <a:r>
              <a:rPr lang="en-US" sz="1100" dirty="0">
                <a:latin typeface="Palatino"/>
                <a:cs typeface="Palatino"/>
              </a:rPr>
              <a:t>• Physics</a:t>
            </a:r>
          </a:p>
          <a:p>
            <a:pPr algn="just"/>
            <a:r>
              <a:rPr lang="en-US" sz="1100" dirty="0">
                <a:latin typeface="Palatino"/>
                <a:cs typeface="Palatino"/>
              </a:rPr>
              <a:t>• Chemistry</a:t>
            </a:r>
          </a:p>
          <a:p>
            <a:pPr algn="just"/>
            <a:r>
              <a:rPr lang="en-US" sz="1100" dirty="0">
                <a:latin typeface="Palatino"/>
                <a:cs typeface="Palatino"/>
              </a:rPr>
              <a:t>• Computer Science</a:t>
            </a:r>
          </a:p>
          <a:p>
            <a:pPr algn="just"/>
            <a:r>
              <a:rPr lang="en-US" sz="1100" dirty="0">
                <a:latin typeface="Palatino"/>
                <a:cs typeface="Palatino"/>
              </a:rPr>
              <a:t>• Broadcast Meteorology (</a:t>
            </a:r>
            <a:r>
              <a:rPr lang="en-US" sz="1100" i="1" dirty="0">
                <a:latin typeface="Palatino"/>
                <a:cs typeface="Palatino"/>
              </a:rPr>
              <a:t>only for Atmos. Sci. majors</a:t>
            </a:r>
            <a:r>
              <a:rPr lang="en-US" sz="1100" dirty="0">
                <a:latin typeface="Palatino"/>
                <a:cs typeface="Palatino"/>
              </a:rPr>
              <a:t>)</a:t>
            </a:r>
            <a:endParaRPr lang="en-US" sz="1000" dirty="0">
              <a:latin typeface="Palatino"/>
              <a:cs typeface="Palatino"/>
            </a:endParaRPr>
          </a:p>
        </p:txBody>
      </p:sp>
      <p:sp>
        <p:nvSpPr>
          <p:cNvPr id="10" name="Rectangle 9"/>
          <p:cNvSpPr/>
          <p:nvPr/>
        </p:nvSpPr>
        <p:spPr>
          <a:xfrm>
            <a:off x="3604775" y="4167259"/>
            <a:ext cx="3344129" cy="769441"/>
          </a:xfrm>
          <a:prstGeom prst="rect">
            <a:avLst/>
          </a:prstGeom>
        </p:spPr>
        <p:txBody>
          <a:bodyPr wrap="square">
            <a:spAutoFit/>
          </a:bodyPr>
          <a:lstStyle/>
          <a:p>
            <a:r>
              <a:rPr lang="en-US" sz="1100" i="1" dirty="0">
                <a:latin typeface="Palatino"/>
                <a:cs typeface="Palatino"/>
              </a:rPr>
              <a:t>• </a:t>
            </a:r>
            <a:r>
              <a:rPr lang="en-US" sz="1100" dirty="0">
                <a:latin typeface="Palatino"/>
                <a:cs typeface="Palatino"/>
              </a:rPr>
              <a:t>Sustainability</a:t>
            </a:r>
          </a:p>
          <a:p>
            <a:r>
              <a:rPr lang="en-US" sz="1100" dirty="0">
                <a:latin typeface="Palatino"/>
                <a:cs typeface="Palatino"/>
              </a:rPr>
              <a:t>• Business</a:t>
            </a:r>
          </a:p>
          <a:p>
            <a:r>
              <a:rPr lang="en-US" sz="1100" dirty="0">
                <a:latin typeface="Palatino"/>
                <a:cs typeface="Palatino"/>
              </a:rPr>
              <a:t>• Informatics</a:t>
            </a:r>
          </a:p>
          <a:p>
            <a:r>
              <a:rPr lang="en-US" sz="1100" dirty="0">
                <a:latin typeface="Palatino"/>
                <a:cs typeface="Palatino"/>
              </a:rPr>
              <a:t>• Geographic Information Systems (Certificate)</a:t>
            </a:r>
            <a:endParaRPr lang="en-US" sz="1000" i="1" dirty="0">
              <a:latin typeface="Palatino"/>
              <a:cs typeface="Palatino"/>
            </a:endParaRPr>
          </a:p>
        </p:txBody>
      </p:sp>
      <p:sp>
        <p:nvSpPr>
          <p:cNvPr id="12" name="Rectangle 11"/>
          <p:cNvSpPr/>
          <p:nvPr/>
        </p:nvSpPr>
        <p:spPr>
          <a:xfrm>
            <a:off x="152569" y="3350163"/>
            <a:ext cx="3051681" cy="246221"/>
          </a:xfrm>
          <a:prstGeom prst="rect">
            <a:avLst/>
          </a:prstGeom>
          <a:solidFill>
            <a:schemeClr val="bg1">
              <a:alpha val="36000"/>
            </a:schemeClr>
          </a:solidFill>
        </p:spPr>
        <p:txBody>
          <a:bodyPr wrap="square">
            <a:spAutoFit/>
          </a:bodyPr>
          <a:lstStyle/>
          <a:p>
            <a:pPr algn="ctr"/>
            <a:r>
              <a:rPr lang="en-US" sz="1000" b="1" i="1" dirty="0">
                <a:solidFill>
                  <a:schemeClr val="bg1"/>
                </a:solidFill>
                <a:latin typeface="Palatino"/>
                <a:cs typeface="Palatino"/>
              </a:rPr>
              <a:t>Students launching a weather balloon in ATM 327</a:t>
            </a:r>
          </a:p>
        </p:txBody>
      </p:sp>
      <p:pic>
        <p:nvPicPr>
          <p:cNvPr id="14" name="Picture 13" descr="Screen Shot 2016-07-08 at 12.1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7" y="6900331"/>
            <a:ext cx="3274399" cy="2174159"/>
          </a:xfrm>
          <a:prstGeom prst="rect">
            <a:avLst/>
          </a:prstGeom>
        </p:spPr>
      </p:pic>
      <p:pic>
        <p:nvPicPr>
          <p:cNvPr id="15" name="Picture 14" descr="Screen Shot 2016-07-08 at 12.15.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266" y="6900331"/>
            <a:ext cx="3289788" cy="2174159"/>
          </a:xfrm>
          <a:prstGeom prst="rect">
            <a:avLst/>
          </a:prstGeom>
        </p:spPr>
      </p:pic>
      <p:sp>
        <p:nvSpPr>
          <p:cNvPr id="16" name="Rectangle 15"/>
          <p:cNvSpPr/>
          <p:nvPr/>
        </p:nvSpPr>
        <p:spPr>
          <a:xfrm>
            <a:off x="95457" y="8827097"/>
            <a:ext cx="3274399" cy="246221"/>
          </a:xfrm>
          <a:prstGeom prst="rect">
            <a:avLst/>
          </a:prstGeom>
          <a:solidFill>
            <a:schemeClr val="bg1">
              <a:alpha val="63000"/>
            </a:schemeClr>
          </a:solidFill>
        </p:spPr>
        <p:txBody>
          <a:bodyPr wrap="square">
            <a:spAutoFit/>
          </a:bodyPr>
          <a:lstStyle/>
          <a:p>
            <a:pPr algn="ctr"/>
            <a:r>
              <a:rPr lang="en-US" sz="1000" b="1" i="1" dirty="0">
                <a:solidFill>
                  <a:srgbClr val="000D92"/>
                </a:solidFill>
                <a:latin typeface="Palatino"/>
                <a:cs typeface="Palatino"/>
              </a:rPr>
              <a:t>Preparing an ATM 401 discussion</a:t>
            </a:r>
          </a:p>
        </p:txBody>
      </p:sp>
      <p:sp>
        <p:nvSpPr>
          <p:cNvPr id="17" name="Rectangle 16"/>
          <p:cNvSpPr/>
          <p:nvPr/>
        </p:nvSpPr>
        <p:spPr>
          <a:xfrm>
            <a:off x="3488266" y="8828269"/>
            <a:ext cx="3289788" cy="246221"/>
          </a:xfrm>
          <a:prstGeom prst="rect">
            <a:avLst/>
          </a:prstGeom>
          <a:solidFill>
            <a:schemeClr val="bg1">
              <a:alpha val="63000"/>
            </a:schemeClr>
          </a:solidFill>
        </p:spPr>
        <p:txBody>
          <a:bodyPr wrap="square">
            <a:spAutoFit/>
          </a:bodyPr>
          <a:lstStyle/>
          <a:p>
            <a:pPr algn="ctr"/>
            <a:r>
              <a:rPr lang="en-US" sz="1000" b="1" i="1" dirty="0">
                <a:solidFill>
                  <a:srgbClr val="000D92"/>
                </a:solidFill>
                <a:latin typeface="Palatino"/>
                <a:cs typeface="Palatino"/>
              </a:rPr>
              <a:t>Graduates at the senior dinner and faculty roast</a:t>
            </a:r>
          </a:p>
        </p:txBody>
      </p:sp>
    </p:spTree>
    <p:extLst>
      <p:ext uri="{BB962C8B-B14F-4D97-AF65-F5344CB8AC3E}">
        <p14:creationId xmlns:p14="http://schemas.microsoft.com/office/powerpoint/2010/main" val="804806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01352" y="7006074"/>
            <a:ext cx="3371981" cy="1909169"/>
          </a:xfrm>
          <a:prstGeom prst="rect">
            <a:avLst/>
          </a:prstGeom>
          <a:gradFill flip="none" rotWithShape="1">
            <a:gsLst>
              <a:gs pos="0">
                <a:srgbClr val="B195FF"/>
              </a:gs>
              <a:gs pos="100000">
                <a:srgbClr val="FFF670"/>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107598"/>
            <a:ext cx="5657938" cy="338554"/>
          </a:xfrm>
          <a:prstGeom prst="rect">
            <a:avLst/>
          </a:prstGeom>
        </p:spPr>
        <p:txBody>
          <a:bodyPr wrap="square">
            <a:spAutoFit/>
          </a:bodyPr>
          <a:lstStyle/>
          <a:p>
            <a:pPr algn="ctr"/>
            <a:r>
              <a:rPr lang="en-US" sz="1600" b="1" dirty="0">
                <a:latin typeface="Palatino"/>
                <a:cs typeface="Palatino"/>
              </a:rPr>
              <a:t>Faculty Research Interests and Contact Information</a:t>
            </a:r>
          </a:p>
        </p:txBody>
      </p:sp>
      <p:sp>
        <p:nvSpPr>
          <p:cNvPr id="3" name="Rectangle 2"/>
          <p:cNvSpPr/>
          <p:nvPr/>
        </p:nvSpPr>
        <p:spPr>
          <a:xfrm>
            <a:off x="82419" y="545169"/>
            <a:ext cx="3378331" cy="6186306"/>
          </a:xfrm>
          <a:prstGeom prst="rect">
            <a:avLst/>
          </a:prstGeom>
          <a:ln w="19050" cmpd="sng">
            <a:solidFill>
              <a:srgbClr val="000000"/>
            </a:solidFill>
          </a:ln>
        </p:spPr>
        <p:txBody>
          <a:bodyPr wrap="square">
            <a:spAutoFit/>
          </a:bodyPr>
          <a:lstStyle/>
          <a:p>
            <a:r>
              <a:rPr lang="en-US" sz="900" b="1" dirty="0">
                <a:latin typeface="Palatino"/>
                <a:cs typeface="Palatino"/>
              </a:rPr>
              <a:t>Lance F. </a:t>
            </a:r>
            <a:r>
              <a:rPr lang="en-US" sz="900" b="1" dirty="0" err="1">
                <a:latin typeface="Palatino"/>
                <a:cs typeface="Palatino"/>
              </a:rPr>
              <a:t>Bosart</a:t>
            </a:r>
            <a:r>
              <a:rPr lang="en-US" sz="900" dirty="0">
                <a:latin typeface="Palatino"/>
                <a:cs typeface="Palatino"/>
              </a:rPr>
              <a:t>, Distinguished Research Professor </a:t>
            </a:r>
          </a:p>
          <a:p>
            <a:r>
              <a:rPr lang="en-US" sz="900" dirty="0">
                <a:latin typeface="Palatino"/>
                <a:cs typeface="Palatino"/>
              </a:rPr>
              <a:t>	(Ph.D., MIT)</a:t>
            </a:r>
          </a:p>
          <a:p>
            <a:r>
              <a:rPr lang="en-US" sz="900" i="1" dirty="0">
                <a:latin typeface="Palatino"/>
                <a:cs typeface="Palatino"/>
              </a:rPr>
              <a:t>	</a:t>
            </a:r>
            <a:r>
              <a:rPr lang="en-US" sz="900" dirty="0">
                <a:latin typeface="Palatino"/>
                <a:cs typeface="Palatino"/>
              </a:rPr>
              <a:t>lbosart@albany.edu</a:t>
            </a:r>
          </a:p>
          <a:p>
            <a:r>
              <a:rPr lang="en-US" sz="900" i="1" dirty="0">
                <a:latin typeface="Palatino"/>
                <a:cs typeface="Palatino"/>
              </a:rPr>
              <a:t>	Synoptic meteorology and the weather-climate interface</a:t>
            </a:r>
          </a:p>
          <a:p>
            <a:endParaRPr lang="en-US" sz="900" i="1" dirty="0">
              <a:latin typeface="Palatino"/>
              <a:cs typeface="Palatino"/>
            </a:endParaRPr>
          </a:p>
          <a:p>
            <a:r>
              <a:rPr lang="en-US" sz="900" b="1" dirty="0">
                <a:latin typeface="Palatino"/>
                <a:cs typeface="Palatino"/>
              </a:rPr>
              <a:t>Kristen Corbosiero</a:t>
            </a:r>
            <a:r>
              <a:rPr lang="en-US" sz="900" dirty="0">
                <a:latin typeface="Palatino"/>
                <a:cs typeface="Palatino"/>
              </a:rPr>
              <a:t>, Associate Professor (Ph.D., University at 	Albany)</a:t>
            </a:r>
          </a:p>
          <a:p>
            <a:r>
              <a:rPr lang="en-US" sz="900" b="1" dirty="0">
                <a:latin typeface="Palatino"/>
                <a:cs typeface="Palatino"/>
              </a:rPr>
              <a:t>	</a:t>
            </a:r>
            <a:r>
              <a:rPr lang="en-US" sz="900" dirty="0">
                <a:latin typeface="Palatino"/>
                <a:cs typeface="Palatino"/>
              </a:rPr>
              <a:t>kcorbosiero@albany.edu</a:t>
            </a:r>
          </a:p>
          <a:p>
            <a:r>
              <a:rPr lang="en-US" sz="900" b="1" dirty="0">
                <a:latin typeface="Palatino"/>
                <a:cs typeface="Palatino"/>
              </a:rPr>
              <a:t>	</a:t>
            </a:r>
            <a:r>
              <a:rPr lang="en-US" sz="900" i="1" dirty="0">
                <a:latin typeface="Palatino"/>
                <a:cs typeface="Palatino"/>
              </a:rPr>
              <a:t>Tropical cyclones and lightning</a:t>
            </a:r>
          </a:p>
          <a:p>
            <a:endParaRPr lang="en-US" sz="900" b="1" i="1" dirty="0">
              <a:latin typeface="Palatino"/>
              <a:cs typeface="Palatino"/>
            </a:endParaRPr>
          </a:p>
          <a:p>
            <a:r>
              <a:rPr lang="en-US" sz="900" b="1" dirty="0" err="1">
                <a:latin typeface="Palatino"/>
                <a:cs typeface="Palatino"/>
              </a:rPr>
              <a:t>Aiguo</a:t>
            </a:r>
            <a:r>
              <a:rPr lang="en-US" sz="900" b="1" dirty="0">
                <a:latin typeface="Palatino"/>
                <a:cs typeface="Palatino"/>
              </a:rPr>
              <a:t> Dai</a:t>
            </a:r>
            <a:r>
              <a:rPr lang="en-US" sz="900" dirty="0">
                <a:latin typeface="Palatino"/>
                <a:cs typeface="Palatino"/>
              </a:rPr>
              <a:t>, Professor (Ph.D., Columbia Univ.)</a:t>
            </a:r>
          </a:p>
          <a:p>
            <a:r>
              <a:rPr lang="en-US" sz="900" b="1" dirty="0">
                <a:latin typeface="Palatino"/>
                <a:cs typeface="Palatino"/>
              </a:rPr>
              <a:t>	</a:t>
            </a:r>
            <a:r>
              <a:rPr lang="en-US" sz="900" dirty="0">
                <a:latin typeface="Palatino"/>
                <a:cs typeface="Palatino"/>
              </a:rPr>
              <a:t>adai@albany.edu</a:t>
            </a:r>
          </a:p>
          <a:p>
            <a:r>
              <a:rPr lang="en-US" sz="900" b="1" dirty="0">
                <a:latin typeface="Palatino"/>
                <a:cs typeface="Palatino"/>
              </a:rPr>
              <a:t>	</a:t>
            </a:r>
            <a:r>
              <a:rPr lang="en-US" sz="900" i="1" dirty="0">
                <a:latin typeface="Palatino"/>
                <a:cs typeface="Palatino"/>
              </a:rPr>
              <a:t>Climate change and the global water cycle</a:t>
            </a:r>
          </a:p>
          <a:p>
            <a:endParaRPr lang="en-US" sz="900" b="1" i="1" dirty="0">
              <a:latin typeface="Palatino"/>
              <a:cs typeface="Palatino"/>
            </a:endParaRPr>
          </a:p>
          <a:p>
            <a:r>
              <a:rPr lang="en-US" sz="900" b="1" dirty="0">
                <a:latin typeface="Palatino"/>
                <a:cs typeface="Palatino"/>
              </a:rPr>
              <a:t>Oliver </a:t>
            </a:r>
            <a:r>
              <a:rPr lang="en-US" sz="900" b="1" dirty="0" err="1">
                <a:latin typeface="Palatino"/>
                <a:cs typeface="Palatino"/>
              </a:rPr>
              <a:t>Elison</a:t>
            </a:r>
            <a:r>
              <a:rPr lang="en-US" sz="900" b="1" dirty="0">
                <a:latin typeface="Palatino"/>
                <a:cs typeface="Palatino"/>
              </a:rPr>
              <a:t> </a:t>
            </a:r>
            <a:r>
              <a:rPr lang="en-US" sz="900" b="1" dirty="0" err="1">
                <a:latin typeface="Palatino"/>
                <a:cs typeface="Palatino"/>
              </a:rPr>
              <a:t>Timm</a:t>
            </a:r>
            <a:r>
              <a:rPr lang="en-US" sz="900" dirty="0">
                <a:latin typeface="Palatino"/>
                <a:cs typeface="Palatino"/>
              </a:rPr>
              <a:t>, Associate Professor (Ph.D. Univ. of Kiel)</a:t>
            </a:r>
          </a:p>
          <a:p>
            <a:r>
              <a:rPr lang="en-US" sz="900" dirty="0">
                <a:latin typeface="Palatino"/>
                <a:cs typeface="Palatino"/>
              </a:rPr>
              <a:t>	oelisontimm@albany.edu</a:t>
            </a:r>
          </a:p>
          <a:p>
            <a:r>
              <a:rPr lang="en-US" sz="900" dirty="0">
                <a:latin typeface="Palatino"/>
                <a:cs typeface="Palatino"/>
              </a:rPr>
              <a:t>	</a:t>
            </a:r>
            <a:r>
              <a:rPr lang="en-US" sz="900" i="1" dirty="0">
                <a:latin typeface="Palatino"/>
                <a:cs typeface="Palatino"/>
              </a:rPr>
              <a:t>Paleoclimatology and regional climate change</a:t>
            </a:r>
          </a:p>
          <a:p>
            <a:endParaRPr lang="en-US" sz="900" i="1" dirty="0">
              <a:latin typeface="Palatino"/>
              <a:cs typeface="Palatino"/>
            </a:endParaRPr>
          </a:p>
          <a:p>
            <a:r>
              <a:rPr lang="en-US" sz="900" b="1" dirty="0">
                <a:latin typeface="Palatino"/>
                <a:cs typeface="Palatino"/>
              </a:rPr>
              <a:t>Robert </a:t>
            </a:r>
            <a:r>
              <a:rPr lang="en-US" sz="900" b="1" dirty="0" err="1">
                <a:latin typeface="Palatino"/>
                <a:cs typeface="Palatino"/>
              </a:rPr>
              <a:t>Fovell</a:t>
            </a:r>
            <a:r>
              <a:rPr lang="en-US" sz="900" dirty="0">
                <a:latin typeface="Palatino"/>
                <a:cs typeface="Palatino"/>
              </a:rPr>
              <a:t>, Professor (Ph.D., Univ. of Illinois)</a:t>
            </a:r>
          </a:p>
          <a:p>
            <a:r>
              <a:rPr lang="en-US" sz="900" dirty="0">
                <a:latin typeface="Palatino"/>
                <a:cs typeface="Palatino"/>
              </a:rPr>
              <a:t>	</a:t>
            </a:r>
            <a:r>
              <a:rPr lang="en-US" sz="900" dirty="0" err="1">
                <a:latin typeface="Palatino"/>
                <a:cs typeface="Palatino"/>
              </a:rPr>
              <a:t>rfovell@albany.edu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Numerical weather prediction and </a:t>
            </a:r>
            <a:r>
              <a:rPr lang="en-US" sz="900" i="1" dirty="0" err="1">
                <a:latin typeface="Palatino"/>
                <a:cs typeface="Palatino"/>
              </a:rPr>
              <a:t>mesoscale</a:t>
            </a:r>
            <a:r>
              <a:rPr lang="en-US" sz="900" i="1" dirty="0">
                <a:latin typeface="Palatino"/>
                <a:cs typeface="Palatino"/>
              </a:rPr>
              <a:t> meteorology</a:t>
            </a:r>
          </a:p>
          <a:p>
            <a:endParaRPr lang="en-US" sz="900" i="1" dirty="0">
              <a:latin typeface="Palatino"/>
              <a:cs typeface="Palatino"/>
            </a:endParaRPr>
          </a:p>
          <a:p>
            <a:r>
              <a:rPr lang="en-US" sz="900" b="1" dirty="0">
                <a:latin typeface="Palatino"/>
                <a:cs typeface="Palatino"/>
              </a:rPr>
              <a:t>Aubrey Hillman</a:t>
            </a:r>
            <a:r>
              <a:rPr lang="en-US" sz="900" dirty="0">
                <a:latin typeface="Palatino"/>
                <a:cs typeface="Palatino"/>
              </a:rPr>
              <a:t>, Assistant Professor (Ph.D., University of 	Pittsburgh)</a:t>
            </a:r>
          </a:p>
          <a:p>
            <a:r>
              <a:rPr lang="en-US" sz="900" b="1" dirty="0">
                <a:latin typeface="Palatino"/>
                <a:cs typeface="Palatino"/>
              </a:rPr>
              <a:t>	</a:t>
            </a:r>
            <a:r>
              <a:rPr lang="en-US" sz="900" dirty="0" err="1">
                <a:latin typeface="Palatino"/>
                <a:cs typeface="Palatino"/>
              </a:rPr>
              <a:t>ahillman@albany.edu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Paleoclimatology using lake sediments</a:t>
            </a:r>
          </a:p>
          <a:p>
            <a:endParaRPr lang="en-US" sz="900" b="1" i="1" dirty="0">
              <a:latin typeface="Palatino"/>
              <a:cs typeface="Palatino"/>
            </a:endParaRPr>
          </a:p>
          <a:p>
            <a:r>
              <a:rPr lang="en-US" sz="900" b="1" dirty="0">
                <a:latin typeface="Palatino"/>
                <a:cs typeface="Palatino"/>
              </a:rPr>
              <a:t>Daniel Keyser</a:t>
            </a:r>
            <a:r>
              <a:rPr lang="en-US" sz="900" dirty="0">
                <a:latin typeface="Palatino"/>
                <a:cs typeface="Palatino"/>
              </a:rPr>
              <a:t>, Research Professor (Ph.D., Pennsylvania State 	Univ.)</a:t>
            </a:r>
          </a:p>
          <a:p>
            <a:r>
              <a:rPr lang="en-US" sz="900" b="1" dirty="0">
                <a:latin typeface="Palatino"/>
                <a:cs typeface="Palatino"/>
              </a:rPr>
              <a:t>	</a:t>
            </a:r>
            <a:r>
              <a:rPr lang="en-US" sz="900" dirty="0" err="1">
                <a:latin typeface="Palatino"/>
                <a:cs typeface="Palatino"/>
              </a:rPr>
              <a:t>dkeyser@albany.edu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Synoptic-dynamic meteorology</a:t>
            </a:r>
          </a:p>
          <a:p>
            <a:endParaRPr lang="en-US" sz="900" i="1" dirty="0">
              <a:latin typeface="Palatino"/>
              <a:cs typeface="Palatino"/>
            </a:endParaRPr>
          </a:p>
          <a:p>
            <a:r>
              <a:rPr lang="en-US" sz="900" b="1" dirty="0">
                <a:latin typeface="Palatino"/>
                <a:cs typeface="Palatino"/>
              </a:rPr>
              <a:t>Andrea L. Lang</a:t>
            </a:r>
            <a:r>
              <a:rPr lang="en-US" sz="900" dirty="0">
                <a:latin typeface="Palatino"/>
                <a:cs typeface="Palatino"/>
              </a:rPr>
              <a:t>, Associate Professor (Ph.D., Univ. of 	Wisconsin)</a:t>
            </a:r>
          </a:p>
          <a:p>
            <a:r>
              <a:rPr lang="en-US" sz="900" b="1" dirty="0">
                <a:latin typeface="Palatino"/>
                <a:cs typeface="Palatino"/>
              </a:rPr>
              <a:t>	</a:t>
            </a:r>
            <a:r>
              <a:rPr lang="en-US" sz="900" dirty="0" err="1">
                <a:latin typeface="Palatino"/>
                <a:cs typeface="Palatino"/>
              </a:rPr>
              <a:t>alang@albany.edu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Synoptic </a:t>
            </a:r>
            <a:r>
              <a:rPr lang="en-US" sz="900" i="1" dirty="0" err="1">
                <a:latin typeface="Palatino"/>
                <a:cs typeface="Palatino"/>
              </a:rPr>
              <a:t>meteo</a:t>
            </a:r>
            <a:r>
              <a:rPr lang="en-US" sz="900" i="1" dirty="0">
                <a:latin typeface="Palatino"/>
                <a:cs typeface="Palatino"/>
              </a:rPr>
              <a:t>. and troposphere-stratosphere interaction</a:t>
            </a:r>
          </a:p>
          <a:p>
            <a:endParaRPr lang="en-US" sz="900" i="1" dirty="0">
              <a:latin typeface="Palatino"/>
              <a:cs typeface="Palatino"/>
            </a:endParaRPr>
          </a:p>
          <a:p>
            <a:r>
              <a:rPr lang="en-US" sz="900" b="1" dirty="0">
                <a:latin typeface="Palatino"/>
                <a:cs typeface="Palatino"/>
              </a:rPr>
              <a:t>Ross A. Lazear</a:t>
            </a:r>
            <a:r>
              <a:rPr lang="en-US" sz="900" dirty="0">
                <a:latin typeface="Palatino"/>
                <a:cs typeface="Palatino"/>
              </a:rPr>
              <a:t>, Instructor (M.S., Univ. of Wisconsin)</a:t>
            </a:r>
          </a:p>
          <a:p>
            <a:r>
              <a:rPr lang="en-US" sz="900" b="1" dirty="0">
                <a:latin typeface="Palatino"/>
                <a:cs typeface="Palatino"/>
              </a:rPr>
              <a:t>	</a:t>
            </a:r>
            <a:r>
              <a:rPr lang="en-US" sz="900" dirty="0" err="1">
                <a:latin typeface="Palatino"/>
                <a:cs typeface="Palatino"/>
              </a:rPr>
              <a:t>rlazear@albany.edu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Synoptic and </a:t>
            </a:r>
            <a:r>
              <a:rPr lang="en-US" sz="900" i="1" dirty="0" err="1">
                <a:latin typeface="Palatino"/>
                <a:cs typeface="Palatino"/>
              </a:rPr>
              <a:t>mesoscale</a:t>
            </a:r>
            <a:r>
              <a:rPr lang="en-US" sz="900" i="1" dirty="0">
                <a:latin typeface="Palatino"/>
                <a:cs typeface="Palatino"/>
              </a:rPr>
              <a:t> meteorology, and forecasting</a:t>
            </a:r>
          </a:p>
          <a:p>
            <a:endParaRPr lang="en-US" sz="900" i="1" dirty="0">
              <a:latin typeface="Palatino"/>
              <a:cs typeface="Palatino"/>
            </a:endParaRPr>
          </a:p>
          <a:p>
            <a:r>
              <a:rPr lang="en-US" sz="900" b="1" dirty="0" err="1">
                <a:latin typeface="Palatino"/>
                <a:cs typeface="Palatino"/>
              </a:rPr>
              <a:t>Jiping</a:t>
            </a:r>
            <a:r>
              <a:rPr lang="en-US" sz="900" b="1" dirty="0">
                <a:latin typeface="Palatino"/>
                <a:cs typeface="Palatino"/>
              </a:rPr>
              <a:t> Liu</a:t>
            </a:r>
            <a:r>
              <a:rPr lang="en-US" sz="900" dirty="0">
                <a:latin typeface="Palatino"/>
                <a:cs typeface="Palatino"/>
              </a:rPr>
              <a:t>, Associate Professor (Ph.D., Columbia Univ.)</a:t>
            </a:r>
          </a:p>
          <a:p>
            <a:r>
              <a:rPr lang="en-US" sz="900" i="1" dirty="0">
                <a:latin typeface="Palatino"/>
                <a:cs typeface="Palatino"/>
              </a:rPr>
              <a:t>	</a:t>
            </a:r>
            <a:r>
              <a:rPr lang="en-US" sz="900" dirty="0">
                <a:latin typeface="Palatino"/>
                <a:cs typeface="Palatino"/>
              </a:rPr>
              <a:t>jliu26@albany.edu</a:t>
            </a:r>
          </a:p>
          <a:p>
            <a:r>
              <a:rPr lang="en-US" sz="900" i="1" dirty="0">
                <a:latin typeface="Palatino"/>
                <a:cs typeface="Palatino"/>
              </a:rPr>
              <a:t>	Atmosphere-ice-ocean interactions</a:t>
            </a:r>
          </a:p>
        </p:txBody>
      </p:sp>
      <p:sp>
        <p:nvSpPr>
          <p:cNvPr id="4" name="Rectangle 3"/>
          <p:cNvSpPr/>
          <p:nvPr/>
        </p:nvSpPr>
        <p:spPr>
          <a:xfrm>
            <a:off x="3350550" y="543451"/>
            <a:ext cx="3456648" cy="6186309"/>
          </a:xfrm>
          <a:prstGeom prst="rect">
            <a:avLst/>
          </a:prstGeom>
          <a:solidFill>
            <a:srgbClr val="FFFFFF"/>
          </a:solidFill>
          <a:ln w="19050" cmpd="sng">
            <a:solidFill>
              <a:srgbClr val="000000"/>
            </a:solidFill>
          </a:ln>
        </p:spPr>
        <p:txBody>
          <a:bodyPr wrap="square">
            <a:spAutoFit/>
          </a:bodyPr>
          <a:lstStyle/>
          <a:p>
            <a:r>
              <a:rPr lang="en-US" sz="900" b="1" dirty="0">
                <a:latin typeface="Palatino"/>
                <a:cs typeface="Palatino"/>
              </a:rPr>
              <a:t>Justin R. Minder</a:t>
            </a:r>
            <a:r>
              <a:rPr lang="en-US" sz="900" dirty="0">
                <a:latin typeface="Palatino"/>
                <a:cs typeface="Palatino"/>
              </a:rPr>
              <a:t>, Associate Professor (Ph.D., Univ. of 	Washington)</a:t>
            </a:r>
          </a:p>
          <a:p>
            <a:r>
              <a:rPr lang="en-US" sz="900" b="1" dirty="0">
                <a:latin typeface="Palatino"/>
                <a:cs typeface="Palatino"/>
              </a:rPr>
              <a:t>	</a:t>
            </a:r>
            <a:r>
              <a:rPr lang="en-US" sz="900" dirty="0" err="1">
                <a:latin typeface="Palatino"/>
                <a:cs typeface="Palatino"/>
              </a:rPr>
              <a:t>jminder@albany.edu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Mountain meteorology and mesoscale meteorology</a:t>
            </a:r>
          </a:p>
          <a:p>
            <a:endParaRPr lang="en-US" sz="900" b="1" i="1" dirty="0">
              <a:latin typeface="Palatino"/>
              <a:cs typeface="Palatino"/>
            </a:endParaRPr>
          </a:p>
          <a:p>
            <a:r>
              <a:rPr lang="en-US" sz="900" b="1" dirty="0">
                <a:latin typeface="Palatino"/>
                <a:cs typeface="Palatino"/>
              </a:rPr>
              <a:t>Sujata </a:t>
            </a:r>
            <a:r>
              <a:rPr lang="en-US" sz="900" b="1" dirty="0" err="1">
                <a:latin typeface="Palatino"/>
                <a:cs typeface="Palatino"/>
              </a:rPr>
              <a:t>Murty</a:t>
            </a:r>
            <a:r>
              <a:rPr lang="en-US" sz="900" dirty="0">
                <a:latin typeface="Palatino"/>
                <a:cs typeface="Palatino"/>
              </a:rPr>
              <a:t>, Assistant Professor (Ph.D., Nanyang Tech. Univ.)</a:t>
            </a:r>
          </a:p>
          <a:p>
            <a:r>
              <a:rPr lang="en-US" sz="900" b="1" dirty="0">
                <a:latin typeface="Palatino"/>
                <a:cs typeface="Palatino"/>
              </a:rPr>
              <a:t>	</a:t>
            </a:r>
            <a:r>
              <a:rPr lang="en-US" sz="900" dirty="0" err="1">
                <a:latin typeface="Palatino"/>
                <a:cs typeface="Palatino"/>
              </a:rPr>
              <a:t>smurty@albany.edu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Past changes in ocean and climate systems</a:t>
            </a:r>
            <a:endParaRPr lang="en-US" sz="900" b="1" i="1" dirty="0">
              <a:latin typeface="Palatino"/>
              <a:cs typeface="Palatino"/>
            </a:endParaRPr>
          </a:p>
          <a:p>
            <a:endParaRPr lang="en-US" sz="900" b="1" i="1" dirty="0">
              <a:latin typeface="Palatino"/>
              <a:cs typeface="Palatino"/>
            </a:endParaRPr>
          </a:p>
          <a:p>
            <a:r>
              <a:rPr lang="en-US" sz="900" b="1" dirty="0">
                <a:latin typeface="Palatino"/>
                <a:cs typeface="Palatino"/>
              </a:rPr>
              <a:t>Brian E. J. Rose</a:t>
            </a:r>
            <a:r>
              <a:rPr lang="en-US" sz="900" dirty="0">
                <a:latin typeface="Palatino"/>
                <a:cs typeface="Palatino"/>
              </a:rPr>
              <a:t>, Associate Professor (Ph.D., MIT)</a:t>
            </a:r>
          </a:p>
          <a:p>
            <a:r>
              <a:rPr lang="en-US" sz="900" dirty="0">
                <a:latin typeface="Palatino"/>
                <a:cs typeface="Palatino"/>
              </a:rPr>
              <a:t>	</a:t>
            </a:r>
            <a:r>
              <a:rPr lang="en-US" sz="900" dirty="0" err="1">
                <a:latin typeface="Palatino"/>
                <a:cs typeface="Palatino"/>
              </a:rPr>
              <a:t>brose@albany.edu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Planetary-scale climate dynamics</a:t>
            </a:r>
          </a:p>
          <a:p>
            <a:endParaRPr lang="en-US" sz="900" i="1" dirty="0">
              <a:latin typeface="Palatino"/>
              <a:cs typeface="Palatino"/>
            </a:endParaRPr>
          </a:p>
          <a:p>
            <a:r>
              <a:rPr lang="en-US" sz="900" b="1" dirty="0">
                <a:latin typeface="Palatino"/>
                <a:cs typeface="Palatino"/>
              </a:rPr>
              <a:t>Paul E. Roundy</a:t>
            </a:r>
            <a:r>
              <a:rPr lang="en-US" sz="900" dirty="0">
                <a:latin typeface="Palatino"/>
                <a:cs typeface="Palatino"/>
              </a:rPr>
              <a:t>, Professor (Ph.D., Pennsylvania State Univ.)</a:t>
            </a:r>
          </a:p>
          <a:p>
            <a:r>
              <a:rPr lang="en-US" sz="900" dirty="0">
                <a:latin typeface="Palatino"/>
                <a:cs typeface="Palatino"/>
              </a:rPr>
              <a:t>	</a:t>
            </a:r>
            <a:r>
              <a:rPr lang="en-US" sz="900" dirty="0" err="1">
                <a:latin typeface="Palatino"/>
                <a:cs typeface="Palatino"/>
              </a:rPr>
              <a:t>proundy@albany.edu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Tropical atmospheric waves and </a:t>
            </a:r>
            <a:r>
              <a:rPr lang="en-US" sz="900" i="1" dirty="0" err="1">
                <a:latin typeface="Palatino"/>
                <a:cs typeface="Palatino"/>
              </a:rPr>
              <a:t>midlatitude</a:t>
            </a:r>
            <a:r>
              <a:rPr lang="en-US" sz="900" i="1" dirty="0">
                <a:latin typeface="Palatino"/>
                <a:cs typeface="Palatino"/>
              </a:rPr>
              <a:t> interaction</a:t>
            </a:r>
          </a:p>
          <a:p>
            <a:endParaRPr lang="en-US" sz="900" i="1" dirty="0">
              <a:latin typeface="Palatino"/>
              <a:cs typeface="Palatino"/>
            </a:endParaRPr>
          </a:p>
          <a:p>
            <a:r>
              <a:rPr lang="en-US" sz="900" b="1" dirty="0">
                <a:latin typeface="Palatino"/>
                <a:cs typeface="Palatino"/>
              </a:rPr>
              <a:t>Brian H. Tang</a:t>
            </a:r>
            <a:r>
              <a:rPr lang="en-US" sz="900" dirty="0">
                <a:latin typeface="Palatino"/>
                <a:cs typeface="Palatino"/>
              </a:rPr>
              <a:t>, Associate Professor (Ph.D., MIT)</a:t>
            </a:r>
          </a:p>
          <a:p>
            <a:r>
              <a:rPr lang="en-US" sz="900" b="1" dirty="0">
                <a:latin typeface="Palatino"/>
                <a:cs typeface="Palatino"/>
              </a:rPr>
              <a:t>	</a:t>
            </a:r>
            <a:r>
              <a:rPr lang="en-US" sz="900" dirty="0" err="1">
                <a:latin typeface="Palatino"/>
                <a:cs typeface="Palatino"/>
              </a:rPr>
              <a:t>btang@albany.edu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Tropical cyclones and </a:t>
            </a:r>
            <a:r>
              <a:rPr lang="en-US" sz="900" i="1" dirty="0" err="1">
                <a:latin typeface="Palatino"/>
                <a:cs typeface="Palatino"/>
              </a:rPr>
              <a:t>mesoscale</a:t>
            </a:r>
            <a:r>
              <a:rPr lang="en-US" sz="900" i="1" dirty="0">
                <a:latin typeface="Palatino"/>
                <a:cs typeface="Palatino"/>
              </a:rPr>
              <a:t> meteorology</a:t>
            </a:r>
          </a:p>
          <a:p>
            <a:endParaRPr lang="en-US" sz="900" b="1" i="1" dirty="0">
              <a:latin typeface="Palatino"/>
              <a:cs typeface="Palatino"/>
            </a:endParaRPr>
          </a:p>
          <a:p>
            <a:r>
              <a:rPr lang="en-US" sz="900" b="1" dirty="0">
                <a:latin typeface="Palatino"/>
                <a:cs typeface="Palatino"/>
              </a:rPr>
              <a:t>Christopher D. </a:t>
            </a:r>
            <a:r>
              <a:rPr lang="en-US" sz="900" b="1" dirty="0" err="1">
                <a:latin typeface="Palatino"/>
                <a:cs typeface="Palatino"/>
              </a:rPr>
              <a:t>Thorncroft</a:t>
            </a:r>
            <a:r>
              <a:rPr lang="en-US" sz="900" dirty="0">
                <a:latin typeface="Palatino"/>
                <a:cs typeface="Palatino"/>
              </a:rPr>
              <a:t>, Professor and ASRC Director 	(Ph.D., University of Reading)</a:t>
            </a:r>
          </a:p>
          <a:p>
            <a:r>
              <a:rPr lang="en-US" sz="900" b="1" dirty="0">
                <a:latin typeface="Palatino"/>
                <a:cs typeface="Palatino"/>
              </a:rPr>
              <a:t>	</a:t>
            </a:r>
            <a:r>
              <a:rPr lang="en-US" sz="900" dirty="0" err="1">
                <a:latin typeface="Palatino"/>
                <a:cs typeface="Palatino"/>
              </a:rPr>
              <a:t>cthorncroft@albany.edu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West African monsoon and African easterly waves</a:t>
            </a:r>
          </a:p>
          <a:p>
            <a:endParaRPr lang="en-US" sz="900" b="1" i="1" dirty="0">
              <a:latin typeface="Palatino"/>
              <a:cs typeface="Palatino"/>
            </a:endParaRPr>
          </a:p>
          <a:p>
            <a:r>
              <a:rPr lang="en-US" sz="900" b="1" dirty="0">
                <a:latin typeface="Palatino"/>
                <a:cs typeface="Palatino"/>
              </a:rPr>
              <a:t>Ryan Torn</a:t>
            </a:r>
            <a:r>
              <a:rPr lang="en-US" sz="900" dirty="0">
                <a:latin typeface="Palatino"/>
                <a:cs typeface="Palatino"/>
              </a:rPr>
              <a:t>, Professor and Dept. Chair  (Ph.D., Univ. of 	Washington)</a:t>
            </a:r>
          </a:p>
          <a:p>
            <a:r>
              <a:rPr lang="en-US" sz="900" b="1" dirty="0">
                <a:latin typeface="Palatino"/>
                <a:cs typeface="Palatino"/>
              </a:rPr>
              <a:t>	</a:t>
            </a:r>
            <a:r>
              <a:rPr lang="en-US" sz="900" dirty="0" err="1">
                <a:latin typeface="Palatino"/>
                <a:cs typeface="Palatino"/>
              </a:rPr>
              <a:t>rtorn@albany.edu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Predictability, data assimilation, and </a:t>
            </a:r>
            <a:r>
              <a:rPr lang="en-US" sz="900" i="1" dirty="0" err="1">
                <a:latin typeface="Palatino"/>
                <a:cs typeface="Palatino"/>
              </a:rPr>
              <a:t>mesoscale</a:t>
            </a:r>
            <a:r>
              <a:rPr lang="en-US" sz="900" i="1" dirty="0">
                <a:latin typeface="Palatino"/>
                <a:cs typeface="Palatino"/>
              </a:rPr>
              <a:t> meteorology</a:t>
            </a:r>
          </a:p>
          <a:p>
            <a:endParaRPr lang="en-US" sz="900" i="1" dirty="0">
              <a:latin typeface="Palatino"/>
              <a:cs typeface="Palatino"/>
            </a:endParaRPr>
          </a:p>
          <a:p>
            <a:r>
              <a:rPr lang="en-US" sz="900" b="1" dirty="0">
                <a:latin typeface="Palatino"/>
                <a:cs typeface="Palatino"/>
              </a:rPr>
              <a:t>Kevin R. </a:t>
            </a:r>
            <a:r>
              <a:rPr lang="en-US" sz="900" b="1" dirty="0" err="1">
                <a:latin typeface="Palatino"/>
                <a:cs typeface="Palatino"/>
              </a:rPr>
              <a:t>Tyle</a:t>
            </a:r>
            <a:r>
              <a:rPr lang="en-US" sz="900" dirty="0">
                <a:latin typeface="Palatino"/>
                <a:cs typeface="Palatino"/>
              </a:rPr>
              <a:t>, Manager of Departmental Computing (M.S., 	University at Albany)</a:t>
            </a:r>
          </a:p>
          <a:p>
            <a:r>
              <a:rPr lang="en-US" sz="900" b="1" dirty="0">
                <a:latin typeface="Palatino"/>
                <a:cs typeface="Palatino"/>
              </a:rPr>
              <a:t>	</a:t>
            </a:r>
            <a:r>
              <a:rPr lang="en-US" sz="900" dirty="0" err="1">
                <a:latin typeface="Palatino"/>
                <a:cs typeface="Palatino"/>
              </a:rPr>
              <a:t>ktyle@albany.edu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Big data, and meteorological data visualization</a:t>
            </a:r>
          </a:p>
          <a:p>
            <a:endParaRPr lang="en-US" sz="900" i="1" dirty="0">
              <a:latin typeface="Palatino"/>
              <a:cs typeface="Palatino"/>
            </a:endParaRPr>
          </a:p>
          <a:p>
            <a:r>
              <a:rPr lang="en-US" sz="900" b="1" dirty="0">
                <a:latin typeface="Palatino"/>
                <a:cs typeface="Palatino"/>
              </a:rPr>
              <a:t>Mathias </a:t>
            </a:r>
            <a:r>
              <a:rPr lang="en-US" sz="900" b="1" dirty="0" err="1">
                <a:latin typeface="Palatino"/>
                <a:cs typeface="Palatino"/>
              </a:rPr>
              <a:t>Vuille</a:t>
            </a:r>
            <a:r>
              <a:rPr lang="en-US" sz="900" dirty="0">
                <a:latin typeface="Palatino"/>
                <a:cs typeface="Palatino"/>
              </a:rPr>
              <a:t>, Professor (Ph.D., Univ. of Bern)</a:t>
            </a:r>
          </a:p>
          <a:p>
            <a:r>
              <a:rPr lang="en-US" sz="900" b="1" dirty="0">
                <a:latin typeface="Palatino"/>
                <a:cs typeface="Palatino"/>
              </a:rPr>
              <a:t>	</a:t>
            </a:r>
            <a:r>
              <a:rPr lang="en-US" sz="900" dirty="0" err="1">
                <a:latin typeface="Palatino"/>
                <a:cs typeface="Palatino"/>
              </a:rPr>
              <a:t>mvuille@albany.edu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Tropical paleoclimatology and climate change</a:t>
            </a:r>
          </a:p>
          <a:p>
            <a:endParaRPr lang="en-US" sz="900" i="1" dirty="0">
              <a:latin typeface="Palatino"/>
              <a:cs typeface="Palatino"/>
            </a:endParaRPr>
          </a:p>
          <a:p>
            <a:r>
              <a:rPr lang="en-US" sz="900" b="1" dirty="0">
                <a:latin typeface="Palatino"/>
                <a:cs typeface="Palatino"/>
              </a:rPr>
              <a:t>Liming Zhou</a:t>
            </a:r>
            <a:r>
              <a:rPr lang="en-US" sz="900" dirty="0">
                <a:latin typeface="Palatino"/>
                <a:cs typeface="Palatino"/>
              </a:rPr>
              <a:t>, Professor (Ph.D., Boston University)</a:t>
            </a:r>
          </a:p>
          <a:p>
            <a:r>
              <a:rPr lang="en-US" sz="900" b="1" dirty="0">
                <a:latin typeface="Palatino"/>
                <a:cs typeface="Palatino"/>
              </a:rPr>
              <a:t>	</a:t>
            </a:r>
            <a:r>
              <a:rPr lang="en-US" sz="900" dirty="0" err="1">
                <a:latin typeface="Palatino"/>
                <a:cs typeface="Palatino"/>
              </a:rPr>
              <a:t>lzhou@albany.edu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Remote sensing and land-climate interactions</a:t>
            </a:r>
          </a:p>
        </p:txBody>
      </p:sp>
      <p:sp>
        <p:nvSpPr>
          <p:cNvPr id="7" name="Rectangle 6"/>
          <p:cNvSpPr/>
          <p:nvPr/>
        </p:nvSpPr>
        <p:spPr>
          <a:xfrm>
            <a:off x="3365788" y="7105007"/>
            <a:ext cx="3492212" cy="1985159"/>
          </a:xfrm>
          <a:prstGeom prst="rect">
            <a:avLst/>
          </a:prstGeom>
        </p:spPr>
        <p:txBody>
          <a:bodyPr wrap="square">
            <a:spAutoFit/>
          </a:bodyPr>
          <a:lstStyle/>
          <a:p>
            <a:pPr algn="ctr"/>
            <a:r>
              <a:rPr lang="en-US" sz="1600" b="1" dirty="0">
                <a:latin typeface="Palatino"/>
                <a:cs typeface="Palatino"/>
              </a:rPr>
              <a:t>C</a:t>
            </a:r>
            <a:r>
              <a:rPr lang="en-US" sz="1100" b="1" dirty="0">
                <a:latin typeface="Palatino"/>
                <a:cs typeface="Palatino"/>
              </a:rPr>
              <a:t>ONTACT THE </a:t>
            </a:r>
            <a:r>
              <a:rPr lang="en-US" sz="1600" b="1" dirty="0">
                <a:latin typeface="Palatino"/>
                <a:cs typeface="Palatino"/>
              </a:rPr>
              <a:t>D</a:t>
            </a:r>
            <a:r>
              <a:rPr lang="en-US" sz="1100" b="1" dirty="0">
                <a:latin typeface="Palatino"/>
                <a:cs typeface="Palatino"/>
              </a:rPr>
              <a:t>EPARTMENT</a:t>
            </a:r>
          </a:p>
          <a:p>
            <a:pPr algn="just"/>
            <a:endParaRPr lang="en-US" sz="1100" b="1" dirty="0">
              <a:latin typeface="Palatino"/>
              <a:cs typeface="Palatino"/>
            </a:endParaRPr>
          </a:p>
          <a:p>
            <a:pPr algn="just"/>
            <a:r>
              <a:rPr lang="en-US" sz="1100" b="1" dirty="0">
                <a:latin typeface="Palatino"/>
                <a:cs typeface="Palatino"/>
              </a:rPr>
              <a:t>Dept. of Atmospheric and Environmental Sciences</a:t>
            </a:r>
          </a:p>
          <a:p>
            <a:pPr algn="just"/>
            <a:endParaRPr lang="en-US" sz="1100" b="1" dirty="0">
              <a:latin typeface="Palatino"/>
              <a:cs typeface="Palatino"/>
            </a:endParaRPr>
          </a:p>
          <a:p>
            <a:pPr algn="ctr"/>
            <a:r>
              <a:rPr lang="en-US" sz="1100" b="1" i="1" dirty="0">
                <a:latin typeface="Palatino"/>
                <a:cs typeface="Palatino"/>
              </a:rPr>
              <a:t>University at Albany, ETEC 496</a:t>
            </a:r>
          </a:p>
          <a:p>
            <a:pPr algn="ctr"/>
            <a:r>
              <a:rPr lang="en-US" sz="1100" b="1" i="1" dirty="0">
                <a:latin typeface="Palatino"/>
                <a:cs typeface="Palatino"/>
              </a:rPr>
              <a:t>1400 Washington Ave., Albany, NY 12222</a:t>
            </a:r>
          </a:p>
          <a:p>
            <a:pPr algn="ctr"/>
            <a:r>
              <a:rPr lang="en-US" sz="1100" b="1" i="1" dirty="0">
                <a:latin typeface="Palatino"/>
                <a:cs typeface="Palatino"/>
              </a:rPr>
              <a:t>(518).442.4556</a:t>
            </a:r>
          </a:p>
          <a:p>
            <a:pPr algn="ctr"/>
            <a:endParaRPr lang="en-US" sz="1100" b="1" i="1" dirty="0">
              <a:latin typeface="Palatino"/>
              <a:cs typeface="Palatino"/>
            </a:endParaRPr>
          </a:p>
          <a:p>
            <a:pPr algn="ctr"/>
            <a:r>
              <a:rPr lang="en-US" sz="1100" b="1" i="1" dirty="0">
                <a:latin typeface="Palatino"/>
                <a:cs typeface="Palatino"/>
              </a:rPr>
              <a:t>Email:  </a:t>
            </a:r>
            <a:r>
              <a:rPr lang="en-US" sz="1100" b="1" i="1" dirty="0" err="1">
                <a:latin typeface="Palatino"/>
                <a:cs typeface="Palatino"/>
              </a:rPr>
              <a:t>daeschair@albany.edu</a:t>
            </a:r>
            <a:endParaRPr lang="en-US" sz="1100" b="1" i="1" dirty="0">
              <a:latin typeface="Palatino"/>
              <a:cs typeface="Palatino"/>
            </a:endParaRPr>
          </a:p>
          <a:p>
            <a:endParaRPr lang="en-US" sz="900" dirty="0">
              <a:latin typeface="Palatino"/>
              <a:cs typeface="Palatino"/>
            </a:endParaRPr>
          </a:p>
          <a:p>
            <a:pPr algn="just"/>
            <a:endParaRPr lang="en-US" sz="1000" dirty="0">
              <a:latin typeface="Palatino"/>
              <a:cs typeface="Palatino"/>
            </a:endParaRPr>
          </a:p>
        </p:txBody>
      </p:sp>
      <p:sp>
        <p:nvSpPr>
          <p:cNvPr id="15" name="Rectangle 14"/>
          <p:cNvSpPr/>
          <p:nvPr/>
        </p:nvSpPr>
        <p:spPr>
          <a:xfrm>
            <a:off x="1089147" y="7653151"/>
            <a:ext cx="1713320" cy="430887"/>
          </a:xfrm>
          <a:prstGeom prst="rect">
            <a:avLst/>
          </a:prstGeom>
        </p:spPr>
        <p:txBody>
          <a:bodyPr wrap="square">
            <a:spAutoFit/>
          </a:bodyPr>
          <a:lstStyle/>
          <a:p>
            <a:r>
              <a:rPr lang="en-US" sz="1100" i="1" dirty="0">
                <a:solidFill>
                  <a:schemeClr val="bg1"/>
                </a:solidFill>
              </a:rPr>
              <a:t>DAES department</a:t>
            </a:r>
          </a:p>
          <a:p>
            <a:r>
              <a:rPr lang="en-US" sz="1100" i="1" dirty="0">
                <a:solidFill>
                  <a:schemeClr val="bg1"/>
                </a:solidFill>
              </a:rPr>
              <a:t>graduation ceremony</a:t>
            </a:r>
            <a:endParaRPr lang="en-US" sz="1100" dirty="0">
              <a:solidFill>
                <a:schemeClr val="bg1"/>
              </a:solidFill>
            </a:endParaRPr>
          </a:p>
        </p:txBody>
      </p:sp>
      <p:sp>
        <p:nvSpPr>
          <p:cNvPr id="11" name="Rectangle 10"/>
          <p:cNvSpPr/>
          <p:nvPr/>
        </p:nvSpPr>
        <p:spPr>
          <a:xfrm>
            <a:off x="2666" y="6772727"/>
            <a:ext cx="3332672" cy="2345338"/>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084" y="6772727"/>
            <a:ext cx="3268131" cy="1023357"/>
          </a:xfrm>
          <a:prstGeom prst="rect">
            <a:avLst/>
          </a:prstGeom>
        </p:spPr>
        <p:txBody>
          <a:bodyPr wrap="square">
            <a:spAutoFit/>
          </a:bodyPr>
          <a:lstStyle/>
          <a:p>
            <a:r>
              <a:rPr lang="en-US" sz="1050" b="1" i="1" dirty="0">
                <a:latin typeface="Palatino"/>
                <a:cs typeface="Palatino"/>
              </a:rPr>
              <a:t>The ETEC building</a:t>
            </a:r>
            <a:r>
              <a:rPr lang="en-US" sz="1050" b="1" dirty="0">
                <a:latin typeface="Palatino"/>
                <a:cs typeface="Palatino"/>
              </a:rPr>
              <a:t> </a:t>
            </a:r>
            <a:r>
              <a:rPr lang="en-US" sz="1000" dirty="0">
                <a:latin typeface="Palatino"/>
                <a:cs typeface="Palatino"/>
              </a:rPr>
              <a:t>will be our new home in 2021.  It will have state of the art teaching and research facilities. ETEC will be shared with the Atmospheric Science Research Center, NYS </a:t>
            </a:r>
            <a:r>
              <a:rPr lang="en-US" sz="1000" dirty="0" err="1">
                <a:latin typeface="Palatino"/>
                <a:cs typeface="Palatino"/>
              </a:rPr>
              <a:t>Mesonet</a:t>
            </a:r>
            <a:r>
              <a:rPr lang="en-US" sz="1000" dirty="0">
                <a:latin typeface="Palatino"/>
                <a:cs typeface="Palatino"/>
              </a:rPr>
              <a:t>, and College of Emergency Preparedness, Homeland Security and </a:t>
            </a:r>
            <a:r>
              <a:rPr lang="en-US" sz="1000" dirty="0" err="1">
                <a:latin typeface="Palatino"/>
                <a:cs typeface="Palatino"/>
              </a:rPr>
              <a:t>Cybersecurity</a:t>
            </a:r>
            <a:r>
              <a:rPr lang="en-US" sz="1000" dirty="0">
                <a:latin typeface="Palatino"/>
                <a:cs typeface="Palatino"/>
              </a:rPr>
              <a:t>.</a:t>
            </a:r>
            <a:endParaRPr lang="en-US" sz="1000" i="1" dirty="0">
              <a:latin typeface="Palatino"/>
              <a:cs typeface="Palatino"/>
            </a:endParaRPr>
          </a:p>
        </p:txBody>
      </p:sp>
      <p:pic>
        <p:nvPicPr>
          <p:cNvPr id="14" name="Picture 13" descr="ETEC_380_cro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34" y="7855353"/>
            <a:ext cx="2797898" cy="1119159"/>
          </a:xfrm>
          <a:prstGeom prst="rect">
            <a:avLst/>
          </a:prstGeom>
        </p:spPr>
      </p:pic>
    </p:spTree>
    <p:extLst>
      <p:ext uri="{BB962C8B-B14F-4D97-AF65-F5344CB8AC3E}">
        <p14:creationId xmlns:p14="http://schemas.microsoft.com/office/powerpoint/2010/main" val="730180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2338</TotalTime>
  <Words>2253</Words>
  <Application>Microsoft Macintosh PowerPoint</Application>
  <PresentationFormat>Letter Paper (8.5x11 in)</PresentationFormat>
  <Paragraphs>237</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Lazear, Ross</cp:lastModifiedBy>
  <cp:revision>75</cp:revision>
  <cp:lastPrinted>2016-07-07T15:33:33Z</cp:lastPrinted>
  <dcterms:created xsi:type="dcterms:W3CDTF">2016-07-05T15:57:16Z</dcterms:created>
  <dcterms:modified xsi:type="dcterms:W3CDTF">2021-10-08T18:54:03Z</dcterms:modified>
</cp:coreProperties>
</file>