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715000" type="screen16x10"/>
  <p:notesSz cx="6858000" cy="9144000"/>
  <p:defaultTextStyle>
    <a:defPPr>
      <a:defRPr lang="en-US"/>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26C0"/>
    <a:srgbClr val="8E1200"/>
    <a:srgbClr val="005D00"/>
    <a:srgbClr val="00F9FA"/>
    <a:srgbClr val="008831"/>
    <a:srgbClr val="2D1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0"/>
    <p:restoredTop sz="94661"/>
  </p:normalViewPr>
  <p:slideViewPr>
    <p:cSldViewPr snapToGrid="0" snapToObjects="1">
      <p:cViewPr varScale="1">
        <p:scale>
          <a:sx n="126" d="100"/>
          <a:sy n="126" d="100"/>
        </p:scale>
        <p:origin x="200" y="1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C5C8B-DCB5-584B-A418-92F223549FE6}" type="datetimeFigureOut">
              <a:rPr lang="en-US" smtClean="0"/>
              <a:t>5/10/17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844E8-7E84-E94E-B378-BA010C8CC498}" type="slidenum">
              <a:rPr lang="en-US" smtClean="0"/>
              <a:t>‹#›</a:t>
            </a:fld>
            <a:endParaRPr lang="en-US"/>
          </a:p>
        </p:txBody>
      </p:sp>
    </p:spTree>
    <p:extLst>
      <p:ext uri="{BB962C8B-B14F-4D97-AF65-F5344CB8AC3E}">
        <p14:creationId xmlns:p14="http://schemas.microsoft.com/office/powerpoint/2010/main" val="96404901"/>
      </p:ext>
    </p:extLst>
  </p:cSld>
  <p:clrMap bg1="lt1" tx1="dk1" bg2="lt2" tx2="dk2" accent1="accent1" accent2="accent2" accent3="accent3" accent4="accent4" accent5="accent5" accent6="accent6" hlink="hlink" folHlink="folHlink"/>
  <p:notesStyle>
    <a:lvl1pPr marL="0" algn="l" defTabSz="713203" rtl="0" eaLnBrk="1" latinLnBrk="0" hangingPunct="1">
      <a:defRPr sz="936" kern="1200">
        <a:solidFill>
          <a:schemeClr val="tx1"/>
        </a:solidFill>
        <a:latin typeface="+mn-lt"/>
        <a:ea typeface="+mn-ea"/>
        <a:cs typeface="+mn-cs"/>
      </a:defRPr>
    </a:lvl1pPr>
    <a:lvl2pPr marL="356602" algn="l" defTabSz="713203" rtl="0" eaLnBrk="1" latinLnBrk="0" hangingPunct="1">
      <a:defRPr sz="936" kern="1200">
        <a:solidFill>
          <a:schemeClr val="tx1"/>
        </a:solidFill>
        <a:latin typeface="+mn-lt"/>
        <a:ea typeface="+mn-ea"/>
        <a:cs typeface="+mn-cs"/>
      </a:defRPr>
    </a:lvl2pPr>
    <a:lvl3pPr marL="713203" algn="l" defTabSz="713203" rtl="0" eaLnBrk="1" latinLnBrk="0" hangingPunct="1">
      <a:defRPr sz="936" kern="1200">
        <a:solidFill>
          <a:schemeClr val="tx1"/>
        </a:solidFill>
        <a:latin typeface="+mn-lt"/>
        <a:ea typeface="+mn-ea"/>
        <a:cs typeface="+mn-cs"/>
      </a:defRPr>
    </a:lvl3pPr>
    <a:lvl4pPr marL="1069805" algn="l" defTabSz="713203" rtl="0" eaLnBrk="1" latinLnBrk="0" hangingPunct="1">
      <a:defRPr sz="936" kern="1200">
        <a:solidFill>
          <a:schemeClr val="tx1"/>
        </a:solidFill>
        <a:latin typeface="+mn-lt"/>
        <a:ea typeface="+mn-ea"/>
        <a:cs typeface="+mn-cs"/>
      </a:defRPr>
    </a:lvl4pPr>
    <a:lvl5pPr marL="1426407" algn="l" defTabSz="713203" rtl="0" eaLnBrk="1" latinLnBrk="0" hangingPunct="1">
      <a:defRPr sz="936" kern="1200">
        <a:solidFill>
          <a:schemeClr val="tx1"/>
        </a:solidFill>
        <a:latin typeface="+mn-lt"/>
        <a:ea typeface="+mn-ea"/>
        <a:cs typeface="+mn-cs"/>
      </a:defRPr>
    </a:lvl5pPr>
    <a:lvl6pPr marL="1783009" algn="l" defTabSz="713203" rtl="0" eaLnBrk="1" latinLnBrk="0" hangingPunct="1">
      <a:defRPr sz="936" kern="1200">
        <a:solidFill>
          <a:schemeClr val="tx1"/>
        </a:solidFill>
        <a:latin typeface="+mn-lt"/>
        <a:ea typeface="+mn-ea"/>
        <a:cs typeface="+mn-cs"/>
      </a:defRPr>
    </a:lvl6pPr>
    <a:lvl7pPr marL="2139610" algn="l" defTabSz="713203" rtl="0" eaLnBrk="1" latinLnBrk="0" hangingPunct="1">
      <a:defRPr sz="936" kern="1200">
        <a:solidFill>
          <a:schemeClr val="tx1"/>
        </a:solidFill>
        <a:latin typeface="+mn-lt"/>
        <a:ea typeface="+mn-ea"/>
        <a:cs typeface="+mn-cs"/>
      </a:defRPr>
    </a:lvl7pPr>
    <a:lvl8pPr marL="2496212" algn="l" defTabSz="713203" rtl="0" eaLnBrk="1" latinLnBrk="0" hangingPunct="1">
      <a:defRPr sz="936" kern="1200">
        <a:solidFill>
          <a:schemeClr val="tx1"/>
        </a:solidFill>
        <a:latin typeface="+mn-lt"/>
        <a:ea typeface="+mn-ea"/>
        <a:cs typeface="+mn-cs"/>
      </a:defRPr>
    </a:lvl8pPr>
    <a:lvl9pPr marL="2852814" algn="l" defTabSz="713203"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0044AE-7F80-624B-91FB-55A03E490661}"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044AE-7F80-624B-91FB-55A03E490661}"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044AE-7F80-624B-91FB-55A03E490661}"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044AE-7F80-624B-91FB-55A03E490661}"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0044AE-7F80-624B-91FB-55A03E490661}"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0044AE-7F80-624B-91FB-55A03E490661}"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0044AE-7F80-624B-91FB-55A03E490661}" type="datetimeFigureOut">
              <a:rPr lang="en-US" smtClean="0"/>
              <a:t>5/10/17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044AE-7F80-624B-91FB-55A03E490661}" type="datetimeFigureOut">
              <a:rPr lang="en-US" smtClean="0"/>
              <a:t>5/10/17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044AE-7F80-624B-91FB-55A03E490661}" type="datetimeFigureOut">
              <a:rPr lang="en-US" smtClean="0"/>
              <a:t>5/10/17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044AE-7F80-624B-91FB-55A03E490661}"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044AE-7F80-624B-91FB-55A03E490661}"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E87C7-E958-DA4E-825D-CFAB1990E1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70044AE-7F80-624B-91FB-55A03E490661}" type="datetimeFigureOut">
              <a:rPr lang="en-US" smtClean="0"/>
              <a:t>5/10/17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94E87C7-E958-DA4E-825D-CFAB1990E107}" type="slidenum">
              <a:rPr lang="en-US" smtClean="0"/>
              <a:t>‹#›</a:t>
            </a:fld>
            <a:endParaRPr lang="en-US"/>
          </a:p>
        </p:txBody>
      </p:sp>
    </p:spTree>
    <p:extLst>
      <p:ext uri="{BB962C8B-B14F-4D97-AF65-F5344CB8AC3E}">
        <p14:creationId xmlns:p14="http://schemas.microsoft.com/office/powerpoint/2010/main" val="714430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1991"/>
        </a:solidFill>
        <a:effectLst/>
      </p:bgPr>
    </p:bg>
    <p:spTree>
      <p:nvGrpSpPr>
        <p:cNvPr id="1" name=""/>
        <p:cNvGrpSpPr/>
        <p:nvPr/>
      </p:nvGrpSpPr>
      <p:grpSpPr>
        <a:xfrm>
          <a:off x="0" y="0"/>
          <a:ext cx="0" cy="0"/>
          <a:chOff x="0" y="0"/>
          <a:chExt cx="0" cy="0"/>
        </a:xfrm>
      </p:grpSpPr>
      <p:sp>
        <p:nvSpPr>
          <p:cNvPr id="4" name="TextBox 3"/>
          <p:cNvSpPr txBox="1"/>
          <p:nvPr/>
        </p:nvSpPr>
        <p:spPr>
          <a:xfrm>
            <a:off x="2803183" y="118549"/>
            <a:ext cx="3537635" cy="353943"/>
          </a:xfrm>
          <a:prstGeom prst="rect">
            <a:avLst/>
          </a:prstGeom>
          <a:noFill/>
        </p:spPr>
        <p:txBody>
          <a:bodyPr wrap="none" rtlCol="0">
            <a:spAutoFit/>
          </a:bodyPr>
          <a:lstStyle/>
          <a:p>
            <a:r>
              <a:rPr lang="en-US" sz="1700" b="1" dirty="0" smtClean="0">
                <a:solidFill>
                  <a:srgbClr val="FFFF00"/>
                </a:solidFill>
              </a:rPr>
              <a:t>ATM B.S. REQUIRED COURSES (CORE)</a:t>
            </a:r>
            <a:endParaRPr lang="en-US" sz="1700" b="1" dirty="0">
              <a:solidFill>
                <a:srgbClr val="FFFF00"/>
              </a:solidFill>
            </a:endParaRPr>
          </a:p>
        </p:txBody>
      </p:sp>
      <p:sp>
        <p:nvSpPr>
          <p:cNvPr id="5" name="TextBox 4"/>
          <p:cNvSpPr txBox="1"/>
          <p:nvPr/>
        </p:nvSpPr>
        <p:spPr>
          <a:xfrm>
            <a:off x="410239" y="472494"/>
            <a:ext cx="5334000" cy="5078313"/>
          </a:xfrm>
          <a:prstGeom prst="rect">
            <a:avLst/>
          </a:prstGeom>
          <a:noFill/>
        </p:spPr>
        <p:txBody>
          <a:bodyPr wrap="square" rtlCol="0">
            <a:spAutoFit/>
          </a:bodyPr>
          <a:lstStyle/>
          <a:p>
            <a:r>
              <a:rPr lang="en-US" sz="1800" b="1" dirty="0">
                <a:solidFill>
                  <a:srgbClr val="FFFF00"/>
                </a:solidFill>
                <a:latin typeface="Palatino" charset="0"/>
              </a:rPr>
              <a:t>Fall </a:t>
            </a:r>
            <a:r>
              <a:rPr lang="en-US" sz="1800" b="1" dirty="0" smtClean="0">
                <a:solidFill>
                  <a:srgbClr val="FFFF00"/>
                </a:solidFill>
                <a:latin typeface="Palatino" charset="0"/>
              </a:rPr>
              <a:t>1</a:t>
            </a:r>
          </a:p>
          <a:p>
            <a:r>
              <a:rPr lang="en-US" sz="1800" b="1" dirty="0" smtClean="0">
                <a:solidFill>
                  <a:schemeClr val="bg1"/>
                </a:solidFill>
                <a:latin typeface="Palatino" charset="0"/>
              </a:rPr>
              <a:t>PHY 140 – Physics 1</a:t>
            </a:r>
          </a:p>
          <a:p>
            <a:r>
              <a:rPr lang="en-US" sz="1800" b="1" dirty="0" smtClean="0">
                <a:solidFill>
                  <a:schemeClr val="bg1"/>
                </a:solidFill>
                <a:latin typeface="Palatino" charset="0"/>
              </a:rPr>
              <a:t>PHY 145 – Physics Lab 1</a:t>
            </a:r>
          </a:p>
          <a:p>
            <a:r>
              <a:rPr lang="en-US" sz="1800" b="1" dirty="0" smtClean="0">
                <a:solidFill>
                  <a:schemeClr val="bg1"/>
                </a:solidFill>
                <a:latin typeface="Palatino" charset="0"/>
              </a:rPr>
              <a:t>CHM 120 – Chemistry 1</a:t>
            </a:r>
          </a:p>
          <a:p>
            <a:r>
              <a:rPr lang="en-US" sz="1800" b="1" dirty="0" smtClean="0">
                <a:solidFill>
                  <a:schemeClr val="bg1"/>
                </a:solidFill>
                <a:latin typeface="Palatino" charset="0"/>
              </a:rPr>
              <a:t>MAT 112 – Calculus 1</a:t>
            </a:r>
            <a:endParaRPr lang="en-US" sz="1800" b="1" dirty="0">
              <a:solidFill>
                <a:schemeClr val="bg1"/>
              </a:solidFill>
              <a:latin typeface="Palatino" charset="0"/>
            </a:endParaRPr>
          </a:p>
          <a:p>
            <a:endParaRPr lang="en-US" sz="1800" b="1" dirty="0">
              <a:solidFill>
                <a:srgbClr val="FFFF00"/>
              </a:solidFill>
              <a:latin typeface="Palatino" charset="0"/>
            </a:endParaRPr>
          </a:p>
          <a:p>
            <a:r>
              <a:rPr lang="en-US" sz="1800" b="1" dirty="0">
                <a:solidFill>
                  <a:srgbClr val="FFFF00"/>
                </a:solidFill>
                <a:latin typeface="Palatino" charset="0"/>
              </a:rPr>
              <a:t>Fall </a:t>
            </a:r>
            <a:r>
              <a:rPr lang="en-US" sz="1800" b="1" dirty="0" smtClean="0">
                <a:solidFill>
                  <a:srgbClr val="FFFF00"/>
                </a:solidFill>
                <a:latin typeface="Palatino" charset="0"/>
              </a:rPr>
              <a:t>2</a:t>
            </a:r>
          </a:p>
          <a:p>
            <a:r>
              <a:rPr lang="en-US" sz="1800" b="1" dirty="0" smtClean="0">
                <a:solidFill>
                  <a:schemeClr val="bg1"/>
                </a:solidFill>
                <a:latin typeface="Palatino" charset="0"/>
              </a:rPr>
              <a:t>ATM 209 – Weather Workshop</a:t>
            </a:r>
          </a:p>
          <a:p>
            <a:r>
              <a:rPr lang="en-US" sz="1800" b="1" dirty="0" smtClean="0">
                <a:solidFill>
                  <a:schemeClr val="bg1"/>
                </a:solidFill>
                <a:latin typeface="Palatino" charset="0"/>
              </a:rPr>
              <a:t>ATM 210 – Atmos. Structure,</a:t>
            </a:r>
          </a:p>
          <a:p>
            <a:r>
              <a:rPr lang="en-US" sz="1800" b="1" dirty="0">
                <a:solidFill>
                  <a:schemeClr val="bg1"/>
                </a:solidFill>
                <a:latin typeface="Palatino" charset="0"/>
              </a:rPr>
              <a:t> </a:t>
            </a:r>
            <a:r>
              <a:rPr lang="en-US" sz="1800" b="1" dirty="0" smtClean="0">
                <a:solidFill>
                  <a:schemeClr val="bg1"/>
                </a:solidFill>
                <a:latin typeface="Palatino" charset="0"/>
              </a:rPr>
              <a:t> </a:t>
            </a:r>
            <a:r>
              <a:rPr lang="en-US" sz="1800" b="1" dirty="0" err="1" smtClean="0">
                <a:solidFill>
                  <a:schemeClr val="bg1"/>
                </a:solidFill>
                <a:latin typeface="Palatino" charset="0"/>
              </a:rPr>
              <a:t>Thermo</a:t>
            </a:r>
            <a:r>
              <a:rPr lang="en-US" sz="1800" b="1" dirty="0" smtClean="0">
                <a:solidFill>
                  <a:schemeClr val="bg1"/>
                </a:solidFill>
                <a:latin typeface="Palatino" charset="0"/>
              </a:rPr>
              <a:t>., Circulation</a:t>
            </a:r>
          </a:p>
          <a:p>
            <a:r>
              <a:rPr lang="en-US" sz="1800" b="1" dirty="0" smtClean="0">
                <a:solidFill>
                  <a:schemeClr val="bg1"/>
                </a:solidFill>
                <a:latin typeface="Palatino" charset="0"/>
              </a:rPr>
              <a:t>MAT 214 – Calculus 3</a:t>
            </a:r>
            <a:endParaRPr lang="en-US" sz="1800" b="1" dirty="0">
              <a:solidFill>
                <a:schemeClr val="bg1"/>
              </a:solidFill>
              <a:latin typeface="Palatino" charset="0"/>
            </a:endParaRPr>
          </a:p>
          <a:p>
            <a:endParaRPr lang="en-US" sz="1800" b="1" dirty="0">
              <a:solidFill>
                <a:srgbClr val="FFFF00"/>
              </a:solidFill>
              <a:latin typeface="Palatino" charset="0"/>
            </a:endParaRPr>
          </a:p>
          <a:p>
            <a:r>
              <a:rPr lang="en-US" sz="1800" b="1" dirty="0">
                <a:solidFill>
                  <a:srgbClr val="FFFF00"/>
                </a:solidFill>
                <a:latin typeface="Palatino" charset="0"/>
              </a:rPr>
              <a:t>Fall </a:t>
            </a:r>
            <a:r>
              <a:rPr lang="en-US" sz="1800" b="1" dirty="0" smtClean="0">
                <a:solidFill>
                  <a:srgbClr val="FFFF00"/>
                </a:solidFill>
                <a:latin typeface="Palatino" charset="0"/>
              </a:rPr>
              <a:t>3</a:t>
            </a:r>
          </a:p>
          <a:p>
            <a:r>
              <a:rPr lang="en-US" sz="1800" b="1" dirty="0" smtClean="0">
                <a:solidFill>
                  <a:schemeClr val="bg1"/>
                </a:solidFill>
                <a:latin typeface="Palatino" charset="0"/>
              </a:rPr>
              <a:t>ATM 316 – Dynamics 1</a:t>
            </a:r>
          </a:p>
          <a:p>
            <a:r>
              <a:rPr lang="en-US" sz="1800" b="1" dirty="0" smtClean="0">
                <a:solidFill>
                  <a:schemeClr val="bg1"/>
                </a:solidFill>
                <a:latin typeface="Palatino" charset="0"/>
              </a:rPr>
              <a:t>ATM 320 - Thermodynamics</a:t>
            </a:r>
            <a:endParaRPr lang="en-US" sz="1800" b="1" dirty="0">
              <a:solidFill>
                <a:schemeClr val="bg1"/>
              </a:solidFill>
              <a:latin typeface="Palatino" charset="0"/>
            </a:endParaRPr>
          </a:p>
          <a:p>
            <a:endParaRPr lang="en-US" sz="1800" b="1" dirty="0">
              <a:solidFill>
                <a:srgbClr val="FFFF00"/>
              </a:solidFill>
              <a:latin typeface="Palatino" charset="0"/>
            </a:endParaRPr>
          </a:p>
          <a:p>
            <a:r>
              <a:rPr lang="en-US" sz="1800" b="1" dirty="0">
                <a:solidFill>
                  <a:srgbClr val="FFFF00"/>
                </a:solidFill>
                <a:latin typeface="Palatino" charset="0"/>
              </a:rPr>
              <a:t>Fall 4 </a:t>
            </a:r>
            <a:endParaRPr lang="en-US" sz="1800" b="1" dirty="0" smtClean="0">
              <a:solidFill>
                <a:srgbClr val="FFFF00"/>
              </a:solidFill>
              <a:latin typeface="Palatino" charset="0"/>
            </a:endParaRPr>
          </a:p>
          <a:p>
            <a:r>
              <a:rPr lang="en-US" sz="1800" b="1" dirty="0" smtClean="0">
                <a:solidFill>
                  <a:schemeClr val="bg1"/>
                </a:solidFill>
                <a:latin typeface="Palatino" charset="0"/>
              </a:rPr>
              <a:t>ATM 418 – Dynamics 3</a:t>
            </a:r>
            <a:endParaRPr lang="en-US" sz="1800" b="1" dirty="0">
              <a:solidFill>
                <a:schemeClr val="bg1"/>
              </a:solidFill>
              <a:latin typeface="Palatino" charset="0"/>
            </a:endParaRPr>
          </a:p>
        </p:txBody>
      </p:sp>
      <p:sp>
        <p:nvSpPr>
          <p:cNvPr id="6" name="TextBox 5"/>
          <p:cNvSpPr txBox="1"/>
          <p:nvPr/>
        </p:nvSpPr>
        <p:spPr>
          <a:xfrm>
            <a:off x="4512236" y="472494"/>
            <a:ext cx="5334000" cy="5078313"/>
          </a:xfrm>
          <a:prstGeom prst="rect">
            <a:avLst/>
          </a:prstGeom>
          <a:noFill/>
        </p:spPr>
        <p:txBody>
          <a:bodyPr wrap="square" rtlCol="0">
            <a:spAutoFit/>
          </a:bodyPr>
          <a:lstStyle/>
          <a:p>
            <a:r>
              <a:rPr lang="en-US" sz="1800" b="1" dirty="0" smtClean="0">
                <a:solidFill>
                  <a:srgbClr val="FFFF00"/>
                </a:solidFill>
                <a:latin typeface="Palatino" charset="0"/>
              </a:rPr>
              <a:t>Spring 1</a:t>
            </a:r>
          </a:p>
          <a:p>
            <a:r>
              <a:rPr lang="en-US" sz="1800" b="1" dirty="0" smtClean="0">
                <a:solidFill>
                  <a:schemeClr val="bg1"/>
                </a:solidFill>
                <a:latin typeface="Palatino" charset="0"/>
              </a:rPr>
              <a:t>PHY 150 – Physics 2</a:t>
            </a:r>
          </a:p>
          <a:p>
            <a:r>
              <a:rPr lang="en-US" sz="1800" b="1" dirty="0" smtClean="0">
                <a:solidFill>
                  <a:schemeClr val="bg1"/>
                </a:solidFill>
                <a:latin typeface="Palatino" charset="0"/>
              </a:rPr>
              <a:t>MAT 113 – Calculus 2</a:t>
            </a:r>
            <a:endParaRPr lang="en-US" sz="1800" b="1" dirty="0">
              <a:solidFill>
                <a:schemeClr val="bg1"/>
              </a:solidFill>
              <a:latin typeface="Palatino" charset="0"/>
            </a:endParaRPr>
          </a:p>
          <a:p>
            <a:endParaRPr lang="en-US" sz="1800" b="1" dirty="0" smtClean="0">
              <a:solidFill>
                <a:srgbClr val="FFFF00"/>
              </a:solidFill>
              <a:latin typeface="Palatino" charset="0"/>
            </a:endParaRPr>
          </a:p>
          <a:p>
            <a:endParaRPr lang="en-US" sz="1800" b="1" dirty="0">
              <a:solidFill>
                <a:srgbClr val="FFFF00"/>
              </a:solidFill>
              <a:latin typeface="Palatino" charset="0"/>
            </a:endParaRPr>
          </a:p>
          <a:p>
            <a:r>
              <a:rPr lang="en-US" sz="1800" b="1" dirty="0" smtClean="0">
                <a:solidFill>
                  <a:srgbClr val="FFFF00"/>
                </a:solidFill>
                <a:latin typeface="Palatino" charset="0"/>
              </a:rPr>
              <a:t>Spring 2</a:t>
            </a:r>
          </a:p>
          <a:p>
            <a:r>
              <a:rPr lang="en-US" sz="1800" b="1" dirty="0" smtClean="0">
                <a:solidFill>
                  <a:schemeClr val="bg1"/>
                </a:solidFill>
                <a:latin typeface="Palatino" charset="0"/>
              </a:rPr>
              <a:t>ATM 211 – Weather Analysis &amp; </a:t>
            </a:r>
            <a:r>
              <a:rPr lang="en-US" sz="1800" b="1" dirty="0" err="1" smtClean="0">
                <a:solidFill>
                  <a:schemeClr val="bg1"/>
                </a:solidFill>
                <a:latin typeface="Palatino" charset="0"/>
              </a:rPr>
              <a:t>Fcst</a:t>
            </a:r>
            <a:r>
              <a:rPr lang="en-US" sz="1800" b="1" dirty="0" smtClean="0">
                <a:solidFill>
                  <a:schemeClr val="bg1"/>
                </a:solidFill>
                <a:latin typeface="Palatino" charset="0"/>
              </a:rPr>
              <a:t>.</a:t>
            </a:r>
          </a:p>
          <a:p>
            <a:r>
              <a:rPr lang="en-US" sz="1800" b="1" dirty="0" smtClean="0">
                <a:solidFill>
                  <a:schemeClr val="bg1"/>
                </a:solidFill>
                <a:latin typeface="Palatino" charset="0"/>
              </a:rPr>
              <a:t>ATM 315 – </a:t>
            </a:r>
            <a:r>
              <a:rPr lang="en-US" sz="1800" b="1" dirty="0" err="1" smtClean="0">
                <a:solidFill>
                  <a:schemeClr val="bg1"/>
                </a:solidFill>
                <a:latin typeface="Palatino" charset="0"/>
              </a:rPr>
              <a:t>Env</a:t>
            </a:r>
            <a:r>
              <a:rPr lang="en-US" sz="1800" b="1" dirty="0" smtClean="0">
                <a:solidFill>
                  <a:schemeClr val="bg1"/>
                </a:solidFill>
                <a:latin typeface="Palatino" charset="0"/>
              </a:rPr>
              <a:t>. Stats. and Comp. </a:t>
            </a:r>
          </a:p>
          <a:p>
            <a:r>
              <a:rPr lang="en-US" sz="1800" b="1" dirty="0" smtClean="0">
                <a:solidFill>
                  <a:schemeClr val="bg1"/>
                </a:solidFill>
                <a:latin typeface="Palatino" charset="0"/>
              </a:rPr>
              <a:t>  [or fall 2]</a:t>
            </a:r>
          </a:p>
          <a:p>
            <a:r>
              <a:rPr lang="en-US" sz="1800" b="1" dirty="0" smtClean="0">
                <a:solidFill>
                  <a:schemeClr val="bg1"/>
                </a:solidFill>
                <a:latin typeface="Palatino" charset="0"/>
              </a:rPr>
              <a:t>MAT 311 – Differential Equations</a:t>
            </a:r>
            <a:endParaRPr lang="en-US" sz="1800" b="1" dirty="0">
              <a:solidFill>
                <a:schemeClr val="bg1"/>
              </a:solidFill>
              <a:latin typeface="Palatino" charset="0"/>
            </a:endParaRPr>
          </a:p>
          <a:p>
            <a:endParaRPr lang="en-US" sz="1800" b="1" dirty="0">
              <a:solidFill>
                <a:srgbClr val="FFFF00"/>
              </a:solidFill>
              <a:latin typeface="Palatino" charset="0"/>
            </a:endParaRPr>
          </a:p>
          <a:p>
            <a:r>
              <a:rPr lang="en-US" sz="1800" b="1" dirty="0" smtClean="0">
                <a:solidFill>
                  <a:srgbClr val="FFFF00"/>
                </a:solidFill>
                <a:latin typeface="Palatino" charset="0"/>
              </a:rPr>
              <a:t>Spring 3</a:t>
            </a:r>
          </a:p>
          <a:p>
            <a:r>
              <a:rPr lang="en-US" sz="1800" b="1" dirty="0" smtClean="0">
                <a:solidFill>
                  <a:schemeClr val="bg1"/>
                </a:solidFill>
                <a:latin typeface="Palatino" charset="0"/>
              </a:rPr>
              <a:t>ATM 317 – Dynamics 2</a:t>
            </a:r>
          </a:p>
          <a:p>
            <a:r>
              <a:rPr lang="en-US" sz="1800" b="1" dirty="0" smtClean="0">
                <a:solidFill>
                  <a:schemeClr val="bg1"/>
                </a:solidFill>
                <a:latin typeface="Palatino" charset="0"/>
              </a:rPr>
              <a:t>ATM 321 – Physical Meteorology</a:t>
            </a:r>
          </a:p>
          <a:p>
            <a:r>
              <a:rPr lang="en-US" sz="1800" b="1" dirty="0" smtClean="0">
                <a:solidFill>
                  <a:schemeClr val="bg1"/>
                </a:solidFill>
                <a:latin typeface="Palatino" charset="0"/>
              </a:rPr>
              <a:t>ATM 350 – </a:t>
            </a:r>
            <a:r>
              <a:rPr lang="en-US" sz="1800" b="1" dirty="0" err="1" smtClean="0">
                <a:solidFill>
                  <a:schemeClr val="bg1"/>
                </a:solidFill>
                <a:latin typeface="Palatino" charset="0"/>
              </a:rPr>
              <a:t>Meteo</a:t>
            </a:r>
            <a:r>
              <a:rPr lang="en-US" sz="1800" b="1" dirty="0" smtClean="0">
                <a:solidFill>
                  <a:schemeClr val="bg1"/>
                </a:solidFill>
                <a:latin typeface="Palatino" charset="0"/>
              </a:rPr>
              <a:t>. Data &amp; Visualization</a:t>
            </a:r>
            <a:endParaRPr lang="en-US" sz="1800" b="1" dirty="0">
              <a:solidFill>
                <a:schemeClr val="bg1"/>
              </a:solidFill>
              <a:latin typeface="Palatino" charset="0"/>
            </a:endParaRPr>
          </a:p>
          <a:p>
            <a:endParaRPr lang="en-US" sz="1800" b="1" dirty="0">
              <a:solidFill>
                <a:srgbClr val="FFFF00"/>
              </a:solidFill>
              <a:latin typeface="Palatino" charset="0"/>
            </a:endParaRPr>
          </a:p>
          <a:p>
            <a:r>
              <a:rPr lang="en-US" sz="1800" b="1" dirty="0" smtClean="0">
                <a:solidFill>
                  <a:srgbClr val="FFFF00"/>
                </a:solidFill>
                <a:latin typeface="Palatino" charset="0"/>
              </a:rPr>
              <a:t>Spring 4 </a:t>
            </a:r>
          </a:p>
          <a:p>
            <a:r>
              <a:rPr lang="en-US" sz="1800" b="1" dirty="0" smtClean="0">
                <a:solidFill>
                  <a:schemeClr val="bg1"/>
                </a:solidFill>
                <a:latin typeface="Palatino" charset="0"/>
              </a:rPr>
              <a:t>ATM 419 - NWP</a:t>
            </a:r>
            <a:endParaRPr lang="en-US" sz="1800" b="1" dirty="0">
              <a:solidFill>
                <a:schemeClr val="bg1"/>
              </a:solidFill>
              <a:latin typeface="Palatino" charset="0"/>
            </a:endParaRPr>
          </a:p>
        </p:txBody>
      </p:sp>
    </p:spTree>
    <p:extLst>
      <p:ext uri="{BB962C8B-B14F-4D97-AF65-F5344CB8AC3E}">
        <p14:creationId xmlns:p14="http://schemas.microsoft.com/office/powerpoint/2010/main" val="1827626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3792" y="118549"/>
            <a:ext cx="5876417" cy="353943"/>
          </a:xfrm>
          <a:prstGeom prst="rect">
            <a:avLst/>
          </a:prstGeom>
          <a:noFill/>
        </p:spPr>
        <p:txBody>
          <a:bodyPr wrap="none" rtlCol="0">
            <a:spAutoFit/>
          </a:bodyPr>
          <a:lstStyle/>
          <a:p>
            <a:r>
              <a:rPr lang="en-US" sz="1700" b="1" dirty="0" smtClean="0">
                <a:solidFill>
                  <a:srgbClr val="6426C0"/>
                </a:solidFill>
              </a:rPr>
              <a:t>WHAT DID YOU NOT LIKE ABOUT OUR ATMOS. SCI. PROGRAM?</a:t>
            </a:r>
            <a:endParaRPr lang="en-US" sz="1700" b="1" dirty="0">
              <a:solidFill>
                <a:srgbClr val="6426C0"/>
              </a:solidFill>
            </a:endParaRPr>
          </a:p>
        </p:txBody>
      </p:sp>
      <p:sp>
        <p:nvSpPr>
          <p:cNvPr id="5" name="TextBox 4"/>
          <p:cNvSpPr txBox="1"/>
          <p:nvPr/>
        </p:nvSpPr>
        <p:spPr>
          <a:xfrm>
            <a:off x="377135" y="472492"/>
            <a:ext cx="8389729" cy="5262979"/>
          </a:xfrm>
          <a:prstGeom prst="rect">
            <a:avLst/>
          </a:prstGeom>
          <a:noFill/>
        </p:spPr>
        <p:txBody>
          <a:bodyPr wrap="square" rtlCol="0">
            <a:spAutoFit/>
          </a:bodyPr>
          <a:lstStyle/>
          <a:p>
            <a:r>
              <a:rPr lang="en-US" sz="2200" b="1" dirty="0" smtClean="0">
                <a:latin typeface="Palatino" charset="0"/>
              </a:rPr>
              <a:t>• </a:t>
            </a:r>
            <a:r>
              <a:rPr lang="en-US" sz="2400" dirty="0"/>
              <a:t>I still don't know or have never met some well known professors in the department. I wish I had been informed that there is a lot of computer map making so I could have invested my time in some coding classes</a:t>
            </a:r>
            <a:r>
              <a:rPr lang="en-US" sz="2400" dirty="0" smtClean="0"/>
              <a:t>.</a:t>
            </a:r>
          </a:p>
          <a:p>
            <a:endParaRPr lang="en-US" sz="2400" b="1" dirty="0">
              <a:latin typeface="Palatino" charset="0"/>
            </a:endParaRPr>
          </a:p>
          <a:p>
            <a:r>
              <a:rPr lang="en-US" sz="2400" b="1" dirty="0" smtClean="0">
                <a:latin typeface="Palatino" charset="0"/>
              </a:rPr>
              <a:t>• </a:t>
            </a:r>
            <a:r>
              <a:rPr lang="en-US" sz="2400" dirty="0"/>
              <a:t>For the most part the program is perfect. My only complaint would be the amount of work that stacks up from the multiple ATM classes, but that comes with territory of the major and is expected. Possibly moving ATM 419 to the fall semester of senior year would allow students to use what they learned in other ATM classes</a:t>
            </a:r>
            <a:r>
              <a:rPr lang="en-US" sz="2400" dirty="0" smtClean="0"/>
              <a:t>.</a:t>
            </a:r>
          </a:p>
          <a:p>
            <a:endParaRPr lang="en-US" sz="2400" b="1" dirty="0">
              <a:latin typeface="Palatino" charset="0"/>
            </a:endParaRPr>
          </a:p>
          <a:p>
            <a:r>
              <a:rPr lang="en-US" sz="2400" b="1" dirty="0" smtClean="0">
                <a:latin typeface="Palatino" charset="0"/>
              </a:rPr>
              <a:t>• </a:t>
            </a:r>
            <a:r>
              <a:rPr lang="en-US" sz="2400" dirty="0"/>
              <a:t>The ability to gain coding experience early on to be better prepared for the upper level classes</a:t>
            </a:r>
            <a:endParaRPr lang="en-US" sz="2200" b="1" dirty="0">
              <a:latin typeface="Palatino" charset="0"/>
            </a:endParaRPr>
          </a:p>
        </p:txBody>
      </p:sp>
    </p:spTree>
    <p:extLst>
      <p:ext uri="{BB962C8B-B14F-4D97-AF65-F5344CB8AC3E}">
        <p14:creationId xmlns:p14="http://schemas.microsoft.com/office/powerpoint/2010/main" val="902172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720" y="118549"/>
            <a:ext cx="8798560" cy="615553"/>
          </a:xfrm>
          <a:prstGeom prst="rect">
            <a:avLst/>
          </a:prstGeom>
          <a:noFill/>
        </p:spPr>
        <p:txBody>
          <a:bodyPr wrap="square" rtlCol="0">
            <a:spAutoFit/>
          </a:bodyPr>
          <a:lstStyle/>
          <a:p>
            <a:pPr algn="ctr"/>
            <a:r>
              <a:rPr lang="en-US" sz="1700" b="1" smtClean="0">
                <a:solidFill>
                  <a:srgbClr val="6426C0"/>
                </a:solidFill>
              </a:rPr>
              <a:t>WHAT CHANGES/EFFORTS WOULD YOU RECOMMEND TO MAKE THE CLIMATE IN THE DEPARTMENT MORE SUPPORTIVE TO YOUR EXPERIENCE AS A MAJOR?</a:t>
            </a:r>
            <a:endParaRPr lang="en-US" sz="1700" b="1" dirty="0">
              <a:solidFill>
                <a:srgbClr val="6426C0"/>
              </a:solidFill>
            </a:endParaRPr>
          </a:p>
        </p:txBody>
      </p:sp>
      <p:sp>
        <p:nvSpPr>
          <p:cNvPr id="6" name="TextBox 5"/>
          <p:cNvSpPr txBox="1"/>
          <p:nvPr/>
        </p:nvSpPr>
        <p:spPr>
          <a:xfrm>
            <a:off x="377135" y="734102"/>
            <a:ext cx="8389729" cy="3785652"/>
          </a:xfrm>
          <a:prstGeom prst="rect">
            <a:avLst/>
          </a:prstGeom>
          <a:noFill/>
        </p:spPr>
        <p:txBody>
          <a:bodyPr wrap="square" rtlCol="0">
            <a:spAutoFit/>
          </a:bodyPr>
          <a:lstStyle/>
          <a:p>
            <a:r>
              <a:rPr lang="en-US" sz="2200" b="1" dirty="0" smtClean="0">
                <a:latin typeface="Palatino" charset="0"/>
              </a:rPr>
              <a:t>• </a:t>
            </a:r>
            <a:r>
              <a:rPr lang="en-US" sz="2400" dirty="0"/>
              <a:t>I have had several long absences for medical reasons. I felt coming back that I wasn't given fair or proper treatment in time for me to catch up on work as well as having to take zeros on quizzes to be dropped instead of allowing me to take them</a:t>
            </a:r>
            <a:r>
              <a:rPr lang="en-US" sz="2400" dirty="0" smtClean="0"/>
              <a:t>.</a:t>
            </a:r>
          </a:p>
          <a:p>
            <a:endParaRPr lang="en-US" sz="2400" b="1" dirty="0">
              <a:latin typeface="Palatino" charset="0"/>
            </a:endParaRPr>
          </a:p>
          <a:p>
            <a:r>
              <a:rPr lang="en-US" sz="2400" b="1" dirty="0" smtClean="0">
                <a:latin typeface="Palatino" charset="0"/>
              </a:rPr>
              <a:t>• </a:t>
            </a:r>
            <a:r>
              <a:rPr lang="en-US" sz="2400" dirty="0"/>
              <a:t>Overall the experience of the major and the department is fantastic. However, maybe requiring students to meet with their adviser during the semester or at least placing emphasis on the advantages to discussing the major and their current classes with their adviser.</a:t>
            </a:r>
            <a:endParaRPr lang="en-US" sz="2200" b="1" dirty="0">
              <a:latin typeface="Palatino" charset="0"/>
            </a:endParaRPr>
          </a:p>
        </p:txBody>
      </p:sp>
    </p:spTree>
    <p:extLst>
      <p:ext uri="{BB962C8B-B14F-4D97-AF65-F5344CB8AC3E}">
        <p14:creationId xmlns:p14="http://schemas.microsoft.com/office/powerpoint/2010/main" val="126170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720" y="118549"/>
            <a:ext cx="8798560" cy="615553"/>
          </a:xfrm>
          <a:prstGeom prst="rect">
            <a:avLst/>
          </a:prstGeom>
          <a:noFill/>
        </p:spPr>
        <p:txBody>
          <a:bodyPr wrap="square" rtlCol="0">
            <a:spAutoFit/>
          </a:bodyPr>
          <a:lstStyle/>
          <a:p>
            <a:pPr algn="ctr"/>
            <a:r>
              <a:rPr lang="en-US" sz="1700" b="1" dirty="0" smtClean="0">
                <a:solidFill>
                  <a:srgbClr val="6426C0"/>
                </a:solidFill>
              </a:rPr>
              <a:t>DO YOU HAVE ANY SPECIFIC CONCERNS OR RECOMMENDATIONS FOR HOW THE PROGRAM COULD BE IMPROVED?</a:t>
            </a:r>
            <a:endParaRPr lang="en-US" sz="1700" b="1" dirty="0">
              <a:solidFill>
                <a:srgbClr val="6426C0"/>
              </a:solidFill>
            </a:endParaRPr>
          </a:p>
        </p:txBody>
      </p:sp>
      <p:sp>
        <p:nvSpPr>
          <p:cNvPr id="6" name="TextBox 5"/>
          <p:cNvSpPr txBox="1"/>
          <p:nvPr/>
        </p:nvSpPr>
        <p:spPr>
          <a:xfrm>
            <a:off x="377135" y="734102"/>
            <a:ext cx="8389729" cy="4524315"/>
          </a:xfrm>
          <a:prstGeom prst="rect">
            <a:avLst/>
          </a:prstGeom>
          <a:noFill/>
        </p:spPr>
        <p:txBody>
          <a:bodyPr wrap="square" rtlCol="0">
            <a:spAutoFit/>
          </a:bodyPr>
          <a:lstStyle/>
          <a:p>
            <a:r>
              <a:rPr lang="en-US" sz="2200" b="1" dirty="0" smtClean="0">
                <a:latin typeface="Palatino" charset="0"/>
              </a:rPr>
              <a:t>• </a:t>
            </a:r>
            <a:r>
              <a:rPr lang="en-US" sz="2400" dirty="0"/>
              <a:t>Add a computer science class requirement to freshman </a:t>
            </a:r>
            <a:r>
              <a:rPr lang="en-US" sz="2400" dirty="0" smtClean="0"/>
              <a:t>year</a:t>
            </a:r>
          </a:p>
          <a:p>
            <a:endParaRPr lang="en-US" sz="2400" b="1" dirty="0">
              <a:latin typeface="Palatino" charset="0"/>
            </a:endParaRPr>
          </a:p>
          <a:p>
            <a:r>
              <a:rPr lang="en-US" sz="2400" b="1" dirty="0" smtClean="0">
                <a:latin typeface="Palatino" charset="0"/>
              </a:rPr>
              <a:t>• </a:t>
            </a:r>
            <a:r>
              <a:rPr lang="en-US" sz="2400" dirty="0"/>
              <a:t>More intro to computer programming classes, make a website from the department that lists all available internships and scholarships so people have an idea of </a:t>
            </a:r>
            <a:r>
              <a:rPr lang="en-US" sz="2400" dirty="0" err="1"/>
              <a:t>whats's</a:t>
            </a:r>
            <a:r>
              <a:rPr lang="en-US" sz="2400" dirty="0"/>
              <a:t> available</a:t>
            </a:r>
            <a:r>
              <a:rPr lang="en-US" sz="2400" dirty="0" smtClean="0"/>
              <a:t>.</a:t>
            </a:r>
          </a:p>
          <a:p>
            <a:endParaRPr lang="en-US" sz="2400" b="1" dirty="0">
              <a:latin typeface="Palatino" charset="0"/>
            </a:endParaRPr>
          </a:p>
          <a:p>
            <a:r>
              <a:rPr lang="en-US" sz="2400" b="1" dirty="0" smtClean="0">
                <a:latin typeface="Palatino" charset="0"/>
              </a:rPr>
              <a:t>• </a:t>
            </a:r>
            <a:r>
              <a:rPr lang="en-US" sz="2400" dirty="0"/>
              <a:t>The only thing I can think of that would have been helpful is the availability of more programming experience. Or even suggestions for other classes in the Comp. Science department or something like that. I feel that I've fallen a little short on programming experience for what is often expected in the workplace for the field. Nothing too big, because there is always time to learn!</a:t>
            </a:r>
            <a:endParaRPr lang="en-US" sz="2200" b="1" dirty="0">
              <a:latin typeface="Palatino" charset="0"/>
            </a:endParaRPr>
          </a:p>
        </p:txBody>
      </p:sp>
    </p:spTree>
    <p:extLst>
      <p:ext uri="{BB962C8B-B14F-4D97-AF65-F5344CB8AC3E}">
        <p14:creationId xmlns:p14="http://schemas.microsoft.com/office/powerpoint/2010/main" val="1048553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720" y="118549"/>
            <a:ext cx="8798560" cy="615553"/>
          </a:xfrm>
          <a:prstGeom prst="rect">
            <a:avLst/>
          </a:prstGeom>
          <a:noFill/>
        </p:spPr>
        <p:txBody>
          <a:bodyPr wrap="square" rtlCol="0">
            <a:spAutoFit/>
          </a:bodyPr>
          <a:lstStyle/>
          <a:p>
            <a:pPr algn="ctr"/>
            <a:r>
              <a:rPr lang="en-US" sz="1700" b="1" dirty="0" smtClean="0">
                <a:solidFill>
                  <a:srgbClr val="6426C0"/>
                </a:solidFill>
              </a:rPr>
              <a:t>DO YOU HAVE ANY SPECIFIC CONCERNS OR RECOMMENDATIONS FOR HOW THE PROGRAM COULD BE IMPROVED?</a:t>
            </a:r>
            <a:endParaRPr lang="en-US" sz="1700" b="1" dirty="0">
              <a:solidFill>
                <a:srgbClr val="6426C0"/>
              </a:solidFill>
            </a:endParaRPr>
          </a:p>
        </p:txBody>
      </p:sp>
      <p:sp>
        <p:nvSpPr>
          <p:cNvPr id="6" name="TextBox 5"/>
          <p:cNvSpPr txBox="1"/>
          <p:nvPr/>
        </p:nvSpPr>
        <p:spPr>
          <a:xfrm>
            <a:off x="377135" y="734102"/>
            <a:ext cx="8389729" cy="3416320"/>
          </a:xfrm>
          <a:prstGeom prst="rect">
            <a:avLst/>
          </a:prstGeom>
          <a:noFill/>
        </p:spPr>
        <p:txBody>
          <a:bodyPr wrap="square" rtlCol="0">
            <a:spAutoFit/>
          </a:bodyPr>
          <a:lstStyle/>
          <a:p>
            <a:r>
              <a:rPr lang="en-US" sz="2200" b="1" dirty="0" smtClean="0">
                <a:latin typeface="Palatino" charset="0"/>
              </a:rPr>
              <a:t>•</a:t>
            </a:r>
            <a:r>
              <a:rPr lang="en-US" sz="2400" dirty="0"/>
              <a:t> Have class in the Mohawk tower</a:t>
            </a:r>
            <a:r>
              <a:rPr lang="en-US" sz="2400" dirty="0" smtClean="0"/>
              <a:t>.</a:t>
            </a:r>
          </a:p>
          <a:p>
            <a:endParaRPr lang="en-US" sz="2400" b="1" dirty="0">
              <a:latin typeface="Palatino" charset="0"/>
            </a:endParaRPr>
          </a:p>
          <a:p>
            <a:r>
              <a:rPr lang="en-US" sz="2400" b="1" dirty="0" smtClean="0">
                <a:latin typeface="Palatino" charset="0"/>
              </a:rPr>
              <a:t>• </a:t>
            </a:r>
            <a:r>
              <a:rPr lang="en-US" sz="2400" dirty="0"/>
              <a:t>None, I love </a:t>
            </a:r>
            <a:r>
              <a:rPr lang="en-US" sz="2400" dirty="0" smtClean="0"/>
              <a:t>it</a:t>
            </a:r>
          </a:p>
          <a:p>
            <a:endParaRPr lang="en-US" sz="2400" b="1" dirty="0">
              <a:latin typeface="Palatino" charset="0"/>
            </a:endParaRPr>
          </a:p>
          <a:p>
            <a:r>
              <a:rPr lang="en-US" sz="2400" b="1" dirty="0" smtClean="0">
                <a:latin typeface="Palatino" charset="0"/>
              </a:rPr>
              <a:t>• </a:t>
            </a:r>
            <a:r>
              <a:rPr lang="en-US" sz="2400" dirty="0"/>
              <a:t>I think adding more computer program based classes or suggesting those classes from COM-SCI would be an improvement. I've noticed on many employment postings, an interest in those who know at least python, but also have knowledge of other computer languages.</a:t>
            </a:r>
            <a:endParaRPr lang="en-US" sz="2200" b="1" dirty="0">
              <a:latin typeface="Palatino" charset="0"/>
            </a:endParaRPr>
          </a:p>
        </p:txBody>
      </p:sp>
    </p:spTree>
    <p:extLst>
      <p:ext uri="{BB962C8B-B14F-4D97-AF65-F5344CB8AC3E}">
        <p14:creationId xmlns:p14="http://schemas.microsoft.com/office/powerpoint/2010/main" val="1390184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D00"/>
        </a:solidFill>
        <a:effectLst/>
      </p:bgPr>
    </p:bg>
    <p:spTree>
      <p:nvGrpSpPr>
        <p:cNvPr id="1" name=""/>
        <p:cNvGrpSpPr/>
        <p:nvPr/>
      </p:nvGrpSpPr>
      <p:grpSpPr>
        <a:xfrm>
          <a:off x="0" y="0"/>
          <a:ext cx="0" cy="0"/>
          <a:chOff x="0" y="0"/>
          <a:chExt cx="0" cy="0"/>
        </a:xfrm>
      </p:grpSpPr>
      <p:sp>
        <p:nvSpPr>
          <p:cNvPr id="4" name="TextBox 3"/>
          <p:cNvSpPr txBox="1"/>
          <p:nvPr/>
        </p:nvSpPr>
        <p:spPr>
          <a:xfrm>
            <a:off x="3594970" y="118549"/>
            <a:ext cx="1954061" cy="353943"/>
          </a:xfrm>
          <a:prstGeom prst="rect">
            <a:avLst/>
          </a:prstGeom>
          <a:noFill/>
        </p:spPr>
        <p:txBody>
          <a:bodyPr wrap="none" rtlCol="0">
            <a:spAutoFit/>
          </a:bodyPr>
          <a:lstStyle/>
          <a:p>
            <a:r>
              <a:rPr lang="en-US" sz="1700" b="1" dirty="0" smtClean="0">
                <a:solidFill>
                  <a:srgbClr val="FFFF00"/>
                </a:solidFill>
              </a:rPr>
              <a:t>ATM B.S. ELECTIVES</a:t>
            </a:r>
            <a:endParaRPr lang="en-US" sz="1700" b="1" dirty="0">
              <a:solidFill>
                <a:srgbClr val="FFFF00"/>
              </a:solidFill>
            </a:endParaRPr>
          </a:p>
        </p:txBody>
      </p:sp>
      <p:sp>
        <p:nvSpPr>
          <p:cNvPr id="5" name="TextBox 4"/>
          <p:cNvSpPr txBox="1"/>
          <p:nvPr/>
        </p:nvSpPr>
        <p:spPr>
          <a:xfrm>
            <a:off x="410238" y="472493"/>
            <a:ext cx="8389729" cy="5355312"/>
          </a:xfrm>
          <a:prstGeom prst="rect">
            <a:avLst/>
          </a:prstGeom>
          <a:noFill/>
        </p:spPr>
        <p:txBody>
          <a:bodyPr wrap="square" rtlCol="0">
            <a:spAutoFit/>
          </a:bodyPr>
          <a:lstStyle/>
          <a:p>
            <a:r>
              <a:rPr lang="en-US" sz="1800" b="1" dirty="0" smtClean="0">
                <a:solidFill>
                  <a:schemeClr val="bg1"/>
                </a:solidFill>
                <a:latin typeface="Palatino" charset="0"/>
              </a:rPr>
              <a:t>ATM 301 – Surface Hydrology and Hydrometeorology</a:t>
            </a:r>
          </a:p>
          <a:p>
            <a:r>
              <a:rPr lang="en-US" sz="1800" b="1" dirty="0" smtClean="0">
                <a:solidFill>
                  <a:schemeClr val="bg1"/>
                </a:solidFill>
                <a:latin typeface="Palatino" charset="0"/>
              </a:rPr>
              <a:t>ATM 305 – Global Physical Climatology</a:t>
            </a:r>
          </a:p>
          <a:p>
            <a:r>
              <a:rPr lang="en-US" sz="1800" b="1" dirty="0" smtClean="0">
                <a:solidFill>
                  <a:schemeClr val="bg1"/>
                </a:solidFill>
                <a:latin typeface="Palatino" charset="0"/>
              </a:rPr>
              <a:t>ATM 306 – Climate Variability and Climate Change</a:t>
            </a:r>
          </a:p>
          <a:p>
            <a:r>
              <a:rPr lang="en-US" sz="1800" b="1" dirty="0" smtClean="0">
                <a:solidFill>
                  <a:schemeClr val="bg1"/>
                </a:solidFill>
                <a:latin typeface="Palatino" charset="0"/>
              </a:rPr>
              <a:t>ATM 307 – Intro. Atmospheric Chemistry</a:t>
            </a:r>
          </a:p>
          <a:p>
            <a:r>
              <a:rPr lang="en-US" sz="1800" b="1" dirty="0" smtClean="0">
                <a:solidFill>
                  <a:schemeClr val="bg1"/>
                </a:solidFill>
                <a:latin typeface="Palatino" charset="0"/>
              </a:rPr>
              <a:t>ATM 311 – Severe and Hazardous Weather and Forecasting</a:t>
            </a:r>
          </a:p>
          <a:p>
            <a:r>
              <a:rPr lang="en-US" sz="1800" b="1" dirty="0" smtClean="0">
                <a:solidFill>
                  <a:schemeClr val="bg1"/>
                </a:solidFill>
                <a:latin typeface="Palatino" charset="0"/>
              </a:rPr>
              <a:t>ATM 327 – Meteorological and Environmental Measurement</a:t>
            </a:r>
          </a:p>
          <a:p>
            <a:r>
              <a:rPr lang="en-US" sz="1800" b="1" dirty="0" smtClean="0">
                <a:solidFill>
                  <a:schemeClr val="bg1"/>
                </a:solidFill>
                <a:latin typeface="Palatino" charset="0"/>
              </a:rPr>
              <a:t>ATM 335 – Meteorological Remote Sensing</a:t>
            </a:r>
          </a:p>
          <a:p>
            <a:r>
              <a:rPr lang="en-US" sz="1800" b="1" dirty="0" smtClean="0">
                <a:solidFill>
                  <a:schemeClr val="bg1"/>
                </a:solidFill>
                <a:latin typeface="Palatino" charset="0"/>
              </a:rPr>
              <a:t>ATM 400 – Synoptic Meteorology I</a:t>
            </a:r>
          </a:p>
          <a:p>
            <a:r>
              <a:rPr lang="en-US" sz="1800" b="1" dirty="0" smtClean="0">
                <a:solidFill>
                  <a:schemeClr val="bg1"/>
                </a:solidFill>
                <a:latin typeface="Palatino" charset="0"/>
              </a:rPr>
              <a:t>ATM 401 – Synoptic Meteorology II</a:t>
            </a:r>
          </a:p>
          <a:p>
            <a:r>
              <a:rPr lang="en-US" sz="1800" b="1" dirty="0" smtClean="0">
                <a:solidFill>
                  <a:schemeClr val="bg1">
                    <a:lumMod val="65000"/>
                  </a:schemeClr>
                </a:solidFill>
                <a:latin typeface="Palatino" charset="0"/>
              </a:rPr>
              <a:t>ATM 404 – Oceans and Climate</a:t>
            </a:r>
          </a:p>
          <a:p>
            <a:r>
              <a:rPr lang="en-US" sz="1800" b="1" dirty="0" smtClean="0">
                <a:solidFill>
                  <a:schemeClr val="bg1"/>
                </a:solidFill>
                <a:latin typeface="Palatino" charset="0"/>
              </a:rPr>
              <a:t>ATM 405 – Water and Climate Change</a:t>
            </a:r>
          </a:p>
          <a:p>
            <a:r>
              <a:rPr lang="en-US" sz="1800" b="1" dirty="0" smtClean="0">
                <a:solidFill>
                  <a:schemeClr val="bg1">
                    <a:lumMod val="65000"/>
                  </a:schemeClr>
                </a:solidFill>
                <a:latin typeface="Palatino" charset="0"/>
              </a:rPr>
              <a:t>ATM 408 – Hydrometeorology</a:t>
            </a:r>
          </a:p>
          <a:p>
            <a:r>
              <a:rPr lang="en-US" sz="1800" b="1" dirty="0" smtClean="0">
                <a:solidFill>
                  <a:schemeClr val="bg1"/>
                </a:solidFill>
                <a:latin typeface="Palatino" charset="0"/>
              </a:rPr>
              <a:t>ATM 409 – Atmospheric Precipitation Processes</a:t>
            </a:r>
          </a:p>
          <a:p>
            <a:r>
              <a:rPr lang="en-US" sz="1800" b="1" dirty="0" smtClean="0">
                <a:solidFill>
                  <a:schemeClr val="bg1"/>
                </a:solidFill>
                <a:latin typeface="Palatino" charset="0"/>
              </a:rPr>
              <a:t>ATM 413 – Weather, Climate Cha., and Soc. Impacts</a:t>
            </a:r>
          </a:p>
          <a:p>
            <a:r>
              <a:rPr lang="en-US" sz="1800" b="1" dirty="0" smtClean="0">
                <a:solidFill>
                  <a:schemeClr val="bg1"/>
                </a:solidFill>
                <a:latin typeface="Palatino" charset="0"/>
              </a:rPr>
              <a:t>ATM 414 – Air Pollution Meteorology</a:t>
            </a:r>
          </a:p>
          <a:p>
            <a:r>
              <a:rPr lang="en-US" sz="1800" b="1" dirty="0" smtClean="0">
                <a:solidFill>
                  <a:schemeClr val="bg1"/>
                </a:solidFill>
                <a:latin typeface="Palatino" charset="0"/>
              </a:rPr>
              <a:t>ATM 415 – Climate Laboratory</a:t>
            </a:r>
          </a:p>
          <a:p>
            <a:r>
              <a:rPr lang="en-US" sz="1800" b="1" dirty="0" smtClean="0">
                <a:solidFill>
                  <a:schemeClr val="bg1"/>
                </a:solidFill>
                <a:latin typeface="Palatino" charset="0"/>
              </a:rPr>
              <a:t>ATM 421 – Tropical Meteorology</a:t>
            </a:r>
          </a:p>
          <a:p>
            <a:r>
              <a:rPr lang="en-US" sz="1800" b="1" dirty="0" smtClean="0">
                <a:solidFill>
                  <a:schemeClr val="bg1"/>
                </a:solidFill>
                <a:latin typeface="Palatino" charset="0"/>
              </a:rPr>
              <a:t>ATM 490/497/498/499</a:t>
            </a:r>
          </a:p>
          <a:p>
            <a:endParaRPr lang="en-US" sz="1800" b="1" dirty="0">
              <a:solidFill>
                <a:schemeClr val="bg1"/>
              </a:solidFill>
              <a:latin typeface="Palatino" charset="0"/>
            </a:endParaRPr>
          </a:p>
        </p:txBody>
      </p:sp>
      <p:sp>
        <p:nvSpPr>
          <p:cNvPr id="7" name="TextBox 6"/>
          <p:cNvSpPr txBox="1"/>
          <p:nvPr/>
        </p:nvSpPr>
        <p:spPr>
          <a:xfrm>
            <a:off x="5972175" y="2579781"/>
            <a:ext cx="3443427" cy="1600438"/>
          </a:xfrm>
          <a:prstGeom prst="rect">
            <a:avLst/>
          </a:prstGeom>
          <a:noFill/>
        </p:spPr>
        <p:txBody>
          <a:bodyPr wrap="square" rtlCol="0">
            <a:spAutoFit/>
          </a:bodyPr>
          <a:lstStyle/>
          <a:p>
            <a:r>
              <a:rPr lang="en-US" sz="2000" b="1" dirty="0" smtClean="0">
                <a:solidFill>
                  <a:srgbClr val="00F9FA"/>
                </a:solidFill>
                <a:latin typeface="Palatino" charset="0"/>
              </a:rPr>
              <a:t>• 12 credits required</a:t>
            </a:r>
          </a:p>
          <a:p>
            <a:r>
              <a:rPr lang="en-US" sz="2000" b="1" dirty="0" smtClean="0">
                <a:solidFill>
                  <a:srgbClr val="00F9FA"/>
                </a:solidFill>
                <a:latin typeface="Palatino" charset="0"/>
              </a:rPr>
              <a:t>• One of ATM 311 or 405</a:t>
            </a:r>
          </a:p>
          <a:p>
            <a:r>
              <a:rPr lang="en-US" sz="2000" b="1" dirty="0" smtClean="0">
                <a:solidFill>
                  <a:srgbClr val="00F9FA"/>
                </a:solidFill>
                <a:latin typeface="Palatino" charset="0"/>
              </a:rPr>
              <a:t>• 3 max. 490</a:t>
            </a:r>
          </a:p>
          <a:p>
            <a:r>
              <a:rPr lang="en-US" sz="2000" b="1" dirty="0" smtClean="0">
                <a:solidFill>
                  <a:srgbClr val="00F9FA"/>
                </a:solidFill>
                <a:latin typeface="Palatino" charset="0"/>
              </a:rPr>
              <a:t>• 6 max. 497/498/499</a:t>
            </a:r>
          </a:p>
          <a:p>
            <a:endParaRPr lang="en-US" sz="1800" b="1" dirty="0">
              <a:solidFill>
                <a:schemeClr val="bg1"/>
              </a:solidFill>
              <a:latin typeface="Palatino" charset="0"/>
            </a:endParaRPr>
          </a:p>
        </p:txBody>
      </p:sp>
    </p:spTree>
    <p:extLst>
      <p:ext uri="{BB962C8B-B14F-4D97-AF65-F5344CB8AC3E}">
        <p14:creationId xmlns:p14="http://schemas.microsoft.com/office/powerpoint/2010/main" val="604055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p:cNvSpPr txBox="1"/>
          <p:nvPr/>
        </p:nvSpPr>
        <p:spPr>
          <a:xfrm>
            <a:off x="3924227" y="118549"/>
            <a:ext cx="1295547" cy="353943"/>
          </a:xfrm>
          <a:prstGeom prst="rect">
            <a:avLst/>
          </a:prstGeom>
          <a:noFill/>
        </p:spPr>
        <p:txBody>
          <a:bodyPr wrap="none" rtlCol="0">
            <a:spAutoFit/>
          </a:bodyPr>
          <a:lstStyle/>
          <a:p>
            <a:r>
              <a:rPr lang="en-US" sz="1700" b="1" smtClean="0">
                <a:solidFill>
                  <a:srgbClr val="FFFF00"/>
                </a:solidFill>
              </a:rPr>
              <a:t>DISCUSSION</a:t>
            </a:r>
            <a:endParaRPr lang="en-US" sz="1700" b="1" dirty="0">
              <a:solidFill>
                <a:srgbClr val="FFFF00"/>
              </a:solidFill>
            </a:endParaRPr>
          </a:p>
        </p:txBody>
      </p:sp>
      <p:sp>
        <p:nvSpPr>
          <p:cNvPr id="5" name="TextBox 4"/>
          <p:cNvSpPr txBox="1"/>
          <p:nvPr/>
        </p:nvSpPr>
        <p:spPr>
          <a:xfrm>
            <a:off x="377135" y="716937"/>
            <a:ext cx="8389729" cy="4154984"/>
          </a:xfrm>
          <a:prstGeom prst="rect">
            <a:avLst/>
          </a:prstGeom>
          <a:noFill/>
        </p:spPr>
        <p:txBody>
          <a:bodyPr wrap="square" rtlCol="0">
            <a:spAutoFit/>
          </a:bodyPr>
          <a:lstStyle/>
          <a:p>
            <a:r>
              <a:rPr lang="en-US" sz="2200" b="1" dirty="0" smtClean="0">
                <a:solidFill>
                  <a:schemeClr val="bg1"/>
                </a:solidFill>
                <a:latin typeface="Palatino" charset="0"/>
              </a:rPr>
              <a:t>• Required climate / climate change course</a:t>
            </a:r>
          </a:p>
          <a:p>
            <a:r>
              <a:rPr lang="en-US" sz="2200" b="1" dirty="0">
                <a:solidFill>
                  <a:schemeClr val="bg1"/>
                </a:solidFill>
                <a:latin typeface="Palatino" charset="0"/>
              </a:rPr>
              <a:t>	</a:t>
            </a:r>
            <a:r>
              <a:rPr lang="en-US" sz="2200" b="1" i="1" dirty="0" smtClean="0">
                <a:solidFill>
                  <a:schemeClr val="bg1"/>
                </a:solidFill>
                <a:latin typeface="Palatino" charset="0"/>
              </a:rPr>
              <a:t>Update writing requirement?</a:t>
            </a:r>
          </a:p>
          <a:p>
            <a:endParaRPr lang="en-US" sz="2200" b="1" dirty="0">
              <a:solidFill>
                <a:schemeClr val="bg1"/>
              </a:solidFill>
              <a:latin typeface="Palatino" charset="0"/>
            </a:endParaRPr>
          </a:p>
          <a:p>
            <a:r>
              <a:rPr lang="en-US" sz="2200" b="1" dirty="0" smtClean="0">
                <a:solidFill>
                  <a:schemeClr val="bg1"/>
                </a:solidFill>
                <a:latin typeface="Palatino" charset="0"/>
              </a:rPr>
              <a:t>• Too many electives?</a:t>
            </a:r>
          </a:p>
          <a:p>
            <a:r>
              <a:rPr lang="en-US" sz="2200" b="1" dirty="0">
                <a:solidFill>
                  <a:schemeClr val="bg1"/>
                </a:solidFill>
                <a:latin typeface="Palatino" charset="0"/>
              </a:rPr>
              <a:t>	</a:t>
            </a:r>
            <a:r>
              <a:rPr lang="en-US" sz="2200" b="1" i="1" dirty="0" smtClean="0">
                <a:solidFill>
                  <a:schemeClr val="bg1"/>
                </a:solidFill>
                <a:latin typeface="Palatino" charset="0"/>
              </a:rPr>
              <a:t>Or</a:t>
            </a:r>
            <a:r>
              <a:rPr lang="is-IS" sz="2200" b="1" i="1" dirty="0" smtClean="0">
                <a:solidFill>
                  <a:schemeClr val="bg1"/>
                </a:solidFill>
                <a:latin typeface="Palatino" charset="0"/>
              </a:rPr>
              <a:t>… s</a:t>
            </a:r>
            <a:r>
              <a:rPr lang="en-US" sz="2200" b="1" i="1" dirty="0" err="1" smtClean="0">
                <a:solidFill>
                  <a:schemeClr val="bg1"/>
                </a:solidFill>
                <a:latin typeface="Palatino" charset="0"/>
              </a:rPr>
              <a:t>hould</a:t>
            </a:r>
            <a:r>
              <a:rPr lang="en-US" sz="2200" b="1" i="1" dirty="0" smtClean="0">
                <a:solidFill>
                  <a:schemeClr val="bg1"/>
                </a:solidFill>
                <a:latin typeface="Palatino" charset="0"/>
              </a:rPr>
              <a:t> ATM 490 not count towards elective credits?</a:t>
            </a:r>
          </a:p>
          <a:p>
            <a:endParaRPr lang="en-US" sz="2200" b="1" dirty="0">
              <a:solidFill>
                <a:schemeClr val="bg1"/>
              </a:solidFill>
              <a:latin typeface="Palatino" charset="0"/>
            </a:endParaRPr>
          </a:p>
          <a:p>
            <a:r>
              <a:rPr lang="en-US" sz="2200" b="1" dirty="0" smtClean="0">
                <a:solidFill>
                  <a:schemeClr val="bg1"/>
                </a:solidFill>
                <a:latin typeface="Palatino" charset="0"/>
              </a:rPr>
              <a:t>• Computer programming course (CSI 201? 204?)</a:t>
            </a:r>
          </a:p>
          <a:p>
            <a:endParaRPr lang="en-US" sz="2200" b="1" dirty="0">
              <a:solidFill>
                <a:schemeClr val="bg1"/>
              </a:solidFill>
              <a:latin typeface="Palatino" charset="0"/>
            </a:endParaRPr>
          </a:p>
          <a:p>
            <a:r>
              <a:rPr lang="en-US" sz="2200" b="1" dirty="0" smtClean="0">
                <a:solidFill>
                  <a:schemeClr val="bg1"/>
                </a:solidFill>
                <a:latin typeface="Palatino" charset="0"/>
              </a:rPr>
              <a:t>• ATM 210 / 315 sections for ATM and ENV</a:t>
            </a:r>
          </a:p>
          <a:p>
            <a:endParaRPr lang="en-US" sz="2200" b="1" dirty="0">
              <a:solidFill>
                <a:schemeClr val="bg1"/>
              </a:solidFill>
              <a:latin typeface="Palatino" charset="0"/>
            </a:endParaRPr>
          </a:p>
          <a:p>
            <a:r>
              <a:rPr lang="en-US" sz="2200" b="1" dirty="0" smtClean="0">
                <a:solidFill>
                  <a:schemeClr val="bg1"/>
                </a:solidFill>
                <a:latin typeface="Palatino" charset="0"/>
              </a:rPr>
              <a:t>• Need list of objectives for ATM (and ENV)</a:t>
            </a:r>
          </a:p>
          <a:p>
            <a:r>
              <a:rPr lang="en-US" sz="2200" b="1" dirty="0">
                <a:solidFill>
                  <a:schemeClr val="bg1"/>
                </a:solidFill>
                <a:latin typeface="Palatino" charset="0"/>
              </a:rPr>
              <a:t>	</a:t>
            </a:r>
            <a:r>
              <a:rPr lang="is-IS" sz="2200" b="1" i="1" dirty="0" smtClean="0">
                <a:solidFill>
                  <a:schemeClr val="bg1"/>
                </a:solidFill>
                <a:latin typeface="Palatino" charset="0"/>
              </a:rPr>
              <a:t>…What do we want the students to know upon graduation?</a:t>
            </a:r>
            <a:r>
              <a:rPr lang="en-US" sz="2200" b="1" dirty="0" smtClean="0">
                <a:solidFill>
                  <a:schemeClr val="bg1"/>
                </a:solidFill>
                <a:latin typeface="Palatino" charset="0"/>
              </a:rPr>
              <a:t> </a:t>
            </a:r>
            <a:endParaRPr lang="en-US" sz="2200" b="1" dirty="0">
              <a:solidFill>
                <a:schemeClr val="bg1"/>
              </a:solidFill>
              <a:latin typeface="Palatino" charset="0"/>
            </a:endParaRPr>
          </a:p>
        </p:txBody>
      </p:sp>
    </p:spTree>
    <p:extLst>
      <p:ext uri="{BB962C8B-B14F-4D97-AF65-F5344CB8AC3E}">
        <p14:creationId xmlns:p14="http://schemas.microsoft.com/office/powerpoint/2010/main" val="1260017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7785" y="118549"/>
            <a:ext cx="4568430" cy="353943"/>
          </a:xfrm>
          <a:prstGeom prst="rect">
            <a:avLst/>
          </a:prstGeom>
          <a:noFill/>
        </p:spPr>
        <p:txBody>
          <a:bodyPr wrap="none" rtlCol="0">
            <a:spAutoFit/>
          </a:bodyPr>
          <a:lstStyle/>
          <a:p>
            <a:r>
              <a:rPr lang="en-US" sz="1700" b="1" dirty="0" smtClean="0">
                <a:solidFill>
                  <a:srgbClr val="6426C0"/>
                </a:solidFill>
              </a:rPr>
              <a:t>AMS DEGREE EQUIVALENT COURSEWORK (2010)</a:t>
            </a:r>
            <a:endParaRPr lang="en-US" sz="1700" b="1" dirty="0">
              <a:solidFill>
                <a:srgbClr val="6426C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660" y="472492"/>
            <a:ext cx="5133033" cy="4765040"/>
          </a:xfrm>
          <a:prstGeom prst="rect">
            <a:avLst/>
          </a:prstGeom>
        </p:spPr>
      </p:pic>
    </p:spTree>
    <p:extLst>
      <p:ext uri="{BB962C8B-B14F-4D97-AF65-F5344CB8AC3E}">
        <p14:creationId xmlns:p14="http://schemas.microsoft.com/office/powerpoint/2010/main" val="154929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40" y="35565"/>
            <a:ext cx="6228080" cy="5666462"/>
          </a:xfrm>
          <a:prstGeom prst="rect">
            <a:avLst/>
          </a:prstGeom>
        </p:spPr>
      </p:pic>
    </p:spTree>
    <p:extLst>
      <p:ext uri="{BB962C8B-B14F-4D97-AF65-F5344CB8AC3E}">
        <p14:creationId xmlns:p14="http://schemas.microsoft.com/office/powerpoint/2010/main" val="982768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1172" y="118549"/>
            <a:ext cx="3941656" cy="353943"/>
          </a:xfrm>
          <a:prstGeom prst="rect">
            <a:avLst/>
          </a:prstGeom>
          <a:noFill/>
        </p:spPr>
        <p:txBody>
          <a:bodyPr wrap="none" rtlCol="0">
            <a:spAutoFit/>
          </a:bodyPr>
          <a:lstStyle/>
          <a:p>
            <a:r>
              <a:rPr lang="en-US" sz="1700" b="1" dirty="0" smtClean="0">
                <a:solidFill>
                  <a:srgbClr val="6426C0"/>
                </a:solidFill>
              </a:rPr>
              <a:t>AMS DEGREE EQUIVALENT COURSEWORK</a:t>
            </a:r>
            <a:endParaRPr lang="en-US" sz="1700" b="1" dirty="0">
              <a:solidFill>
                <a:srgbClr val="6426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300" y="0"/>
            <a:ext cx="5337746" cy="5715000"/>
          </a:xfrm>
          <a:prstGeom prst="rect">
            <a:avLst/>
          </a:prstGeom>
        </p:spPr>
      </p:pic>
      <p:sp>
        <p:nvSpPr>
          <p:cNvPr id="5" name="TextBox 4"/>
          <p:cNvSpPr txBox="1"/>
          <p:nvPr/>
        </p:nvSpPr>
        <p:spPr>
          <a:xfrm>
            <a:off x="5842212" y="0"/>
            <a:ext cx="3189591" cy="353943"/>
          </a:xfrm>
          <a:prstGeom prst="rect">
            <a:avLst/>
          </a:prstGeom>
          <a:noFill/>
        </p:spPr>
        <p:txBody>
          <a:bodyPr wrap="none" rtlCol="0">
            <a:spAutoFit/>
          </a:bodyPr>
          <a:lstStyle/>
          <a:p>
            <a:r>
              <a:rPr lang="en-US" sz="1700" b="1" dirty="0" smtClean="0">
                <a:solidFill>
                  <a:srgbClr val="6426C0"/>
                </a:solidFill>
              </a:rPr>
              <a:t>REQUIRED TOPICS in ATMOS. SCI.</a:t>
            </a:r>
            <a:endParaRPr lang="en-US" sz="1700" b="1" dirty="0">
              <a:solidFill>
                <a:srgbClr val="6426C0"/>
              </a:solidFill>
            </a:endParaRPr>
          </a:p>
        </p:txBody>
      </p:sp>
    </p:spTree>
    <p:extLst>
      <p:ext uri="{BB962C8B-B14F-4D97-AF65-F5344CB8AC3E}">
        <p14:creationId xmlns:p14="http://schemas.microsoft.com/office/powerpoint/2010/main" val="1281704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1172" y="118549"/>
            <a:ext cx="3941656" cy="353943"/>
          </a:xfrm>
          <a:prstGeom prst="rect">
            <a:avLst/>
          </a:prstGeom>
          <a:noFill/>
        </p:spPr>
        <p:txBody>
          <a:bodyPr wrap="none" rtlCol="0">
            <a:spAutoFit/>
          </a:bodyPr>
          <a:lstStyle/>
          <a:p>
            <a:r>
              <a:rPr lang="en-US" sz="1700" b="1" dirty="0" smtClean="0">
                <a:solidFill>
                  <a:srgbClr val="6426C0"/>
                </a:solidFill>
              </a:rPr>
              <a:t>AMS DEGREE EQUIVALENT COURSEWORK</a:t>
            </a:r>
            <a:endParaRPr lang="en-US" sz="1700" b="1" dirty="0">
              <a:solidFill>
                <a:srgbClr val="6426C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0"/>
            <a:ext cx="5657850" cy="5715000"/>
          </a:xfrm>
          <a:prstGeom prst="rect">
            <a:avLst/>
          </a:prstGeom>
        </p:spPr>
      </p:pic>
    </p:spTree>
    <p:extLst>
      <p:ext uri="{BB962C8B-B14F-4D97-AF65-F5344CB8AC3E}">
        <p14:creationId xmlns:p14="http://schemas.microsoft.com/office/powerpoint/2010/main" val="177432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1172" y="118549"/>
            <a:ext cx="3941656" cy="353943"/>
          </a:xfrm>
          <a:prstGeom prst="rect">
            <a:avLst/>
          </a:prstGeom>
          <a:noFill/>
        </p:spPr>
        <p:txBody>
          <a:bodyPr wrap="none" rtlCol="0">
            <a:spAutoFit/>
          </a:bodyPr>
          <a:lstStyle/>
          <a:p>
            <a:r>
              <a:rPr lang="en-US" sz="1700" b="1" dirty="0" smtClean="0">
                <a:solidFill>
                  <a:srgbClr val="6426C0"/>
                </a:solidFill>
              </a:rPr>
              <a:t>AMS DEGREE EQUIVALENT COURSEWORK</a:t>
            </a:r>
            <a:endParaRPr lang="en-US" sz="1700" b="1" dirty="0">
              <a:solidFill>
                <a:srgbClr val="6426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0"/>
            <a:ext cx="7773276" cy="5715000"/>
          </a:xfrm>
          <a:prstGeom prst="rect">
            <a:avLst/>
          </a:prstGeom>
        </p:spPr>
      </p:pic>
    </p:spTree>
    <p:extLst>
      <p:ext uri="{BB962C8B-B14F-4D97-AF65-F5344CB8AC3E}">
        <p14:creationId xmlns:p14="http://schemas.microsoft.com/office/powerpoint/2010/main" val="9181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5936" y="118549"/>
            <a:ext cx="5432128" cy="353943"/>
          </a:xfrm>
          <a:prstGeom prst="rect">
            <a:avLst/>
          </a:prstGeom>
          <a:noFill/>
        </p:spPr>
        <p:txBody>
          <a:bodyPr wrap="none" rtlCol="0">
            <a:spAutoFit/>
          </a:bodyPr>
          <a:lstStyle/>
          <a:p>
            <a:r>
              <a:rPr lang="en-US" sz="1700" b="1" dirty="0" smtClean="0">
                <a:solidFill>
                  <a:srgbClr val="6426C0"/>
                </a:solidFill>
              </a:rPr>
              <a:t>WHAT DID YOU LIKE ABOUT OUR ATMOS. SCI. PROGRAM?</a:t>
            </a:r>
            <a:endParaRPr lang="en-US" sz="1700" b="1" dirty="0">
              <a:solidFill>
                <a:srgbClr val="6426C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294"/>
            <a:ext cx="9144000" cy="5128706"/>
          </a:xfrm>
          <a:prstGeom prst="rect">
            <a:avLst/>
          </a:prstGeom>
        </p:spPr>
      </p:pic>
    </p:spTree>
    <p:extLst>
      <p:ext uri="{BB962C8B-B14F-4D97-AF65-F5344CB8AC3E}">
        <p14:creationId xmlns:p14="http://schemas.microsoft.com/office/powerpoint/2010/main" val="74372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TotalTime>
  <Words>790</Words>
  <Application>Microsoft Macintosh PowerPoint</Application>
  <PresentationFormat>On-screen Show (16:10)</PresentationFormat>
  <Paragraphs>101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Palatino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Lazear, Ross</dc:creator>
  <cp:lastModifiedBy>Lazear, Ross</cp:lastModifiedBy>
  <cp:revision>16</cp:revision>
  <dcterms:created xsi:type="dcterms:W3CDTF">2017-05-11T01:53:15Z</dcterms:created>
  <dcterms:modified xsi:type="dcterms:W3CDTF">2017-05-11T03:50:52Z</dcterms:modified>
</cp:coreProperties>
</file>