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3"/>
  </p:notes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1pPr>
    <a:lvl2pPr marL="2021321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2pPr>
    <a:lvl3pPr marL="4042643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3pPr>
    <a:lvl4pPr marL="6063964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4pPr>
    <a:lvl5pPr marL="8085286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5pPr>
    <a:lvl6pPr marL="10106607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6pPr>
    <a:lvl7pPr marL="12127928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7pPr>
    <a:lvl8pPr marL="14149250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8pPr>
    <a:lvl9pPr marL="16170571" algn="l" defTabSz="4042643" rtl="0" eaLnBrk="1" latinLnBrk="0" hangingPunct="1">
      <a:defRPr sz="79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3" autoAdjust="0"/>
    <p:restoredTop sz="94660"/>
  </p:normalViewPr>
  <p:slideViewPr>
    <p:cSldViewPr snapToGrid="0">
      <p:cViewPr>
        <p:scale>
          <a:sx n="50" d="100"/>
          <a:sy n="50" d="100"/>
        </p:scale>
        <p:origin x="-608" y="-8"/>
      </p:cViewPr>
      <p:guideLst>
        <p:guide orient="horz" pos="10368"/>
        <p:guide pos="161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AE24-AF38-4C77-A2CB-B3497CA9F630}" type="datetimeFigureOut">
              <a:rPr lang="en-US"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6FEB4-55C6-4E4C-A338-596BA5C4C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EB4-55C6-4E4C-A338-596BA5C4CE9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B425-E41D-4A01-AD2C-64500940655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2738-A97C-47C6-A6CA-BAEEA08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2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987" y="487773"/>
            <a:ext cx="29774427" cy="83432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+mn-lt"/>
              </a:rPr>
              <a:t>The Effect of Downdraft Strength on Tornado Intensity and Path 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0917" y="1601135"/>
            <a:ext cx="24064566" cy="19158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1" i="1" dirty="0"/>
              <a:t>Dylan R. Card and Ross A. </a:t>
            </a:r>
            <a:r>
              <a:rPr lang="en-US" sz="5400" b="1" i="1" dirty="0" smtClean="0"/>
              <a:t>Lazear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b="1" i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i="1" dirty="0" smtClean="0"/>
              <a:t>Department of Atmospheric &amp; Environmental Sciences, State University of New York, Albany New York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5333" y="3837563"/>
            <a:ext cx="23191370" cy="7420196"/>
            <a:chOff x="499858" y="6303640"/>
            <a:chExt cx="23925448" cy="4340065"/>
          </a:xfrm>
        </p:grpSpPr>
        <p:sp>
          <p:nvSpPr>
            <p:cNvPr id="6" name="Rectangle 5"/>
            <p:cNvSpPr/>
            <p:nvPr/>
          </p:nvSpPr>
          <p:spPr>
            <a:xfrm>
              <a:off x="499858" y="6303640"/>
              <a:ext cx="23925448" cy="8369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sz="7200" b="1" i="1" kern="1100" dirty="0"/>
                <a:t>Motivation</a:t>
              </a:r>
              <a:r>
                <a:rPr lang="en-US" sz="7200" b="1" i="1" dirty="0"/>
                <a:t>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163" y="7241361"/>
              <a:ext cx="23348128" cy="340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/>
                <a:t>T</a:t>
              </a:r>
              <a:r>
                <a:rPr lang="en-US" sz="3600" dirty="0" smtClean="0"/>
                <a:t>he </a:t>
              </a:r>
              <a:r>
                <a:rPr lang="en-US" sz="3600" dirty="0"/>
                <a:t>rear flanking </a:t>
              </a:r>
              <a:r>
                <a:rPr lang="en-US" sz="3600" dirty="0" smtClean="0"/>
                <a:t>downdraft </a:t>
              </a:r>
              <a:r>
                <a:rPr lang="en-US" sz="3600" dirty="0"/>
                <a:t>(RFD) and secondary rear flanking downdraft (SRFD) </a:t>
              </a:r>
              <a:r>
                <a:rPr lang="en-US" sz="3600" dirty="0" smtClean="0"/>
                <a:t>can significantly </a:t>
              </a:r>
              <a:r>
                <a:rPr lang="en-US" sz="3600" dirty="0" smtClean="0"/>
                <a:t>influence tornadogenesis (Markowski 2002)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In </a:t>
              </a:r>
              <a:r>
                <a:rPr lang="en-US" sz="3600" dirty="0"/>
                <a:t>idealized </a:t>
              </a:r>
              <a:r>
                <a:rPr lang="en-US" sz="3600" dirty="0" smtClean="0"/>
                <a:t>simulations, there </a:t>
              </a:r>
              <a:r>
                <a:rPr lang="en-US" sz="3600" dirty="0"/>
                <a:t>was a </a:t>
              </a:r>
              <a:r>
                <a:rPr lang="en-US" sz="3600" dirty="0" smtClean="0"/>
                <a:t>correlation between the </a:t>
              </a:r>
              <a:r>
                <a:rPr lang="en-US" sz="3600" dirty="0"/>
                <a:t>relative temperature of the RFD and the </a:t>
              </a:r>
              <a:r>
                <a:rPr lang="en-US" sz="3600" dirty="0" smtClean="0"/>
                <a:t>intensity, and longevity, of tornadoes (Markowski 2003)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/>
                <a:t>C</a:t>
              </a:r>
              <a:r>
                <a:rPr lang="en-US" sz="3600" dirty="0" smtClean="0"/>
                <a:t>hanges </a:t>
              </a:r>
              <a:r>
                <a:rPr lang="en-US" sz="3600" dirty="0"/>
                <a:t>in </a:t>
              </a:r>
              <a:r>
                <a:rPr lang="en-US" sz="3600" dirty="0" smtClean="0"/>
                <a:t>tornado intensity and structure </a:t>
              </a:r>
              <a:r>
                <a:rPr lang="en-US" sz="3600" dirty="0"/>
                <a:t>coincided with changes in the magnitude of the </a:t>
              </a:r>
              <a:r>
                <a:rPr lang="en-US" sz="3600" dirty="0" smtClean="0"/>
                <a:t>SRFD (Kosiba 2013)</a:t>
              </a:r>
              <a:endParaRPr lang="en-US" sz="36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algn="just"/>
              <a:r>
                <a:rPr lang="en-US" sz="3600" dirty="0" smtClean="0"/>
                <a:t>This project examines how downdraft </a:t>
              </a:r>
              <a:r>
                <a:rPr lang="en-US" sz="3600" dirty="0"/>
                <a:t>convective </a:t>
              </a:r>
              <a:r>
                <a:rPr lang="en-US" sz="3600" dirty="0" smtClean="0"/>
                <a:t>available potential </a:t>
              </a:r>
              <a:r>
                <a:rPr lang="en-US" sz="3600" dirty="0"/>
                <a:t>energy (DCAPE) </a:t>
              </a:r>
              <a:r>
                <a:rPr lang="en-US" sz="3600" dirty="0" smtClean="0"/>
                <a:t>affects tornado </a:t>
              </a:r>
              <a:r>
                <a:rPr lang="en-US" sz="3600" dirty="0"/>
                <a:t>track length and intensity. </a:t>
              </a:r>
              <a:r>
                <a:rPr lang="en-US" sz="3600" dirty="0" smtClean="0"/>
                <a:t>The </a:t>
              </a:r>
              <a:r>
                <a:rPr lang="en-US" sz="3600" b="1" i="1" dirty="0" smtClean="0"/>
                <a:t>hypothesis</a:t>
              </a:r>
              <a:r>
                <a:rPr lang="en-US" sz="3600" dirty="0" smtClean="0"/>
                <a:t> is that </a:t>
              </a:r>
              <a:r>
                <a:rPr lang="en-US" sz="3600" b="1" i="1" dirty="0" smtClean="0"/>
                <a:t>high DCAPE is detrimental to tornado development and maintenance</a:t>
              </a:r>
              <a:r>
                <a:rPr lang="en-US" sz="3600" dirty="0" smtClean="0"/>
                <a:t> as strong downdrafts force a rapidly moving </a:t>
              </a:r>
              <a:r>
                <a:rPr lang="en-US" sz="3600" dirty="0" smtClean="0"/>
                <a:t>RFD and its associated gust front. </a:t>
              </a:r>
              <a:r>
                <a:rPr lang="en-US" sz="3600" dirty="0" smtClean="0"/>
                <a:t>The </a:t>
              </a:r>
              <a:r>
                <a:rPr lang="en-US" sz="3600" b="1" i="1" dirty="0" smtClean="0"/>
                <a:t>RFD gust front </a:t>
              </a:r>
              <a:r>
                <a:rPr lang="en-US" sz="3600" dirty="0" smtClean="0"/>
                <a:t>then </a:t>
              </a:r>
              <a:r>
                <a:rPr lang="en-US" sz="3600" b="1" i="1" dirty="0" smtClean="0"/>
                <a:t>occludes</a:t>
              </a:r>
              <a:r>
                <a:rPr lang="en-US" sz="3600" dirty="0" smtClean="0"/>
                <a:t> the </a:t>
              </a:r>
              <a:r>
                <a:rPr lang="en-US" sz="3600" b="1" i="1" dirty="0" smtClean="0"/>
                <a:t>tornado circulation</a:t>
              </a:r>
              <a:r>
                <a:rPr lang="en-US" sz="3600" dirty="0" smtClean="0"/>
                <a:t>, quickly </a:t>
              </a:r>
              <a:r>
                <a:rPr lang="en-US" sz="3600" b="1" i="1" dirty="0" smtClean="0"/>
                <a:t>weakening</a:t>
              </a:r>
              <a:r>
                <a:rPr lang="en-US" sz="3600" dirty="0" smtClean="0"/>
                <a:t> the </a:t>
              </a:r>
              <a:r>
                <a:rPr lang="en-US" sz="3600" b="1" i="1" dirty="0" smtClean="0"/>
                <a:t>tornado</a:t>
              </a:r>
              <a:r>
                <a:rPr lang="en-US" sz="3600" dirty="0" smtClean="0"/>
                <a:t> and </a:t>
              </a:r>
              <a:r>
                <a:rPr lang="en-US" sz="3600" b="1" i="1" dirty="0" smtClean="0"/>
                <a:t>decreasing its track length</a:t>
              </a:r>
              <a:endParaRPr lang="en-US" sz="3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174" y="11525276"/>
            <a:ext cx="23321754" cy="7303407"/>
            <a:chOff x="212161" y="5767754"/>
            <a:chExt cx="23357563" cy="7303407"/>
          </a:xfrm>
        </p:grpSpPr>
        <p:sp>
          <p:nvSpPr>
            <p:cNvPr id="10" name="Rectangle 9"/>
            <p:cNvSpPr/>
            <p:nvPr/>
          </p:nvSpPr>
          <p:spPr>
            <a:xfrm>
              <a:off x="212161" y="5767754"/>
              <a:ext cx="23357563" cy="1484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sz="7200" b="1" i="1" dirty="0"/>
                <a:t>Methodology: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016" y="7438849"/>
              <a:ext cx="22807645" cy="5632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Tornado data </a:t>
              </a:r>
              <a:r>
                <a:rPr lang="en-US" sz="3600" dirty="0"/>
                <a:t>including path length, </a:t>
              </a:r>
              <a:r>
                <a:rPr lang="en-US" sz="3600" dirty="0" smtClean="0"/>
                <a:t>intensity, and </a:t>
              </a:r>
              <a:r>
                <a:rPr lang="en-US" sz="3600" dirty="0"/>
                <a:t>location were taken from the archives of the </a:t>
              </a:r>
              <a:r>
                <a:rPr lang="en-US" sz="3600" dirty="0" smtClean="0"/>
                <a:t>Storm </a:t>
              </a:r>
              <a:r>
                <a:rPr lang="en-US" sz="3600" dirty="0"/>
                <a:t>Prediction Center (SPC) for </a:t>
              </a:r>
              <a:r>
                <a:rPr lang="en-US" sz="3600" dirty="0" smtClean="0"/>
                <a:t>2010–2014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/>
                <a:t>C</a:t>
              </a:r>
              <a:r>
                <a:rPr lang="en-US" sz="3600" dirty="0" smtClean="0"/>
                <a:t>ases </a:t>
              </a:r>
              <a:r>
                <a:rPr lang="en-US" sz="3600" dirty="0"/>
                <a:t>were limited to Oklahoma and Kansas between the months of April and </a:t>
              </a:r>
              <a:r>
                <a:rPr lang="en-US" sz="3600" dirty="0" smtClean="0"/>
                <a:t>June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/>
                <a:t>EF0 and EF1 tornadoes were removed from the data set </a:t>
              </a:r>
              <a:r>
                <a:rPr lang="en-US" sz="3600" dirty="0" smtClean="0"/>
                <a:t>because they had generally short path lengths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1800" dirty="0" smtClean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13-km RAP model soundings were used for the starting location and time of each tornado in the SPC archive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Using the </a:t>
              </a:r>
              <a:r>
                <a:rPr lang="en-US" sz="3600" dirty="0"/>
                <a:t>SPC </a:t>
              </a:r>
              <a:r>
                <a:rPr lang="en-US" sz="3600" dirty="0" smtClean="0"/>
                <a:t>Python </a:t>
              </a:r>
              <a:r>
                <a:rPr lang="en-US" sz="3600" dirty="0"/>
                <a:t>code </a:t>
              </a:r>
              <a:r>
                <a:rPr lang="en-US" sz="3600" dirty="0" err="1" smtClean="0"/>
                <a:t>SHARPpy</a:t>
              </a:r>
              <a:r>
                <a:rPr lang="en-US" sz="3600" dirty="0" smtClean="0"/>
                <a:t> (</a:t>
              </a:r>
              <a:r>
                <a:rPr lang="en-US" sz="3600" dirty="0" err="1" smtClean="0"/>
                <a:t>Halbert</a:t>
              </a:r>
              <a:r>
                <a:rPr lang="en-US" sz="3600" dirty="0" smtClean="0"/>
                <a:t> et al. 2015), </a:t>
              </a:r>
              <a:r>
                <a:rPr lang="en-US" sz="3600" dirty="0"/>
                <a:t>DCAPE values were </a:t>
              </a:r>
              <a:r>
                <a:rPr lang="en-US" sz="3600" dirty="0" smtClean="0"/>
                <a:t>calculated for each case’s sounding</a:t>
              </a:r>
              <a:endParaRPr lang="en-US" sz="36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3600" dirty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6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92620" y="17910618"/>
            <a:ext cx="23320714" cy="1496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7200" b="1" i="1" dirty="0"/>
              <a:t>Results: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458" y="19532333"/>
            <a:ext cx="11139597" cy="120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i="1" dirty="0" smtClean="0"/>
              <a:t>Longer </a:t>
            </a:r>
            <a:r>
              <a:rPr lang="en-US" sz="3600" b="1" i="1" dirty="0"/>
              <a:t>track tornadoes</a:t>
            </a:r>
            <a:r>
              <a:rPr lang="en-US" sz="3600" dirty="0"/>
              <a:t> </a:t>
            </a:r>
            <a:r>
              <a:rPr lang="en-US" sz="3600" dirty="0" smtClean="0"/>
              <a:t>fall within </a:t>
            </a:r>
            <a:r>
              <a:rPr lang="en-US" sz="3600" dirty="0"/>
              <a:t>a range of </a:t>
            </a:r>
            <a:r>
              <a:rPr lang="en-US" sz="3600" b="1" i="1" dirty="0" smtClean="0"/>
              <a:t>DCAPE</a:t>
            </a:r>
            <a:r>
              <a:rPr lang="en-US" sz="3600" dirty="0" smtClean="0"/>
              <a:t> </a:t>
            </a:r>
            <a:r>
              <a:rPr lang="en-US" sz="3600" dirty="0"/>
              <a:t>between </a:t>
            </a:r>
            <a:r>
              <a:rPr lang="en-US" sz="3600" b="1" i="1" dirty="0"/>
              <a:t>600 and </a:t>
            </a:r>
            <a:r>
              <a:rPr lang="en-US" sz="3600" b="1" i="1" dirty="0" smtClean="0"/>
              <a:t>1200 J </a:t>
            </a:r>
            <a:r>
              <a:rPr lang="en-US" sz="3600" b="1" i="1" dirty="0"/>
              <a:t>kg</a:t>
            </a:r>
            <a:r>
              <a:rPr lang="en-US" sz="3600" b="1" i="1" baseline="30000" dirty="0"/>
              <a:t>-</a:t>
            </a:r>
            <a:r>
              <a:rPr lang="en-US" sz="3600" b="1" i="1" baseline="30000" dirty="0" smtClean="0"/>
              <a:t>1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aseline="30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Strength </a:t>
            </a:r>
            <a:r>
              <a:rPr lang="en-US" sz="3600" dirty="0"/>
              <a:t>of tornadoes was similarly stratified with </a:t>
            </a:r>
            <a:r>
              <a:rPr lang="en-US" sz="3600" b="1" i="1" dirty="0"/>
              <a:t>weaker tornadoes </a:t>
            </a:r>
            <a:r>
              <a:rPr lang="en-US" sz="3600" dirty="0"/>
              <a:t>having </a:t>
            </a:r>
            <a:r>
              <a:rPr lang="en-US" sz="3600" b="1" i="1" dirty="0"/>
              <a:t>shorter path length</a:t>
            </a:r>
            <a:r>
              <a:rPr lang="en-US" sz="3600" dirty="0"/>
              <a:t>. No EF4 or </a:t>
            </a:r>
            <a:r>
              <a:rPr lang="en-US" sz="3600" dirty="0" smtClean="0"/>
              <a:t>EF5 </a:t>
            </a:r>
            <a:r>
              <a:rPr lang="en-US" sz="3600" dirty="0"/>
              <a:t>tornadoes occurred outside this </a:t>
            </a:r>
            <a:r>
              <a:rPr lang="en-US" sz="3600" dirty="0" smtClean="0"/>
              <a:t>range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i="1" dirty="0" smtClean="0"/>
              <a:t>EF0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b="1" i="1" dirty="0"/>
              <a:t>EF1</a:t>
            </a:r>
            <a:r>
              <a:rPr lang="en-US" sz="3600" dirty="0"/>
              <a:t> tornadoes mainly occurred with </a:t>
            </a:r>
            <a:r>
              <a:rPr lang="en-US" sz="3600" b="1" i="1" dirty="0"/>
              <a:t>less than </a:t>
            </a:r>
            <a:r>
              <a:rPr lang="en-US" sz="3600" b="1" i="1" dirty="0" smtClean="0"/>
              <a:t>600 J kg</a:t>
            </a:r>
            <a:r>
              <a:rPr lang="en-US" sz="3600" b="1" i="1" baseline="30000" dirty="0" smtClean="0"/>
              <a:t>-1</a:t>
            </a:r>
            <a:r>
              <a:rPr lang="en-US" sz="7200" b="1" i="1" baseline="30000" dirty="0" smtClean="0"/>
              <a:t> </a:t>
            </a:r>
            <a:r>
              <a:rPr lang="en-US" sz="3600" b="1" i="1" dirty="0" smtClean="0"/>
              <a:t>DCAPE</a:t>
            </a:r>
            <a:r>
              <a:rPr lang="en-US" sz="3600" dirty="0" smtClean="0"/>
              <a:t> and </a:t>
            </a:r>
            <a:r>
              <a:rPr lang="en-US" sz="3600" b="1" i="1" dirty="0" smtClean="0"/>
              <a:t>path</a:t>
            </a:r>
            <a:r>
              <a:rPr lang="en-US" sz="3600" dirty="0" smtClean="0"/>
              <a:t> </a:t>
            </a:r>
            <a:r>
              <a:rPr lang="en-US" sz="3600" b="1" i="1" dirty="0" smtClean="0"/>
              <a:t>lengths</a:t>
            </a:r>
            <a:r>
              <a:rPr lang="en-US" sz="3600" dirty="0" smtClean="0"/>
              <a:t> generally </a:t>
            </a:r>
            <a:r>
              <a:rPr lang="en-US" sz="3600" b="1" i="1" dirty="0" smtClean="0"/>
              <a:t>less than 20 miles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i="1" dirty="0" smtClean="0"/>
              <a:t>No EF2+ tornadoes </a:t>
            </a:r>
            <a:r>
              <a:rPr lang="en-US" sz="3600" dirty="0" smtClean="0"/>
              <a:t>occurred in environments with </a:t>
            </a:r>
            <a:r>
              <a:rPr lang="en-US" sz="3600" b="1" i="1" dirty="0" smtClean="0"/>
              <a:t>less than 600 DCAPE</a:t>
            </a:r>
            <a:r>
              <a:rPr lang="en-US" sz="3600" dirty="0" smtClean="0"/>
              <a:t>, most likely because an elevated mixed layer would be too close to the ground or nonexistent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4314" r="6961"/>
          <a:stretch/>
        </p:blipFill>
        <p:spPr>
          <a:xfrm>
            <a:off x="11885744" y="19505995"/>
            <a:ext cx="11785470" cy="8883335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>
          <a:xfrm>
            <a:off x="22509904" y="25013205"/>
            <a:ext cx="447943" cy="43942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318549" y="28430703"/>
            <a:ext cx="101924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 smtClean="0"/>
              <a:t>Fig. 1</a:t>
            </a:r>
            <a:r>
              <a:rPr lang="en-US" sz="3400" i="1" dirty="0" smtClean="0"/>
              <a:t>. DCAPE vs. path </a:t>
            </a:r>
            <a:r>
              <a:rPr lang="en-US" sz="3400" i="1" dirty="0"/>
              <a:t>l</a:t>
            </a:r>
            <a:r>
              <a:rPr lang="en-US" sz="3400" i="1" dirty="0" smtClean="0"/>
              <a:t>ength of 71 tornado cases in Oklahoma and Kansas from April to June from 2010–14. The intensities of the tornadoes are marked in the colors.</a:t>
            </a:r>
            <a:endParaRPr lang="en-US" sz="3400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4823988" y="22992229"/>
            <a:ext cx="25780743" cy="5593996"/>
            <a:chOff x="212163" y="5400704"/>
            <a:chExt cx="23357563" cy="6966873"/>
          </a:xfrm>
        </p:grpSpPr>
        <p:sp>
          <p:nvSpPr>
            <p:cNvPr id="38" name="Rectangle 37"/>
            <p:cNvSpPr/>
            <p:nvPr/>
          </p:nvSpPr>
          <p:spPr>
            <a:xfrm>
              <a:off x="212163" y="5400704"/>
              <a:ext cx="23357563" cy="1788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sz="7200" b="1" i="1" dirty="0" smtClean="0"/>
                <a:t>Conclusions and Future Work:</a:t>
              </a:r>
              <a:endParaRPr lang="en-US" sz="7200" b="1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2341" y="7422865"/>
              <a:ext cx="23157691" cy="4944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As hypothesized, </a:t>
              </a:r>
              <a:r>
                <a:rPr lang="en-US" sz="3600" b="1" i="1" dirty="0" smtClean="0"/>
                <a:t>tornadoes</a:t>
              </a:r>
              <a:r>
                <a:rPr lang="en-US" sz="3600" dirty="0" smtClean="0"/>
                <a:t> that formed in </a:t>
              </a:r>
              <a:r>
                <a:rPr lang="en-US" sz="3600" b="1" i="1" dirty="0" smtClean="0"/>
                <a:t>high DCAPE environments </a:t>
              </a:r>
              <a:r>
                <a:rPr lang="en-US" sz="3600" dirty="0" smtClean="0"/>
                <a:t>(DCAPE exceeding 1200 J kg</a:t>
              </a:r>
              <a:r>
                <a:rPr lang="en-US" sz="3600" baseline="30000" dirty="0" smtClean="0"/>
                <a:t>-1</a:t>
              </a:r>
              <a:r>
                <a:rPr lang="en-US" sz="3600" dirty="0" smtClean="0"/>
                <a:t>) had </a:t>
              </a:r>
              <a:r>
                <a:rPr lang="en-US" sz="3600" b="1" i="1" dirty="0" smtClean="0"/>
                <a:t>short path lengths </a:t>
              </a:r>
              <a:r>
                <a:rPr lang="en-US" sz="3600" dirty="0" smtClean="0"/>
                <a:t>compared to tornadoes that formed in lower DCAPE </a:t>
              </a:r>
              <a:r>
                <a:rPr lang="en-US" sz="3600" dirty="0" smtClean="0"/>
                <a:t>environments.</a:t>
              </a:r>
              <a:endParaRPr lang="en-US" sz="3600" dirty="0" smtClean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3600" dirty="0" smtClean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The case from 19 May 2013 shows that </a:t>
              </a:r>
              <a:r>
                <a:rPr lang="en-US" sz="3600" b="1" i="1" dirty="0" smtClean="0"/>
                <a:t>the RFD quickly outran the circulation in the high </a:t>
              </a:r>
              <a:r>
                <a:rPr lang="en-US" sz="3600" b="1" i="1" smtClean="0"/>
                <a:t>DCAPE </a:t>
              </a:r>
              <a:r>
                <a:rPr lang="en-US" sz="3600" b="1" i="1" smtClean="0"/>
                <a:t>environment.</a:t>
              </a:r>
              <a:endParaRPr lang="en-US" sz="3600" b="1" i="1" dirty="0" smtClean="0">
                <a:solidFill>
                  <a:srgbClr val="FF0000"/>
                </a:solidFill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3600" dirty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For future work, I would like to look at more cases in other states to see if DCAPE values influence the development of tornadoes regardless of location or synoptic setup. I would also like to look at downdraft </a:t>
              </a:r>
              <a:r>
                <a:rPr lang="en-US" sz="3600" dirty="0"/>
                <a:t>t</a:t>
              </a:r>
              <a:r>
                <a:rPr lang="en-US" sz="3600" dirty="0" smtClean="0"/>
                <a:t>emperature and how it </a:t>
              </a:r>
              <a:r>
                <a:rPr lang="en-US" sz="3600" dirty="0"/>
                <a:t>a</a:t>
              </a:r>
              <a:r>
                <a:rPr lang="en-US" sz="3600" dirty="0" smtClean="0"/>
                <a:t>ffects </a:t>
              </a:r>
              <a:r>
                <a:rPr lang="en-US" sz="3600" dirty="0" err="1" smtClean="0"/>
                <a:t>tornadogenesis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785841" y="3837558"/>
            <a:ext cx="25884336" cy="10718664"/>
            <a:chOff x="17585981" y="17863107"/>
            <a:chExt cx="31408500" cy="8889991"/>
          </a:xfrm>
        </p:grpSpPr>
        <p:grpSp>
          <p:nvGrpSpPr>
            <p:cNvPr id="13" name="Group 12"/>
            <p:cNvGrpSpPr/>
            <p:nvPr/>
          </p:nvGrpSpPr>
          <p:grpSpPr>
            <a:xfrm>
              <a:off x="17585981" y="17863107"/>
              <a:ext cx="31408500" cy="8889991"/>
              <a:chOff x="17784941" y="16510297"/>
              <a:chExt cx="31408500" cy="88899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0" t="4676" r="6038" b="3668"/>
              <a:stretch/>
            </p:blipFill>
            <p:spPr>
              <a:xfrm>
                <a:off x="39962788" y="17756856"/>
                <a:ext cx="9230653" cy="7643432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7784941" y="16510297"/>
                <a:ext cx="31375373" cy="6065535"/>
                <a:chOff x="-26926826" y="8334882"/>
                <a:chExt cx="24794095" cy="88979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-18469511" y="8539398"/>
                  <a:ext cx="8743014" cy="6852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600" dirty="0" smtClean="0"/>
                    <a:t>Many tornadoes, ranging from EF0 to EF4 occurred on this day, but we will focus on an </a:t>
                  </a:r>
                  <a:r>
                    <a:rPr lang="en-US" sz="3600" b="1" i="1" dirty="0" smtClean="0"/>
                    <a:t>EF3 tornado </a:t>
                  </a:r>
                  <a:r>
                    <a:rPr lang="en-US" sz="3600" dirty="0" smtClean="0"/>
                    <a:t>which began at approx. 2000 UTC. This case occurred in a </a:t>
                  </a:r>
                  <a:r>
                    <a:rPr lang="en-US" sz="3600" b="1" i="1" dirty="0" smtClean="0"/>
                    <a:t>high DCAPE environment </a:t>
                  </a:r>
                  <a:r>
                    <a:rPr lang="en-US" sz="3600" dirty="0" smtClean="0"/>
                    <a:t>(</a:t>
                  </a:r>
                  <a:r>
                    <a:rPr lang="en-US" sz="3600" b="1" i="1" dirty="0" smtClean="0"/>
                    <a:t>1534 J kg </a:t>
                  </a:r>
                  <a:r>
                    <a:rPr lang="en-US" sz="3600" b="1" i="1" baseline="30000" dirty="0" smtClean="0"/>
                    <a:t>-1</a:t>
                  </a:r>
                  <a:r>
                    <a:rPr lang="en-US" sz="3600" dirty="0" smtClean="0"/>
                    <a:t>; marked in Fig. 1 with a blue star)</a:t>
                  </a:r>
                </a:p>
                <a:p>
                  <a:pPr algn="just"/>
                  <a:endParaRPr lang="en-US" sz="3600" dirty="0"/>
                </a:p>
                <a:p>
                  <a:pPr algn="just"/>
                  <a:r>
                    <a:rPr lang="en-US" sz="3600" b="1" i="1" dirty="0"/>
                    <a:t>H</a:t>
                  </a:r>
                  <a:r>
                    <a:rPr lang="en-US" sz="3600" b="1" i="1" dirty="0" smtClean="0"/>
                    <a:t>igh DCAPE </a:t>
                  </a:r>
                  <a:r>
                    <a:rPr lang="en-US" sz="3600" dirty="0" smtClean="0"/>
                    <a:t>appears to have caused the </a:t>
                  </a:r>
                  <a:r>
                    <a:rPr lang="en-US" sz="3600" b="1" i="1" dirty="0" smtClean="0"/>
                    <a:t>RFD</a:t>
                  </a:r>
                  <a:r>
                    <a:rPr lang="en-US" sz="3600" dirty="0" smtClean="0"/>
                    <a:t> to </a:t>
                  </a:r>
                  <a:r>
                    <a:rPr lang="en-US" sz="3600" b="1" i="1" dirty="0" smtClean="0"/>
                    <a:t>rush out ahead </a:t>
                  </a:r>
                  <a:r>
                    <a:rPr lang="en-US" sz="3600" dirty="0" smtClean="0"/>
                    <a:t>of the supercell, </a:t>
                  </a:r>
                  <a:r>
                    <a:rPr lang="en-US" sz="3600" b="1" i="1" dirty="0" smtClean="0"/>
                    <a:t>quickly occluding</a:t>
                  </a:r>
                  <a:r>
                    <a:rPr lang="en-US" sz="3600" dirty="0" smtClean="0"/>
                    <a:t> the </a:t>
                  </a:r>
                  <a:r>
                    <a:rPr lang="en-US" sz="3600" b="1" i="1" dirty="0" smtClean="0"/>
                    <a:t>tornado circulation</a:t>
                  </a:r>
                  <a:endParaRPr lang="en-US" sz="3600" dirty="0" smtClean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-26926826" y="8334882"/>
                  <a:ext cx="24794095" cy="17079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ctr"/>
                <a:lstStyle/>
                <a:p>
                  <a:pPr algn="ctr"/>
                  <a:r>
                    <a:rPr lang="en-US" sz="7200" b="1" i="1" dirty="0"/>
                    <a:t>Case Study</a:t>
                  </a:r>
                  <a:r>
                    <a:rPr lang="en-US" sz="7200" b="1" i="1" dirty="0" smtClean="0"/>
                    <a:t>: 19 May 2013</a:t>
                  </a:r>
                  <a:endParaRPr lang="en-US" sz="7200" b="1" i="1" dirty="0"/>
                </a:p>
              </p:txBody>
            </p:sp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3509" y="17884437"/>
                <a:ext cx="9570912" cy="735379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28004035" y="25232233"/>
              <a:ext cx="11861552" cy="1378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i="1" dirty="0" smtClean="0"/>
                <a:t>Fig. 3.</a:t>
              </a:r>
              <a:r>
                <a:rPr lang="en-US" sz="3400" i="1" dirty="0" smtClean="0"/>
                <a:t> Two-hour RAP forecast model </a:t>
              </a:r>
              <a:r>
                <a:rPr lang="en-US" sz="3400" i="1" dirty="0"/>
                <a:t>sounding </a:t>
              </a:r>
              <a:r>
                <a:rPr lang="en-US" sz="3400" i="1" dirty="0" smtClean="0"/>
                <a:t>initialized at 1800 UTC 19 May 2013 at the starting location of the tornado. DCAPE was 1516 J </a:t>
              </a:r>
              <a:r>
                <a:rPr lang="en-US" sz="3400" i="1" dirty="0"/>
                <a:t>kg</a:t>
              </a:r>
              <a:r>
                <a:rPr lang="en-US" sz="3400" i="1" baseline="30000" dirty="0"/>
                <a:t>-</a:t>
              </a:r>
              <a:r>
                <a:rPr lang="en-US" sz="3400" i="1" baseline="30000" dirty="0" smtClean="0"/>
                <a:t>1</a:t>
              </a:r>
              <a:endParaRPr lang="en-US" sz="3400" i="1" baseline="30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410344" y="11321945"/>
            <a:ext cx="9378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 smtClean="0"/>
              <a:t>Fig. 2</a:t>
            </a:r>
            <a:r>
              <a:rPr lang="en-US" sz="3400" i="1" dirty="0" smtClean="0"/>
              <a:t>. Observed </a:t>
            </a:r>
            <a:r>
              <a:rPr lang="en-US" sz="3400" i="1" dirty="0"/>
              <a:t>sounding </a:t>
            </a:r>
            <a:r>
              <a:rPr lang="en-US" sz="3400" i="1" dirty="0" smtClean="0"/>
              <a:t>from Norman, OK (KOUN) at 1800 UTC 19 May 2013</a:t>
            </a:r>
            <a:r>
              <a:rPr lang="en-US" sz="3400" i="1" dirty="0"/>
              <a:t>.</a:t>
            </a:r>
            <a:endParaRPr lang="en-US" sz="3400" i="1" baseline="30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00659"/>
              </p:ext>
            </p:extLst>
          </p:nvPr>
        </p:nvGraphicFramePr>
        <p:xfrm>
          <a:off x="790659" y="28010380"/>
          <a:ext cx="1222077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193"/>
                <a:gridCol w="3893891"/>
                <a:gridCol w="3094596"/>
                <a:gridCol w="2177092"/>
              </a:tblGrid>
              <a:tr h="758369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Mean</a:t>
                      </a:r>
                      <a:r>
                        <a:rPr lang="en-US" sz="4000" baseline="0" dirty="0" smtClean="0"/>
                        <a:t> DCAPE</a:t>
                      </a:r>
                    </a:p>
                    <a:p>
                      <a:pPr marL="0" marR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/>
                        <a:t>(J kg</a:t>
                      </a:r>
                      <a:r>
                        <a:rPr lang="en-US" sz="4000" baseline="30000" dirty="0" smtClean="0"/>
                        <a:t>-1</a:t>
                      </a:r>
                      <a:r>
                        <a:rPr lang="en-US" sz="4000" dirty="0" smtClean="0"/>
                        <a:t>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Mean path length (m)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</a:t>
                      </a:r>
                      <a:endParaRPr lang="en-US" sz="4000" dirty="0"/>
                    </a:p>
                  </a:txBody>
                  <a:tcPr anchor="ctr"/>
                </a:tc>
              </a:tr>
              <a:tr h="40835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EF2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1081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7.24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US" sz="4000" dirty="0"/>
                    </a:p>
                  </a:txBody>
                  <a:tcPr/>
                </a:tc>
              </a:tr>
              <a:tr h="40835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EF3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1073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15.45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22</a:t>
                      </a:r>
                      <a:endParaRPr lang="en-US" sz="4000" dirty="0"/>
                    </a:p>
                  </a:txBody>
                  <a:tcPr/>
                </a:tc>
              </a:tr>
              <a:tr h="40835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EF4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814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24.57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US" sz="4000" dirty="0"/>
                    </a:p>
                  </a:txBody>
                  <a:tcPr/>
                </a:tc>
              </a:tr>
              <a:tr h="40835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EF5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947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38.48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3220858" y="30842721"/>
            <a:ext cx="10192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/>
              <a:t>Table</a:t>
            </a:r>
            <a:r>
              <a:rPr lang="en-US" sz="3400" b="1" i="1" dirty="0"/>
              <a:t> </a:t>
            </a:r>
            <a:r>
              <a:rPr lang="en-US" sz="3400" b="1" i="1" dirty="0" smtClean="0"/>
              <a:t>1</a:t>
            </a:r>
            <a:r>
              <a:rPr lang="en-US" sz="3400" i="1" dirty="0" smtClean="0"/>
              <a:t>. Mean values for DCAPE and path </a:t>
            </a:r>
            <a:r>
              <a:rPr lang="en-US" sz="3400" i="1" dirty="0"/>
              <a:t>l</a:t>
            </a:r>
            <a:r>
              <a:rPr lang="en-US" sz="3400" i="1" dirty="0" smtClean="0"/>
              <a:t>ength for each tornado intensity level. </a:t>
            </a:r>
            <a:endParaRPr lang="en-US" sz="3400" i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24814693" y="28839770"/>
            <a:ext cx="25780743" cy="3467845"/>
            <a:chOff x="276159" y="5788588"/>
            <a:chExt cx="23357563" cy="4318920"/>
          </a:xfrm>
        </p:grpSpPr>
        <p:sp>
          <p:nvSpPr>
            <p:cNvPr id="59" name="Rectangle 58"/>
            <p:cNvSpPr/>
            <p:nvPr/>
          </p:nvSpPr>
          <p:spPr>
            <a:xfrm>
              <a:off x="276159" y="5788588"/>
              <a:ext cx="23357563" cy="1788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sz="7200" b="1" i="1" dirty="0" smtClean="0"/>
                <a:t>Citations:</a:t>
              </a:r>
              <a:endParaRPr lang="en-US" sz="7200" b="1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8648" y="7654319"/>
              <a:ext cx="23205626" cy="245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Markowski</a:t>
              </a:r>
              <a:r>
                <a:rPr lang="en-US" sz="2200" dirty="0"/>
                <a:t>, </a:t>
              </a:r>
              <a:r>
                <a:rPr lang="en-US" sz="2200" dirty="0" smtClean="0"/>
                <a:t>P. M., J. M</a:t>
              </a:r>
              <a:r>
                <a:rPr lang="en-US" sz="2200" dirty="0"/>
                <a:t>. Straka, and </a:t>
              </a:r>
              <a:r>
                <a:rPr lang="en-US" sz="2200" dirty="0" smtClean="0"/>
                <a:t>E. N</a:t>
              </a:r>
              <a:r>
                <a:rPr lang="en-US" sz="2200" dirty="0"/>
                <a:t>. Rasmussen, 2002: Direct surface thermodynamic observations within the rear-flank downdrafts of </a:t>
              </a:r>
              <a:r>
                <a:rPr lang="en-US" sz="2200" dirty="0" err="1"/>
                <a:t>nontornadic</a:t>
              </a:r>
              <a:r>
                <a:rPr lang="en-US" sz="2200" dirty="0"/>
                <a:t> and tornadic supercells. </a:t>
              </a:r>
              <a:r>
                <a:rPr lang="en-US" sz="2200" i="1" dirty="0"/>
                <a:t>Mon. </a:t>
              </a:r>
              <a:r>
                <a:rPr lang="en-US" sz="2200" i="1" dirty="0" err="1"/>
                <a:t>Wea</a:t>
              </a:r>
              <a:r>
                <a:rPr lang="en-US" sz="2200" i="1" dirty="0"/>
                <a:t>. Rev.</a:t>
              </a:r>
              <a:r>
                <a:rPr lang="en-US" sz="2200" dirty="0"/>
                <a:t>,</a:t>
              </a:r>
              <a:r>
                <a:rPr lang="en-US" sz="2200" b="1" dirty="0"/>
                <a:t>130</a:t>
              </a:r>
              <a:r>
                <a:rPr lang="en-US" sz="2200" dirty="0"/>
                <a:t>, </a:t>
              </a:r>
              <a:r>
                <a:rPr lang="en-US" sz="2200" dirty="0" smtClean="0"/>
                <a:t>1692–1721.</a:t>
              </a:r>
            </a:p>
            <a:p>
              <a:endParaRPr lang="en-US" sz="1000" dirty="0" smtClean="0"/>
            </a:p>
            <a:p>
              <a:r>
                <a:rPr lang="en-US" sz="2200" dirty="0" smtClean="0"/>
                <a:t>Markowski</a:t>
              </a:r>
              <a:r>
                <a:rPr lang="en-US" sz="2200" dirty="0"/>
                <a:t>, </a:t>
              </a:r>
              <a:r>
                <a:rPr lang="en-US" sz="2200" dirty="0" smtClean="0"/>
                <a:t>P. M., J. M</a:t>
              </a:r>
              <a:r>
                <a:rPr lang="en-US" sz="2200" dirty="0"/>
                <a:t>. Straka, and </a:t>
              </a:r>
              <a:r>
                <a:rPr lang="en-US" sz="2200" dirty="0" smtClean="0"/>
                <a:t>E. N</a:t>
              </a:r>
              <a:r>
                <a:rPr lang="en-US" sz="2200" dirty="0"/>
                <a:t>. Rasmussen, 2003: </a:t>
              </a:r>
              <a:r>
                <a:rPr lang="en-US" sz="2200" dirty="0" err="1"/>
                <a:t>Tornadogenesis</a:t>
              </a:r>
              <a:r>
                <a:rPr lang="en-US" sz="2200" dirty="0"/>
                <a:t> resulting from the transport of circulation by a downdraft: idealized numerical simulations. </a:t>
              </a:r>
              <a:r>
                <a:rPr lang="en-US" sz="2200" i="1" dirty="0"/>
                <a:t>J. Atmos. Sci.</a:t>
              </a:r>
              <a:r>
                <a:rPr lang="en-US" sz="2200" dirty="0"/>
                <a:t>, </a:t>
              </a:r>
              <a:r>
                <a:rPr lang="en-US" sz="2200" b="1" dirty="0"/>
                <a:t>60</a:t>
              </a:r>
              <a:r>
                <a:rPr lang="en-US" sz="2200" dirty="0"/>
                <a:t>, 795–823</a:t>
              </a:r>
              <a:r>
                <a:rPr lang="en-US" sz="2200" dirty="0" smtClean="0"/>
                <a:t>.</a:t>
              </a:r>
            </a:p>
            <a:p>
              <a:endParaRPr lang="en-US" sz="1000" dirty="0" smtClean="0"/>
            </a:p>
            <a:p>
              <a:r>
                <a:rPr lang="en-US" sz="2200" dirty="0"/>
                <a:t>K</a:t>
              </a:r>
              <a:r>
                <a:rPr lang="en-US" sz="2200" dirty="0" smtClean="0"/>
                <a:t>osiba</a:t>
              </a:r>
              <a:r>
                <a:rPr lang="en-US" sz="2200" dirty="0"/>
                <a:t>, </a:t>
              </a:r>
              <a:r>
                <a:rPr lang="en-US" sz="2200" dirty="0" smtClean="0"/>
                <a:t>K., J. </a:t>
              </a:r>
              <a:r>
                <a:rPr lang="en-US" sz="2200" dirty="0" err="1" smtClean="0"/>
                <a:t>Wurman</a:t>
              </a:r>
              <a:r>
                <a:rPr lang="en-US" sz="2200" dirty="0"/>
                <a:t>, </a:t>
              </a:r>
              <a:r>
                <a:rPr lang="en-US" sz="2200" dirty="0" smtClean="0"/>
                <a:t>Y. Richardson</a:t>
              </a:r>
              <a:r>
                <a:rPr lang="en-US" sz="2200" dirty="0"/>
                <a:t>, </a:t>
              </a:r>
              <a:r>
                <a:rPr lang="en-US" sz="2200" dirty="0" smtClean="0"/>
                <a:t>P. Markowski</a:t>
              </a:r>
              <a:r>
                <a:rPr lang="en-US" sz="2200" dirty="0"/>
                <a:t>, </a:t>
              </a:r>
              <a:r>
                <a:rPr lang="en-US" sz="2200" dirty="0" smtClean="0"/>
                <a:t>P. Robinson</a:t>
              </a:r>
              <a:r>
                <a:rPr lang="en-US" sz="2200" dirty="0"/>
                <a:t>, and </a:t>
              </a:r>
              <a:r>
                <a:rPr lang="en-US" sz="2200" dirty="0" smtClean="0"/>
                <a:t>J. Marquis</a:t>
              </a:r>
              <a:r>
                <a:rPr lang="en-US" sz="2200" dirty="0"/>
                <a:t>, 2013: Genesis of the G</a:t>
              </a:r>
              <a:r>
                <a:rPr lang="en-US" sz="2200" dirty="0" smtClean="0"/>
                <a:t>oshen </a:t>
              </a:r>
              <a:r>
                <a:rPr lang="en-US" sz="2200" dirty="0"/>
                <a:t>county, W</a:t>
              </a:r>
              <a:r>
                <a:rPr lang="en-US" sz="2200" dirty="0" smtClean="0"/>
                <a:t>yoming</a:t>
              </a:r>
              <a:r>
                <a:rPr lang="en-US" sz="2200" dirty="0"/>
                <a:t>, tornado on 5 J</a:t>
              </a:r>
              <a:r>
                <a:rPr lang="en-US" sz="2200" dirty="0" smtClean="0"/>
                <a:t>une </a:t>
              </a:r>
              <a:r>
                <a:rPr lang="en-US" sz="2200" dirty="0"/>
                <a:t>2009 during </a:t>
              </a:r>
              <a:r>
                <a:rPr lang="en-US" sz="2200" dirty="0" smtClean="0"/>
                <a:t>VORTEX2</a:t>
              </a:r>
              <a:r>
                <a:rPr lang="en-US" sz="2200" dirty="0"/>
                <a:t>. </a:t>
              </a:r>
              <a:r>
                <a:rPr lang="en-US" sz="2200" i="1" dirty="0"/>
                <a:t>Mon. </a:t>
              </a:r>
              <a:r>
                <a:rPr lang="en-US" sz="2200" i="1" dirty="0" err="1"/>
                <a:t>Wea</a:t>
              </a:r>
              <a:r>
                <a:rPr lang="en-US" sz="2200" i="1" dirty="0"/>
                <a:t>. Rev.</a:t>
              </a:r>
              <a:r>
                <a:rPr lang="en-US" sz="2200" dirty="0"/>
                <a:t>, </a:t>
              </a:r>
              <a:r>
                <a:rPr lang="en-US" sz="2200" b="1" dirty="0"/>
                <a:t>141</a:t>
              </a:r>
              <a:r>
                <a:rPr lang="en-US" sz="2200" dirty="0"/>
                <a:t>, 1157–1181</a:t>
              </a:r>
              <a:r>
                <a:rPr lang="en-US" sz="2200" dirty="0" smtClean="0"/>
                <a:t>.</a:t>
              </a:r>
            </a:p>
            <a:p>
              <a:endParaRPr lang="en-US" sz="1000" dirty="0" smtClean="0"/>
            </a:p>
            <a:p>
              <a:r>
                <a:rPr lang="en-US" sz="2200" dirty="0" err="1" smtClean="0"/>
                <a:t>Halbert</a:t>
              </a:r>
              <a:r>
                <a:rPr lang="en-US" sz="2200" dirty="0"/>
                <a:t>, K. T., W. G. Blumberg, and P. T. Marsh, 2015: "</a:t>
              </a:r>
              <a:r>
                <a:rPr lang="en-US" sz="2200" dirty="0" err="1"/>
                <a:t>SHARPpy</a:t>
              </a:r>
              <a:r>
                <a:rPr lang="en-US" sz="2200" dirty="0"/>
                <a:t>: Fueling the Python Cult". Preprints, </a:t>
              </a:r>
              <a:r>
                <a:rPr lang="en-US" sz="2200" i="1" dirty="0"/>
                <a:t>5th Symposium on Advances in Modeling and Analysis Using Python</a:t>
              </a:r>
              <a:r>
                <a:rPr lang="en-US" sz="2200" dirty="0"/>
                <a:t>, Phoenix AZ.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804722" y="32011557"/>
            <a:ext cx="533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Email: dcard@albany.edu</a:t>
            </a:r>
            <a:endParaRPr lang="en-US" sz="36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2174" y="14496953"/>
            <a:ext cx="25634913" cy="83957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70132" y="18146759"/>
            <a:ext cx="118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91812" y="18146759"/>
            <a:ext cx="118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61309" y="18146759"/>
            <a:ext cx="118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440818" y="18146759"/>
            <a:ext cx="118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448934" y="22021875"/>
            <a:ext cx="152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SRV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826081" y="22021875"/>
            <a:ext cx="152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SRV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039223" y="22021875"/>
            <a:ext cx="152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SRV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175276" y="22021875"/>
            <a:ext cx="152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SRV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SUNY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66" y="586157"/>
            <a:ext cx="9847529" cy="2584595"/>
          </a:xfrm>
          <a:prstGeom prst="rect">
            <a:avLst/>
          </a:prstGeom>
        </p:spPr>
      </p:pic>
      <p:pic>
        <p:nvPicPr>
          <p:cNvPr id="35" name="Picture 34" descr="screenshot_79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422" y="531457"/>
            <a:ext cx="9131300" cy="2844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0463450" y="15125700"/>
            <a:ext cx="1143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747</Words>
  <Application>Microsoft Macintosh PowerPoint</Application>
  <PresentationFormat>Custom</PresentationFormat>
  <Paragraphs>86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Effect of Downdraft Strength on Tornado Intensity and Path Length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Downdraft Strength on Tornado Intensity and Path Length</dc:title>
  <dc:creator>Card, Dylan R</dc:creator>
  <cp:lastModifiedBy>Ross Lazear</cp:lastModifiedBy>
  <cp:revision>93</cp:revision>
  <dcterms:created xsi:type="dcterms:W3CDTF">2016-02-04T15:38:00Z</dcterms:created>
  <dcterms:modified xsi:type="dcterms:W3CDTF">2016-02-29T20:24:40Z</dcterms:modified>
</cp:coreProperties>
</file>