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62" r:id="rId3"/>
    <p:sldId id="264" r:id="rId4"/>
    <p:sldId id="263" r:id="rId5"/>
    <p:sldId id="258" r:id="rId6"/>
    <p:sldId id="256" r:id="rId7"/>
    <p:sldId id="259" r:id="rId8"/>
    <p:sldId id="257" r:id="rId9"/>
    <p:sldId id="260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7" r:id="rId19"/>
    <p:sldId id="273" r:id="rId20"/>
    <p:sldId id="274" r:id="rId21"/>
    <p:sldId id="275" r:id="rId22"/>
    <p:sldId id="279" r:id="rId23"/>
    <p:sldId id="278" r:id="rId24"/>
    <p:sldId id="276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FF0A"/>
    <a:srgbClr val="28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69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097-59CA-D04E-9D70-A3FA8F9D06A9}" type="datetimeFigureOut">
              <a:rPr lang="en-US" smtClean="0"/>
              <a:t>8/9/22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57A6-2443-C544-A6C3-D66F0212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63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097-59CA-D04E-9D70-A3FA8F9D06A9}" type="datetimeFigureOut">
              <a:rPr lang="en-US" smtClean="0"/>
              <a:t>8/9/22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57A6-2443-C544-A6C3-D66F0212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41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097-59CA-D04E-9D70-A3FA8F9D06A9}" type="datetimeFigureOut">
              <a:rPr lang="en-US" smtClean="0"/>
              <a:t>8/9/22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57A6-2443-C544-A6C3-D66F0212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69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097-59CA-D04E-9D70-A3FA8F9D06A9}" type="datetimeFigureOut">
              <a:rPr lang="en-US" smtClean="0"/>
              <a:t>8/9/22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57A6-2443-C544-A6C3-D66F0212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2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097-59CA-D04E-9D70-A3FA8F9D06A9}" type="datetimeFigureOut">
              <a:rPr lang="en-US" smtClean="0"/>
              <a:t>8/9/22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57A6-2443-C544-A6C3-D66F0212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039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097-59CA-D04E-9D70-A3FA8F9D06A9}" type="datetimeFigureOut">
              <a:rPr lang="en-US" smtClean="0"/>
              <a:t>8/9/22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57A6-2443-C544-A6C3-D66F0212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97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097-59CA-D04E-9D70-A3FA8F9D06A9}" type="datetimeFigureOut">
              <a:rPr lang="en-US" smtClean="0"/>
              <a:t>8/9/22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57A6-2443-C544-A6C3-D66F0212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420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097-59CA-D04E-9D70-A3FA8F9D06A9}" type="datetimeFigureOut">
              <a:rPr lang="en-US" smtClean="0"/>
              <a:t>8/9/22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57A6-2443-C544-A6C3-D66F0212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94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097-59CA-D04E-9D70-A3FA8F9D06A9}" type="datetimeFigureOut">
              <a:rPr lang="en-US" smtClean="0"/>
              <a:t>8/9/22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57A6-2443-C544-A6C3-D66F0212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14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097-59CA-D04E-9D70-A3FA8F9D06A9}" type="datetimeFigureOut">
              <a:rPr lang="en-US" smtClean="0"/>
              <a:t>8/9/22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57A6-2443-C544-A6C3-D66F0212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27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097-59CA-D04E-9D70-A3FA8F9D06A9}" type="datetimeFigureOut">
              <a:rPr lang="en-US" smtClean="0"/>
              <a:t>8/9/22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57A6-2443-C544-A6C3-D66F0212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1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75000"/>
                <a:lumOff val="2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6F097-59CA-D04E-9D70-A3FA8F9D06A9}" type="datetimeFigureOut">
              <a:rPr lang="en-US" smtClean="0"/>
              <a:t>8/9/22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F57A6-2443-C544-A6C3-D66F0212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50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8543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Palatino"/>
                <a:cs typeface="Palatino"/>
              </a:rPr>
              <a:t>Contour Analysis</a:t>
            </a:r>
          </a:p>
        </p:txBody>
      </p:sp>
    </p:spTree>
    <p:extLst>
      <p:ext uri="{BB962C8B-B14F-4D97-AF65-F5344CB8AC3E}">
        <p14:creationId xmlns:p14="http://schemas.microsoft.com/office/powerpoint/2010/main" val="1067994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234"/>
            <a:ext cx="8229600" cy="940557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Surface weather station model review…</a:t>
            </a:r>
            <a:b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endParaRPr lang="en-US" sz="2800" dirty="0">
              <a:solidFill>
                <a:schemeClr val="bg1"/>
              </a:solidFill>
              <a:latin typeface="Palatino"/>
              <a:cs typeface="Palatino"/>
            </a:endParaRPr>
          </a:p>
        </p:txBody>
      </p:sp>
      <p:sp>
        <p:nvSpPr>
          <p:cNvPr id="3" name="Oval 2"/>
          <p:cNvSpPr/>
          <p:nvPr/>
        </p:nvSpPr>
        <p:spPr>
          <a:xfrm>
            <a:off x="4147187" y="2665585"/>
            <a:ext cx="1168112" cy="1136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67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234"/>
            <a:ext cx="8229600" cy="940557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Surface weather station model review…</a:t>
            </a:r>
            <a:b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endParaRPr lang="en-US" sz="2800" dirty="0">
              <a:solidFill>
                <a:schemeClr val="bg1"/>
              </a:solidFill>
              <a:latin typeface="Palatino"/>
              <a:cs typeface="Palatino"/>
            </a:endParaRPr>
          </a:p>
        </p:txBody>
      </p:sp>
      <p:sp>
        <p:nvSpPr>
          <p:cNvPr id="3" name="Oval 2"/>
          <p:cNvSpPr/>
          <p:nvPr/>
        </p:nvSpPr>
        <p:spPr>
          <a:xfrm>
            <a:off x="4147187" y="2665585"/>
            <a:ext cx="1168112" cy="1136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ord 3"/>
          <p:cNvSpPr/>
          <p:nvPr/>
        </p:nvSpPr>
        <p:spPr>
          <a:xfrm>
            <a:off x="4170707" y="2696942"/>
            <a:ext cx="1089716" cy="1074075"/>
          </a:xfrm>
          <a:prstGeom prst="chord">
            <a:avLst>
              <a:gd name="adj1" fmla="val 5404300"/>
              <a:gd name="adj2" fmla="val 16200000"/>
            </a:avLst>
          </a:prstGeom>
          <a:solidFill>
            <a:srgbClr val="2828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828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725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234"/>
            <a:ext cx="8229600" cy="940557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Surface weather station model review…</a:t>
            </a:r>
            <a:b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endParaRPr lang="en-US" sz="2800" dirty="0">
              <a:solidFill>
                <a:schemeClr val="bg1"/>
              </a:solidFill>
              <a:latin typeface="Palatino"/>
              <a:cs typeface="Palatino"/>
            </a:endParaRPr>
          </a:p>
        </p:txBody>
      </p:sp>
      <p:sp>
        <p:nvSpPr>
          <p:cNvPr id="3" name="Oval 2"/>
          <p:cNvSpPr/>
          <p:nvPr/>
        </p:nvSpPr>
        <p:spPr>
          <a:xfrm>
            <a:off x="4147187" y="2665585"/>
            <a:ext cx="1168112" cy="1136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ord 3"/>
          <p:cNvSpPr/>
          <p:nvPr/>
        </p:nvSpPr>
        <p:spPr>
          <a:xfrm>
            <a:off x="4170707" y="2696942"/>
            <a:ext cx="1089716" cy="1074075"/>
          </a:xfrm>
          <a:prstGeom prst="chord">
            <a:avLst>
              <a:gd name="adj1" fmla="val 5404300"/>
              <a:gd name="adj2" fmla="val 16200000"/>
            </a:avLst>
          </a:prstGeom>
          <a:solidFill>
            <a:srgbClr val="2828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82828"/>
              </a:solidFill>
            </a:endParaRPr>
          </a:p>
        </p:txBody>
      </p:sp>
      <p:cxnSp>
        <p:nvCxnSpPr>
          <p:cNvPr id="8" name="Straight Connector 7"/>
          <p:cNvCxnSpPr>
            <a:stCxn id="3" idx="5"/>
          </p:cNvCxnSpPr>
          <p:nvPr/>
        </p:nvCxnSpPr>
        <p:spPr>
          <a:xfrm>
            <a:off x="5144233" y="3635899"/>
            <a:ext cx="1409735" cy="15619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044389" y="4893732"/>
            <a:ext cx="255722" cy="2414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989511" y="5174370"/>
            <a:ext cx="564457" cy="5017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273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234"/>
            <a:ext cx="8229600" cy="940557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Surface weather station model review…</a:t>
            </a:r>
            <a:b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endParaRPr lang="en-US" sz="2800" dirty="0">
              <a:solidFill>
                <a:schemeClr val="bg1"/>
              </a:solidFill>
              <a:latin typeface="Palatino"/>
              <a:cs typeface="Palatino"/>
            </a:endParaRPr>
          </a:p>
        </p:txBody>
      </p:sp>
      <p:sp>
        <p:nvSpPr>
          <p:cNvPr id="3" name="Oval 2"/>
          <p:cNvSpPr/>
          <p:nvPr/>
        </p:nvSpPr>
        <p:spPr>
          <a:xfrm>
            <a:off x="4147187" y="2665585"/>
            <a:ext cx="1168112" cy="1136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ord 3"/>
          <p:cNvSpPr/>
          <p:nvPr/>
        </p:nvSpPr>
        <p:spPr>
          <a:xfrm>
            <a:off x="4170707" y="2696942"/>
            <a:ext cx="1089716" cy="1074075"/>
          </a:xfrm>
          <a:prstGeom prst="chord">
            <a:avLst>
              <a:gd name="adj1" fmla="val 5404300"/>
              <a:gd name="adj2" fmla="val 16200000"/>
            </a:avLst>
          </a:prstGeom>
          <a:solidFill>
            <a:srgbClr val="2828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82828"/>
              </a:solidFill>
            </a:endParaRPr>
          </a:p>
        </p:txBody>
      </p:sp>
      <p:cxnSp>
        <p:nvCxnSpPr>
          <p:cNvPr id="8" name="Straight Connector 7"/>
          <p:cNvCxnSpPr>
            <a:stCxn id="3" idx="5"/>
          </p:cNvCxnSpPr>
          <p:nvPr/>
        </p:nvCxnSpPr>
        <p:spPr>
          <a:xfrm>
            <a:off x="5144233" y="3635899"/>
            <a:ext cx="1409735" cy="15619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044389" y="4893732"/>
            <a:ext cx="255722" cy="2414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989511" y="5174370"/>
            <a:ext cx="564457" cy="5017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214266" y="1999188"/>
            <a:ext cx="869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/>
                <a:cs typeface="Arial"/>
              </a:rPr>
              <a:t>95</a:t>
            </a:r>
          </a:p>
        </p:txBody>
      </p:sp>
    </p:spTree>
    <p:extLst>
      <p:ext uri="{BB962C8B-B14F-4D97-AF65-F5344CB8AC3E}">
        <p14:creationId xmlns:p14="http://schemas.microsoft.com/office/powerpoint/2010/main" val="593985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234"/>
            <a:ext cx="8229600" cy="940557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Surface weather station model review…</a:t>
            </a:r>
            <a:b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endParaRPr lang="en-US" sz="2800" dirty="0">
              <a:solidFill>
                <a:schemeClr val="bg1"/>
              </a:solidFill>
              <a:latin typeface="Palatino"/>
              <a:cs typeface="Palatino"/>
            </a:endParaRPr>
          </a:p>
        </p:txBody>
      </p:sp>
      <p:sp>
        <p:nvSpPr>
          <p:cNvPr id="3" name="Oval 2"/>
          <p:cNvSpPr/>
          <p:nvPr/>
        </p:nvSpPr>
        <p:spPr>
          <a:xfrm>
            <a:off x="4147187" y="2665585"/>
            <a:ext cx="1168112" cy="1136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ord 3"/>
          <p:cNvSpPr/>
          <p:nvPr/>
        </p:nvSpPr>
        <p:spPr>
          <a:xfrm>
            <a:off x="4170707" y="2696942"/>
            <a:ext cx="1089716" cy="1074075"/>
          </a:xfrm>
          <a:prstGeom prst="chord">
            <a:avLst>
              <a:gd name="adj1" fmla="val 5404300"/>
              <a:gd name="adj2" fmla="val 16200000"/>
            </a:avLst>
          </a:prstGeom>
          <a:solidFill>
            <a:srgbClr val="2828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82828"/>
              </a:solidFill>
            </a:endParaRPr>
          </a:p>
        </p:txBody>
      </p:sp>
      <p:cxnSp>
        <p:nvCxnSpPr>
          <p:cNvPr id="8" name="Straight Connector 7"/>
          <p:cNvCxnSpPr>
            <a:stCxn id="3" idx="5"/>
          </p:cNvCxnSpPr>
          <p:nvPr/>
        </p:nvCxnSpPr>
        <p:spPr>
          <a:xfrm>
            <a:off x="5144233" y="3635899"/>
            <a:ext cx="1409735" cy="15619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044389" y="4893732"/>
            <a:ext cx="255722" cy="2414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989511" y="5174370"/>
            <a:ext cx="564457" cy="5017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214266" y="1999188"/>
            <a:ext cx="869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/>
                <a:cs typeface="Arial"/>
              </a:rPr>
              <a:t>95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14266" y="3512320"/>
            <a:ext cx="869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FF0A"/>
                </a:solidFill>
                <a:latin typeface="Arial"/>
                <a:cs typeface="Arial"/>
              </a:rPr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1393346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234"/>
            <a:ext cx="8229600" cy="940557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Surface weather station model review…</a:t>
            </a:r>
            <a:b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endParaRPr lang="en-US" sz="2800" dirty="0">
              <a:solidFill>
                <a:schemeClr val="bg1"/>
              </a:solidFill>
              <a:latin typeface="Palatino"/>
              <a:cs typeface="Palatino"/>
            </a:endParaRPr>
          </a:p>
        </p:txBody>
      </p:sp>
      <p:sp>
        <p:nvSpPr>
          <p:cNvPr id="3" name="Oval 2"/>
          <p:cNvSpPr/>
          <p:nvPr/>
        </p:nvSpPr>
        <p:spPr>
          <a:xfrm>
            <a:off x="4147187" y="2665585"/>
            <a:ext cx="1168112" cy="1136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ord 3"/>
          <p:cNvSpPr/>
          <p:nvPr/>
        </p:nvSpPr>
        <p:spPr>
          <a:xfrm>
            <a:off x="4170707" y="2696942"/>
            <a:ext cx="1089716" cy="1074075"/>
          </a:xfrm>
          <a:prstGeom prst="chord">
            <a:avLst>
              <a:gd name="adj1" fmla="val 5404300"/>
              <a:gd name="adj2" fmla="val 16200000"/>
            </a:avLst>
          </a:prstGeom>
          <a:solidFill>
            <a:srgbClr val="2828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82828"/>
              </a:solidFill>
            </a:endParaRPr>
          </a:p>
        </p:txBody>
      </p:sp>
      <p:cxnSp>
        <p:nvCxnSpPr>
          <p:cNvPr id="8" name="Straight Connector 7"/>
          <p:cNvCxnSpPr>
            <a:stCxn id="3" idx="5"/>
          </p:cNvCxnSpPr>
          <p:nvPr/>
        </p:nvCxnSpPr>
        <p:spPr>
          <a:xfrm>
            <a:off x="5144233" y="3635899"/>
            <a:ext cx="1409735" cy="15619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044389" y="4893732"/>
            <a:ext cx="255722" cy="2414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989511" y="5174370"/>
            <a:ext cx="564457" cy="5017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214266" y="1999188"/>
            <a:ext cx="869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/>
                <a:cs typeface="Arial"/>
              </a:rPr>
              <a:t>95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14266" y="3512320"/>
            <a:ext cx="869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FF0A"/>
                </a:solidFill>
                <a:latin typeface="Arial"/>
                <a:cs typeface="Arial"/>
              </a:rPr>
              <a:t>56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30762" y="1999188"/>
            <a:ext cx="1930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66FF"/>
                </a:solidFill>
                <a:latin typeface="Arial"/>
                <a:cs typeface="Arial"/>
              </a:rPr>
              <a:t>1014</a:t>
            </a:r>
          </a:p>
        </p:txBody>
      </p:sp>
    </p:spTree>
    <p:extLst>
      <p:ext uri="{BB962C8B-B14F-4D97-AF65-F5344CB8AC3E}">
        <p14:creationId xmlns:p14="http://schemas.microsoft.com/office/powerpoint/2010/main" val="3229779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234"/>
            <a:ext cx="8229600" cy="940557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Surface weather station model review…</a:t>
            </a:r>
            <a:b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endParaRPr lang="en-US" sz="2800" dirty="0">
              <a:solidFill>
                <a:schemeClr val="bg1"/>
              </a:solidFill>
              <a:latin typeface="Palatino"/>
              <a:cs typeface="Palatino"/>
            </a:endParaRPr>
          </a:p>
        </p:txBody>
      </p:sp>
      <p:sp>
        <p:nvSpPr>
          <p:cNvPr id="3" name="Oval 2"/>
          <p:cNvSpPr/>
          <p:nvPr/>
        </p:nvSpPr>
        <p:spPr>
          <a:xfrm>
            <a:off x="4147187" y="2665585"/>
            <a:ext cx="1168112" cy="1136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ord 3"/>
          <p:cNvSpPr/>
          <p:nvPr/>
        </p:nvSpPr>
        <p:spPr>
          <a:xfrm>
            <a:off x="4170707" y="2696942"/>
            <a:ext cx="1089716" cy="1074075"/>
          </a:xfrm>
          <a:prstGeom prst="chord">
            <a:avLst>
              <a:gd name="adj1" fmla="val 5404300"/>
              <a:gd name="adj2" fmla="val 16200000"/>
            </a:avLst>
          </a:prstGeom>
          <a:solidFill>
            <a:srgbClr val="2828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82828"/>
              </a:solidFill>
            </a:endParaRPr>
          </a:p>
        </p:txBody>
      </p:sp>
      <p:cxnSp>
        <p:nvCxnSpPr>
          <p:cNvPr id="8" name="Straight Connector 7"/>
          <p:cNvCxnSpPr>
            <a:stCxn id="3" idx="5"/>
          </p:cNvCxnSpPr>
          <p:nvPr/>
        </p:nvCxnSpPr>
        <p:spPr>
          <a:xfrm>
            <a:off x="5144233" y="3635899"/>
            <a:ext cx="1409735" cy="15619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044389" y="4893732"/>
            <a:ext cx="255722" cy="2414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989511" y="5174370"/>
            <a:ext cx="564457" cy="5017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214266" y="1999188"/>
            <a:ext cx="869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/>
                <a:cs typeface="Arial"/>
              </a:rPr>
              <a:t>95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14266" y="3512320"/>
            <a:ext cx="869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FF0A"/>
                </a:solidFill>
                <a:latin typeface="Arial"/>
                <a:cs typeface="Arial"/>
              </a:rPr>
              <a:t>56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30762" y="1999188"/>
            <a:ext cx="1930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66FF"/>
                </a:solidFill>
                <a:latin typeface="Arial"/>
                <a:cs typeface="Arial"/>
              </a:rPr>
              <a:t>1014</a:t>
            </a:r>
          </a:p>
        </p:txBody>
      </p:sp>
      <p:sp>
        <p:nvSpPr>
          <p:cNvPr id="13" name="Arc 12"/>
          <p:cNvSpPr/>
          <p:nvPr/>
        </p:nvSpPr>
        <p:spPr>
          <a:xfrm>
            <a:off x="3204532" y="2730374"/>
            <a:ext cx="398364" cy="905525"/>
          </a:xfrm>
          <a:prstGeom prst="arc">
            <a:avLst>
              <a:gd name="adj1" fmla="val 16622587"/>
              <a:gd name="adj2" fmla="val 480744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>
          <a:xfrm flipH="1">
            <a:off x="3685251" y="2730374"/>
            <a:ext cx="398364" cy="905525"/>
          </a:xfrm>
          <a:prstGeom prst="arc">
            <a:avLst>
              <a:gd name="adj1" fmla="val 16622587"/>
              <a:gd name="adj2" fmla="val 480744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234"/>
            <a:ext cx="8229600" cy="940557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Surface weather station model review…</a:t>
            </a:r>
            <a:b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endParaRPr lang="en-US" sz="2800" dirty="0">
              <a:solidFill>
                <a:schemeClr val="bg1"/>
              </a:solidFill>
              <a:latin typeface="Palatino"/>
              <a:cs typeface="Palatino"/>
            </a:endParaRPr>
          </a:p>
        </p:txBody>
      </p:sp>
      <p:sp>
        <p:nvSpPr>
          <p:cNvPr id="3" name="Oval 2"/>
          <p:cNvSpPr/>
          <p:nvPr/>
        </p:nvSpPr>
        <p:spPr>
          <a:xfrm>
            <a:off x="4147187" y="2665585"/>
            <a:ext cx="1168112" cy="1136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ord 3"/>
          <p:cNvSpPr/>
          <p:nvPr/>
        </p:nvSpPr>
        <p:spPr>
          <a:xfrm>
            <a:off x="4170707" y="2696942"/>
            <a:ext cx="1089716" cy="1074075"/>
          </a:xfrm>
          <a:prstGeom prst="chord">
            <a:avLst>
              <a:gd name="adj1" fmla="val 5404300"/>
              <a:gd name="adj2" fmla="val 16200000"/>
            </a:avLst>
          </a:prstGeom>
          <a:solidFill>
            <a:srgbClr val="2828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82828"/>
              </a:solidFill>
            </a:endParaRPr>
          </a:p>
        </p:txBody>
      </p:sp>
      <p:cxnSp>
        <p:nvCxnSpPr>
          <p:cNvPr id="8" name="Straight Connector 7"/>
          <p:cNvCxnSpPr>
            <a:stCxn id="3" idx="5"/>
          </p:cNvCxnSpPr>
          <p:nvPr/>
        </p:nvCxnSpPr>
        <p:spPr>
          <a:xfrm>
            <a:off x="5144233" y="3635899"/>
            <a:ext cx="1409735" cy="15619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044389" y="4893732"/>
            <a:ext cx="255722" cy="2414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989511" y="5174370"/>
            <a:ext cx="564457" cy="5017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214266" y="1999188"/>
            <a:ext cx="869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/>
                <a:cs typeface="Arial"/>
              </a:rPr>
              <a:t>95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14266" y="3512320"/>
            <a:ext cx="869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FF0A"/>
                </a:solidFill>
                <a:latin typeface="Arial"/>
                <a:cs typeface="Arial"/>
              </a:rPr>
              <a:t>56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30762" y="1999188"/>
            <a:ext cx="1930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66FF"/>
                </a:solidFill>
                <a:latin typeface="Arial"/>
                <a:cs typeface="Arial"/>
              </a:rPr>
              <a:t>1014</a:t>
            </a:r>
          </a:p>
        </p:txBody>
      </p:sp>
      <p:sp>
        <p:nvSpPr>
          <p:cNvPr id="13" name="Arc 12"/>
          <p:cNvSpPr/>
          <p:nvPr/>
        </p:nvSpPr>
        <p:spPr>
          <a:xfrm>
            <a:off x="3204532" y="2730374"/>
            <a:ext cx="398364" cy="905525"/>
          </a:xfrm>
          <a:prstGeom prst="arc">
            <a:avLst>
              <a:gd name="adj1" fmla="val 16622587"/>
              <a:gd name="adj2" fmla="val 480744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>
          <a:xfrm flipH="1">
            <a:off x="3685251" y="2730374"/>
            <a:ext cx="398364" cy="905525"/>
          </a:xfrm>
          <a:prstGeom prst="arc">
            <a:avLst>
              <a:gd name="adj1" fmla="val 16622587"/>
              <a:gd name="adj2" fmla="val 480744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62155" y="4597654"/>
            <a:ext cx="32981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Temperature</a:t>
            </a:r>
          </a:p>
          <a:p>
            <a:r>
              <a:rPr lang="en-US" sz="2400" dirty="0">
                <a:solidFill>
                  <a:srgbClr val="00FF0A"/>
                </a:solidFill>
                <a:latin typeface="Arial"/>
                <a:cs typeface="Arial"/>
              </a:rPr>
              <a:t>Dew point temperature</a:t>
            </a:r>
          </a:p>
          <a:p>
            <a:r>
              <a:rPr lang="en-US" sz="2400" dirty="0">
                <a:solidFill>
                  <a:srgbClr val="0066FF"/>
                </a:solidFill>
                <a:latin typeface="Arial"/>
                <a:cs typeface="Arial"/>
              </a:rPr>
              <a:t>Sea level pressure</a:t>
            </a:r>
          </a:p>
          <a:p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Present weather</a:t>
            </a:r>
          </a:p>
        </p:txBody>
      </p:sp>
    </p:spTree>
    <p:extLst>
      <p:ext uri="{BB962C8B-B14F-4D97-AF65-F5344CB8AC3E}">
        <p14:creationId xmlns:p14="http://schemas.microsoft.com/office/powerpoint/2010/main" val="1761844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3223" y="0"/>
            <a:ext cx="887505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33223" y="199098"/>
            <a:ext cx="8875059" cy="6494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Palatino"/>
                <a:cs typeface="Palatino"/>
              </a:rPr>
              <a:t>Contouring rules and tips</a:t>
            </a:r>
            <a:endParaRPr lang="en-US" sz="1600" dirty="0">
              <a:latin typeface="Palatino"/>
              <a:cs typeface="Palatino"/>
            </a:endParaRPr>
          </a:p>
          <a:p>
            <a:r>
              <a:rPr lang="en-US" sz="1600" dirty="0">
                <a:latin typeface="Palatino"/>
                <a:cs typeface="Palatino"/>
              </a:rPr>
              <a:t> </a:t>
            </a:r>
          </a:p>
          <a:p>
            <a:r>
              <a:rPr lang="en-US" sz="1600" dirty="0">
                <a:latin typeface="Palatino"/>
                <a:cs typeface="Palatino"/>
              </a:rPr>
              <a:t>1) Contours should be as smooth and even as possible while still representing the data accurately.</a:t>
            </a:r>
          </a:p>
          <a:p>
            <a:r>
              <a:rPr lang="en-US" sz="1600" dirty="0">
                <a:latin typeface="Palatino"/>
                <a:cs typeface="Palatino"/>
              </a:rPr>
              <a:t> </a:t>
            </a:r>
          </a:p>
          <a:p>
            <a:r>
              <a:rPr lang="en-US" sz="1600" dirty="0">
                <a:latin typeface="Palatino"/>
                <a:cs typeface="Palatino"/>
              </a:rPr>
              <a:t>2) Try to smooth out any unnecessary “wiggles” in your analysis.</a:t>
            </a:r>
          </a:p>
          <a:p>
            <a:r>
              <a:rPr lang="en-US" sz="1600" dirty="0">
                <a:latin typeface="Palatino"/>
                <a:cs typeface="Palatino"/>
              </a:rPr>
              <a:t> </a:t>
            </a:r>
          </a:p>
          <a:p>
            <a:r>
              <a:rPr lang="en-US" sz="1600" dirty="0">
                <a:latin typeface="Palatino"/>
                <a:cs typeface="Palatino"/>
              </a:rPr>
              <a:t>3) Always do at least one rough draft, because in the end, you’ll want to make each contour with one, smooth movement.</a:t>
            </a:r>
          </a:p>
          <a:p>
            <a:r>
              <a:rPr lang="en-US" sz="1600" dirty="0">
                <a:latin typeface="Palatino"/>
                <a:cs typeface="Palatino"/>
              </a:rPr>
              <a:t> </a:t>
            </a:r>
          </a:p>
          <a:p>
            <a:r>
              <a:rPr lang="en-US" sz="1600" dirty="0">
                <a:latin typeface="Palatino"/>
                <a:cs typeface="Palatino"/>
              </a:rPr>
              <a:t>4) Contours never cross one another.</a:t>
            </a:r>
          </a:p>
          <a:p>
            <a:r>
              <a:rPr lang="en-US" sz="1600" dirty="0">
                <a:latin typeface="Palatino"/>
                <a:cs typeface="Palatino"/>
              </a:rPr>
              <a:t> </a:t>
            </a:r>
          </a:p>
          <a:p>
            <a:r>
              <a:rPr lang="en-US" sz="1600" dirty="0">
                <a:latin typeface="Palatino"/>
                <a:cs typeface="Palatino"/>
              </a:rPr>
              <a:t>5) Contours never branch, or fork. </a:t>
            </a:r>
          </a:p>
          <a:p>
            <a:r>
              <a:rPr lang="en-US" sz="1600" dirty="0">
                <a:latin typeface="Palatino"/>
                <a:cs typeface="Palatino"/>
              </a:rPr>
              <a:t> </a:t>
            </a:r>
          </a:p>
          <a:p>
            <a:r>
              <a:rPr lang="en-US" sz="1600" dirty="0">
                <a:latin typeface="Palatino"/>
                <a:cs typeface="Palatino"/>
              </a:rPr>
              <a:t>6) Always label your contours at each edge of the map.  Or, if your contours are concentric (closed), draw a label in the middle of the contour:</a:t>
            </a:r>
          </a:p>
          <a:p>
            <a:r>
              <a:rPr lang="en-US" sz="1600" dirty="0">
                <a:latin typeface="Palatino"/>
                <a:cs typeface="Palatino"/>
              </a:rPr>
              <a:t>	Example: </a:t>
            </a:r>
            <a:r>
              <a:rPr lang="en-US" sz="1600" b="1" dirty="0">
                <a:latin typeface="Palatino"/>
                <a:cs typeface="Palatino"/>
              </a:rPr>
              <a:t>–––––</a:t>
            </a:r>
            <a:r>
              <a:rPr lang="en-US" sz="1600" dirty="0">
                <a:latin typeface="Palatino"/>
                <a:cs typeface="Palatino"/>
              </a:rPr>
              <a:t>20</a:t>
            </a:r>
            <a:r>
              <a:rPr lang="en-US" sz="1600" b="1" dirty="0">
                <a:latin typeface="Palatino"/>
                <a:cs typeface="Palatino"/>
              </a:rPr>
              <a:t>–––––</a:t>
            </a:r>
            <a:endParaRPr lang="en-US" sz="1600" dirty="0">
              <a:latin typeface="Palatino"/>
              <a:cs typeface="Palatino"/>
            </a:endParaRPr>
          </a:p>
          <a:p>
            <a:r>
              <a:rPr lang="en-US" sz="1600" dirty="0">
                <a:latin typeface="Palatino"/>
                <a:cs typeface="Palatino"/>
              </a:rPr>
              <a:t> </a:t>
            </a:r>
          </a:p>
          <a:p>
            <a:r>
              <a:rPr lang="en-US" sz="1600" dirty="0">
                <a:latin typeface="Palatino"/>
                <a:cs typeface="Palatino"/>
              </a:rPr>
              <a:t>7) The data can have errors!  Try not to go out of your way for one single data point … especially if it doesn’t seem to “fit in” with the rest of the data.</a:t>
            </a:r>
          </a:p>
          <a:p>
            <a:r>
              <a:rPr lang="en-US" sz="1600" dirty="0">
                <a:latin typeface="Palatino"/>
                <a:cs typeface="Palatino"/>
              </a:rPr>
              <a:t> </a:t>
            </a:r>
          </a:p>
          <a:p>
            <a:r>
              <a:rPr lang="en-US" sz="1600" dirty="0">
                <a:latin typeface="Palatino"/>
                <a:cs typeface="Palatino"/>
              </a:rPr>
              <a:t>8) Don’t contour where there are no observations.  For instance, don’t draw long contours connecting points across a large body of water where there are no observations.</a:t>
            </a:r>
          </a:p>
          <a:p>
            <a:r>
              <a:rPr lang="en-US" sz="1600" dirty="0">
                <a:latin typeface="Palatino"/>
                <a:cs typeface="Palatino"/>
              </a:rPr>
              <a:t> </a:t>
            </a:r>
          </a:p>
          <a:p>
            <a:r>
              <a:rPr lang="en-US" sz="1600" dirty="0">
                <a:latin typeface="Palatino"/>
                <a:cs typeface="Palatino"/>
              </a:rPr>
              <a:t>9) Contour in multiples of the interval (in most cases):  Example:  For temperature every 10°F:  </a:t>
            </a:r>
          </a:p>
          <a:p>
            <a:r>
              <a:rPr lang="en-US" sz="1600" dirty="0">
                <a:latin typeface="Palatino"/>
                <a:cs typeface="Palatino"/>
              </a:rPr>
              <a:t>20, 30, 40, 50…not 25, 35, 45, 55.</a:t>
            </a:r>
          </a:p>
        </p:txBody>
      </p:sp>
    </p:spTree>
    <p:extLst>
      <p:ext uri="{BB962C8B-B14F-4D97-AF65-F5344CB8AC3E}">
        <p14:creationId xmlns:p14="http://schemas.microsoft.com/office/powerpoint/2010/main" val="4261756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3223" y="0"/>
            <a:ext cx="887505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fc_analysis_06z_mind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72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46715"/>
            <a:ext cx="9144000" cy="5911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482" y="219758"/>
            <a:ext cx="8229600" cy="1018956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Why do we contour data on a map?</a:t>
            </a:r>
            <a:b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endParaRPr lang="en-US" sz="2800" dirty="0">
              <a:solidFill>
                <a:schemeClr val="bg1"/>
              </a:solidFill>
              <a:latin typeface="Palatino"/>
              <a:cs typeface="Palatino"/>
            </a:endParaRPr>
          </a:p>
        </p:txBody>
      </p:sp>
      <p:pic>
        <p:nvPicPr>
          <p:cNvPr id="4" name="Picture 3" descr="sfc_temp_examp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2" y="650716"/>
            <a:ext cx="8499664" cy="656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4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ap_20061201_06_Tcontour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79167" y="-909421"/>
            <a:ext cx="6806272" cy="872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72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ap_20061201_06_Pcontour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8715" y="-1064371"/>
            <a:ext cx="6858000" cy="898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72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2C103E53-5CF7-C25E-17DC-E436B4EA3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85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64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0BC07B-07F4-571E-E9E7-71804F9A6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39012" y="-930120"/>
            <a:ext cx="6865976" cy="872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98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ap_20061201_06_Pcontoured_fron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2052" y="-968452"/>
            <a:ext cx="6858000" cy="879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72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46715"/>
            <a:ext cx="9144000" cy="5911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482" y="219758"/>
            <a:ext cx="8229600" cy="1018956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Why do we contour data on a map?</a:t>
            </a:r>
            <a:b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endParaRPr lang="en-US" sz="2800" dirty="0">
              <a:solidFill>
                <a:schemeClr val="bg1"/>
              </a:solidFill>
              <a:latin typeface="Palatino"/>
              <a:cs typeface="Palatino"/>
            </a:endParaRPr>
          </a:p>
        </p:txBody>
      </p:sp>
      <p:pic>
        <p:nvPicPr>
          <p:cNvPr id="3" name="Picture 2" descr="sfctempcontour_mind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00" y="587995"/>
            <a:ext cx="8459010" cy="653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89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3114"/>
            <a:ext cx="8229600" cy="5542609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Why do we contour data on a map?</a:t>
            </a:r>
            <a:b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  <a:t>• Easy to identify:</a:t>
            </a: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  <a:t>	-Important features in the datasets</a:t>
            </a: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  <a:t>	-Minima and maxima</a:t>
            </a: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  <a:t>	-Regions where the data changes rapidly…or not so rapidly</a:t>
            </a: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  <a:t>		</a:t>
            </a:r>
            <a:r>
              <a:rPr lang="en-US" sz="2800" i="1" dirty="0">
                <a:solidFill>
                  <a:schemeClr val="bg1"/>
                </a:solidFill>
                <a:latin typeface="Palatino"/>
                <a:cs typeface="Palatino"/>
              </a:rPr>
              <a:t>Gradient</a:t>
            </a: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endParaRPr lang="en-US" sz="2800" dirty="0">
              <a:solidFill>
                <a:schemeClr val="bg1"/>
              </a:solidFill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079498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0989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55674" y="621166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dirty="0"/>
              <a:t>Photo by </a:t>
            </a:r>
            <a:r>
              <a:rPr lang="sv-SE" dirty="0" err="1"/>
              <a:t>hbickel</a:t>
            </a:r>
            <a:r>
              <a:rPr lang="sv-SE" dirty="0"/>
              <a:t> / </a:t>
            </a:r>
            <a:r>
              <a:rPr lang="sv-SE" dirty="0" err="1"/>
              <a:t>Flickr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469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8-07 at 3.39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159"/>
            <a:ext cx="9144000" cy="63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10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3728500" y="6126163"/>
            <a:ext cx="5224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images.summitpost.org</a:t>
            </a:r>
            <a:r>
              <a:rPr lang="en-US" dirty="0"/>
              <a:t>/original/472861.jpg</a:t>
            </a:r>
          </a:p>
        </p:txBody>
      </p:sp>
    </p:spTree>
    <p:extLst>
      <p:ext uri="{BB962C8B-B14F-4D97-AF65-F5344CB8AC3E}">
        <p14:creationId xmlns:p14="http://schemas.microsoft.com/office/powerpoint/2010/main" val="3487535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8-07 at 3.41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848"/>
            <a:ext cx="9144000" cy="634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02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8-07 at 3.49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4" y="0"/>
            <a:ext cx="9060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676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414</Words>
  <Application>Microsoft Macintosh PowerPoint</Application>
  <PresentationFormat>On-screen Show (4:3)</PresentationFormat>
  <Paragraphs>51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Palatino</vt:lpstr>
      <vt:lpstr>Office Theme</vt:lpstr>
      <vt:lpstr>Contour Analysis</vt:lpstr>
      <vt:lpstr>Why do we contour data on a map?  </vt:lpstr>
      <vt:lpstr>Why do we contour data on a map?  </vt:lpstr>
      <vt:lpstr>Why do we contour data on a map?  • Easy to identify:  -Important features in the datasets  -Minima and maxima  -Regions where the data changes rapidly…or not so rapidly   Gradient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Surface weather station model review…  </vt:lpstr>
      <vt:lpstr>Surface weather station model review…  </vt:lpstr>
      <vt:lpstr>Surface weather station model review…  </vt:lpstr>
      <vt:lpstr>Surface weather station model review…  </vt:lpstr>
      <vt:lpstr>Surface weather station model review…  </vt:lpstr>
      <vt:lpstr>Surface weather station model review…  </vt:lpstr>
      <vt:lpstr>Surface weather station model review…  </vt:lpstr>
      <vt:lpstr>Surface weather station model review…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Albany, DAES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Ross Lazear</dc:creator>
  <cp:lastModifiedBy>Lazear, Ross</cp:lastModifiedBy>
  <cp:revision>14</cp:revision>
  <dcterms:created xsi:type="dcterms:W3CDTF">2015-08-07T19:38:33Z</dcterms:created>
  <dcterms:modified xsi:type="dcterms:W3CDTF">2022-08-09T20:25:38Z</dcterms:modified>
</cp:coreProperties>
</file>