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32918400" cy="36576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19847"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839694"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259540"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679387"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099234" algn="l" defTabSz="419847" rtl="0" eaLnBrk="1" latinLnBrk="0" hangingPunct="1">
      <a:defRPr sz="2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519081" algn="l" defTabSz="419847" rtl="0" eaLnBrk="1" latinLnBrk="0" hangingPunct="1">
      <a:defRPr sz="2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2938927" algn="l" defTabSz="419847" rtl="0" eaLnBrk="1" latinLnBrk="0" hangingPunct="1">
      <a:defRPr sz="2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358774" algn="l" defTabSz="419847" rtl="0" eaLnBrk="1" latinLnBrk="0" hangingPunct="1">
      <a:defRPr sz="2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9D04FF"/>
    <a:srgbClr val="078FFF"/>
    <a:srgbClr val="FFC707"/>
    <a:srgbClr val="00F702"/>
    <a:srgbClr val="00FFFF"/>
    <a:srgbClr val="008000"/>
    <a:srgbClr val="00FF00"/>
    <a:srgbClr val="C4FFC8"/>
    <a:srgbClr val="AAFFAE"/>
    <a:srgbClr val="66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8073" autoAdjust="0"/>
    <p:restoredTop sz="94660"/>
  </p:normalViewPr>
  <p:slideViewPr>
    <p:cSldViewPr>
      <p:cViewPr varScale="1">
        <p:scale>
          <a:sx n="20" d="100"/>
          <a:sy n="20" d="100"/>
        </p:scale>
        <p:origin x="-2744" y="-120"/>
      </p:cViewPr>
      <p:guideLst>
        <p:guide orient="horz" pos="11520"/>
        <p:guide pos="10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501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64C230-09C4-5F43-A2A3-8BE65564C780}" type="datetimeFigureOut">
              <a:rPr lang="en-US" smtClean="0"/>
              <a:t>5/24/12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685800"/>
            <a:ext cx="30861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468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5010" y="868468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AECB3E-E123-5748-93C3-61857E4F7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44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85950" y="685800"/>
            <a:ext cx="30861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ECB3E-E123-5748-93C3-61857E4F7A8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79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8677" y="11361967"/>
            <a:ext cx="27981048" cy="78407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353" y="20726704"/>
            <a:ext cx="23043697" cy="9346596"/>
          </a:xfrm>
        </p:spPr>
        <p:txBody>
          <a:bodyPr/>
          <a:lstStyle>
            <a:lvl1pPr marL="0" indent="0" algn="ctr">
              <a:buNone/>
              <a:defRPr/>
            </a:lvl1pPr>
            <a:lvl2pPr marL="419847" indent="0" algn="ctr">
              <a:buNone/>
              <a:defRPr/>
            </a:lvl2pPr>
            <a:lvl3pPr marL="839694" indent="0" algn="ctr">
              <a:buNone/>
              <a:defRPr/>
            </a:lvl3pPr>
            <a:lvl4pPr marL="1259540" indent="0" algn="ctr">
              <a:buNone/>
              <a:defRPr/>
            </a:lvl4pPr>
            <a:lvl5pPr marL="1679387" indent="0" algn="ctr">
              <a:buNone/>
              <a:defRPr/>
            </a:lvl5pPr>
            <a:lvl6pPr marL="2099234" indent="0" algn="ctr">
              <a:buNone/>
              <a:defRPr/>
            </a:lvl6pPr>
            <a:lvl7pPr marL="2519081" indent="0" algn="ctr">
              <a:buNone/>
              <a:defRPr/>
            </a:lvl7pPr>
            <a:lvl8pPr marL="2938927" indent="0" algn="ctr">
              <a:buNone/>
              <a:defRPr/>
            </a:lvl8pPr>
            <a:lvl9pPr marL="3358774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6F1B46-9383-9A4B-AE4B-55179C66F9B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694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B06993-1474-A54D-83BE-2473503F1D1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579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454973" y="3250596"/>
            <a:ext cx="6994752" cy="292614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68677" y="3250596"/>
            <a:ext cx="20888325" cy="2926140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8F1A1E-8CC8-FE4E-84DA-42C478A40B6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133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727D8B-1848-B642-B7D3-0A94A443621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833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0325" y="23504073"/>
            <a:ext cx="27981048" cy="7263190"/>
          </a:xfrm>
        </p:spPr>
        <p:txBody>
          <a:bodyPr anchor="t"/>
          <a:lstStyle>
            <a:lvl1pPr algn="l">
              <a:defRPr sz="3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0325" y="15503071"/>
            <a:ext cx="27981048" cy="8001000"/>
          </a:xfrm>
        </p:spPr>
        <p:txBody>
          <a:bodyPr anchor="b"/>
          <a:lstStyle>
            <a:lvl1pPr marL="0" indent="0">
              <a:buNone/>
              <a:defRPr sz="1800"/>
            </a:lvl1pPr>
            <a:lvl2pPr marL="419847" indent="0">
              <a:buNone/>
              <a:defRPr sz="1700"/>
            </a:lvl2pPr>
            <a:lvl3pPr marL="839694" indent="0">
              <a:buNone/>
              <a:defRPr sz="1500"/>
            </a:lvl3pPr>
            <a:lvl4pPr marL="1259540" indent="0">
              <a:buNone/>
              <a:defRPr sz="1300"/>
            </a:lvl4pPr>
            <a:lvl5pPr marL="1679387" indent="0">
              <a:buNone/>
              <a:defRPr sz="1300"/>
            </a:lvl5pPr>
            <a:lvl6pPr marL="2099234" indent="0">
              <a:buNone/>
              <a:defRPr sz="1300"/>
            </a:lvl6pPr>
            <a:lvl7pPr marL="2519081" indent="0">
              <a:buNone/>
              <a:defRPr sz="1300"/>
            </a:lvl7pPr>
            <a:lvl8pPr marL="2938927" indent="0">
              <a:buNone/>
              <a:defRPr sz="1300"/>
            </a:lvl8pPr>
            <a:lvl9pPr marL="3358774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BF2E00-2783-234B-AB87-E767FC3AE8A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640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68678" y="10566705"/>
            <a:ext cx="13941538" cy="21945297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508187" y="10566705"/>
            <a:ext cx="13941539" cy="21945297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019875-15FB-244A-9844-5F1790DE07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174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6125" y="1465037"/>
            <a:ext cx="29626152" cy="6096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6126" y="8186966"/>
            <a:ext cx="14544675" cy="3412369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9847" indent="0">
              <a:buNone/>
              <a:defRPr sz="1800" b="1"/>
            </a:lvl2pPr>
            <a:lvl3pPr marL="839694" indent="0">
              <a:buNone/>
              <a:defRPr sz="1700" b="1"/>
            </a:lvl3pPr>
            <a:lvl4pPr marL="1259540" indent="0">
              <a:buNone/>
              <a:defRPr sz="1500" b="1"/>
            </a:lvl4pPr>
            <a:lvl5pPr marL="1679387" indent="0">
              <a:buNone/>
              <a:defRPr sz="1500" b="1"/>
            </a:lvl5pPr>
            <a:lvl6pPr marL="2099234" indent="0">
              <a:buNone/>
              <a:defRPr sz="1500" b="1"/>
            </a:lvl6pPr>
            <a:lvl7pPr marL="2519081" indent="0">
              <a:buNone/>
              <a:defRPr sz="1500" b="1"/>
            </a:lvl7pPr>
            <a:lvl8pPr marL="2938927" indent="0">
              <a:buNone/>
              <a:defRPr sz="1500" b="1"/>
            </a:lvl8pPr>
            <a:lvl9pPr marL="3358774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6126" y="11599333"/>
            <a:ext cx="14544675" cy="21072929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722498" y="8186966"/>
            <a:ext cx="14549778" cy="3412369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9847" indent="0">
              <a:buNone/>
              <a:defRPr sz="1800" b="1"/>
            </a:lvl2pPr>
            <a:lvl3pPr marL="839694" indent="0">
              <a:buNone/>
              <a:defRPr sz="1700" b="1"/>
            </a:lvl3pPr>
            <a:lvl4pPr marL="1259540" indent="0">
              <a:buNone/>
              <a:defRPr sz="1500" b="1"/>
            </a:lvl4pPr>
            <a:lvl5pPr marL="1679387" indent="0">
              <a:buNone/>
              <a:defRPr sz="1500" b="1"/>
            </a:lvl5pPr>
            <a:lvl6pPr marL="2099234" indent="0">
              <a:buNone/>
              <a:defRPr sz="1500" b="1"/>
            </a:lvl6pPr>
            <a:lvl7pPr marL="2519081" indent="0">
              <a:buNone/>
              <a:defRPr sz="1500" b="1"/>
            </a:lvl7pPr>
            <a:lvl8pPr marL="2938927" indent="0">
              <a:buNone/>
              <a:defRPr sz="1500" b="1"/>
            </a:lvl8pPr>
            <a:lvl9pPr marL="3358774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722498" y="11599333"/>
            <a:ext cx="14549778" cy="21072929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DA7F3E-A006-1541-9118-DF5F485E44B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821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4DD1A5-BBD1-624E-9600-C7E559983EE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343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68DE1D-8237-EF43-A70A-9FF06C5555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281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6125" y="1455966"/>
            <a:ext cx="10829925" cy="6197297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69976" y="1455966"/>
            <a:ext cx="18402300" cy="31216297"/>
          </a:xfrm>
        </p:spPr>
        <p:txBody>
          <a:bodyPr/>
          <a:lstStyle>
            <a:lvl1pPr>
              <a:defRPr sz="2900"/>
            </a:lvl1pPr>
            <a:lvl2pPr>
              <a:defRPr sz="26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6125" y="7653262"/>
            <a:ext cx="10829925" cy="25019000"/>
          </a:xfrm>
        </p:spPr>
        <p:txBody>
          <a:bodyPr/>
          <a:lstStyle>
            <a:lvl1pPr marL="0" indent="0">
              <a:buNone/>
              <a:defRPr sz="1300"/>
            </a:lvl1pPr>
            <a:lvl2pPr marL="419847" indent="0">
              <a:buNone/>
              <a:defRPr sz="1100"/>
            </a:lvl2pPr>
            <a:lvl3pPr marL="839694" indent="0">
              <a:buNone/>
              <a:defRPr sz="900"/>
            </a:lvl3pPr>
            <a:lvl4pPr marL="1259540" indent="0">
              <a:buNone/>
              <a:defRPr sz="800"/>
            </a:lvl4pPr>
            <a:lvl5pPr marL="1679387" indent="0">
              <a:buNone/>
              <a:defRPr sz="800"/>
            </a:lvl5pPr>
            <a:lvl6pPr marL="2099234" indent="0">
              <a:buNone/>
              <a:defRPr sz="800"/>
            </a:lvl6pPr>
            <a:lvl7pPr marL="2519081" indent="0">
              <a:buNone/>
              <a:defRPr sz="800"/>
            </a:lvl7pPr>
            <a:lvl8pPr marL="2938927" indent="0">
              <a:buNone/>
              <a:defRPr sz="800"/>
            </a:lvl8pPr>
            <a:lvl9pPr marL="3358774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FA92F9-E92B-CE4A-B9EE-9439F747414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462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1827" y="25602597"/>
            <a:ext cx="19751448" cy="302381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51827" y="3268740"/>
            <a:ext cx="19751448" cy="21945298"/>
          </a:xfrm>
        </p:spPr>
        <p:txBody>
          <a:bodyPr/>
          <a:lstStyle>
            <a:lvl1pPr marL="0" indent="0">
              <a:buNone/>
              <a:defRPr sz="2900"/>
            </a:lvl1pPr>
            <a:lvl2pPr marL="419847" indent="0">
              <a:buNone/>
              <a:defRPr sz="2600"/>
            </a:lvl2pPr>
            <a:lvl3pPr marL="839694" indent="0">
              <a:buNone/>
              <a:defRPr sz="2200"/>
            </a:lvl3pPr>
            <a:lvl4pPr marL="1259540" indent="0">
              <a:buNone/>
              <a:defRPr sz="1800"/>
            </a:lvl4pPr>
            <a:lvl5pPr marL="1679387" indent="0">
              <a:buNone/>
              <a:defRPr sz="1800"/>
            </a:lvl5pPr>
            <a:lvl6pPr marL="2099234" indent="0">
              <a:buNone/>
              <a:defRPr sz="1800"/>
            </a:lvl6pPr>
            <a:lvl7pPr marL="2519081" indent="0">
              <a:buNone/>
              <a:defRPr sz="1800"/>
            </a:lvl7pPr>
            <a:lvl8pPr marL="2938927" indent="0">
              <a:buNone/>
              <a:defRPr sz="1800"/>
            </a:lvl8pPr>
            <a:lvl9pPr marL="3358774" indent="0">
              <a:buNone/>
              <a:defRPr sz="18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1827" y="28626407"/>
            <a:ext cx="19751448" cy="4292298"/>
          </a:xfrm>
        </p:spPr>
        <p:txBody>
          <a:bodyPr/>
          <a:lstStyle>
            <a:lvl1pPr marL="0" indent="0">
              <a:buNone/>
              <a:defRPr sz="1300"/>
            </a:lvl1pPr>
            <a:lvl2pPr marL="419847" indent="0">
              <a:buNone/>
              <a:defRPr sz="1100"/>
            </a:lvl2pPr>
            <a:lvl3pPr marL="839694" indent="0">
              <a:buNone/>
              <a:defRPr sz="900"/>
            </a:lvl3pPr>
            <a:lvl4pPr marL="1259540" indent="0">
              <a:buNone/>
              <a:defRPr sz="800"/>
            </a:lvl4pPr>
            <a:lvl5pPr marL="1679387" indent="0">
              <a:buNone/>
              <a:defRPr sz="800"/>
            </a:lvl5pPr>
            <a:lvl6pPr marL="2099234" indent="0">
              <a:buNone/>
              <a:defRPr sz="800"/>
            </a:lvl6pPr>
            <a:lvl7pPr marL="2519081" indent="0">
              <a:buNone/>
              <a:defRPr sz="800"/>
            </a:lvl7pPr>
            <a:lvl8pPr marL="2938927" indent="0">
              <a:buNone/>
              <a:defRPr sz="800"/>
            </a:lvl8pPr>
            <a:lvl9pPr marL="3358774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5E1419-0822-724B-9EDD-9000886C1C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654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68677" y="3250596"/>
            <a:ext cx="27981048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470228" tIns="235114" rIns="470228" bIns="2351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68677" y="10566705"/>
            <a:ext cx="27981048" cy="21945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470228" tIns="235114" rIns="470228" bIns="2351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68676" y="33325406"/>
            <a:ext cx="6858000" cy="243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70228" tIns="235114" rIns="470228" bIns="235114" numCol="1" anchor="t" anchorCtr="0" compatLnSpc="1">
            <a:prstTxWarp prst="textNoShape">
              <a:avLst/>
            </a:prstTxWarp>
          </a:bodyPr>
          <a:lstStyle>
            <a:lvl1pPr>
              <a:defRPr sz="72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247325" y="33325406"/>
            <a:ext cx="10423752" cy="243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70228" tIns="235114" rIns="470228" bIns="235114" numCol="1" anchor="t" anchorCtr="0" compatLnSpc="1">
            <a:prstTxWarp prst="textNoShape">
              <a:avLst/>
            </a:prstTxWarp>
          </a:bodyPr>
          <a:lstStyle>
            <a:lvl1pPr algn="ctr">
              <a:defRPr sz="72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591725" y="33325406"/>
            <a:ext cx="6858000" cy="243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70228" tIns="235114" rIns="470228" bIns="235114" numCol="1" anchor="t" anchorCtr="0" compatLnSpc="1">
            <a:prstTxWarp prst="textNoShape">
              <a:avLst/>
            </a:prstTxWarp>
          </a:bodyPr>
          <a:lstStyle>
            <a:lvl1pPr algn="r">
              <a:defRPr sz="7200"/>
            </a:lvl1pPr>
          </a:lstStyle>
          <a:p>
            <a:fld id="{D2F008DA-DCDA-F640-8CEC-E38AB766946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702867" rtl="0" eaLnBrk="0" fontAlgn="base" hangingPunct="0">
        <a:spcBef>
          <a:spcPct val="0"/>
        </a:spcBef>
        <a:spcAft>
          <a:spcPct val="0"/>
        </a:spcAft>
        <a:defRPr sz="226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702867" rtl="0" eaLnBrk="0" fontAlgn="base" hangingPunct="0">
        <a:spcBef>
          <a:spcPct val="0"/>
        </a:spcBef>
        <a:spcAft>
          <a:spcPct val="0"/>
        </a:spcAft>
        <a:defRPr sz="226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defTabSz="4702867" rtl="0" eaLnBrk="0" fontAlgn="base" hangingPunct="0">
        <a:spcBef>
          <a:spcPct val="0"/>
        </a:spcBef>
        <a:spcAft>
          <a:spcPct val="0"/>
        </a:spcAft>
        <a:defRPr sz="226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defTabSz="4702867" rtl="0" eaLnBrk="0" fontAlgn="base" hangingPunct="0">
        <a:spcBef>
          <a:spcPct val="0"/>
        </a:spcBef>
        <a:spcAft>
          <a:spcPct val="0"/>
        </a:spcAft>
        <a:defRPr sz="226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defTabSz="4702867" rtl="0" eaLnBrk="0" fontAlgn="base" hangingPunct="0">
        <a:spcBef>
          <a:spcPct val="0"/>
        </a:spcBef>
        <a:spcAft>
          <a:spcPct val="0"/>
        </a:spcAft>
        <a:defRPr sz="226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19847" algn="ctr" defTabSz="4702867" rtl="0" fontAlgn="base">
        <a:spcBef>
          <a:spcPct val="0"/>
        </a:spcBef>
        <a:spcAft>
          <a:spcPct val="0"/>
        </a:spcAft>
        <a:defRPr sz="226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839694" algn="ctr" defTabSz="4702867" rtl="0" fontAlgn="base">
        <a:spcBef>
          <a:spcPct val="0"/>
        </a:spcBef>
        <a:spcAft>
          <a:spcPct val="0"/>
        </a:spcAft>
        <a:defRPr sz="226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259540" algn="ctr" defTabSz="4702867" rtl="0" fontAlgn="base">
        <a:spcBef>
          <a:spcPct val="0"/>
        </a:spcBef>
        <a:spcAft>
          <a:spcPct val="0"/>
        </a:spcAft>
        <a:defRPr sz="226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679387" algn="ctr" defTabSz="4702867" rtl="0" fontAlgn="base">
        <a:spcBef>
          <a:spcPct val="0"/>
        </a:spcBef>
        <a:spcAft>
          <a:spcPct val="0"/>
        </a:spcAft>
        <a:defRPr sz="226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1763940" indent="-1763940" algn="l" defTabSz="4702867" rtl="0" eaLnBrk="0" fontAlgn="base" hangingPunct="0">
        <a:spcBef>
          <a:spcPct val="20000"/>
        </a:spcBef>
        <a:spcAft>
          <a:spcPct val="0"/>
        </a:spcAft>
        <a:buChar char="•"/>
        <a:defRPr sz="16400">
          <a:solidFill>
            <a:schemeClr val="tx1"/>
          </a:solidFill>
          <a:latin typeface="+mn-lt"/>
          <a:ea typeface="+mn-ea"/>
          <a:cs typeface="+mn-cs"/>
        </a:defRPr>
      </a:lvl1pPr>
      <a:lvl2pPr marL="3820898" indent="-1469464" algn="l" defTabSz="4702867" rtl="0" eaLnBrk="0" fontAlgn="base" hangingPunct="0">
        <a:spcBef>
          <a:spcPct val="20000"/>
        </a:spcBef>
        <a:spcAft>
          <a:spcPct val="0"/>
        </a:spcAft>
        <a:buChar char="–"/>
        <a:defRPr sz="14400">
          <a:solidFill>
            <a:schemeClr val="tx1"/>
          </a:solidFill>
          <a:latin typeface="+mn-lt"/>
          <a:ea typeface="+mn-ea"/>
        </a:defRPr>
      </a:lvl2pPr>
      <a:lvl3pPr marL="5877855" indent="-1174988" algn="l" defTabSz="4702867" rtl="0" eaLnBrk="0" fontAlgn="base" hangingPunct="0">
        <a:spcBef>
          <a:spcPct val="20000"/>
        </a:spcBef>
        <a:spcAft>
          <a:spcPct val="0"/>
        </a:spcAft>
        <a:buChar char="•"/>
        <a:defRPr sz="12300">
          <a:solidFill>
            <a:schemeClr val="tx1"/>
          </a:solidFill>
          <a:latin typeface="+mn-lt"/>
          <a:ea typeface="+mn-ea"/>
        </a:defRPr>
      </a:lvl3pPr>
      <a:lvl4pPr marL="8229289" indent="-1176446" algn="l" defTabSz="4702867" rtl="0" eaLnBrk="0" fontAlgn="base" hangingPunct="0">
        <a:spcBef>
          <a:spcPct val="20000"/>
        </a:spcBef>
        <a:spcAft>
          <a:spcPct val="0"/>
        </a:spcAft>
        <a:buChar char="–"/>
        <a:defRPr sz="10300">
          <a:solidFill>
            <a:schemeClr val="tx1"/>
          </a:solidFill>
          <a:latin typeface="+mn-lt"/>
          <a:ea typeface="+mn-ea"/>
        </a:defRPr>
      </a:lvl4pPr>
      <a:lvl5pPr marL="10580721" indent="-1176446" algn="l" defTabSz="4702867" rtl="0" eaLnBrk="0" fontAlgn="base" hangingPunct="0">
        <a:spcBef>
          <a:spcPct val="20000"/>
        </a:spcBef>
        <a:spcAft>
          <a:spcPct val="0"/>
        </a:spcAft>
        <a:buChar char="»"/>
        <a:defRPr sz="10300">
          <a:solidFill>
            <a:schemeClr val="tx1"/>
          </a:solidFill>
          <a:latin typeface="+mn-lt"/>
          <a:ea typeface="+mn-ea"/>
        </a:defRPr>
      </a:lvl5pPr>
      <a:lvl6pPr marL="11000568" indent="-1176446" algn="l" defTabSz="4702867" rtl="0" fontAlgn="base">
        <a:spcBef>
          <a:spcPct val="20000"/>
        </a:spcBef>
        <a:spcAft>
          <a:spcPct val="0"/>
        </a:spcAft>
        <a:buChar char="»"/>
        <a:defRPr sz="10300">
          <a:solidFill>
            <a:schemeClr val="tx1"/>
          </a:solidFill>
          <a:latin typeface="+mn-lt"/>
          <a:ea typeface="+mn-ea"/>
        </a:defRPr>
      </a:lvl6pPr>
      <a:lvl7pPr marL="11420415" indent="-1176446" algn="l" defTabSz="4702867" rtl="0" fontAlgn="base">
        <a:spcBef>
          <a:spcPct val="20000"/>
        </a:spcBef>
        <a:spcAft>
          <a:spcPct val="0"/>
        </a:spcAft>
        <a:buChar char="»"/>
        <a:defRPr sz="10300">
          <a:solidFill>
            <a:schemeClr val="tx1"/>
          </a:solidFill>
          <a:latin typeface="+mn-lt"/>
          <a:ea typeface="+mn-ea"/>
        </a:defRPr>
      </a:lvl7pPr>
      <a:lvl8pPr marL="11840262" indent="-1176446" algn="l" defTabSz="4702867" rtl="0" fontAlgn="base">
        <a:spcBef>
          <a:spcPct val="20000"/>
        </a:spcBef>
        <a:spcAft>
          <a:spcPct val="0"/>
        </a:spcAft>
        <a:buChar char="»"/>
        <a:defRPr sz="10300">
          <a:solidFill>
            <a:schemeClr val="tx1"/>
          </a:solidFill>
          <a:latin typeface="+mn-lt"/>
          <a:ea typeface="+mn-ea"/>
        </a:defRPr>
      </a:lvl8pPr>
      <a:lvl9pPr marL="12260109" indent="-1176446" algn="l" defTabSz="4702867" rtl="0" fontAlgn="base">
        <a:spcBef>
          <a:spcPct val="20000"/>
        </a:spcBef>
        <a:spcAft>
          <a:spcPct val="0"/>
        </a:spcAft>
        <a:buChar char="»"/>
        <a:defRPr sz="103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1984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19847" algn="l" defTabSz="41984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39694" algn="l" defTabSz="41984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59540" algn="l" defTabSz="41984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679387" algn="l" defTabSz="41984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099234" algn="l" defTabSz="41984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19081" algn="l" defTabSz="41984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38927" algn="l" defTabSz="41984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58774" algn="l" defTabSz="41984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.JP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jp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jpg"/><Relationship Id="rId9" Type="http://schemas.openxmlformats.org/officeDocument/2006/relationships/image" Target="../media/image7.JPG"/><Relationship Id="rId10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8"/>
          <p:cNvSpPr>
            <a:spLocks noChangeArrowheads="1"/>
          </p:cNvSpPr>
          <p:nvPr/>
        </p:nvSpPr>
        <p:spPr bwMode="auto">
          <a:xfrm>
            <a:off x="571500" y="6096001"/>
            <a:ext cx="31775400" cy="11125199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3969" tIns="41985" rIns="83969" bIns="41985" anchor="ctr"/>
          <a:lstStyle/>
          <a:p>
            <a:endParaRPr lang="en-US"/>
          </a:p>
        </p:txBody>
      </p:sp>
      <p:sp>
        <p:nvSpPr>
          <p:cNvPr id="13315" name="Text Box 39"/>
          <p:cNvSpPr txBox="1">
            <a:spLocks noChangeArrowheads="1"/>
          </p:cNvSpPr>
          <p:nvPr/>
        </p:nvSpPr>
        <p:spPr bwMode="auto">
          <a:xfrm>
            <a:off x="11854996" y="5638936"/>
            <a:ext cx="9208408" cy="85419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</p:spPr>
        <p:txBody>
          <a:bodyPr wrap="square" lIns="83935" tIns="41968" rIns="83935" bIns="41968">
            <a:spAutoFit/>
          </a:bodyPr>
          <a:lstStyle>
            <a:lvl1pPr defTabSz="53879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53879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400" b="1" dirty="0" smtClean="0">
                <a:latin typeface="Bookman Old Style"/>
                <a:cs typeface="Bookman Old Style"/>
              </a:rPr>
              <a:t>Introduction and Motivation</a:t>
            </a:r>
          </a:p>
          <a:p>
            <a:pPr algn="ctr" eaLnBrk="1" hangingPunct="1">
              <a:spcBef>
                <a:spcPct val="50000"/>
              </a:spcBef>
            </a:pPr>
            <a:endParaRPr lang="en-US" sz="300" b="1" dirty="0">
              <a:latin typeface="Bookman Old Style"/>
              <a:cs typeface="Bookman Old Style"/>
            </a:endParaRPr>
          </a:p>
        </p:txBody>
      </p:sp>
      <p:sp>
        <p:nvSpPr>
          <p:cNvPr id="13316" name="Rectangle 43"/>
          <p:cNvSpPr>
            <a:spLocks noChangeArrowheads="1"/>
          </p:cNvSpPr>
          <p:nvPr/>
        </p:nvSpPr>
        <p:spPr bwMode="auto">
          <a:xfrm rot="79379">
            <a:off x="9921650" y="10482038"/>
            <a:ext cx="125526" cy="246289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969" tIns="41985" rIns="83969" bIns="41985" anchor="ctr"/>
          <a:lstStyle/>
          <a:p>
            <a:endParaRPr lang="en-US"/>
          </a:p>
        </p:txBody>
      </p:sp>
      <p:sp>
        <p:nvSpPr>
          <p:cNvPr id="13317" name="Text Box 85"/>
          <p:cNvSpPr txBox="1">
            <a:spLocks noChangeArrowheads="1"/>
          </p:cNvSpPr>
          <p:nvPr/>
        </p:nvSpPr>
        <p:spPr bwMode="auto">
          <a:xfrm>
            <a:off x="571500" y="457200"/>
            <a:ext cx="31775400" cy="4833492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</p:spPr>
        <p:txBody>
          <a:bodyPr wrap="square" lIns="83935" tIns="41968" rIns="83935" bIns="41968">
            <a:spAutoFit/>
          </a:bodyPr>
          <a:lstStyle>
            <a:lvl1pPr defTabSz="53879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53879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ts val="1102"/>
              </a:spcBef>
            </a:pPr>
            <a:endParaRPr lang="en-US" sz="700" b="1" baseline="30000" dirty="0" smtClean="0">
              <a:cs typeface="Arial" charset="0"/>
            </a:endParaRPr>
          </a:p>
          <a:p>
            <a:pPr algn="ctr" eaLnBrk="1" hangingPunct="1">
              <a:spcBef>
                <a:spcPts val="1102"/>
              </a:spcBef>
            </a:pPr>
            <a:r>
              <a:rPr lang="en-US" sz="6600" b="1" dirty="0" smtClean="0">
                <a:latin typeface="Bookman Old Style"/>
                <a:cs typeface="Bookman Old Style"/>
              </a:rPr>
              <a:t>Verification of Thunderstorm Occurrence Using the </a:t>
            </a:r>
            <a:br>
              <a:rPr lang="en-US" sz="6600" b="1" dirty="0" smtClean="0">
                <a:latin typeface="Bookman Old Style"/>
                <a:cs typeface="Bookman Old Style"/>
              </a:rPr>
            </a:br>
            <a:r>
              <a:rPr lang="en-US" sz="6600" b="1" dirty="0" smtClean="0">
                <a:latin typeface="Bookman Old Style"/>
                <a:cs typeface="Bookman Old Style"/>
              </a:rPr>
              <a:t>National Lightning Detection Network</a:t>
            </a:r>
          </a:p>
          <a:p>
            <a:pPr algn="ctr" eaLnBrk="1" hangingPunct="1">
              <a:spcBef>
                <a:spcPts val="1102"/>
              </a:spcBef>
            </a:pPr>
            <a:endParaRPr lang="en-US" sz="200" dirty="0">
              <a:latin typeface="Bookman Old Style"/>
              <a:cs typeface="Bookman Old Style"/>
            </a:endParaRPr>
          </a:p>
          <a:p>
            <a:pPr algn="ctr" eaLnBrk="1" hangingPunct="1">
              <a:spcBef>
                <a:spcPts val="1102"/>
              </a:spcBef>
            </a:pPr>
            <a:r>
              <a:rPr lang="en-US" sz="6000" dirty="0" smtClean="0">
                <a:latin typeface="Bookman Old Style"/>
                <a:cs typeface="Bookman Old Style"/>
              </a:rPr>
              <a:t>Kristen </a:t>
            </a:r>
            <a:r>
              <a:rPr lang="en-US" sz="6000" dirty="0">
                <a:latin typeface="Bookman Old Style"/>
                <a:cs typeface="Bookman Old Style"/>
              </a:rPr>
              <a:t>L. </a:t>
            </a:r>
            <a:r>
              <a:rPr lang="en-US" sz="6000" dirty="0" smtClean="0">
                <a:latin typeface="Bookman Old Style"/>
                <a:cs typeface="Bookman Old Style"/>
              </a:rPr>
              <a:t>Corbosiero and Ross A. Lazear </a:t>
            </a:r>
            <a:endParaRPr lang="en-US" sz="6000" baseline="30000" dirty="0" smtClean="0">
              <a:latin typeface="Bookman Old Style"/>
              <a:cs typeface="Bookman Old Style"/>
            </a:endParaRPr>
          </a:p>
          <a:p>
            <a:pPr algn="ctr" eaLnBrk="1" hangingPunct="1">
              <a:spcBef>
                <a:spcPts val="1102"/>
              </a:spcBef>
            </a:pPr>
            <a:r>
              <a:rPr lang="en-US" sz="5400" dirty="0" smtClean="0">
                <a:latin typeface="Bookman Old Style"/>
                <a:cs typeface="Bookman Old Style"/>
              </a:rPr>
              <a:t>University </a:t>
            </a:r>
            <a:r>
              <a:rPr lang="en-US" sz="5400" dirty="0">
                <a:latin typeface="Bookman Old Style"/>
                <a:cs typeface="Bookman Old Style"/>
              </a:rPr>
              <a:t>at </a:t>
            </a:r>
            <a:r>
              <a:rPr lang="en-US" sz="5400" dirty="0" smtClean="0">
                <a:latin typeface="Bookman Old Style"/>
                <a:cs typeface="Bookman Old Style"/>
              </a:rPr>
              <a:t>Albany, State University of New York</a:t>
            </a:r>
          </a:p>
          <a:p>
            <a:pPr algn="ctr" eaLnBrk="1" hangingPunct="1">
              <a:spcBef>
                <a:spcPts val="1102"/>
              </a:spcBef>
            </a:pPr>
            <a:endParaRPr lang="en-US" sz="200" dirty="0">
              <a:latin typeface="Bookman Old Style"/>
              <a:cs typeface="Bookman Old Style"/>
            </a:endParaRPr>
          </a:p>
        </p:txBody>
      </p:sp>
      <p:sp>
        <p:nvSpPr>
          <p:cNvPr id="13318" name="Rectangle 92"/>
          <p:cNvSpPr>
            <a:spLocks noChangeArrowheads="1"/>
          </p:cNvSpPr>
          <p:nvPr/>
        </p:nvSpPr>
        <p:spPr bwMode="auto">
          <a:xfrm>
            <a:off x="668453" y="3116035"/>
            <a:ext cx="169509" cy="1577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935" tIns="41968" rIns="83935" bIns="41968">
            <a:spAutoFit/>
          </a:bodyPr>
          <a:lstStyle/>
          <a:p>
            <a:pPr defTabSz="841152" eaLnBrk="1" hangingPunct="1"/>
            <a:endParaRPr lang="en-US" sz="9700">
              <a:cs typeface="Arial" charset="0"/>
            </a:endParaRPr>
          </a:p>
        </p:txBody>
      </p:sp>
      <p:sp>
        <p:nvSpPr>
          <p:cNvPr id="13319" name="Rectangle 93"/>
          <p:cNvSpPr>
            <a:spLocks noChangeArrowheads="1"/>
          </p:cNvSpPr>
          <p:nvPr/>
        </p:nvSpPr>
        <p:spPr bwMode="auto">
          <a:xfrm>
            <a:off x="16213252" y="28591635"/>
            <a:ext cx="194922" cy="39237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781" tIns="41891" rIns="83781" bIns="41891">
            <a:spAutoFit/>
          </a:bodyPr>
          <a:lstStyle/>
          <a:p>
            <a:pPr defTabSz="841152" eaLnBrk="1" hangingPunct="1"/>
            <a:r>
              <a:rPr lang="en-US" sz="2000">
                <a:solidFill>
                  <a:schemeClr val="bg1"/>
                </a:solidFill>
                <a:latin typeface="Times New Roman" charset="0"/>
              </a:rPr>
              <a:t>a</a:t>
            </a:r>
            <a:endParaRPr lang="en-US" sz="2000">
              <a:latin typeface="Times New Roman" charset="0"/>
            </a:endParaRPr>
          </a:p>
        </p:txBody>
      </p:sp>
      <p:sp>
        <p:nvSpPr>
          <p:cNvPr id="13320" name="Rectangle 94"/>
          <p:cNvSpPr>
            <a:spLocks noChangeArrowheads="1"/>
          </p:cNvSpPr>
          <p:nvPr/>
        </p:nvSpPr>
        <p:spPr bwMode="auto">
          <a:xfrm>
            <a:off x="18808475" y="28523597"/>
            <a:ext cx="244929" cy="39237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781" tIns="41891" rIns="83781" bIns="41891">
            <a:spAutoFit/>
          </a:bodyPr>
          <a:lstStyle/>
          <a:p>
            <a:pPr defTabSz="841152" eaLnBrk="1" hangingPunct="1"/>
            <a:r>
              <a:rPr lang="en-US" sz="2000">
                <a:solidFill>
                  <a:schemeClr val="bg1"/>
                </a:solidFill>
                <a:latin typeface="Times New Roman" charset="0"/>
              </a:rPr>
              <a:t>a</a:t>
            </a:r>
            <a:endParaRPr lang="en-US" sz="2000">
              <a:latin typeface="Times New Roman" charset="0"/>
            </a:endParaRPr>
          </a:p>
        </p:txBody>
      </p:sp>
      <p:sp>
        <p:nvSpPr>
          <p:cNvPr id="13322" name="Rectangle 133"/>
          <p:cNvSpPr>
            <a:spLocks noChangeArrowheads="1"/>
          </p:cNvSpPr>
          <p:nvPr/>
        </p:nvSpPr>
        <p:spPr bwMode="auto">
          <a:xfrm>
            <a:off x="13790501" y="31275264"/>
            <a:ext cx="272031" cy="33093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900" tIns="41947" rIns="83900" bIns="41947">
            <a:spAutoFit/>
          </a:bodyPr>
          <a:lstStyle/>
          <a:p>
            <a:pPr defTabSz="841152" eaLnBrk="1" hangingPunct="1"/>
            <a:r>
              <a:rPr lang="en-US" sz="1600">
                <a:solidFill>
                  <a:schemeClr val="bg1"/>
                </a:solidFill>
                <a:latin typeface="Times New Roman" charset="0"/>
              </a:rPr>
              <a:t>o</a:t>
            </a:r>
            <a:endParaRPr lang="en-US" sz="3100">
              <a:latin typeface="Times New Roman" charset="0"/>
            </a:endParaRPr>
          </a:p>
        </p:txBody>
      </p:sp>
      <p:sp>
        <p:nvSpPr>
          <p:cNvPr id="20" name="Rectangle 38"/>
          <p:cNvSpPr>
            <a:spLocks noChangeArrowheads="1"/>
          </p:cNvSpPr>
          <p:nvPr/>
        </p:nvSpPr>
        <p:spPr bwMode="auto">
          <a:xfrm>
            <a:off x="571500" y="20574000"/>
            <a:ext cx="31775400" cy="15621000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3969" tIns="41985" rIns="83969" bIns="41985" anchor="ctr"/>
          <a:lstStyle/>
          <a:p>
            <a:endParaRPr lang="en-US"/>
          </a:p>
        </p:txBody>
      </p:sp>
      <p:pic>
        <p:nvPicPr>
          <p:cNvPr id="103" name="Picture 102" descr="screenshot_4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228850"/>
            <a:ext cx="7010400" cy="1866900"/>
          </a:xfrm>
          <a:prstGeom prst="rect">
            <a:avLst/>
          </a:prstGeom>
        </p:spPr>
      </p:pic>
      <p:pic>
        <p:nvPicPr>
          <p:cNvPr id="14" name="Picture 13" descr="Vaisala_Logo_PMS_313C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2091" y="2362200"/>
            <a:ext cx="6455709" cy="182880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762000" y="6567902"/>
            <a:ext cx="15849600" cy="10802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Bookman Old Style"/>
                <a:cs typeface="Bookman Old Style"/>
              </a:rPr>
              <a:t>Since 1983, a daily thunderstorm </a:t>
            </a:r>
            <a:r>
              <a:rPr lang="en-US" sz="3600" dirty="0" smtClean="0">
                <a:latin typeface="Bookman Old Style"/>
                <a:cs typeface="Bookman Old Style"/>
              </a:rPr>
              <a:t>probability forecast </a:t>
            </a:r>
            <a:r>
              <a:rPr lang="en-US" sz="3600" dirty="0">
                <a:latin typeface="Bookman Old Style"/>
                <a:cs typeface="Bookman Old Style"/>
              </a:rPr>
              <a:t>contest has been organized by </a:t>
            </a:r>
            <a:r>
              <a:rPr lang="en-US" sz="3600" dirty="0" smtClean="0">
                <a:latin typeface="Bookman Old Style"/>
                <a:cs typeface="Bookman Old Style"/>
              </a:rPr>
              <a:t>the Department </a:t>
            </a:r>
            <a:r>
              <a:rPr lang="en-US" sz="3600" dirty="0">
                <a:latin typeface="Bookman Old Style"/>
                <a:cs typeface="Bookman Old Style"/>
              </a:rPr>
              <a:t>of Atmospheric </a:t>
            </a:r>
            <a:r>
              <a:rPr lang="en-US" sz="3600" dirty="0" smtClean="0">
                <a:latin typeface="Bookman Old Style"/>
                <a:cs typeface="Bookman Old Style"/>
              </a:rPr>
              <a:t>and Environmental </a:t>
            </a:r>
            <a:r>
              <a:rPr lang="en-US" sz="3600" dirty="0">
                <a:latin typeface="Bookman Old Style"/>
                <a:cs typeface="Bookman Old Style"/>
              </a:rPr>
              <a:t>Sciences (DAES) at </a:t>
            </a:r>
            <a:r>
              <a:rPr lang="en-US" sz="3600" dirty="0" smtClean="0">
                <a:latin typeface="Bookman Old Style"/>
                <a:cs typeface="Bookman Old Style"/>
              </a:rPr>
              <a:t>the University </a:t>
            </a:r>
            <a:r>
              <a:rPr lang="en-US" sz="3600" dirty="0">
                <a:latin typeface="Bookman Old Style"/>
                <a:cs typeface="Bookman Old Style"/>
              </a:rPr>
              <a:t>at Albany during the </a:t>
            </a:r>
            <a:r>
              <a:rPr lang="en-US" sz="3600" dirty="0" smtClean="0">
                <a:latin typeface="Bookman Old Style"/>
                <a:cs typeface="Bookman Old Style"/>
              </a:rPr>
              <a:t>summer months </a:t>
            </a:r>
            <a:r>
              <a:rPr lang="en-US" sz="3600" dirty="0">
                <a:latin typeface="Bookman Old Style"/>
                <a:cs typeface="Bookman Old Style"/>
              </a:rPr>
              <a:t>of June, July, and August</a:t>
            </a:r>
            <a:r>
              <a:rPr lang="en-US" sz="3600" dirty="0" smtClean="0">
                <a:latin typeface="Bookman Old Style"/>
                <a:cs typeface="Bookman Old Style"/>
              </a:rPr>
              <a:t>.</a:t>
            </a:r>
          </a:p>
          <a:p>
            <a:pPr algn="ctr"/>
            <a:endParaRPr lang="en-US" sz="3600" dirty="0">
              <a:latin typeface="Bookman Old Style"/>
              <a:cs typeface="Bookman Old Style"/>
            </a:endParaRPr>
          </a:p>
          <a:p>
            <a:pPr algn="ctr"/>
            <a:endParaRPr lang="en-US" sz="3600" dirty="0" smtClean="0">
              <a:latin typeface="Bookman Old Style"/>
              <a:cs typeface="Bookman Old Style"/>
            </a:endParaRPr>
          </a:p>
          <a:p>
            <a:pPr algn="ctr"/>
            <a:endParaRPr lang="en-US" sz="3600" dirty="0">
              <a:latin typeface="Bookman Old Style"/>
              <a:cs typeface="Bookman Old Style"/>
            </a:endParaRPr>
          </a:p>
          <a:p>
            <a:pPr algn="ctr"/>
            <a:endParaRPr lang="en-US" sz="3600" dirty="0" smtClean="0">
              <a:latin typeface="Bookman Old Style"/>
              <a:cs typeface="Bookman Old Style"/>
            </a:endParaRPr>
          </a:p>
          <a:p>
            <a:pPr algn="ctr"/>
            <a:endParaRPr lang="en-US" sz="3600" dirty="0">
              <a:latin typeface="Bookman Old Style"/>
              <a:cs typeface="Bookman Old Style"/>
            </a:endParaRPr>
          </a:p>
          <a:p>
            <a:pPr algn="ctr"/>
            <a:endParaRPr lang="en-US" sz="3600" dirty="0" smtClean="0">
              <a:latin typeface="Bookman Old Style"/>
              <a:cs typeface="Bookman Old Style"/>
            </a:endParaRPr>
          </a:p>
          <a:p>
            <a:pPr algn="ctr"/>
            <a:endParaRPr lang="en-US" sz="3600" dirty="0">
              <a:latin typeface="Bookman Old Style"/>
              <a:cs typeface="Bookman Old Style"/>
            </a:endParaRPr>
          </a:p>
          <a:p>
            <a:pPr algn="ctr"/>
            <a:endParaRPr lang="en-US" sz="3600" dirty="0" smtClean="0">
              <a:latin typeface="Bookman Old Style"/>
              <a:cs typeface="Bookman Old Style"/>
            </a:endParaRPr>
          </a:p>
          <a:p>
            <a:pPr algn="ctr"/>
            <a:endParaRPr lang="en-US" sz="2400" dirty="0" smtClean="0">
              <a:latin typeface="Bookman Old Style"/>
              <a:cs typeface="Bookman Old Style"/>
            </a:endParaRPr>
          </a:p>
          <a:p>
            <a:pPr algn="ctr"/>
            <a:endParaRPr lang="en-US" dirty="0">
              <a:latin typeface="Bookman Old Style"/>
              <a:cs typeface="Bookman Old Style"/>
            </a:endParaRPr>
          </a:p>
          <a:p>
            <a:pPr algn="ctr"/>
            <a:r>
              <a:rPr lang="en-US" sz="3600" dirty="0">
                <a:latin typeface="Bookman Old Style"/>
                <a:cs typeface="Bookman Old Style"/>
              </a:rPr>
              <a:t>The contest involves predicting the </a:t>
            </a:r>
            <a:r>
              <a:rPr lang="en-US" sz="3600" dirty="0" smtClean="0">
                <a:latin typeface="Bookman Old Style"/>
                <a:cs typeface="Bookman Old Style"/>
              </a:rPr>
              <a:t>probability to </a:t>
            </a:r>
            <a:r>
              <a:rPr lang="en-US" sz="3600" dirty="0">
                <a:latin typeface="Bookman Old Style"/>
                <a:cs typeface="Bookman Old Style"/>
              </a:rPr>
              <a:t>the nearest 10% that </a:t>
            </a:r>
            <a:r>
              <a:rPr lang="en-US" sz="3600" dirty="0" smtClean="0">
                <a:latin typeface="Bookman Old Style"/>
                <a:cs typeface="Bookman Old Style"/>
              </a:rPr>
              <a:t>a</a:t>
            </a:r>
            <a:r>
              <a:rPr lang="en-US" sz="3600" dirty="0">
                <a:latin typeface="Bookman Old Style"/>
                <a:cs typeface="Bookman Old Style"/>
              </a:rPr>
              <a:t> </a:t>
            </a:r>
            <a:r>
              <a:rPr lang="en-US" sz="3600" dirty="0" smtClean="0">
                <a:latin typeface="Bookman Old Style"/>
                <a:cs typeface="Bookman Old Style"/>
              </a:rPr>
              <a:t>thunderstorm </a:t>
            </a:r>
            <a:r>
              <a:rPr lang="en-US" sz="3600" dirty="0">
                <a:latin typeface="Bookman Old Style"/>
                <a:cs typeface="Bookman Old Style"/>
              </a:rPr>
              <a:t>(</a:t>
            </a:r>
            <a:r>
              <a:rPr lang="en-US" sz="3600" dirty="0" smtClean="0">
                <a:latin typeface="Bookman Old Style"/>
                <a:cs typeface="Bookman Old Style"/>
              </a:rPr>
              <a:t>TS) will </a:t>
            </a:r>
            <a:r>
              <a:rPr lang="en-US" sz="3600" dirty="0">
                <a:latin typeface="Bookman Old Style"/>
                <a:cs typeface="Bookman Old Style"/>
              </a:rPr>
              <a:t>be reported during a 24 hour period at </a:t>
            </a:r>
            <a:r>
              <a:rPr lang="en-US" sz="3600" dirty="0" smtClean="0">
                <a:latin typeface="Bookman Old Style"/>
                <a:cs typeface="Bookman Old Style"/>
              </a:rPr>
              <a:t>10 locations </a:t>
            </a:r>
            <a:r>
              <a:rPr lang="en-US" sz="3600" dirty="0">
                <a:latin typeface="Bookman Old Style"/>
                <a:cs typeface="Bookman Old Style"/>
              </a:rPr>
              <a:t>across the continental U.S. listed </a:t>
            </a:r>
            <a:r>
              <a:rPr lang="en-US" sz="3600" dirty="0" smtClean="0">
                <a:latin typeface="Bookman Old Style"/>
                <a:cs typeface="Bookman Old Style"/>
              </a:rPr>
              <a:t>in the </a:t>
            </a:r>
            <a:r>
              <a:rPr lang="en-US" sz="3600" dirty="0">
                <a:latin typeface="Bookman Old Style"/>
                <a:cs typeface="Bookman Old Style"/>
              </a:rPr>
              <a:t>table above</a:t>
            </a:r>
            <a:r>
              <a:rPr lang="en-US" sz="3600" dirty="0" smtClean="0">
                <a:latin typeface="Bookman Old Style"/>
                <a:cs typeface="Bookman Old Style"/>
              </a:rPr>
              <a:t>.</a:t>
            </a:r>
          </a:p>
          <a:p>
            <a:pPr algn="ctr"/>
            <a:endParaRPr lang="en-US" sz="2400" dirty="0" smtClean="0">
              <a:latin typeface="Bookman Old Style"/>
              <a:cs typeface="Bookman Old Style"/>
            </a:endParaRPr>
          </a:p>
          <a:p>
            <a:pPr algn="ctr"/>
            <a:r>
              <a:rPr lang="en-US" sz="3600" dirty="0">
                <a:latin typeface="Bookman Old Style"/>
                <a:cs typeface="Bookman Old Style"/>
              </a:rPr>
              <a:t>In recent years however, there have </a:t>
            </a:r>
            <a:r>
              <a:rPr lang="en-US" sz="3600" dirty="0" smtClean="0">
                <a:latin typeface="Bookman Old Style"/>
                <a:cs typeface="Bookman Old Style"/>
              </a:rPr>
              <a:t>been</a:t>
            </a:r>
            <a:r>
              <a:rPr lang="en-US" sz="3600" dirty="0">
                <a:latin typeface="Bookman Old Style"/>
                <a:cs typeface="Bookman Old Style"/>
              </a:rPr>
              <a:t> </a:t>
            </a:r>
            <a:r>
              <a:rPr lang="en-US" sz="3600" dirty="0" smtClean="0">
                <a:latin typeface="Bookman Old Style"/>
                <a:cs typeface="Bookman Old Style"/>
              </a:rPr>
              <a:t>several </a:t>
            </a:r>
            <a:r>
              <a:rPr lang="en-US" sz="3600" dirty="0">
                <a:latin typeface="Bookman Old Style"/>
                <a:cs typeface="Bookman Old Style"/>
              </a:rPr>
              <a:t>instances in which a TS failed to </a:t>
            </a:r>
            <a:r>
              <a:rPr lang="en-US" sz="3600" dirty="0" smtClean="0">
                <a:latin typeface="Bookman Old Style"/>
                <a:cs typeface="Bookman Old Style"/>
              </a:rPr>
              <a:t>be</a:t>
            </a:r>
            <a:r>
              <a:rPr lang="en-US" sz="3600" dirty="0">
                <a:latin typeface="Bookman Old Style"/>
                <a:cs typeface="Bookman Old Style"/>
              </a:rPr>
              <a:t> </a:t>
            </a:r>
            <a:r>
              <a:rPr lang="en-US" sz="3600" dirty="0" smtClean="0">
                <a:latin typeface="Bookman Old Style"/>
                <a:cs typeface="Bookman Old Style"/>
              </a:rPr>
              <a:t>reported </a:t>
            </a:r>
            <a:r>
              <a:rPr lang="en-US" sz="3600" dirty="0">
                <a:latin typeface="Bookman Old Style"/>
                <a:cs typeface="Bookman Old Style"/>
              </a:rPr>
              <a:t>despite its occurrence</a:t>
            </a:r>
            <a:r>
              <a:rPr lang="en-US" sz="3600" dirty="0" smtClean="0">
                <a:latin typeface="Bookman Old Style"/>
                <a:cs typeface="Bookman Old Style"/>
              </a:rPr>
              <a:t>.</a:t>
            </a:r>
            <a:endParaRPr lang="en-US" sz="3600" dirty="0">
              <a:latin typeface="Bookman Old Style"/>
              <a:cs typeface="Bookman Old Style"/>
            </a:endParaRPr>
          </a:p>
        </p:txBody>
      </p:sp>
      <p:pic>
        <p:nvPicPr>
          <p:cNvPr id="106" name="Picture 105" descr="9509flashdensity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890" y="9144000"/>
            <a:ext cx="8950310" cy="4495800"/>
          </a:xfrm>
          <a:prstGeom prst="rect">
            <a:avLst/>
          </a:prstGeom>
        </p:spPr>
      </p:pic>
      <p:pic>
        <p:nvPicPr>
          <p:cNvPr id="107" name="Picture 106" descr="Consensus_090610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32" y="9067800"/>
            <a:ext cx="6462187" cy="4495800"/>
          </a:xfrm>
          <a:prstGeom prst="rect">
            <a:avLst/>
          </a:prstGeom>
        </p:spPr>
      </p:pic>
      <p:pic>
        <p:nvPicPr>
          <p:cNvPr id="37" name="Picture 36" descr="bna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8400" y="6477000"/>
            <a:ext cx="6781800" cy="670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Picture 38" descr="OHX_090611_144548.jpg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97" r="17983"/>
          <a:stretch/>
        </p:blipFill>
        <p:spPr>
          <a:xfrm>
            <a:off x="17221200" y="6857999"/>
            <a:ext cx="7883670" cy="632460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6916400" y="13283148"/>
            <a:ext cx="15163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Courier"/>
                <a:cs typeface="Courier"/>
              </a:rPr>
              <a:t>KBNA 111353Z VRB04KT 10SM SCT048 SCT075 BKN130 BKN200 26/22</a:t>
            </a:r>
            <a:endParaRPr lang="pt-BR" sz="3000" dirty="0" smtClean="0">
              <a:latin typeface="Courier"/>
              <a:cs typeface="Courier"/>
            </a:endParaRPr>
          </a:p>
          <a:p>
            <a:r>
              <a:rPr lang="pt-BR" sz="3000" dirty="0" smtClean="0">
                <a:latin typeface="Courier"/>
                <a:cs typeface="Courier"/>
              </a:rPr>
              <a:t>KBNA </a:t>
            </a:r>
            <a:r>
              <a:rPr lang="pt-BR" sz="3000" b="1" dirty="0">
                <a:solidFill>
                  <a:srgbClr val="FF0000"/>
                </a:solidFill>
                <a:latin typeface="Courier"/>
                <a:cs typeface="Courier"/>
              </a:rPr>
              <a:t>111453Z</a:t>
            </a:r>
            <a:r>
              <a:rPr lang="pt-BR" sz="3000" dirty="0">
                <a:latin typeface="Courier"/>
                <a:cs typeface="Courier"/>
              </a:rPr>
              <a:t> AUTO 27011G30KT 5SM R02L/1600V2400FT </a:t>
            </a:r>
            <a:r>
              <a:rPr lang="pt-BR" sz="3000" b="1" dirty="0">
                <a:solidFill>
                  <a:srgbClr val="008000"/>
                </a:solidFill>
                <a:latin typeface="Courier"/>
                <a:cs typeface="Courier"/>
              </a:rPr>
              <a:t>+RA BR </a:t>
            </a:r>
            <a:r>
              <a:rPr lang="pt-BR" sz="3000" dirty="0">
                <a:latin typeface="Courier"/>
                <a:cs typeface="Courier"/>
              </a:rPr>
              <a:t>FEW011</a:t>
            </a:r>
          </a:p>
          <a:p>
            <a:r>
              <a:rPr lang="pt-BR" sz="3000" dirty="0" smtClean="0">
                <a:latin typeface="Courier"/>
                <a:cs typeface="Courier"/>
              </a:rPr>
              <a:t>KBNA </a:t>
            </a:r>
            <a:r>
              <a:rPr lang="pt-BR" sz="3000" b="1" dirty="0">
                <a:solidFill>
                  <a:srgbClr val="FF0000"/>
                </a:solidFill>
                <a:latin typeface="Courier"/>
                <a:cs typeface="Courier"/>
              </a:rPr>
              <a:t>111458Z</a:t>
            </a:r>
            <a:r>
              <a:rPr lang="pt-BR" sz="3000" dirty="0">
                <a:latin typeface="Courier"/>
                <a:cs typeface="Courier"/>
              </a:rPr>
              <a:t> AUTO 29007G16KT 1/2SM R02L/1800V4000FT </a:t>
            </a:r>
            <a:r>
              <a:rPr lang="pt-BR" sz="3000" b="1" dirty="0">
                <a:solidFill>
                  <a:srgbClr val="008000"/>
                </a:solidFill>
                <a:latin typeface="Courier"/>
                <a:cs typeface="Courier"/>
              </a:rPr>
              <a:t>+RA FG </a:t>
            </a:r>
            <a:r>
              <a:rPr lang="pt-BR" sz="3000" dirty="0">
                <a:latin typeface="Courier"/>
                <a:cs typeface="Courier"/>
              </a:rPr>
              <a:t>BKN004</a:t>
            </a:r>
          </a:p>
          <a:p>
            <a:r>
              <a:rPr lang="pt-BR" sz="3000" dirty="0" smtClean="0">
                <a:latin typeface="Courier"/>
                <a:cs typeface="Courier"/>
              </a:rPr>
              <a:t>KBNA </a:t>
            </a:r>
            <a:r>
              <a:rPr lang="pt-BR" sz="3000" b="1" dirty="0">
                <a:solidFill>
                  <a:srgbClr val="FF0000"/>
                </a:solidFill>
                <a:latin typeface="Courier"/>
                <a:cs typeface="Courier"/>
              </a:rPr>
              <a:t>111506Z</a:t>
            </a:r>
            <a:r>
              <a:rPr lang="pt-BR" sz="3000" dirty="0">
                <a:latin typeface="Courier"/>
                <a:cs typeface="Courier"/>
              </a:rPr>
              <a:t> AUTO 36007KT 1SM R02L/3500VP6000FT </a:t>
            </a:r>
            <a:r>
              <a:rPr lang="pt-BR" sz="3000" b="1" dirty="0">
                <a:solidFill>
                  <a:srgbClr val="008000"/>
                </a:solidFill>
                <a:latin typeface="Courier"/>
                <a:cs typeface="Courier"/>
              </a:rPr>
              <a:t>+RA BR </a:t>
            </a:r>
            <a:r>
              <a:rPr lang="pt-BR" sz="3000" dirty="0">
                <a:latin typeface="Courier"/>
                <a:cs typeface="Courier"/>
              </a:rPr>
              <a:t>FEW003</a:t>
            </a:r>
          </a:p>
          <a:p>
            <a:r>
              <a:rPr lang="pt-BR" sz="3000" dirty="0" smtClean="0">
                <a:latin typeface="Courier"/>
                <a:cs typeface="Courier"/>
              </a:rPr>
              <a:t>KBNA </a:t>
            </a:r>
            <a:r>
              <a:rPr lang="pt-BR" sz="3000" b="1" dirty="0">
                <a:solidFill>
                  <a:srgbClr val="FF0000"/>
                </a:solidFill>
                <a:latin typeface="Courier"/>
                <a:cs typeface="Courier"/>
              </a:rPr>
              <a:t>111510Z</a:t>
            </a:r>
            <a:r>
              <a:rPr lang="pt-BR" sz="3000" dirty="0">
                <a:latin typeface="Courier"/>
                <a:cs typeface="Courier"/>
              </a:rPr>
              <a:t> AUTO 00000KT 2 1/2SM R02L/4500VP6000FT </a:t>
            </a:r>
            <a:r>
              <a:rPr lang="pt-BR" sz="3000" b="1" dirty="0">
                <a:solidFill>
                  <a:srgbClr val="008000"/>
                </a:solidFill>
                <a:latin typeface="Courier"/>
                <a:cs typeface="Courier"/>
              </a:rPr>
              <a:t>-RA BR </a:t>
            </a:r>
            <a:r>
              <a:rPr lang="pt-BR" sz="3000" dirty="0">
                <a:latin typeface="Courier"/>
                <a:cs typeface="Courier"/>
              </a:rPr>
              <a:t>FEW003</a:t>
            </a:r>
          </a:p>
          <a:p>
            <a:r>
              <a:rPr lang="pt-BR" sz="3000" dirty="0" smtClean="0">
                <a:latin typeface="Courier"/>
                <a:cs typeface="Courier"/>
              </a:rPr>
              <a:t>KBNA </a:t>
            </a:r>
            <a:r>
              <a:rPr lang="pt-BR" sz="3000" dirty="0">
                <a:latin typeface="Courier"/>
                <a:cs typeface="Courier"/>
              </a:rPr>
              <a:t>111517Z AUTO 23004KT 10SM </a:t>
            </a:r>
            <a:r>
              <a:rPr lang="pt-BR" sz="3000" b="1" dirty="0">
                <a:solidFill>
                  <a:srgbClr val="008000"/>
                </a:solidFill>
                <a:latin typeface="Courier"/>
                <a:cs typeface="Courier"/>
              </a:rPr>
              <a:t>-RA </a:t>
            </a:r>
            <a:r>
              <a:rPr lang="pt-BR" sz="3000" dirty="0">
                <a:latin typeface="Courier"/>
                <a:cs typeface="Courier"/>
              </a:rPr>
              <a:t>FEW005 BKN013 OVC075 20/19</a:t>
            </a:r>
          </a:p>
          <a:p>
            <a:r>
              <a:rPr lang="pt-BR" sz="3000" dirty="0" smtClean="0">
                <a:latin typeface="Courier"/>
                <a:cs typeface="Courier"/>
              </a:rPr>
              <a:t>KBNA </a:t>
            </a:r>
            <a:r>
              <a:rPr lang="pt-BR" sz="3000" dirty="0">
                <a:latin typeface="Courier"/>
                <a:cs typeface="Courier"/>
              </a:rPr>
              <a:t>111523Z AUTO 00000KT 10SM </a:t>
            </a:r>
            <a:r>
              <a:rPr lang="pt-BR" sz="3000" b="1" dirty="0">
                <a:solidFill>
                  <a:srgbClr val="008000"/>
                </a:solidFill>
                <a:latin typeface="Courier"/>
                <a:cs typeface="Courier"/>
              </a:rPr>
              <a:t>-RA </a:t>
            </a:r>
            <a:r>
              <a:rPr lang="pt-BR" sz="3000" dirty="0">
                <a:latin typeface="Courier"/>
                <a:cs typeface="Courier"/>
              </a:rPr>
              <a:t>FEW005 SCT021 OVC070 20/19</a:t>
            </a:r>
          </a:p>
          <a:p>
            <a:r>
              <a:rPr lang="pt-BR" sz="3000" dirty="0" smtClean="0">
                <a:latin typeface="Courier"/>
                <a:cs typeface="Courier"/>
              </a:rPr>
              <a:t>KBNA </a:t>
            </a:r>
            <a:r>
              <a:rPr lang="pt-BR" sz="3000" dirty="0">
                <a:latin typeface="Courier"/>
                <a:cs typeface="Courier"/>
              </a:rPr>
              <a:t>111553Z AUTO 29006KT 10SM BKN045 BKN060 OVC075 21/</a:t>
            </a:r>
            <a:r>
              <a:rPr lang="pt-BR" sz="3000" dirty="0" smtClean="0">
                <a:latin typeface="Courier"/>
                <a:cs typeface="Courier"/>
              </a:rPr>
              <a:t>19</a:t>
            </a:r>
            <a:endParaRPr lang="pt-BR" sz="3000" dirty="0">
              <a:latin typeface="Courier"/>
              <a:cs typeface="Courier"/>
            </a:endParaRPr>
          </a:p>
        </p:txBody>
      </p:sp>
      <p:sp>
        <p:nvSpPr>
          <p:cNvPr id="109" name="Text Box 39"/>
          <p:cNvSpPr txBox="1">
            <a:spLocks noChangeArrowheads="1"/>
          </p:cNvSpPr>
          <p:nvPr/>
        </p:nvSpPr>
        <p:spPr bwMode="auto">
          <a:xfrm>
            <a:off x="11963400" y="20024603"/>
            <a:ext cx="9208408" cy="85419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</p:spPr>
        <p:txBody>
          <a:bodyPr wrap="square" lIns="83935" tIns="41968" rIns="83935" bIns="41968">
            <a:spAutoFit/>
          </a:bodyPr>
          <a:lstStyle>
            <a:lvl1pPr defTabSz="53879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53879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400" b="1" dirty="0" smtClean="0">
                <a:latin typeface="Bookman Old Style"/>
                <a:cs typeface="Bookman Old Style"/>
              </a:rPr>
              <a:t>Climatology</a:t>
            </a:r>
          </a:p>
          <a:p>
            <a:pPr algn="ctr" eaLnBrk="1" hangingPunct="1">
              <a:spcBef>
                <a:spcPct val="50000"/>
              </a:spcBef>
            </a:pPr>
            <a:endParaRPr lang="en-US" sz="300" b="1" dirty="0">
              <a:latin typeface="Bookman Old Style"/>
              <a:cs typeface="Bookman Old Style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71500" y="17705219"/>
            <a:ext cx="31775400" cy="1954381"/>
          </a:xfrm>
          <a:prstGeom prst="rect">
            <a:avLst/>
          </a:prstGeom>
          <a:solidFill>
            <a:srgbClr val="C4FFC8"/>
          </a:solidFill>
          <a:ln w="76200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700" i="1" dirty="0">
                <a:latin typeface="Bookman Old Style"/>
                <a:cs typeface="Bookman Old Style"/>
              </a:rPr>
              <a:t>Given its continuous space and time coverage</a:t>
            </a:r>
            <a:r>
              <a:rPr lang="en-US" sz="3700" i="1" dirty="0" smtClean="0">
                <a:latin typeface="Bookman Old Style"/>
                <a:cs typeface="Bookman Old Style"/>
              </a:rPr>
              <a:t>, average </a:t>
            </a:r>
            <a:r>
              <a:rPr lang="en-US" sz="3700" i="1" dirty="0">
                <a:latin typeface="Bookman Old Style"/>
                <a:cs typeface="Bookman Old Style"/>
              </a:rPr>
              <a:t>detection efficiency of ~95% and </a:t>
            </a:r>
            <a:r>
              <a:rPr lang="en-US" sz="3700" i="1" dirty="0" smtClean="0">
                <a:latin typeface="Bookman Old Style"/>
                <a:cs typeface="Bookman Old Style"/>
              </a:rPr>
              <a:t>mean location </a:t>
            </a:r>
            <a:r>
              <a:rPr lang="en-US" sz="3700" i="1" dirty="0">
                <a:latin typeface="Bookman Old Style"/>
                <a:cs typeface="Bookman Old Style"/>
              </a:rPr>
              <a:t>errors of &lt;500 m, using the NLDN </a:t>
            </a:r>
            <a:r>
              <a:rPr lang="en-US" sz="3700" i="1" dirty="0" smtClean="0">
                <a:latin typeface="Bookman Old Style"/>
                <a:cs typeface="Bookman Old Style"/>
              </a:rPr>
              <a:t>to verify </a:t>
            </a:r>
            <a:r>
              <a:rPr lang="en-US" sz="3700" i="1" dirty="0">
                <a:latin typeface="Bookman Old Style"/>
                <a:cs typeface="Bookman Old Style"/>
              </a:rPr>
              <a:t>TS occurrence </a:t>
            </a:r>
            <a:r>
              <a:rPr lang="en-US" sz="3700" i="1" dirty="0" smtClean="0">
                <a:latin typeface="Bookman Old Style"/>
                <a:cs typeface="Bookman Old Style"/>
              </a:rPr>
              <a:t>is</a:t>
            </a:r>
            <a:r>
              <a:rPr lang="en-US" sz="3700" i="1" dirty="0">
                <a:latin typeface="Bookman Old Style"/>
                <a:cs typeface="Bookman Old Style"/>
              </a:rPr>
              <a:t> </a:t>
            </a:r>
            <a:r>
              <a:rPr lang="en-US" sz="3700" i="1" dirty="0" smtClean="0">
                <a:latin typeface="Bookman Old Style"/>
                <a:cs typeface="Bookman Old Style"/>
              </a:rPr>
              <a:t>explored </a:t>
            </a:r>
            <a:r>
              <a:rPr lang="en-US" sz="3700" i="1" dirty="0">
                <a:latin typeface="Bookman Old Style"/>
                <a:cs typeface="Bookman Old Style"/>
              </a:rPr>
              <a:t>between </a:t>
            </a:r>
            <a:r>
              <a:rPr lang="en-US" sz="3700" i="1" dirty="0" smtClean="0">
                <a:latin typeface="Bookman Old Style"/>
                <a:cs typeface="Bookman Old Style"/>
              </a:rPr>
              <a:t>2001 and 2011 at </a:t>
            </a:r>
            <a:r>
              <a:rPr lang="en-US" sz="3700" i="1" dirty="0">
                <a:latin typeface="Bookman Old Style"/>
                <a:cs typeface="Bookman Old Style"/>
              </a:rPr>
              <a:t>the original 10 stations of the </a:t>
            </a:r>
            <a:r>
              <a:rPr lang="en-US" sz="3700" i="1" dirty="0" smtClean="0">
                <a:latin typeface="Bookman Old Style"/>
                <a:cs typeface="Bookman Old Style"/>
              </a:rPr>
              <a:t>Albany forecast </a:t>
            </a:r>
            <a:r>
              <a:rPr lang="en-US" sz="3700" i="1" dirty="0">
                <a:latin typeface="Bookman Old Style"/>
                <a:cs typeface="Bookman Old Style"/>
              </a:rPr>
              <a:t>contest, plus 10 additional cities to </a:t>
            </a:r>
            <a:r>
              <a:rPr lang="en-US" sz="3700" i="1" dirty="0" smtClean="0">
                <a:latin typeface="Bookman Old Style"/>
                <a:cs typeface="Bookman Old Style"/>
              </a:rPr>
              <a:t>cover the </a:t>
            </a:r>
            <a:r>
              <a:rPr lang="en-US" sz="3700" i="1" dirty="0">
                <a:latin typeface="Bookman Old Style"/>
                <a:cs typeface="Bookman Old Style"/>
              </a:rPr>
              <a:t>full spectrum of summertime, </a:t>
            </a:r>
            <a:r>
              <a:rPr lang="en-US" sz="3700" i="1" dirty="0" smtClean="0">
                <a:latin typeface="Bookman Old Style"/>
                <a:cs typeface="Bookman Old Style"/>
              </a:rPr>
              <a:t>synoptic environments </a:t>
            </a:r>
            <a:r>
              <a:rPr lang="en-US" sz="3700" i="1" dirty="0">
                <a:latin typeface="Bookman Old Style"/>
                <a:cs typeface="Bookman Old Style"/>
              </a:rPr>
              <a:t>and rates of </a:t>
            </a:r>
            <a:r>
              <a:rPr lang="en-US" sz="3700" i="1" dirty="0" smtClean="0">
                <a:latin typeface="Bookman Old Style"/>
                <a:cs typeface="Bookman Old Style"/>
              </a:rPr>
              <a:t>thunderstorm occurrence </a:t>
            </a:r>
            <a:r>
              <a:rPr lang="en-US" sz="3700" i="1" dirty="0">
                <a:latin typeface="Bookman Old Style"/>
                <a:cs typeface="Bookman Old Style"/>
              </a:rPr>
              <a:t>across the continental U.S</a:t>
            </a:r>
            <a:r>
              <a:rPr lang="en-US" sz="3700" i="1" dirty="0" smtClean="0">
                <a:latin typeface="Bookman Old Style"/>
                <a:cs typeface="Bookman Old Style"/>
              </a:rPr>
              <a:t>.</a:t>
            </a:r>
          </a:p>
          <a:p>
            <a:pPr algn="ctr"/>
            <a:endParaRPr lang="en-US" sz="1000" i="1" dirty="0" smtClean="0">
              <a:latin typeface="Bookman Old Style"/>
              <a:cs typeface="Bookman Old Style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85800" y="33886676"/>
            <a:ext cx="16916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>
                <a:latin typeface="Bookman Old Style"/>
                <a:cs typeface="Bookman Old Style"/>
              </a:rPr>
              <a:t>The </a:t>
            </a:r>
            <a:r>
              <a:rPr lang="en-US" sz="3500" dirty="0" smtClean="0">
                <a:latin typeface="Bookman Old Style"/>
                <a:cs typeface="Bookman Old Style"/>
              </a:rPr>
              <a:t>table </a:t>
            </a:r>
            <a:r>
              <a:rPr lang="en-US" sz="3500" dirty="0">
                <a:latin typeface="Bookman Old Style"/>
                <a:cs typeface="Bookman Old Style"/>
              </a:rPr>
              <a:t>&amp; bar charts show the </a:t>
            </a:r>
            <a:r>
              <a:rPr lang="en-US" sz="3500" dirty="0" smtClean="0">
                <a:latin typeface="Bookman Old Style"/>
                <a:cs typeface="Bookman Old Style"/>
              </a:rPr>
              <a:t>June,</a:t>
            </a:r>
            <a:br>
              <a:rPr lang="en-US" sz="3500" dirty="0" smtClean="0">
                <a:latin typeface="Bookman Old Style"/>
                <a:cs typeface="Bookman Old Style"/>
              </a:rPr>
            </a:br>
            <a:r>
              <a:rPr lang="en-US" sz="3500" dirty="0" smtClean="0">
                <a:latin typeface="Bookman Old Style"/>
                <a:cs typeface="Bookman Old Style"/>
              </a:rPr>
              <a:t>July &amp; August </a:t>
            </a:r>
            <a:r>
              <a:rPr lang="en-US" sz="3500" dirty="0">
                <a:latin typeface="Bookman Old Style"/>
                <a:cs typeface="Bookman Old Style"/>
              </a:rPr>
              <a:t>METAR </a:t>
            </a:r>
            <a:r>
              <a:rPr lang="en-US" sz="3500" dirty="0" smtClean="0">
                <a:latin typeface="Bookman Old Style"/>
                <a:cs typeface="Bookman Old Style"/>
              </a:rPr>
              <a:t>TS and NLDN lightning </a:t>
            </a:r>
            <a:r>
              <a:rPr lang="en-US" sz="3500" dirty="0" err="1" smtClean="0">
                <a:latin typeface="Bookman Old Style"/>
                <a:cs typeface="Bookman Old Style"/>
              </a:rPr>
              <a:t>climatologies</a:t>
            </a:r>
            <a:r>
              <a:rPr lang="en-US" sz="3500" dirty="0" smtClean="0">
                <a:latin typeface="Bookman Old Style"/>
                <a:cs typeface="Bookman Old Style"/>
              </a:rPr>
              <a:t> within 5,10,15 &amp; 20 </a:t>
            </a:r>
            <a:r>
              <a:rPr lang="en-US" sz="3500" dirty="0">
                <a:latin typeface="Bookman Old Style"/>
                <a:cs typeface="Bookman Old Style"/>
              </a:rPr>
              <a:t>km of each </a:t>
            </a:r>
            <a:r>
              <a:rPr lang="en-US" sz="3500" dirty="0" smtClean="0">
                <a:latin typeface="Bookman Old Style"/>
                <a:cs typeface="Bookman Old Style"/>
              </a:rPr>
              <a:t>station as the fraction of days with a TS report/flash.  Red numbers show the </a:t>
            </a:r>
            <a:r>
              <a:rPr lang="en-US" sz="3500" dirty="0">
                <a:latin typeface="Bookman Old Style"/>
                <a:cs typeface="Bookman Old Style"/>
              </a:rPr>
              <a:t>radial bin with the NLDN value closest </a:t>
            </a:r>
            <a:r>
              <a:rPr lang="en-US" sz="3500" dirty="0" smtClean="0">
                <a:latin typeface="Bookman Old Style"/>
                <a:cs typeface="Bookman Old Style"/>
              </a:rPr>
              <a:t>to the METAR.</a:t>
            </a:r>
            <a:endParaRPr lang="en-US" sz="3500" dirty="0">
              <a:latin typeface="Bookman Old Style"/>
              <a:cs typeface="Bookman Old Style"/>
            </a:endParaRPr>
          </a:p>
        </p:txBody>
      </p:sp>
      <p:pic>
        <p:nvPicPr>
          <p:cNvPr id="46" name="Picture 45" descr="June0111_Climo_bargraph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981" y="20787909"/>
            <a:ext cx="7832019" cy="4358091"/>
          </a:xfrm>
          <a:prstGeom prst="rect">
            <a:avLst/>
          </a:prstGeom>
        </p:spPr>
      </p:pic>
      <p:pic>
        <p:nvPicPr>
          <p:cNvPr id="48" name="Picture 47" descr="July0111_Climo_bargraph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208" y="25164166"/>
            <a:ext cx="7796174" cy="4325234"/>
          </a:xfrm>
          <a:prstGeom prst="rect">
            <a:avLst/>
          </a:prstGeom>
        </p:spPr>
      </p:pic>
      <p:pic>
        <p:nvPicPr>
          <p:cNvPr id="49" name="Picture 48" descr="August0111_Climo_bargraph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208" y="29510553"/>
            <a:ext cx="7796174" cy="4322247"/>
          </a:xfrm>
          <a:prstGeom prst="rect">
            <a:avLst/>
          </a:prstGeom>
        </p:spPr>
      </p:pic>
      <p:pic>
        <p:nvPicPr>
          <p:cNvPr id="72" name="Picture 71" descr="August_climo.png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"/>
          <a:stretch/>
        </p:blipFill>
        <p:spPr>
          <a:xfrm>
            <a:off x="9255258" y="27051000"/>
            <a:ext cx="7096916" cy="73914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153400" y="11963400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Bookman Old Style"/>
                <a:cs typeface="Bookman Old Style"/>
              </a:rPr>
              <a:t>1995 – 2009</a:t>
            </a:r>
          </a:p>
          <a:p>
            <a:r>
              <a:rPr lang="en-US" sz="2000" b="1" dirty="0" smtClean="0">
                <a:latin typeface="Bookman Old Style"/>
                <a:cs typeface="Bookman Old Style"/>
              </a:rPr>
              <a:t>Flashes per km</a:t>
            </a:r>
            <a:r>
              <a:rPr lang="en-US" sz="2000" b="1" baseline="30000" dirty="0" smtClean="0">
                <a:latin typeface="Bookman Old Style"/>
                <a:cs typeface="Bookman Old Style"/>
              </a:rPr>
              <a:t>2</a:t>
            </a:r>
            <a:r>
              <a:rPr lang="en-US" sz="2000" b="1" dirty="0" smtClean="0">
                <a:latin typeface="Bookman Old Style"/>
                <a:cs typeface="Bookman Old Style"/>
              </a:rPr>
              <a:t> per year</a:t>
            </a:r>
            <a:endParaRPr lang="en-US" sz="2000" b="1" dirty="0">
              <a:latin typeface="Bookman Old Style"/>
              <a:cs typeface="Bookman Old Style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098000" y="89154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Bookman Old Style"/>
                <a:cs typeface="Bookman Old Style"/>
              </a:rPr>
              <a:t>BNA</a:t>
            </a:r>
            <a:endParaRPr lang="en-US" sz="2800" b="1" dirty="0">
              <a:latin typeface="Bookman Old Style"/>
              <a:cs typeface="Bookman Old Style"/>
            </a:endParaRPr>
          </a:p>
        </p:txBody>
      </p:sp>
      <p:sp>
        <p:nvSpPr>
          <p:cNvPr id="5" name="5-Point Star 4"/>
          <p:cNvSpPr/>
          <p:nvPr/>
        </p:nvSpPr>
        <p:spPr bwMode="auto">
          <a:xfrm>
            <a:off x="21793200" y="9067800"/>
            <a:ext cx="381000" cy="381000"/>
          </a:xfrm>
          <a:prstGeom prst="star5">
            <a:avLst/>
          </a:prstGeom>
          <a:solidFill>
            <a:srgbClr val="FFFF00"/>
          </a:solidFill>
          <a:ln w="317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3047470" y="6868180"/>
            <a:ext cx="2057400" cy="523220"/>
          </a:xfrm>
          <a:prstGeom prst="rect">
            <a:avLst/>
          </a:prstGeom>
          <a:solidFill>
            <a:schemeClr val="bg1">
              <a:alpha val="68000"/>
            </a:schemeClr>
          </a:solidFill>
          <a:ln w="381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Bookman Old Style"/>
                <a:cs typeface="Bookman Old Style"/>
              </a:rPr>
              <a:t>1445 UTC</a:t>
            </a:r>
            <a:endParaRPr lang="en-US" sz="2800" b="1" dirty="0">
              <a:solidFill>
                <a:srgbClr val="FF0000"/>
              </a:solidFill>
              <a:latin typeface="Bookman Old Style"/>
              <a:cs typeface="Bookman Old Style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5776936" y="11125200"/>
            <a:ext cx="2667000" cy="1785104"/>
          </a:xfrm>
          <a:prstGeom prst="rect">
            <a:avLst/>
          </a:prstGeom>
          <a:solidFill>
            <a:schemeClr val="bg1">
              <a:alpha val="50000"/>
            </a:schemeClr>
          </a:solidFill>
          <a:ln w="381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Bookman Old Style"/>
                <a:cs typeface="Bookman Old Style"/>
              </a:rPr>
              <a:t>1300 - 1359 UTC</a:t>
            </a:r>
          </a:p>
          <a:p>
            <a:r>
              <a:rPr lang="en-US" b="1" dirty="0" smtClean="0">
                <a:solidFill>
                  <a:srgbClr val="FFC707"/>
                </a:solidFill>
                <a:latin typeface="Bookman Old Style"/>
                <a:cs typeface="Bookman Old Style"/>
              </a:rPr>
              <a:t>1400 </a:t>
            </a:r>
            <a:r>
              <a:rPr lang="en-US" b="1" dirty="0">
                <a:solidFill>
                  <a:srgbClr val="FFC707"/>
                </a:solidFill>
                <a:latin typeface="Bookman Old Style"/>
                <a:cs typeface="Bookman Old Style"/>
              </a:rPr>
              <a:t>- </a:t>
            </a:r>
            <a:r>
              <a:rPr lang="en-US" b="1" dirty="0" smtClean="0">
                <a:solidFill>
                  <a:srgbClr val="FFC707"/>
                </a:solidFill>
                <a:latin typeface="Bookman Old Style"/>
                <a:cs typeface="Bookman Old Style"/>
              </a:rPr>
              <a:t>1459 </a:t>
            </a:r>
            <a:r>
              <a:rPr lang="en-US" b="1" dirty="0">
                <a:solidFill>
                  <a:srgbClr val="FFC707"/>
                </a:solidFill>
                <a:latin typeface="Bookman Old Style"/>
                <a:cs typeface="Bookman Old Style"/>
              </a:rPr>
              <a:t>UTC</a:t>
            </a:r>
          </a:p>
          <a:p>
            <a:r>
              <a:rPr lang="en-US" b="1" dirty="0" smtClean="0">
                <a:solidFill>
                  <a:srgbClr val="00F702"/>
                </a:solidFill>
                <a:latin typeface="Bookman Old Style"/>
                <a:cs typeface="Bookman Old Style"/>
              </a:rPr>
              <a:t>1500 </a:t>
            </a:r>
            <a:r>
              <a:rPr lang="en-US" b="1" dirty="0">
                <a:solidFill>
                  <a:srgbClr val="00F702"/>
                </a:solidFill>
                <a:latin typeface="Bookman Old Style"/>
                <a:cs typeface="Bookman Old Style"/>
              </a:rPr>
              <a:t>- </a:t>
            </a:r>
            <a:r>
              <a:rPr lang="en-US" b="1" dirty="0" smtClean="0">
                <a:solidFill>
                  <a:srgbClr val="00F702"/>
                </a:solidFill>
                <a:latin typeface="Bookman Old Style"/>
                <a:cs typeface="Bookman Old Style"/>
              </a:rPr>
              <a:t>1559 </a:t>
            </a:r>
            <a:r>
              <a:rPr lang="en-US" b="1" dirty="0">
                <a:solidFill>
                  <a:srgbClr val="00F702"/>
                </a:solidFill>
                <a:latin typeface="Bookman Old Style"/>
                <a:cs typeface="Bookman Old Style"/>
              </a:rPr>
              <a:t>UTC</a:t>
            </a:r>
          </a:p>
          <a:p>
            <a:r>
              <a:rPr lang="en-US" b="1" dirty="0" smtClean="0">
                <a:solidFill>
                  <a:srgbClr val="078FFF"/>
                </a:solidFill>
                <a:latin typeface="Bookman Old Style"/>
                <a:cs typeface="Bookman Old Style"/>
              </a:rPr>
              <a:t>1600 </a:t>
            </a:r>
            <a:r>
              <a:rPr lang="en-US" b="1" dirty="0">
                <a:solidFill>
                  <a:srgbClr val="078FFF"/>
                </a:solidFill>
                <a:latin typeface="Bookman Old Style"/>
                <a:cs typeface="Bookman Old Style"/>
              </a:rPr>
              <a:t>- </a:t>
            </a:r>
            <a:r>
              <a:rPr lang="en-US" b="1" dirty="0" smtClean="0">
                <a:solidFill>
                  <a:srgbClr val="078FFF"/>
                </a:solidFill>
                <a:latin typeface="Bookman Old Style"/>
                <a:cs typeface="Bookman Old Style"/>
              </a:rPr>
              <a:t>1659 </a:t>
            </a:r>
            <a:r>
              <a:rPr lang="en-US" b="1" dirty="0">
                <a:solidFill>
                  <a:srgbClr val="078FFF"/>
                </a:solidFill>
                <a:latin typeface="Bookman Old Style"/>
                <a:cs typeface="Bookman Old Style"/>
              </a:rPr>
              <a:t>UTC</a:t>
            </a:r>
          </a:p>
          <a:p>
            <a:r>
              <a:rPr lang="en-US" b="1" dirty="0" smtClean="0">
                <a:solidFill>
                  <a:srgbClr val="9D04FF"/>
                </a:solidFill>
                <a:latin typeface="Bookman Old Style"/>
                <a:cs typeface="Bookman Old Style"/>
              </a:rPr>
              <a:t>1700 </a:t>
            </a:r>
            <a:r>
              <a:rPr lang="en-US" b="1" dirty="0">
                <a:solidFill>
                  <a:srgbClr val="9D04FF"/>
                </a:solidFill>
                <a:latin typeface="Bookman Old Style"/>
                <a:cs typeface="Bookman Old Style"/>
              </a:rPr>
              <a:t>- </a:t>
            </a:r>
            <a:r>
              <a:rPr lang="en-US" b="1" dirty="0" smtClean="0">
                <a:solidFill>
                  <a:srgbClr val="9D04FF"/>
                </a:solidFill>
                <a:latin typeface="Bookman Old Style"/>
                <a:cs typeface="Bookman Old Style"/>
              </a:rPr>
              <a:t>1759 UTC</a:t>
            </a:r>
            <a:endParaRPr lang="en-US" b="1" dirty="0">
              <a:solidFill>
                <a:srgbClr val="9D04FF"/>
              </a:solidFill>
              <a:latin typeface="Bookman Old Style"/>
              <a:cs typeface="Bookman Old Style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6746200" y="6858000"/>
            <a:ext cx="2590800" cy="1200328"/>
          </a:xfrm>
          <a:prstGeom prst="rect">
            <a:avLst/>
          </a:prstGeom>
          <a:noFill/>
          <a:ln w="38100" cmpd="sng"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  <a:latin typeface="Bookman Old Style"/>
                <a:cs typeface="Bookman Old Style"/>
              </a:rPr>
              <a:t>Range circles every 5 km from BNA</a:t>
            </a:r>
            <a:endParaRPr lang="en-US" sz="2400" b="1" dirty="0">
              <a:solidFill>
                <a:schemeClr val="bg1">
                  <a:lumMod val="65000"/>
                </a:schemeClr>
              </a:solidFill>
              <a:latin typeface="Bookman Old Style"/>
              <a:cs typeface="Bookman Old Style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28041600" y="8001000"/>
            <a:ext cx="533400" cy="9906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grpSp>
        <p:nvGrpSpPr>
          <p:cNvPr id="12" name="Group 11"/>
          <p:cNvGrpSpPr/>
          <p:nvPr/>
        </p:nvGrpSpPr>
        <p:grpSpPr>
          <a:xfrm>
            <a:off x="9186332" y="21107400"/>
            <a:ext cx="7196668" cy="5808133"/>
            <a:chOff x="9228667" y="21149733"/>
            <a:chExt cx="7196668" cy="5808133"/>
          </a:xfrm>
        </p:grpSpPr>
        <p:pic>
          <p:nvPicPr>
            <p:cNvPr id="55" name="Picture 54" descr="Nashville_satellite.png"/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32" t="721" r="6035" b="289"/>
            <a:stretch/>
          </p:blipFill>
          <p:spPr>
            <a:xfrm>
              <a:off x="9228667" y="21149733"/>
              <a:ext cx="7196668" cy="5808133"/>
            </a:xfrm>
            <a:prstGeom prst="rect">
              <a:avLst/>
            </a:prstGeom>
          </p:spPr>
        </p:pic>
        <p:sp>
          <p:nvSpPr>
            <p:cNvPr id="11" name="Oval 10"/>
            <p:cNvSpPr>
              <a:spLocks noChangeAspect="1"/>
            </p:cNvSpPr>
            <p:nvPr/>
          </p:nvSpPr>
          <p:spPr bwMode="auto">
            <a:xfrm>
              <a:off x="12215241" y="23645241"/>
              <a:ext cx="1172718" cy="1172718"/>
            </a:xfrm>
            <a:prstGeom prst="ellipse">
              <a:avLst/>
            </a:prstGeom>
            <a:noFill/>
            <a:ln w="635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44" name="Oval 43"/>
            <p:cNvSpPr>
              <a:spLocks noChangeAspect="1"/>
            </p:cNvSpPr>
            <p:nvPr/>
          </p:nvSpPr>
          <p:spPr bwMode="auto">
            <a:xfrm>
              <a:off x="11696700" y="23126700"/>
              <a:ext cx="2209800" cy="2209800"/>
            </a:xfrm>
            <a:prstGeom prst="ellipse">
              <a:avLst/>
            </a:prstGeom>
            <a:noFill/>
            <a:ln w="635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47" name="Oval 46"/>
            <p:cNvSpPr>
              <a:spLocks noChangeAspect="1"/>
            </p:cNvSpPr>
            <p:nvPr/>
          </p:nvSpPr>
          <p:spPr bwMode="auto">
            <a:xfrm>
              <a:off x="11125200" y="22555200"/>
              <a:ext cx="3352800" cy="3352800"/>
            </a:xfrm>
            <a:prstGeom prst="ellipse">
              <a:avLst/>
            </a:prstGeom>
            <a:noFill/>
            <a:ln w="635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50" name="Oval 49"/>
            <p:cNvSpPr>
              <a:spLocks noChangeAspect="1"/>
            </p:cNvSpPr>
            <p:nvPr/>
          </p:nvSpPr>
          <p:spPr bwMode="auto">
            <a:xfrm>
              <a:off x="10591800" y="22021800"/>
              <a:ext cx="4419600" cy="4419600"/>
            </a:xfrm>
            <a:prstGeom prst="ellipse">
              <a:avLst/>
            </a:prstGeom>
            <a:noFill/>
            <a:ln w="635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9179058" y="21031200"/>
            <a:ext cx="3657600" cy="830997"/>
          </a:xfrm>
          <a:prstGeom prst="rect">
            <a:avLst/>
          </a:prstGeom>
          <a:noFill/>
          <a:ln w="38100" cmpd="sng"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latin typeface="Bookman Old Style"/>
                <a:cs typeface="Bookman Old Style"/>
              </a:rPr>
              <a:t>Range circles every</a:t>
            </a:r>
            <a:br>
              <a:rPr lang="en-US" sz="2400" b="1" dirty="0" smtClean="0">
                <a:solidFill>
                  <a:srgbClr val="FFFF00"/>
                </a:solidFill>
                <a:latin typeface="Bookman Old Style"/>
                <a:cs typeface="Bookman Old Style"/>
              </a:rPr>
            </a:br>
            <a:r>
              <a:rPr lang="en-US" sz="2400" b="1" dirty="0" smtClean="0">
                <a:solidFill>
                  <a:srgbClr val="FFFF00"/>
                </a:solidFill>
                <a:latin typeface="Bookman Old Style"/>
                <a:cs typeface="Bookman Old Style"/>
              </a:rPr>
              <a:t>5 km from BNA</a:t>
            </a:r>
            <a:endParaRPr lang="en-US" sz="2400" b="1" dirty="0">
              <a:solidFill>
                <a:srgbClr val="FFFF00"/>
              </a:solidFill>
              <a:latin typeface="Bookman Old Style"/>
              <a:cs typeface="Bookman Old Style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916400" y="21178716"/>
            <a:ext cx="15011400" cy="136652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Bookman Old Style"/>
                <a:cs typeface="Bookman Old Style"/>
              </a:rPr>
              <a:t>The </a:t>
            </a:r>
            <a:r>
              <a:rPr lang="en-US" sz="3600" dirty="0" smtClean="0">
                <a:latin typeface="Bookman Old Style"/>
                <a:cs typeface="Bookman Old Style"/>
              </a:rPr>
              <a:t>table and charts to the left explore </a:t>
            </a:r>
            <a:r>
              <a:rPr lang="en-US" sz="3600" dirty="0">
                <a:latin typeface="Bookman Old Style"/>
                <a:cs typeface="Bookman Old Style"/>
              </a:rPr>
              <a:t>the number of METAR TS </a:t>
            </a:r>
            <a:r>
              <a:rPr lang="en-US" sz="3600" dirty="0" smtClean="0">
                <a:latin typeface="Bookman Old Style"/>
                <a:cs typeface="Bookman Old Style"/>
              </a:rPr>
              <a:t>and NLDN </a:t>
            </a:r>
            <a:r>
              <a:rPr lang="en-US" sz="3600" dirty="0">
                <a:latin typeface="Bookman Old Style"/>
                <a:cs typeface="Bookman Old Style"/>
              </a:rPr>
              <a:t>lightning days without taking into </a:t>
            </a:r>
            <a:r>
              <a:rPr lang="en-US" sz="3600" dirty="0" smtClean="0">
                <a:latin typeface="Bookman Old Style"/>
                <a:cs typeface="Bookman Old Style"/>
              </a:rPr>
              <a:t>account whether the days match</a:t>
            </a:r>
            <a:r>
              <a:rPr lang="en-US" sz="3600" dirty="0">
                <a:latin typeface="Bookman Old Style"/>
                <a:cs typeface="Bookman Old Style"/>
              </a:rPr>
              <a:t>. The tables </a:t>
            </a:r>
            <a:r>
              <a:rPr lang="en-US" sz="3600" dirty="0" smtClean="0">
                <a:latin typeface="Bookman Old Style"/>
                <a:cs typeface="Bookman Old Style"/>
              </a:rPr>
              <a:t>below take </a:t>
            </a:r>
            <a:r>
              <a:rPr lang="en-US" sz="3600" dirty="0">
                <a:latin typeface="Bookman Old Style"/>
                <a:cs typeface="Bookman Old Style"/>
              </a:rPr>
              <a:t>date matching into account and address </a:t>
            </a:r>
            <a:r>
              <a:rPr lang="en-US" sz="3600" dirty="0" smtClean="0">
                <a:latin typeface="Bookman Old Style"/>
                <a:cs typeface="Bookman Old Style"/>
              </a:rPr>
              <a:t>two fundamental questions: </a:t>
            </a:r>
          </a:p>
          <a:p>
            <a:pPr algn="ctr"/>
            <a:endParaRPr lang="en-US" sz="3600" dirty="0">
              <a:latin typeface="Bookman Old Style"/>
              <a:cs typeface="Bookman Old Style"/>
            </a:endParaRPr>
          </a:p>
          <a:p>
            <a:pPr algn="ctr"/>
            <a:endParaRPr lang="en-US" sz="3600" dirty="0" smtClean="0">
              <a:latin typeface="Bookman Old Style"/>
              <a:cs typeface="Bookman Old Style"/>
            </a:endParaRPr>
          </a:p>
          <a:p>
            <a:pPr algn="ctr"/>
            <a:endParaRPr lang="en-US" sz="3600" dirty="0">
              <a:latin typeface="Bookman Old Style"/>
              <a:cs typeface="Bookman Old Style"/>
            </a:endParaRPr>
          </a:p>
          <a:p>
            <a:pPr algn="ctr"/>
            <a:endParaRPr lang="en-US" sz="3600" dirty="0" smtClean="0">
              <a:latin typeface="Bookman Old Style"/>
              <a:cs typeface="Bookman Old Style"/>
            </a:endParaRPr>
          </a:p>
          <a:p>
            <a:pPr algn="ctr"/>
            <a:endParaRPr lang="en-US" sz="3600" dirty="0">
              <a:latin typeface="Bookman Old Style"/>
              <a:cs typeface="Bookman Old Style"/>
            </a:endParaRPr>
          </a:p>
          <a:p>
            <a:pPr algn="ctr"/>
            <a:endParaRPr lang="en-US" sz="3600" dirty="0" smtClean="0">
              <a:latin typeface="Bookman Old Style"/>
              <a:cs typeface="Bookman Old Style"/>
            </a:endParaRPr>
          </a:p>
          <a:p>
            <a:pPr algn="ctr"/>
            <a:endParaRPr lang="en-US" sz="3600" dirty="0">
              <a:latin typeface="Bookman Old Style"/>
              <a:cs typeface="Bookman Old Style"/>
            </a:endParaRPr>
          </a:p>
          <a:p>
            <a:pPr algn="ctr"/>
            <a:endParaRPr lang="en-US" sz="3600" dirty="0" smtClean="0">
              <a:latin typeface="Bookman Old Style"/>
              <a:cs typeface="Bookman Old Style"/>
            </a:endParaRPr>
          </a:p>
          <a:p>
            <a:pPr algn="ctr"/>
            <a:endParaRPr lang="en-US" sz="3600" dirty="0">
              <a:latin typeface="Bookman Old Style"/>
              <a:cs typeface="Bookman Old Style"/>
            </a:endParaRPr>
          </a:p>
          <a:p>
            <a:pPr algn="ctr"/>
            <a:endParaRPr lang="en-US" sz="3600" dirty="0" smtClean="0">
              <a:latin typeface="Bookman Old Style"/>
              <a:cs typeface="Bookman Old Style"/>
            </a:endParaRPr>
          </a:p>
          <a:p>
            <a:pPr algn="ctr"/>
            <a:endParaRPr lang="en-US" sz="3600" dirty="0" smtClean="0">
              <a:latin typeface="Bookman Old Style"/>
              <a:cs typeface="Bookman Old Style"/>
            </a:endParaRPr>
          </a:p>
          <a:p>
            <a:pPr algn="ctr"/>
            <a:endParaRPr lang="en-US" sz="3600" dirty="0">
              <a:latin typeface="Bookman Old Style"/>
              <a:cs typeface="Bookman Old Style"/>
            </a:endParaRPr>
          </a:p>
          <a:p>
            <a:pPr algn="ctr"/>
            <a:endParaRPr lang="en-US" sz="3600" dirty="0" smtClean="0">
              <a:latin typeface="Bookman Old Style"/>
              <a:cs typeface="Bookman Old Style"/>
            </a:endParaRPr>
          </a:p>
          <a:p>
            <a:pPr algn="ctr"/>
            <a:endParaRPr lang="en-US" sz="1800" dirty="0" smtClean="0">
              <a:latin typeface="Bookman Old Style"/>
              <a:cs typeface="Bookman Old Style"/>
            </a:endParaRPr>
          </a:p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Bookman Old Style"/>
                <a:cs typeface="Bookman Old Style"/>
              </a:rPr>
              <a:t>Red</a:t>
            </a:r>
            <a:r>
              <a:rPr lang="en-US" sz="3600" dirty="0" smtClean="0">
                <a:latin typeface="Bookman Old Style"/>
                <a:cs typeface="Bookman Old Style"/>
              </a:rPr>
              <a:t> </a:t>
            </a:r>
            <a:r>
              <a:rPr lang="en-US" sz="3600" dirty="0">
                <a:latin typeface="Bookman Old Style"/>
                <a:cs typeface="Bookman Old Style"/>
              </a:rPr>
              <a:t>(</a:t>
            </a:r>
            <a:r>
              <a:rPr lang="en-US" sz="3600" b="1" dirty="0">
                <a:solidFill>
                  <a:srgbClr val="3366FF"/>
                </a:solidFill>
                <a:latin typeface="Bookman Old Style"/>
                <a:cs typeface="Bookman Old Style"/>
              </a:rPr>
              <a:t>blue</a:t>
            </a:r>
            <a:r>
              <a:rPr lang="en-US" sz="3600" dirty="0">
                <a:latin typeface="Bookman Old Style"/>
                <a:cs typeface="Bookman Old Style"/>
              </a:rPr>
              <a:t>) numbers </a:t>
            </a:r>
            <a:r>
              <a:rPr lang="en-US" sz="3600" dirty="0" smtClean="0">
                <a:latin typeface="Bookman Old Style"/>
                <a:cs typeface="Bookman Old Style"/>
              </a:rPr>
              <a:t>denote values </a:t>
            </a:r>
            <a:r>
              <a:rPr lang="en-US" sz="3600" dirty="0">
                <a:latin typeface="Bookman Old Style"/>
                <a:cs typeface="Bookman Old Style"/>
              </a:rPr>
              <a:t>one standard deviation </a:t>
            </a:r>
            <a:r>
              <a:rPr lang="en-US" sz="3600" b="1" dirty="0">
                <a:solidFill>
                  <a:srgbClr val="FF0000"/>
                </a:solidFill>
                <a:latin typeface="Bookman Old Style"/>
                <a:cs typeface="Bookman Old Style"/>
              </a:rPr>
              <a:t>above</a:t>
            </a:r>
            <a:r>
              <a:rPr lang="en-US" sz="3600" dirty="0">
                <a:latin typeface="Bookman Old Style"/>
                <a:cs typeface="Bookman Old Style"/>
              </a:rPr>
              <a:t> (</a:t>
            </a:r>
            <a:r>
              <a:rPr lang="en-US" sz="3600" b="1" dirty="0">
                <a:solidFill>
                  <a:srgbClr val="3366FF"/>
                </a:solidFill>
                <a:latin typeface="Bookman Old Style"/>
                <a:cs typeface="Bookman Old Style"/>
              </a:rPr>
              <a:t>below</a:t>
            </a:r>
            <a:r>
              <a:rPr lang="en-US" sz="3600" dirty="0">
                <a:latin typeface="Bookman Old Style"/>
                <a:cs typeface="Bookman Old Style"/>
              </a:rPr>
              <a:t>) the </a:t>
            </a:r>
            <a:r>
              <a:rPr lang="en-US" sz="3600" dirty="0" smtClean="0">
                <a:latin typeface="Bookman Old Style"/>
                <a:cs typeface="Bookman Old Style"/>
              </a:rPr>
              <a:t>mean.</a:t>
            </a:r>
          </a:p>
          <a:p>
            <a:pPr algn="ctr"/>
            <a:r>
              <a:rPr lang="en-US" sz="3600" dirty="0" smtClean="0">
                <a:latin typeface="Bookman Old Style"/>
                <a:cs typeface="Bookman Old Style"/>
              </a:rPr>
              <a:t> </a:t>
            </a:r>
          </a:p>
          <a:p>
            <a:pPr algn="ctr"/>
            <a:r>
              <a:rPr lang="en-US" sz="3600" dirty="0" smtClean="0">
                <a:latin typeface="Bookman Old Style"/>
                <a:cs typeface="Bookman Old Style"/>
              </a:rPr>
              <a:t>MSP</a:t>
            </a:r>
            <a:r>
              <a:rPr lang="en-US" sz="3600" dirty="0">
                <a:latin typeface="Bookman Old Style"/>
                <a:cs typeface="Bookman Old Style"/>
              </a:rPr>
              <a:t>, </a:t>
            </a:r>
            <a:r>
              <a:rPr lang="en-US" sz="3600" dirty="0" smtClean="0">
                <a:latin typeface="Bookman Old Style"/>
                <a:cs typeface="Bookman Old Style"/>
              </a:rPr>
              <a:t>OKC </a:t>
            </a:r>
            <a:r>
              <a:rPr lang="en-US" sz="3600" dirty="0">
                <a:latin typeface="Bookman Old Style"/>
                <a:cs typeface="Bookman Old Style"/>
              </a:rPr>
              <a:t>and DEN are excellent verifiers, while </a:t>
            </a:r>
            <a:r>
              <a:rPr lang="en-US" sz="3600" dirty="0" smtClean="0">
                <a:latin typeface="Bookman Old Style"/>
                <a:cs typeface="Bookman Old Style"/>
              </a:rPr>
              <a:t>MIA, GTF and TUS are </a:t>
            </a:r>
            <a:r>
              <a:rPr lang="en-US" sz="3600" dirty="0">
                <a:latin typeface="Bookman Old Style"/>
                <a:cs typeface="Bookman Old Style"/>
              </a:rPr>
              <a:t>poor verifiers. A strong east/</a:t>
            </a:r>
            <a:r>
              <a:rPr lang="en-US" sz="3600" dirty="0" smtClean="0">
                <a:latin typeface="Bookman Old Style"/>
                <a:cs typeface="Bookman Old Style"/>
              </a:rPr>
              <a:t>west dichotomy </a:t>
            </a:r>
            <a:r>
              <a:rPr lang="en-US" sz="3600" dirty="0">
                <a:latin typeface="Bookman Old Style"/>
                <a:cs typeface="Bookman Old Style"/>
              </a:rPr>
              <a:t>is noted with stations in the western </a:t>
            </a:r>
            <a:r>
              <a:rPr lang="en-US" sz="3600" dirty="0" smtClean="0">
                <a:latin typeface="Bookman Old Style"/>
                <a:cs typeface="Bookman Old Style"/>
              </a:rPr>
              <a:t>U.S. verifying </a:t>
            </a:r>
            <a:r>
              <a:rPr lang="en-US" sz="3600" dirty="0">
                <a:latin typeface="Bookman Old Style"/>
                <a:cs typeface="Bookman Old Style"/>
              </a:rPr>
              <a:t>TSs with lightning at much farther distances.</a:t>
            </a:r>
            <a:endParaRPr lang="en-US" sz="3600" dirty="0">
              <a:latin typeface="Bookman Old Style"/>
              <a:cs typeface="Bookman Old Style"/>
            </a:endParaRPr>
          </a:p>
        </p:txBody>
      </p:sp>
      <p:pic>
        <p:nvPicPr>
          <p:cNvPr id="52" name="Picture 51" descr="FirstQuestion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2600" y="23774400"/>
            <a:ext cx="7466423" cy="6781800"/>
          </a:xfrm>
          <a:prstGeom prst="rect">
            <a:avLst/>
          </a:prstGeom>
        </p:spPr>
      </p:pic>
      <p:pic>
        <p:nvPicPr>
          <p:cNvPr id="53" name="Picture 52" descr="SecondQuestion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3312" y="23774399"/>
            <a:ext cx="7034488" cy="67818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3578</TotalTime>
  <Words>439</Words>
  <Application>Microsoft Macintosh PowerPoint</Application>
  <PresentationFormat>Custom</PresentationFormat>
  <Paragraphs>64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Blank Presentation</vt:lpstr>
      <vt:lpstr>PowerPoint Presentation</vt:lpstr>
    </vt:vector>
  </TitlesOfParts>
  <Company>Kristen Corbosiero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Kristen Corbosiero</dc:creator>
  <cp:lastModifiedBy>kristen</cp:lastModifiedBy>
  <cp:revision>167</cp:revision>
  <dcterms:created xsi:type="dcterms:W3CDTF">2010-04-30T21:00:18Z</dcterms:created>
  <dcterms:modified xsi:type="dcterms:W3CDTF">2012-05-25T01:36:41Z</dcterms:modified>
</cp:coreProperties>
</file>