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96B"/>
    <a:srgbClr val="43D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20" autoAdjust="0"/>
  </p:normalViewPr>
  <p:slideViewPr>
    <p:cSldViewPr snapToGrid="0" snapToObjects="1">
      <p:cViewPr varScale="1">
        <p:scale>
          <a:sx n="42" d="100"/>
          <a:sy n="42" d="100"/>
        </p:scale>
        <p:origin x="-3776" y="-1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0EDF-B057-9248-B457-300986F24CC9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4124-FBB5-B844-B4E6-A5F517CD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png"/><Relationship Id="rId15" Type="http://schemas.openxmlformats.org/officeDocument/2006/relationships/image" Target="../media/image14.emf"/><Relationship Id="rId16" Type="http://schemas.openxmlformats.org/officeDocument/2006/relationships/image" Target="../media/image15.emf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67204" y="162820"/>
            <a:ext cx="425381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1200" dirty="0" smtClean="0">
                <a:latin typeface="Arial"/>
                <a:cs typeface="Arial"/>
              </a:rPr>
              <a:t>Comparison of the 29−30 June 2012 and 11 July 2011 Derechos: Impact of the Appalachians</a:t>
            </a:r>
          </a:p>
          <a:p>
            <a:pPr algn="ctr"/>
            <a:r>
              <a:rPr lang="en-US" sz="4800" b="1" i="1" dirty="0" smtClean="0">
                <a:latin typeface="Arial"/>
                <a:cs typeface="Arial"/>
              </a:rPr>
              <a:t>Matthew S. Wunsch (mwunsch@albany.edu) and Ross A. Lazear</a:t>
            </a:r>
          </a:p>
          <a:p>
            <a:pPr algn="ctr"/>
            <a:r>
              <a:rPr lang="en-US" sz="4400" i="1" kern="1200" dirty="0" smtClean="0">
                <a:latin typeface="Arial"/>
                <a:cs typeface="Arial"/>
              </a:rPr>
              <a:t>Department of Atmospheric and Environmental Sciences, University at Albany, SUNY</a:t>
            </a:r>
            <a:endParaRPr lang="en-US" sz="4400" i="1" kern="1200" dirty="0">
              <a:latin typeface="Arial"/>
              <a:cs typeface="Arial"/>
            </a:endParaRPr>
          </a:p>
        </p:txBody>
      </p:sp>
      <p:pic>
        <p:nvPicPr>
          <p:cNvPr id="8" name="Picture 7" descr="Screen Shot 2015-02-22 at 10.36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/>
          <a:stretch/>
        </p:blipFill>
        <p:spPr>
          <a:xfrm>
            <a:off x="195378" y="18102296"/>
            <a:ext cx="7306170" cy="57716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15-02-22 at 10.3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48" y="18102296"/>
            <a:ext cx="7306170" cy="57716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5-02-22 at 10.37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63" y="18102296"/>
            <a:ext cx="7306170" cy="57716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Screen Shot 2015-02-22 at 10.47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8" y="23886386"/>
            <a:ext cx="7306170" cy="5257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5-02-22 at 10.47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48" y="23886386"/>
            <a:ext cx="7306170" cy="5257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creen Shot 2015-02-22 at 10.46.5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718" y="23873899"/>
            <a:ext cx="7306170" cy="5257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5377" y="3093289"/>
            <a:ext cx="15292875" cy="923330"/>
          </a:xfrm>
          <a:prstGeom prst="rect">
            <a:avLst/>
          </a:prstGeom>
          <a:solidFill>
            <a:srgbClr val="95B3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Motivation: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81504" y="3093289"/>
            <a:ext cx="9723875" cy="923330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Synoptic Similarities: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40" y="17178966"/>
            <a:ext cx="219113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Radar Comparisons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5378" y="4016619"/>
            <a:ext cx="15292875" cy="12834284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 The 29−30 June 2012 </a:t>
            </a:r>
            <a:r>
              <a:rPr lang="en-US" sz="3600" dirty="0" smtClean="0">
                <a:latin typeface="Arial"/>
                <a:cs typeface="Arial"/>
              </a:rPr>
              <a:t>derecho was one of the most destructive severe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weather events in recent history. Beginning as elevated convection over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Iowa at 1200 UTC 29 June, the area of convection quickly moved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east,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becoming a dangerous MCS over the Ohio Valley. By 0000 UTC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30 June, the derecho had made its way into West Virginia and toward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the </a:t>
            </a:r>
            <a:r>
              <a:rPr lang="en-US" sz="3600" dirty="0">
                <a:latin typeface="Arial"/>
                <a:cs typeface="Arial"/>
              </a:rPr>
              <a:t>e</a:t>
            </a:r>
            <a:r>
              <a:rPr lang="en-US" sz="3600" dirty="0" smtClean="0">
                <a:latin typeface="Arial"/>
                <a:cs typeface="Arial"/>
              </a:rPr>
              <a:t>ast coast by 0600 UTC.</a:t>
            </a:r>
          </a:p>
          <a:p>
            <a:pPr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The Storm Prediction Center (SPC) had difficulty forecasting this derecho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downstream of the Appalachians due to uncertainty if elevated terrain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would impede the derecho from progressing to the coast.</a:t>
            </a:r>
          </a:p>
          <a:p>
            <a:pPr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The 11 July 2011 derecho developed in similar synoptic conditions and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shared a similar path to the 29−30 June 2012 derecho. Upon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encountering the Appalachians, the derecho rapidly dissipated.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  Why was the 29</a:t>
            </a:r>
            <a:r>
              <a:rPr lang="en-US" sz="4000" dirty="0" smtClean="0">
                <a:latin typeface="Arial"/>
                <a:cs typeface="Arial"/>
              </a:rPr>
              <a:t>−</a:t>
            </a:r>
            <a:r>
              <a:rPr lang="en-US" sz="4000" b="1" dirty="0" smtClean="0">
                <a:latin typeface="Arial"/>
                <a:cs typeface="Arial"/>
              </a:rPr>
              <a:t>30 June 2012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>derecho able to sustain itself</a:t>
            </a: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  after crossing the Appalachians while the 11 July 2011 </a:t>
            </a:r>
          </a:p>
          <a:p>
            <a:pPr algn="ctr"/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> derecho was not?</a:t>
            </a: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  <a:p>
            <a:endParaRPr lang="en-US" sz="4000" b="1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81504" y="4016617"/>
            <a:ext cx="9723875" cy="1283428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Anticyclone to the southwest advected</a:t>
            </a:r>
            <a:endParaRPr lang="en-US" sz="3600" dirty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   moisture from the Gulf of Mexico.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Moderate west-northwesterly mid-level flow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across the Ohio Valley and into West   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Virginia.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Flow perpendicular to Appalachian Mountains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led to the development of a pressure trough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in the lee of the mountain range.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Thermodynamically unstable airmass lee of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the Appalachians.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algn="ctr"/>
            <a:r>
              <a:rPr lang="en-US" sz="4000" b="1" u="sng" dirty="0" smtClean="0">
                <a:latin typeface="Arial"/>
                <a:cs typeface="Arial"/>
              </a:rPr>
              <a:t>Appalachian lee trough:</a:t>
            </a:r>
          </a:p>
          <a:p>
            <a:pPr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 Adiabatically heats the air in the lee of the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 mountains and steepens low-level lapse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 rates.</a:t>
            </a:r>
          </a:p>
          <a:p>
            <a:pPr>
              <a:buFont typeface="+mj-lt"/>
              <a:buAutoNum type="arabicPeriod"/>
            </a:pPr>
            <a:endParaRPr lang="en-US" sz="3600" dirty="0" smtClean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 Enhances lower-tropospheric convergence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 and moisture along the trough axis.</a:t>
            </a:r>
          </a:p>
          <a:p>
            <a:pPr>
              <a:buFont typeface="+mj-lt"/>
              <a:buAutoNum type="arabicPeriod"/>
            </a:pPr>
            <a:endParaRPr lang="en-US" sz="3600" dirty="0" smtClean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 Alters surface wind direction to increase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 low-level shear.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98102" y="18102296"/>
            <a:ext cx="1598515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21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682039" y="18102296"/>
            <a:ext cx="2140611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2230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15155" y="18102296"/>
            <a:ext cx="1598515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00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5240" y="18102296"/>
            <a:ext cx="4389944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Fig. 3: 11–12 July 2011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240" y="23886386"/>
            <a:ext cx="4496944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Fig 4. 29–30 June 2012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10802" y="23873899"/>
            <a:ext cx="1598515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23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24135" y="23873899"/>
            <a:ext cx="1598515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01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506688" y="23873899"/>
            <a:ext cx="1598515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03 UTC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378" y="29164263"/>
            <a:ext cx="21918510" cy="3480328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The derecho on 11 July 2011 approached the Appalachians by 2100 UTC, interacted with elevated terrain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by 2230 UTC, </a:t>
            </a:r>
            <a:r>
              <a:rPr lang="en-US" sz="3600" dirty="0" smtClean="0">
                <a:latin typeface="Arial"/>
                <a:cs typeface="Arial"/>
              </a:rPr>
              <a:t>and </a:t>
            </a:r>
            <a:r>
              <a:rPr lang="en-US" sz="3600" dirty="0" smtClean="0">
                <a:latin typeface="Arial"/>
                <a:cs typeface="Arial"/>
              </a:rPr>
              <a:t>considerably weakened by 0000 UTC 12 July (Fig. 3).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 The 29 June 2012 derecho approached the Appalachians by 2300 UTC. It interacted with the mountains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and weakened slightly by 0100 UTC 30 June. By 0300 UTC, the derecho re-intensified in the lee of the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    mountains and progressed to the coast (Fig. 4).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55" name="Picture 54" descr="Screen Shot 2015-02-27 at 11.09.2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7" y="13078665"/>
            <a:ext cx="6473571" cy="31105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6" name="Picture 55" descr="Screen Shot 2015-02-27 at 11.08.5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18" y="13120972"/>
            <a:ext cx="6653751" cy="31105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981620" y="16259251"/>
            <a:ext cx="588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Fig. 1: SPC storm reports for 11 July 2011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21141" y="16259251"/>
            <a:ext cx="605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Fig. 2: SPC storm reports for 29 June 2012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727288" y="32131881"/>
            <a:ext cx="10636830" cy="523220"/>
            <a:chOff x="28073973" y="32131881"/>
            <a:chExt cx="10636830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28073973" y="32131881"/>
              <a:ext cx="346733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Acknowledgements:</a:t>
              </a:r>
              <a:endParaRPr lang="en-US" sz="2800" dirty="0"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539262" y="32131881"/>
              <a:ext cx="7171541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Dr. Kristen Corbosiero and Paul Grabkowski</a:t>
              </a:r>
              <a:endParaRPr lang="en-US" sz="2800" dirty="0">
                <a:latin typeface="Arial"/>
                <a:cs typeface="Arial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5947279" y="3093287"/>
            <a:ext cx="873554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July 2011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283474" y="3093287"/>
            <a:ext cx="8353888" cy="923330"/>
          </a:xfrm>
          <a:prstGeom prst="rect">
            <a:avLst/>
          </a:prstGeom>
          <a:solidFill>
            <a:srgbClr val="8EB4E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June 2012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351999" y="18424473"/>
            <a:ext cx="359527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Fig. 9: 1000-hPa to 500-hPa shear magnitude (knots, color fill), 700-hPa height (black contours), 1000-hPa wind (yellow barbs), and 500 hPa wind (orange barbs) for 0000 UTC 12 July 2011.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352000" y="22545250"/>
            <a:ext cx="3595278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Fig. 10: Same as Fig. 9, except for </a:t>
            </a:r>
            <a:r>
              <a:rPr lang="en-US" sz="2400" dirty="0" smtClean="0">
                <a:latin typeface="Arial"/>
                <a:cs typeface="Arial"/>
              </a:rPr>
              <a:t>0100 </a:t>
            </a:r>
            <a:r>
              <a:rPr lang="en-US" sz="2400" dirty="0" smtClean="0">
                <a:latin typeface="Arial"/>
                <a:cs typeface="Arial"/>
              </a:rPr>
              <a:t>UTC 30 June 2012.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74664" y="10429988"/>
            <a:ext cx="8080776" cy="7119929"/>
            <a:chOff x="25962268" y="10433360"/>
            <a:chExt cx="8217962" cy="735742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10"/>
            <a:srcRect l="10316" t="3631" r="11125" b="5351"/>
            <a:stretch/>
          </p:blipFill>
          <p:spPr>
            <a:xfrm>
              <a:off x="25962269" y="10433360"/>
              <a:ext cx="8217961" cy="73574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7" name="5-Point Star 86"/>
            <p:cNvSpPr/>
            <p:nvPr/>
          </p:nvSpPr>
          <p:spPr>
            <a:xfrm>
              <a:off x="31316242" y="14646115"/>
              <a:ext cx="329518" cy="332218"/>
            </a:xfrm>
            <a:prstGeom prst="star5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281225" y="13440297"/>
              <a:ext cx="2288578" cy="1932479"/>
            </a:xfrm>
            <a:custGeom>
              <a:avLst/>
              <a:gdLst>
                <a:gd name="connsiteX0" fmla="*/ 2185415 w 2288578"/>
                <a:gd name="connsiteY0" fmla="*/ 0 h 1932479"/>
                <a:gd name="connsiteX1" fmla="*/ 2285680 w 2288578"/>
                <a:gd name="connsiteY1" fmla="*/ 200531 h 1932479"/>
                <a:gd name="connsiteX2" fmla="*/ 2085149 w 2288578"/>
                <a:gd name="connsiteY2" fmla="*/ 701858 h 1932479"/>
                <a:gd name="connsiteX3" fmla="*/ 1349869 w 2288578"/>
                <a:gd name="connsiteY3" fmla="*/ 1604247 h 1932479"/>
                <a:gd name="connsiteX4" fmla="*/ 480902 w 2288578"/>
                <a:gd name="connsiteY4" fmla="*/ 1888332 h 1932479"/>
                <a:gd name="connsiteX5" fmla="*/ 29708 w 2288578"/>
                <a:gd name="connsiteY5" fmla="*/ 1921754 h 1932479"/>
                <a:gd name="connsiteX6" fmla="*/ 129973 w 2288578"/>
                <a:gd name="connsiteY6" fmla="*/ 1788067 h 1932479"/>
                <a:gd name="connsiteX7" fmla="*/ 831831 w 2288578"/>
                <a:gd name="connsiteY7" fmla="*/ 1654380 h 1932479"/>
                <a:gd name="connsiteX8" fmla="*/ 1466846 w 2288578"/>
                <a:gd name="connsiteY8" fmla="*/ 1236607 h 1932479"/>
                <a:gd name="connsiteX9" fmla="*/ 1851197 w 2288578"/>
                <a:gd name="connsiteY9" fmla="*/ 651725 h 1932479"/>
                <a:gd name="connsiteX10" fmla="*/ 2101860 w 2288578"/>
                <a:gd name="connsiteY10" fmla="*/ 66843 h 1932479"/>
                <a:gd name="connsiteX11" fmla="*/ 2235548 w 2288578"/>
                <a:gd name="connsiteY11" fmla="*/ 33421 h 1932479"/>
                <a:gd name="connsiteX12" fmla="*/ 2235548 w 2288578"/>
                <a:gd name="connsiteY12" fmla="*/ 33421 h 193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8578" h="1932479">
                  <a:moveTo>
                    <a:pt x="2185415" y="0"/>
                  </a:moveTo>
                  <a:cubicBezTo>
                    <a:pt x="2243903" y="41777"/>
                    <a:pt x="2302391" y="83555"/>
                    <a:pt x="2285680" y="200531"/>
                  </a:cubicBezTo>
                  <a:cubicBezTo>
                    <a:pt x="2268969" y="317507"/>
                    <a:pt x="2241117" y="467905"/>
                    <a:pt x="2085149" y="701858"/>
                  </a:cubicBezTo>
                  <a:cubicBezTo>
                    <a:pt x="1929181" y="935811"/>
                    <a:pt x="1617244" y="1406501"/>
                    <a:pt x="1349869" y="1604247"/>
                  </a:cubicBezTo>
                  <a:cubicBezTo>
                    <a:pt x="1082494" y="1801993"/>
                    <a:pt x="700929" y="1835414"/>
                    <a:pt x="480902" y="1888332"/>
                  </a:cubicBezTo>
                  <a:cubicBezTo>
                    <a:pt x="260875" y="1941250"/>
                    <a:pt x="88196" y="1938465"/>
                    <a:pt x="29708" y="1921754"/>
                  </a:cubicBezTo>
                  <a:cubicBezTo>
                    <a:pt x="-28780" y="1905043"/>
                    <a:pt x="-3714" y="1832629"/>
                    <a:pt x="129973" y="1788067"/>
                  </a:cubicBezTo>
                  <a:cubicBezTo>
                    <a:pt x="263660" y="1743505"/>
                    <a:pt x="609019" y="1746290"/>
                    <a:pt x="831831" y="1654380"/>
                  </a:cubicBezTo>
                  <a:cubicBezTo>
                    <a:pt x="1054643" y="1562470"/>
                    <a:pt x="1296952" y="1403716"/>
                    <a:pt x="1466846" y="1236607"/>
                  </a:cubicBezTo>
                  <a:cubicBezTo>
                    <a:pt x="1636740" y="1069498"/>
                    <a:pt x="1745361" y="846686"/>
                    <a:pt x="1851197" y="651725"/>
                  </a:cubicBezTo>
                  <a:cubicBezTo>
                    <a:pt x="1957033" y="456764"/>
                    <a:pt x="2037802" y="169894"/>
                    <a:pt x="2101860" y="66843"/>
                  </a:cubicBezTo>
                  <a:cubicBezTo>
                    <a:pt x="2165918" y="-36208"/>
                    <a:pt x="2235548" y="33421"/>
                    <a:pt x="2235548" y="33421"/>
                  </a:cubicBezTo>
                  <a:lnTo>
                    <a:pt x="2235548" y="33421"/>
                  </a:lnTo>
                </a:path>
              </a:pathLst>
            </a:custGeom>
            <a:solidFill>
              <a:schemeClr val="tx2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0662752" y="14998523"/>
              <a:ext cx="785412" cy="457601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5962268" y="16738114"/>
              <a:ext cx="7953804" cy="10495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0000 UTC 12 July 2011 Surface </a:t>
              </a:r>
              <a:r>
                <a:rPr lang="en-US" sz="2000" dirty="0" smtClean="0">
                  <a:latin typeface="Arial"/>
                  <a:cs typeface="Arial"/>
                </a:rPr>
                <a:t>obs., </a:t>
              </a:r>
              <a:r>
                <a:rPr lang="en-US" sz="2000" dirty="0">
                  <a:latin typeface="Arial"/>
                  <a:cs typeface="Arial"/>
                </a:rPr>
                <a:t>MSLP, and sounding location</a:t>
              </a:r>
            </a:p>
            <a:p>
              <a:r>
                <a:rPr lang="en-US" sz="2000" dirty="0">
                  <a:latin typeface="Arial"/>
                  <a:cs typeface="Arial"/>
                </a:rPr>
                <a:t>Blue arrow: Derecho outflow propagation</a:t>
              </a:r>
            </a:p>
            <a:p>
              <a:r>
                <a:rPr lang="en-US" sz="2000" dirty="0">
                  <a:latin typeface="Arial"/>
                  <a:cs typeface="Arial"/>
                </a:rPr>
                <a:t>Blue star: Sounding </a:t>
              </a:r>
              <a:r>
                <a:rPr lang="en-US" sz="2000" dirty="0" smtClean="0">
                  <a:latin typeface="Arial"/>
                  <a:cs typeface="Arial"/>
                </a:rPr>
                <a:t>location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962269" y="10433360"/>
              <a:ext cx="1082698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Fig. 7</a:t>
              </a:r>
              <a:endParaRPr lang="en-US" sz="28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22248" y="10429988"/>
            <a:ext cx="8076340" cy="7124605"/>
            <a:chOff x="35493614" y="10452517"/>
            <a:chExt cx="8076340" cy="7124605"/>
          </a:xfrm>
        </p:grpSpPr>
        <p:pic>
          <p:nvPicPr>
            <p:cNvPr id="35" name="Picture 34" descr="12063001_sfcntr (1).ps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" t="9915" r="5719" b="9791"/>
            <a:stretch/>
          </p:blipFill>
          <p:spPr>
            <a:xfrm rot="5400000">
              <a:off x="35974538" y="9971593"/>
              <a:ext cx="7114492" cy="807634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6" name="5-Point Star 35"/>
            <p:cNvSpPr/>
            <p:nvPr/>
          </p:nvSpPr>
          <p:spPr>
            <a:xfrm>
              <a:off x="41405143" y="13559321"/>
              <a:ext cx="433934" cy="412667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8816406" y="12886157"/>
              <a:ext cx="2194532" cy="2403266"/>
            </a:xfrm>
            <a:custGeom>
              <a:avLst/>
              <a:gdLst>
                <a:gd name="connsiteX0" fmla="*/ 2100275 w 2194532"/>
                <a:gd name="connsiteY0" fmla="*/ 139548 h 2403266"/>
                <a:gd name="connsiteX1" fmla="*/ 2173544 w 2194532"/>
                <a:gd name="connsiteY1" fmla="*/ 676859 h 2403266"/>
                <a:gd name="connsiteX2" fmla="*/ 1742071 w 2194532"/>
                <a:gd name="connsiteY2" fmla="*/ 1222310 h 2403266"/>
                <a:gd name="connsiteX3" fmla="*/ 1107073 w 2194532"/>
                <a:gd name="connsiteY3" fmla="*/ 2117827 h 2403266"/>
                <a:gd name="connsiteX4" fmla="*/ 268549 w 2194532"/>
                <a:gd name="connsiteY4" fmla="*/ 2402765 h 2403266"/>
                <a:gd name="connsiteX5" fmla="*/ 8037 w 2194532"/>
                <a:gd name="connsiteY5" fmla="*/ 2182956 h 2403266"/>
                <a:gd name="connsiteX6" fmla="*/ 512779 w 2194532"/>
                <a:gd name="connsiteY6" fmla="*/ 2028276 h 2403266"/>
                <a:gd name="connsiteX7" fmla="*/ 1180342 w 2194532"/>
                <a:gd name="connsiteY7" fmla="*/ 1572376 h 2403266"/>
                <a:gd name="connsiteX8" fmla="*/ 1497841 w 2194532"/>
                <a:gd name="connsiteY8" fmla="*/ 1035066 h 2403266"/>
                <a:gd name="connsiteX9" fmla="*/ 1717648 w 2194532"/>
                <a:gd name="connsiteY9" fmla="*/ 522179 h 2403266"/>
                <a:gd name="connsiteX10" fmla="*/ 1733930 w 2194532"/>
                <a:gd name="connsiteY10" fmla="*/ 204677 h 2403266"/>
                <a:gd name="connsiteX11" fmla="*/ 1864186 w 2194532"/>
                <a:gd name="connsiteY11" fmla="*/ 1150 h 2403266"/>
                <a:gd name="connsiteX12" fmla="*/ 2100275 w 2194532"/>
                <a:gd name="connsiteY12" fmla="*/ 139548 h 240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532" h="2403266">
                  <a:moveTo>
                    <a:pt x="2100275" y="139548"/>
                  </a:moveTo>
                  <a:cubicBezTo>
                    <a:pt x="2151835" y="252166"/>
                    <a:pt x="2233245" y="496399"/>
                    <a:pt x="2173544" y="676859"/>
                  </a:cubicBezTo>
                  <a:cubicBezTo>
                    <a:pt x="2113843" y="857319"/>
                    <a:pt x="1919816" y="982149"/>
                    <a:pt x="1742071" y="1222310"/>
                  </a:cubicBezTo>
                  <a:cubicBezTo>
                    <a:pt x="1564326" y="1462471"/>
                    <a:pt x="1352660" y="1921085"/>
                    <a:pt x="1107073" y="2117827"/>
                  </a:cubicBezTo>
                  <a:cubicBezTo>
                    <a:pt x="861486" y="2314570"/>
                    <a:pt x="451722" y="2391910"/>
                    <a:pt x="268549" y="2402765"/>
                  </a:cubicBezTo>
                  <a:cubicBezTo>
                    <a:pt x="85376" y="2413620"/>
                    <a:pt x="-32668" y="2245371"/>
                    <a:pt x="8037" y="2182956"/>
                  </a:cubicBezTo>
                  <a:cubicBezTo>
                    <a:pt x="48742" y="2120541"/>
                    <a:pt x="317395" y="2130039"/>
                    <a:pt x="512779" y="2028276"/>
                  </a:cubicBezTo>
                  <a:cubicBezTo>
                    <a:pt x="708163" y="1926513"/>
                    <a:pt x="1016165" y="1737911"/>
                    <a:pt x="1180342" y="1572376"/>
                  </a:cubicBezTo>
                  <a:cubicBezTo>
                    <a:pt x="1344519" y="1406841"/>
                    <a:pt x="1408290" y="1210099"/>
                    <a:pt x="1497841" y="1035066"/>
                  </a:cubicBezTo>
                  <a:cubicBezTo>
                    <a:pt x="1587392" y="860033"/>
                    <a:pt x="1678300" y="660577"/>
                    <a:pt x="1717648" y="522179"/>
                  </a:cubicBezTo>
                  <a:cubicBezTo>
                    <a:pt x="1756996" y="383781"/>
                    <a:pt x="1709507" y="291515"/>
                    <a:pt x="1733930" y="204677"/>
                  </a:cubicBezTo>
                  <a:cubicBezTo>
                    <a:pt x="1758353" y="117839"/>
                    <a:pt x="1803129" y="9291"/>
                    <a:pt x="1864186" y="1150"/>
                  </a:cubicBezTo>
                  <a:cubicBezTo>
                    <a:pt x="1925243" y="-6991"/>
                    <a:pt x="2048715" y="26930"/>
                    <a:pt x="2100275" y="13954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0485208" y="14328276"/>
              <a:ext cx="919935" cy="8747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35493614" y="16869236"/>
              <a:ext cx="6275241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Same as Fig 7., except </a:t>
              </a:r>
              <a:r>
                <a:rPr lang="en-US" sz="2000" dirty="0">
                  <a:latin typeface="Arial"/>
                  <a:cs typeface="Arial"/>
                </a:rPr>
                <a:t>at 0100 UTC 30 June </a:t>
              </a:r>
              <a:r>
                <a:rPr lang="en-US" sz="2000" dirty="0" smtClean="0">
                  <a:latin typeface="Arial"/>
                  <a:cs typeface="Arial"/>
                </a:rPr>
                <a:t>2012</a:t>
              </a:r>
              <a:endParaRPr lang="en-US" sz="2000" dirty="0">
                <a:latin typeface="Arial"/>
                <a:cs typeface="Arial"/>
              </a:endParaRPr>
            </a:p>
            <a:p>
              <a:r>
                <a:rPr lang="en-US" sz="2000" dirty="0">
                  <a:latin typeface="Arial"/>
                  <a:cs typeface="Arial"/>
                </a:rPr>
                <a:t>Gold </a:t>
              </a:r>
              <a:r>
                <a:rPr lang="en-US" sz="2000" dirty="0" smtClean="0">
                  <a:latin typeface="Arial"/>
                  <a:cs typeface="Arial"/>
                </a:rPr>
                <a:t>star</a:t>
              </a:r>
              <a:r>
                <a:rPr lang="en-US" sz="2000" dirty="0">
                  <a:latin typeface="Arial"/>
                  <a:cs typeface="Arial"/>
                </a:rPr>
                <a:t>: Sounding </a:t>
              </a:r>
              <a:r>
                <a:rPr lang="en-US" sz="2000" dirty="0" smtClean="0">
                  <a:latin typeface="Arial"/>
                  <a:cs typeface="Arial"/>
                </a:rPr>
                <a:t>location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493614" y="10452517"/>
              <a:ext cx="1082698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Fig. 8</a:t>
              </a:r>
              <a:endParaRPr lang="en-US" sz="2800" dirty="0">
                <a:latin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429067" y="25229393"/>
            <a:ext cx="21233272" cy="6750338"/>
            <a:chOff x="22429067" y="25229393"/>
            <a:chExt cx="21233272" cy="6750338"/>
          </a:xfrm>
        </p:grpSpPr>
        <p:sp>
          <p:nvSpPr>
            <p:cNvPr id="18" name="TextBox 17"/>
            <p:cNvSpPr txBox="1"/>
            <p:nvPr/>
          </p:nvSpPr>
          <p:spPr>
            <a:xfrm>
              <a:off x="22429067" y="25229393"/>
              <a:ext cx="21233272" cy="923330"/>
            </a:xfrm>
            <a:prstGeom prst="rect">
              <a:avLst/>
            </a:prstGeom>
            <a:solidFill>
              <a:srgbClr val="95B3D7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latin typeface="Arial"/>
                  <a:cs typeface="Arial"/>
                </a:rPr>
                <a:t>Summary</a:t>
              </a:r>
              <a:r>
                <a:rPr lang="en-US" sz="5400" dirty="0" smtClean="0">
                  <a:latin typeface="Arial"/>
                  <a:cs typeface="Arial"/>
                </a:rPr>
                <a:t>:</a:t>
              </a:r>
              <a:endParaRPr lang="en-US" sz="5400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29067" y="26165221"/>
              <a:ext cx="10524779" cy="5808929"/>
            </a:xfrm>
            <a:prstGeom prst="rect">
              <a:avLst/>
            </a:prstGeom>
            <a:solidFill>
              <a:srgbClr val="91D96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smtClean="0">
                  <a:latin typeface="Arial"/>
                  <a:cs typeface="Arial"/>
                </a:rPr>
                <a:t>Similarities:</a:t>
              </a: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Strong anticyclone to the southwest of the region</a:t>
              </a:r>
            </a:p>
            <a:p>
              <a:pPr>
                <a:buFont typeface="Arial"/>
                <a:buChar char="•"/>
              </a:pPr>
              <a:endParaRPr lang="en-US" sz="20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Mid-tropospheric flow perpendicular to the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Appalachians provided for development of a lee trough</a:t>
              </a:r>
            </a:p>
            <a:p>
              <a:pPr>
                <a:buFont typeface="Arial"/>
                <a:buChar char="•"/>
              </a:pPr>
              <a:endParaRPr lang="en-US" sz="2000" dirty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Extremely unstable airmasses lee of Appalachians</a:t>
              </a:r>
            </a:p>
            <a:p>
              <a:pPr>
                <a:buFont typeface="Arial"/>
                <a:buChar char="•"/>
              </a:pPr>
              <a:endParaRPr lang="en-US" sz="20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Derecho traversed similar paths</a:t>
              </a:r>
            </a:p>
            <a:p>
              <a:pPr>
                <a:buFont typeface="Arial"/>
                <a:buChar char="•"/>
              </a:pPr>
              <a:endParaRPr lang="en-US" sz="20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Presence of the Appalachian lee trough enhanced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convergence along trough axis</a:t>
              </a:r>
              <a:r>
                <a:rPr lang="en-US" sz="3200" dirty="0">
                  <a:latin typeface="Arial"/>
                  <a:cs typeface="Arial"/>
                </a:rPr>
                <a:t> </a:t>
              </a:r>
              <a:r>
                <a:rPr lang="en-US" sz="3200" dirty="0" smtClean="0">
                  <a:latin typeface="Arial"/>
                  <a:cs typeface="Arial"/>
                </a:rPr>
                <a:t>and southerly flow to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the east of the trough axis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953846" y="26165211"/>
              <a:ext cx="10708493" cy="5814520"/>
            </a:xfrm>
            <a:prstGeom prst="rect">
              <a:avLst/>
            </a:prstGeom>
            <a:solidFill>
              <a:srgbClr val="91D96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smtClean="0">
                  <a:latin typeface="Arial"/>
                  <a:cs typeface="Arial"/>
                </a:rPr>
                <a:t>Differences:</a:t>
              </a: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Mid-level shear axis was slightly stronger in 29 June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2012 case</a:t>
              </a:r>
            </a:p>
            <a:p>
              <a:pPr>
                <a:buFont typeface="Arial"/>
                <a:buChar char="•"/>
              </a:pPr>
              <a:endParaRPr lang="en-US" sz="27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Closer proximity of the jet stream provided for stronger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and more unidirectional wind shear on 29 June 2012</a:t>
              </a:r>
            </a:p>
            <a:p>
              <a:pPr>
                <a:buFont typeface="Arial"/>
                <a:buChar char="•"/>
              </a:pPr>
              <a:endParaRPr lang="en-US" sz="27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Lee trough developed much earlier in the day on 29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June 2012</a:t>
              </a:r>
            </a:p>
            <a:p>
              <a:pPr>
                <a:buFont typeface="Arial"/>
                <a:buChar char="•"/>
              </a:pPr>
              <a:endParaRPr lang="en-US" sz="2700" dirty="0" smtClean="0"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en-US" sz="3200" dirty="0" smtClean="0">
                  <a:latin typeface="Arial"/>
                  <a:cs typeface="Arial"/>
                </a:rPr>
                <a:t> Cold pool of 29 June 2012 derecho was significantly</a:t>
              </a:r>
              <a:br>
                <a:rPr lang="en-US" sz="3200" dirty="0" smtClean="0">
                  <a:latin typeface="Arial"/>
                  <a:cs typeface="Arial"/>
                </a:rPr>
              </a:br>
              <a:r>
                <a:rPr lang="en-US" sz="3200" dirty="0" smtClean="0">
                  <a:latin typeface="Arial"/>
                  <a:cs typeface="Arial"/>
                </a:rPr>
                <a:t>   stronger (higher SLP perturbation in cold pool)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97627" y="4168908"/>
            <a:ext cx="7234850" cy="6094365"/>
            <a:chOff x="26752235" y="4168908"/>
            <a:chExt cx="7234850" cy="6094365"/>
          </a:xfrm>
        </p:grpSpPr>
        <p:pic>
          <p:nvPicPr>
            <p:cNvPr id="20" name="Picture 19" descr="centva_11071200.ps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" t="5429" r="16755" b="42454"/>
            <a:stretch/>
          </p:blipFill>
          <p:spPr>
            <a:xfrm>
              <a:off x="26752235" y="4341190"/>
              <a:ext cx="7234850" cy="592208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7278695" y="4389019"/>
              <a:ext cx="1210989" cy="5847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/>
                  <a:cs typeface="Arial"/>
                </a:rPr>
                <a:t>Fig. 5</a:t>
              </a:r>
              <a:endParaRPr lang="en-US" sz="3200" dirty="0"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291395" y="9398640"/>
              <a:ext cx="3128781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CAPE = </a:t>
              </a:r>
              <a:r>
                <a:rPr lang="en-US" sz="2800" dirty="0" smtClean="0">
                  <a:latin typeface="Arial"/>
                  <a:cs typeface="Arial"/>
                </a:rPr>
                <a:t>4377 J/kg</a:t>
              </a:r>
              <a:endParaRPr lang="en-US" sz="2800" dirty="0"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635292" y="4397021"/>
              <a:ext cx="236060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00 UTC 12 July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51100" y="4168908"/>
              <a:ext cx="4521200" cy="179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991001" y="4130808"/>
            <a:ext cx="6938834" cy="6276214"/>
            <a:chOff x="35973200" y="4130808"/>
            <a:chExt cx="6938834" cy="6276214"/>
          </a:xfrm>
        </p:grpSpPr>
        <p:pic>
          <p:nvPicPr>
            <p:cNvPr id="21" name="Picture 20" descr="dc_ruc_12063001.ps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t="4475" r="20960" b="41731"/>
            <a:stretch/>
          </p:blipFill>
          <p:spPr>
            <a:xfrm>
              <a:off x="35973200" y="4168908"/>
              <a:ext cx="6938834" cy="623811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6449052" y="4335465"/>
              <a:ext cx="1210989" cy="5847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/>
                  <a:cs typeface="Arial"/>
                </a:rPr>
                <a:t>Fig. 6</a:t>
              </a:r>
              <a:endParaRPr lang="en-US" sz="3200" dirty="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449052" y="9451712"/>
              <a:ext cx="3128781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CAPE = </a:t>
              </a:r>
              <a:r>
                <a:rPr lang="en-US" sz="2800" dirty="0" smtClean="0">
                  <a:latin typeface="Arial"/>
                  <a:cs typeface="Arial"/>
                </a:rPr>
                <a:t>4249 J/kg</a:t>
              </a:r>
              <a:endParaRPr lang="en-US" sz="2800" dirty="0">
                <a:latin typeface="Arial"/>
                <a:cs typeface="Arial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883466" y="4341191"/>
              <a:ext cx="239785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01 UTC 30 June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524757" y="4130808"/>
              <a:ext cx="5154931" cy="16655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 descr="Screen Shot 2015-03-02 at 11.15.23 PM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/>
          <a:stretch/>
        </p:blipFill>
        <p:spPr>
          <a:xfrm>
            <a:off x="34597735" y="19515006"/>
            <a:ext cx="631770" cy="4279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4632900" y="23794906"/>
            <a:ext cx="4953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kt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 descr="12063000ruc2.ps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0726" r="7046" b="10545"/>
          <a:stretch/>
        </p:blipFill>
        <p:spPr>
          <a:xfrm rot="5400000">
            <a:off x="35855548" y="17250851"/>
            <a:ext cx="7301043" cy="83125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11071200ruc3.ps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10388" r="6904" b="10272"/>
          <a:stretch/>
        </p:blipFill>
        <p:spPr>
          <a:xfrm rot="5400000">
            <a:off x="26646562" y="17246394"/>
            <a:ext cx="7318774" cy="8303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26154089" y="17738867"/>
            <a:ext cx="10826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Fig. 9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49802" y="17766265"/>
            <a:ext cx="128239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Fig. 10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/>
          <a:srcRect r="76204"/>
          <a:stretch/>
        </p:blipFill>
        <p:spPr>
          <a:xfrm>
            <a:off x="40953940" y="134694"/>
            <a:ext cx="2612189" cy="27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4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12673</TotalTime>
  <Words>360</Words>
  <Application>Microsoft Macintosh PowerPoint</Application>
  <PresentationFormat>Custom</PresentationFormat>
  <Paragraphs>86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Wunsch</dc:creator>
  <cp:lastModifiedBy>Ross Lazear</cp:lastModifiedBy>
  <cp:revision>189</cp:revision>
  <dcterms:created xsi:type="dcterms:W3CDTF">2015-02-23T02:21:17Z</dcterms:created>
  <dcterms:modified xsi:type="dcterms:W3CDTF">2015-03-04T00:27:59Z</dcterms:modified>
</cp:coreProperties>
</file>