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
  </p:notesMasterIdLst>
  <p:sldIdLst>
    <p:sldId id="256" r:id="rId2"/>
    <p:sldId id="257" r:id="rId3"/>
    <p:sldId id="258" r:id="rId4"/>
    <p:sldId id="259" r:id="rId5"/>
    <p:sldId id="260" r:id="rId6"/>
    <p:sldId id="261" r:id="rId7"/>
  </p:sldIdLst>
  <p:sldSz cx="6858000" cy="9144000" type="letter"/>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FFFB5"/>
    <a:srgbClr val="B6A6FF"/>
    <a:srgbClr val="B195FF"/>
    <a:srgbClr val="FFF670"/>
    <a:srgbClr val="59FF67"/>
    <a:srgbClr val="FFFF94"/>
    <a:srgbClr val="00A2EB"/>
    <a:srgbClr val="00C0C0"/>
    <a:srgbClr val="49FF00"/>
    <a:srgbClr val="C3FA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408" autoAdjust="0"/>
    <p:restoredTop sz="94660"/>
  </p:normalViewPr>
  <p:slideViewPr>
    <p:cSldViewPr snapToGrid="0">
      <p:cViewPr>
        <p:scale>
          <a:sx n="100" d="100"/>
          <a:sy n="100" d="100"/>
        </p:scale>
        <p:origin x="-5456" y="-616"/>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viewProps" Target="viewProps.xml"/><Relationship Id="rId12" Type="http://schemas.openxmlformats.org/officeDocument/2006/relationships/theme" Target="theme/theme1.xml"/><Relationship Id="rId13"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notesMaster" Target="notesMasters/notesMaster1.xml"/><Relationship Id="rId9" Type="http://schemas.openxmlformats.org/officeDocument/2006/relationships/printerSettings" Target="printerSettings/printerSettings1.bin"/><Relationship Id="rId1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3CA77C3-9965-B846-95D7-49FE6B259385}" type="datetimeFigureOut">
              <a:rPr lang="en-US" smtClean="0"/>
              <a:t>7/23/19</a:t>
            </a:fld>
            <a:endParaRPr lang="en-US"/>
          </a:p>
        </p:txBody>
      </p:sp>
      <p:sp>
        <p:nvSpPr>
          <p:cNvPr id="4" name="Slide Image Placeholder 3"/>
          <p:cNvSpPr>
            <a:spLocks noGrp="1" noRot="1" noChangeAspect="1"/>
          </p:cNvSpPr>
          <p:nvPr>
            <p:ph type="sldImg" idx="2"/>
          </p:nvPr>
        </p:nvSpPr>
        <p:spPr>
          <a:xfrm>
            <a:off x="2143125" y="685800"/>
            <a:ext cx="257175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B957476-4BAD-A443-96BF-B7052D4126C2}" type="slidenum">
              <a:rPr lang="en-US" smtClean="0"/>
              <a:t>‹#›</a:t>
            </a:fld>
            <a:endParaRPr lang="en-US"/>
          </a:p>
        </p:txBody>
      </p:sp>
    </p:spTree>
    <p:extLst>
      <p:ext uri="{BB962C8B-B14F-4D97-AF65-F5344CB8AC3E}">
        <p14:creationId xmlns:p14="http://schemas.microsoft.com/office/powerpoint/2010/main" val="311638973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957476-4BAD-A443-96BF-B7052D4126C2}" type="slidenum">
              <a:rPr lang="en-US" smtClean="0"/>
              <a:t>2</a:t>
            </a:fld>
            <a:endParaRPr lang="en-US"/>
          </a:p>
        </p:txBody>
      </p:sp>
    </p:spTree>
    <p:extLst>
      <p:ext uri="{BB962C8B-B14F-4D97-AF65-F5344CB8AC3E}">
        <p14:creationId xmlns:p14="http://schemas.microsoft.com/office/powerpoint/2010/main" val="33738613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2840568"/>
            <a:ext cx="5829300" cy="1960033"/>
          </a:xfrm>
        </p:spPr>
        <p:txBody>
          <a:bodyPr/>
          <a:lstStyle/>
          <a:p>
            <a:r>
              <a:rPr lang="en-US" smtClean="0"/>
              <a:t>Click to edit Master title style</a:t>
            </a:r>
            <a:endParaRPr lang="en-US"/>
          </a:p>
        </p:txBody>
      </p:sp>
      <p:sp>
        <p:nvSpPr>
          <p:cNvPr id="3" name="Subtitle 2"/>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4AA7CF2-6F45-9C4D-A2E5-97E01324CC76}" type="datetimeFigureOut">
              <a:rPr lang="en-US" smtClean="0"/>
              <a:t>7/23/19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5A4B89-CAEA-6240-876E-62F1147C886E}" type="slidenum">
              <a:rPr lang="en-US" smtClean="0"/>
              <a:t>‹#›</a:t>
            </a:fld>
            <a:endParaRPr lang="en-US"/>
          </a:p>
        </p:txBody>
      </p:sp>
    </p:spTree>
    <p:extLst>
      <p:ext uri="{BB962C8B-B14F-4D97-AF65-F5344CB8AC3E}">
        <p14:creationId xmlns:p14="http://schemas.microsoft.com/office/powerpoint/2010/main" val="7240576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4AA7CF2-6F45-9C4D-A2E5-97E01324CC76}" type="datetimeFigureOut">
              <a:rPr lang="en-US" smtClean="0"/>
              <a:t>7/23/19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5A4B89-CAEA-6240-876E-62F1147C886E}" type="slidenum">
              <a:rPr lang="en-US" smtClean="0"/>
              <a:t>‹#›</a:t>
            </a:fld>
            <a:endParaRPr lang="en-US"/>
          </a:p>
        </p:txBody>
      </p:sp>
    </p:spTree>
    <p:extLst>
      <p:ext uri="{BB962C8B-B14F-4D97-AF65-F5344CB8AC3E}">
        <p14:creationId xmlns:p14="http://schemas.microsoft.com/office/powerpoint/2010/main" val="11476571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366185"/>
            <a:ext cx="1543050" cy="780203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42900" y="366185"/>
            <a:ext cx="4514850" cy="78020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4AA7CF2-6F45-9C4D-A2E5-97E01324CC76}" type="datetimeFigureOut">
              <a:rPr lang="en-US" smtClean="0"/>
              <a:t>7/23/19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5A4B89-CAEA-6240-876E-62F1147C886E}" type="slidenum">
              <a:rPr lang="en-US" smtClean="0"/>
              <a:t>‹#›</a:t>
            </a:fld>
            <a:endParaRPr lang="en-US"/>
          </a:p>
        </p:txBody>
      </p:sp>
    </p:spTree>
    <p:extLst>
      <p:ext uri="{BB962C8B-B14F-4D97-AF65-F5344CB8AC3E}">
        <p14:creationId xmlns:p14="http://schemas.microsoft.com/office/powerpoint/2010/main" val="11526204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4AA7CF2-6F45-9C4D-A2E5-97E01324CC76}" type="datetimeFigureOut">
              <a:rPr lang="en-US" smtClean="0"/>
              <a:t>7/23/19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5A4B89-CAEA-6240-876E-62F1147C886E}" type="slidenum">
              <a:rPr lang="en-US" smtClean="0"/>
              <a:t>‹#›</a:t>
            </a:fld>
            <a:endParaRPr lang="en-US"/>
          </a:p>
        </p:txBody>
      </p:sp>
    </p:spTree>
    <p:extLst>
      <p:ext uri="{BB962C8B-B14F-4D97-AF65-F5344CB8AC3E}">
        <p14:creationId xmlns:p14="http://schemas.microsoft.com/office/powerpoint/2010/main" val="37104777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5875867"/>
            <a:ext cx="5829300" cy="18161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541735" y="3875618"/>
            <a:ext cx="58293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4AA7CF2-6F45-9C4D-A2E5-97E01324CC76}" type="datetimeFigureOut">
              <a:rPr lang="en-US" smtClean="0"/>
              <a:t>7/23/19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5A4B89-CAEA-6240-876E-62F1147C886E}" type="slidenum">
              <a:rPr lang="en-US" smtClean="0"/>
              <a:t>‹#›</a:t>
            </a:fld>
            <a:endParaRPr lang="en-US"/>
          </a:p>
        </p:txBody>
      </p:sp>
    </p:spTree>
    <p:extLst>
      <p:ext uri="{BB962C8B-B14F-4D97-AF65-F5344CB8AC3E}">
        <p14:creationId xmlns:p14="http://schemas.microsoft.com/office/powerpoint/2010/main" val="22715188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42900" y="2133601"/>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486150" y="2133601"/>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4AA7CF2-6F45-9C4D-A2E5-97E01324CC76}" type="datetimeFigureOut">
              <a:rPr lang="en-US" smtClean="0"/>
              <a:t>7/23/19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5A4B89-CAEA-6240-876E-62F1147C886E}" type="slidenum">
              <a:rPr lang="en-US" smtClean="0"/>
              <a:t>‹#›</a:t>
            </a:fld>
            <a:endParaRPr lang="en-US"/>
          </a:p>
        </p:txBody>
      </p:sp>
    </p:spTree>
    <p:extLst>
      <p:ext uri="{BB962C8B-B14F-4D97-AF65-F5344CB8AC3E}">
        <p14:creationId xmlns:p14="http://schemas.microsoft.com/office/powerpoint/2010/main" val="11492658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42900"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42900"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483769"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483769"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4AA7CF2-6F45-9C4D-A2E5-97E01324CC76}" type="datetimeFigureOut">
              <a:rPr lang="en-US" smtClean="0"/>
              <a:t>7/23/19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35A4B89-CAEA-6240-876E-62F1147C886E}" type="slidenum">
              <a:rPr lang="en-US" smtClean="0"/>
              <a:t>‹#›</a:t>
            </a:fld>
            <a:endParaRPr lang="en-US"/>
          </a:p>
        </p:txBody>
      </p:sp>
    </p:spTree>
    <p:extLst>
      <p:ext uri="{BB962C8B-B14F-4D97-AF65-F5344CB8AC3E}">
        <p14:creationId xmlns:p14="http://schemas.microsoft.com/office/powerpoint/2010/main" val="36686550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4AA7CF2-6F45-9C4D-A2E5-97E01324CC76}" type="datetimeFigureOut">
              <a:rPr lang="en-US" smtClean="0"/>
              <a:t>7/23/19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35A4B89-CAEA-6240-876E-62F1147C886E}" type="slidenum">
              <a:rPr lang="en-US" smtClean="0"/>
              <a:t>‹#›</a:t>
            </a:fld>
            <a:endParaRPr lang="en-US"/>
          </a:p>
        </p:txBody>
      </p:sp>
    </p:spTree>
    <p:extLst>
      <p:ext uri="{BB962C8B-B14F-4D97-AF65-F5344CB8AC3E}">
        <p14:creationId xmlns:p14="http://schemas.microsoft.com/office/powerpoint/2010/main" val="6571691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AA7CF2-6F45-9C4D-A2E5-97E01324CC76}" type="datetimeFigureOut">
              <a:rPr lang="en-US" smtClean="0"/>
              <a:t>7/23/19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5A4B89-CAEA-6240-876E-62F1147C886E}" type="slidenum">
              <a:rPr lang="en-US" smtClean="0"/>
              <a:t>‹#›</a:t>
            </a:fld>
            <a:endParaRPr lang="en-US"/>
          </a:p>
        </p:txBody>
      </p:sp>
    </p:spTree>
    <p:extLst>
      <p:ext uri="{BB962C8B-B14F-4D97-AF65-F5344CB8AC3E}">
        <p14:creationId xmlns:p14="http://schemas.microsoft.com/office/powerpoint/2010/main" val="21593739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364067"/>
            <a:ext cx="2256235" cy="15494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2681287" y="364067"/>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42900" y="1913467"/>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4AA7CF2-6F45-9C4D-A2E5-97E01324CC76}" type="datetimeFigureOut">
              <a:rPr lang="en-US" smtClean="0"/>
              <a:t>7/23/19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5A4B89-CAEA-6240-876E-62F1147C886E}" type="slidenum">
              <a:rPr lang="en-US" smtClean="0"/>
              <a:t>‹#›</a:t>
            </a:fld>
            <a:endParaRPr lang="en-US"/>
          </a:p>
        </p:txBody>
      </p:sp>
    </p:spTree>
    <p:extLst>
      <p:ext uri="{BB962C8B-B14F-4D97-AF65-F5344CB8AC3E}">
        <p14:creationId xmlns:p14="http://schemas.microsoft.com/office/powerpoint/2010/main" val="39996280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6400800"/>
            <a:ext cx="4114800" cy="755651"/>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344216" y="81703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344216" y="7156451"/>
            <a:ext cx="41148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4AA7CF2-6F45-9C4D-A2E5-97E01324CC76}" type="datetimeFigureOut">
              <a:rPr lang="en-US" smtClean="0"/>
              <a:t>7/23/19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5A4B89-CAEA-6240-876E-62F1147C886E}" type="slidenum">
              <a:rPr lang="en-US" smtClean="0"/>
              <a:t>‹#›</a:t>
            </a:fld>
            <a:endParaRPr lang="en-US"/>
          </a:p>
        </p:txBody>
      </p:sp>
    </p:spTree>
    <p:extLst>
      <p:ext uri="{BB962C8B-B14F-4D97-AF65-F5344CB8AC3E}">
        <p14:creationId xmlns:p14="http://schemas.microsoft.com/office/powerpoint/2010/main" val="3564360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366184"/>
            <a:ext cx="6172200" cy="1524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42900" y="2133601"/>
            <a:ext cx="6172200" cy="603461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42900" y="8475134"/>
            <a:ext cx="1600200" cy="486833"/>
          </a:xfrm>
          <a:prstGeom prst="rect">
            <a:avLst/>
          </a:prstGeom>
        </p:spPr>
        <p:txBody>
          <a:bodyPr vert="horz" lIns="91440" tIns="45720" rIns="91440" bIns="45720" rtlCol="0" anchor="ctr"/>
          <a:lstStyle>
            <a:lvl1pPr algn="l">
              <a:defRPr sz="1200">
                <a:solidFill>
                  <a:schemeClr val="tx1">
                    <a:tint val="75000"/>
                  </a:schemeClr>
                </a:solidFill>
              </a:defRPr>
            </a:lvl1pPr>
          </a:lstStyle>
          <a:p>
            <a:fld id="{D4AA7CF2-6F45-9C4D-A2E5-97E01324CC76}" type="datetimeFigureOut">
              <a:rPr lang="en-US" smtClean="0"/>
              <a:t>7/23/19</a:t>
            </a:fld>
            <a:endParaRPr lang="en-US"/>
          </a:p>
        </p:txBody>
      </p:sp>
      <p:sp>
        <p:nvSpPr>
          <p:cNvPr id="5" name="Footer Placeholder 4"/>
          <p:cNvSpPr>
            <a:spLocks noGrp="1"/>
          </p:cNvSpPr>
          <p:nvPr>
            <p:ph type="ftr" sz="quarter" idx="3"/>
          </p:nvPr>
        </p:nvSpPr>
        <p:spPr>
          <a:xfrm>
            <a:off x="2343150" y="8475134"/>
            <a:ext cx="2171700" cy="48683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914900" y="8475134"/>
            <a:ext cx="1600200" cy="486833"/>
          </a:xfrm>
          <a:prstGeom prst="rect">
            <a:avLst/>
          </a:prstGeom>
        </p:spPr>
        <p:txBody>
          <a:bodyPr vert="horz" lIns="91440" tIns="45720" rIns="91440" bIns="45720" rtlCol="0" anchor="ctr"/>
          <a:lstStyle>
            <a:lvl1pPr algn="r">
              <a:defRPr sz="1200">
                <a:solidFill>
                  <a:schemeClr val="tx1">
                    <a:tint val="75000"/>
                  </a:schemeClr>
                </a:solidFill>
              </a:defRPr>
            </a:lvl1pPr>
          </a:lstStyle>
          <a:p>
            <a:fld id="{F35A4B89-CAEA-6240-876E-62F1147C886E}" type="slidenum">
              <a:rPr lang="en-US" smtClean="0"/>
              <a:t>‹#›</a:t>
            </a:fld>
            <a:endParaRPr lang="en-US"/>
          </a:p>
        </p:txBody>
      </p:sp>
    </p:spTree>
    <p:extLst>
      <p:ext uri="{BB962C8B-B14F-4D97-AF65-F5344CB8AC3E}">
        <p14:creationId xmlns:p14="http://schemas.microsoft.com/office/powerpoint/2010/main" val="13884967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8.jpeg"/><Relationship Id="rId10" Type="http://schemas.openxmlformats.org/officeDocument/2006/relationships/image" Target="../media/image9.emf"/><Relationship Id="rId11"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5.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21.png"/><Relationship Id="rId8" Type="http://schemas.openxmlformats.org/officeDocument/2006/relationships/image" Target="../media/image2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 Type="http://schemas.openxmlformats.org/officeDocument/2006/relationships/slideLayout" Target="../slideLayouts/slideLayout1.xml"/><Relationship Id="rId2" Type="http://schemas.openxmlformats.org/officeDocument/2006/relationships/image" Target="../media/image16.emf"/></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jpeg"/><Relationship Id="rId5" Type="http://schemas.openxmlformats.org/officeDocument/2006/relationships/image" Target="../media/image29.png"/><Relationship Id="rId6" Type="http://schemas.openxmlformats.org/officeDocument/2006/relationships/image" Target="../media/image30.jpeg"/><Relationship Id="rId1" Type="http://schemas.openxmlformats.org/officeDocument/2006/relationships/slideLayout" Target="../slideLayouts/slideLayout1.xml"/><Relationship Id="rId2" Type="http://schemas.openxmlformats.org/officeDocument/2006/relationships/image" Target="../media/image2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54910" y="5099394"/>
            <a:ext cx="1735667" cy="1301406"/>
          </a:xfrm>
          <a:prstGeom prst="rect">
            <a:avLst/>
          </a:prstGeom>
          <a:ln w="28575" cmpd="sng">
            <a:solidFill>
              <a:srgbClr val="000000"/>
            </a:solidFill>
          </a:ln>
        </p:spPr>
      </p:pic>
      <p:pic>
        <p:nvPicPr>
          <p:cNvPr id="12" name="Picture 1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57200" y="2743200"/>
            <a:ext cx="1660462" cy="2356194"/>
          </a:xfrm>
          <a:prstGeom prst="rect">
            <a:avLst/>
          </a:prstGeom>
          <a:noFill/>
          <a:ln w="28575" cmpd="sng">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3"/>
          <p:cNvPicPr/>
          <p:nvPr/>
        </p:nvPicPr>
        <p:blipFill>
          <a:blip r:embed="rId4">
            <a:extLst>
              <a:ext uri="{28A0092B-C50C-407E-A947-70E740481C1C}">
                <a14:useLocalDpi xmlns:a14="http://schemas.microsoft.com/office/drawing/2010/main"/>
              </a:ext>
            </a:extLst>
          </a:blip>
          <a:srcRect/>
          <a:stretch>
            <a:fillRect/>
          </a:stretch>
        </p:blipFill>
        <p:spPr bwMode="auto">
          <a:xfrm>
            <a:off x="1388427" y="673719"/>
            <a:ext cx="4081145" cy="744855"/>
          </a:xfrm>
          <a:prstGeom prst="rect">
            <a:avLst/>
          </a:prstGeom>
          <a:noFill/>
          <a:ln>
            <a:noFill/>
          </a:ln>
        </p:spPr>
      </p:pic>
      <p:sp>
        <p:nvSpPr>
          <p:cNvPr id="6" name="Rectangle 5"/>
          <p:cNvSpPr/>
          <p:nvPr/>
        </p:nvSpPr>
        <p:spPr>
          <a:xfrm>
            <a:off x="292100" y="1749391"/>
            <a:ext cx="6349999" cy="738664"/>
          </a:xfrm>
          <a:prstGeom prst="rect">
            <a:avLst/>
          </a:prstGeom>
        </p:spPr>
        <p:txBody>
          <a:bodyPr wrap="square">
            <a:spAutoFit/>
          </a:bodyPr>
          <a:lstStyle/>
          <a:p>
            <a:pPr algn="ctr"/>
            <a:r>
              <a:rPr lang="en-US" sz="1400" b="1" dirty="0" smtClean="0">
                <a:latin typeface="Palatino"/>
                <a:cs typeface="Palatino"/>
              </a:rPr>
              <a:t>Bachelor of Science in Interdisciplinary Studies with a Concentration in </a:t>
            </a:r>
            <a:r>
              <a:rPr lang="en-US" sz="2800" b="1" dirty="0" smtClean="0">
                <a:latin typeface="Palatino"/>
                <a:cs typeface="Palatino"/>
              </a:rPr>
              <a:t>Environmental</a:t>
            </a:r>
            <a:r>
              <a:rPr lang="en-US" sz="1400" b="1" dirty="0" smtClean="0">
                <a:latin typeface="Palatino"/>
                <a:cs typeface="Palatino"/>
              </a:rPr>
              <a:t> </a:t>
            </a:r>
            <a:r>
              <a:rPr lang="en-US" sz="2800" b="1" dirty="0" smtClean="0">
                <a:latin typeface="Palatino"/>
                <a:cs typeface="Palatino"/>
              </a:rPr>
              <a:t>Science</a:t>
            </a:r>
            <a:endParaRPr lang="en-US" sz="2800" dirty="0">
              <a:latin typeface="Palatino"/>
              <a:cs typeface="Palatino"/>
            </a:endParaRPr>
          </a:p>
        </p:txBody>
      </p:sp>
      <p:sp>
        <p:nvSpPr>
          <p:cNvPr id="7" name="Rectangle 6"/>
          <p:cNvSpPr/>
          <p:nvPr/>
        </p:nvSpPr>
        <p:spPr>
          <a:xfrm>
            <a:off x="454910" y="7036148"/>
            <a:ext cx="5961212" cy="1323439"/>
          </a:xfrm>
          <a:prstGeom prst="rect">
            <a:avLst/>
          </a:prstGeom>
        </p:spPr>
        <p:txBody>
          <a:bodyPr wrap="square">
            <a:spAutoFit/>
          </a:bodyPr>
          <a:lstStyle/>
          <a:p>
            <a:pPr algn="ctr"/>
            <a:r>
              <a:rPr lang="en-US" sz="2000" b="1" i="1" dirty="0">
                <a:latin typeface="Palatino"/>
                <a:cs typeface="Palatino"/>
              </a:rPr>
              <a:t>i</a:t>
            </a:r>
            <a:r>
              <a:rPr lang="en-US" sz="2000" b="1" i="1" dirty="0" smtClean="0">
                <a:latin typeface="Palatino"/>
                <a:cs typeface="Palatino"/>
              </a:rPr>
              <a:t>n the</a:t>
            </a:r>
          </a:p>
          <a:p>
            <a:pPr algn="ctr"/>
            <a:endParaRPr lang="en-US" sz="2000" b="1" i="1" dirty="0" smtClean="0">
              <a:latin typeface="Palatino"/>
              <a:cs typeface="Palatino"/>
            </a:endParaRPr>
          </a:p>
          <a:p>
            <a:pPr algn="ctr"/>
            <a:r>
              <a:rPr lang="en-US" sz="2000" b="1" i="1" dirty="0" smtClean="0">
                <a:latin typeface="Palatino"/>
                <a:cs typeface="Palatino"/>
              </a:rPr>
              <a:t>Department of Atmospheric and </a:t>
            </a:r>
          </a:p>
          <a:p>
            <a:pPr algn="ctr"/>
            <a:r>
              <a:rPr lang="en-US" sz="2000" b="1" i="1" dirty="0" smtClean="0">
                <a:latin typeface="Palatino"/>
                <a:cs typeface="Palatino"/>
              </a:rPr>
              <a:t>Environmental Sciences (DAES)</a:t>
            </a:r>
            <a:endParaRPr lang="en-US" sz="2000" i="1" dirty="0">
              <a:latin typeface="Palatino"/>
              <a:cs typeface="Palatino"/>
            </a:endParaRPr>
          </a:p>
        </p:txBody>
      </p:sp>
      <p:pic>
        <p:nvPicPr>
          <p:cNvPr id="9" name="Picture 8"/>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032000" y="3886200"/>
            <a:ext cx="1885315" cy="2514600"/>
          </a:xfrm>
          <a:prstGeom prst="rect">
            <a:avLst/>
          </a:prstGeom>
          <a:noFill/>
          <a:ln w="28575" cmpd="sng">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6" cstate="print">
            <a:extLst>
              <a:ext uri="{28A0092B-C50C-407E-A947-70E740481C1C}">
                <a14:useLocalDpi xmlns:a14="http://schemas.microsoft.com/office/drawing/2010/main"/>
              </a:ext>
            </a:extLst>
          </a:blip>
          <a:srcRect l="6131" t="3157"/>
          <a:stretch/>
        </p:blipFill>
        <p:spPr>
          <a:xfrm>
            <a:off x="2081118" y="2741142"/>
            <a:ext cx="1311336" cy="1317809"/>
          </a:xfrm>
          <a:prstGeom prst="rect">
            <a:avLst/>
          </a:prstGeom>
          <a:ln w="28575" cmpd="sng">
            <a:solidFill>
              <a:srgbClr val="000000"/>
            </a:solidFill>
          </a:ln>
        </p:spPr>
      </p:pic>
      <p:pic>
        <p:nvPicPr>
          <p:cNvPr id="23" name="Picture 22"/>
          <p:cNvPicPr>
            <a:picLocks noChangeAspect="1"/>
          </p:cNvPicPr>
          <p:nvPr/>
        </p:nvPicPr>
        <p:blipFill>
          <a:blip r:embed="rId7"/>
          <a:stretch>
            <a:fillRect/>
          </a:stretch>
        </p:blipFill>
        <p:spPr>
          <a:xfrm>
            <a:off x="4788443" y="5385435"/>
            <a:ext cx="1611691" cy="1015365"/>
          </a:xfrm>
          <a:prstGeom prst="rect">
            <a:avLst/>
          </a:prstGeom>
          <a:ln w="28575" cmpd="sng">
            <a:solidFill>
              <a:srgbClr val="000000"/>
            </a:solidFill>
          </a:ln>
        </p:spPr>
      </p:pic>
      <p:pic>
        <p:nvPicPr>
          <p:cNvPr id="25" name="Picture 24"/>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679979" y="5283161"/>
            <a:ext cx="1117600" cy="1117600"/>
          </a:xfrm>
          <a:prstGeom prst="rect">
            <a:avLst/>
          </a:prstGeom>
          <a:ln w="28575" cmpd="sng">
            <a:solidFill>
              <a:srgbClr val="000000"/>
            </a:solidFill>
          </a:ln>
        </p:spPr>
      </p:pic>
      <p:pic>
        <p:nvPicPr>
          <p:cNvPr id="15" name="Picture 14" descr="Andes climate research"/>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3429000" y="3543300"/>
            <a:ext cx="2971800" cy="1842135"/>
          </a:xfrm>
          <a:prstGeom prst="rect">
            <a:avLst/>
          </a:prstGeom>
          <a:noFill/>
          <a:ln w="28575" cmpd="sng">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15"/>
          <p:cNvPicPr>
            <a:picLocks noChangeAspect="1" noChangeArrowheads="1"/>
          </p:cNvPicPr>
          <p:nvPr/>
        </p:nvPicPr>
        <p:blipFill rotWithShape="1">
          <a:blip r:embed="rId10" cstate="print">
            <a:extLst>
              <a:ext uri="{28A0092B-C50C-407E-A947-70E740481C1C}">
                <a14:useLocalDpi xmlns:a14="http://schemas.microsoft.com/office/drawing/2010/main"/>
              </a:ext>
            </a:extLst>
          </a:blip>
          <a:srcRect l="58689" t="8570" r="4665" b="6466"/>
          <a:stretch/>
        </p:blipFill>
        <p:spPr bwMode="auto">
          <a:xfrm>
            <a:off x="5068696" y="2742529"/>
            <a:ext cx="1331438" cy="1334428"/>
          </a:xfrm>
          <a:prstGeom prst="rect">
            <a:avLst/>
          </a:prstGeom>
          <a:noFill/>
          <a:ln w="28575" cmpd="sng">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3428998" y="2742529"/>
            <a:ext cx="1742721" cy="1334428"/>
          </a:xfrm>
          <a:prstGeom prst="rect">
            <a:avLst/>
          </a:prstGeom>
          <a:ln w="28575" cmpd="sng">
            <a:solidFill>
              <a:srgbClr val="000000"/>
            </a:solidFill>
          </a:ln>
        </p:spPr>
      </p:pic>
      <p:sp>
        <p:nvSpPr>
          <p:cNvPr id="26" name="TextBox 25"/>
          <p:cNvSpPr txBox="1"/>
          <p:nvPr/>
        </p:nvSpPr>
        <p:spPr>
          <a:xfrm>
            <a:off x="1676345" y="8617466"/>
            <a:ext cx="3505305" cy="307777"/>
          </a:xfrm>
          <a:prstGeom prst="rect">
            <a:avLst/>
          </a:prstGeom>
          <a:solidFill>
            <a:srgbClr val="E6E0EC"/>
          </a:solidFill>
        </p:spPr>
        <p:txBody>
          <a:bodyPr wrap="square" rtlCol="0">
            <a:spAutoFit/>
          </a:bodyPr>
          <a:lstStyle/>
          <a:p>
            <a:pPr algn="ctr"/>
            <a:r>
              <a:rPr lang="en-US" sz="1400" dirty="0">
                <a:latin typeface="Palatino"/>
                <a:cs typeface="Palatino"/>
              </a:rPr>
              <a:t>http://</a:t>
            </a:r>
            <a:r>
              <a:rPr lang="en-US" sz="1400" dirty="0" err="1">
                <a:latin typeface="Palatino"/>
                <a:cs typeface="Palatino"/>
              </a:rPr>
              <a:t>www.albany.edu</a:t>
            </a:r>
            <a:r>
              <a:rPr lang="en-US" sz="1400" dirty="0">
                <a:latin typeface="Palatino"/>
                <a:cs typeface="Palatino"/>
              </a:rPr>
              <a:t>/</a:t>
            </a:r>
            <a:r>
              <a:rPr lang="en-US" sz="1400" dirty="0" err="1">
                <a:latin typeface="Palatino"/>
                <a:cs typeface="Palatino"/>
              </a:rPr>
              <a:t>atmos</a:t>
            </a:r>
            <a:r>
              <a:rPr lang="en-US" sz="1400" dirty="0">
                <a:latin typeface="Palatino"/>
                <a:cs typeface="Palatino"/>
              </a:rPr>
              <a:t>/</a:t>
            </a:r>
          </a:p>
        </p:txBody>
      </p:sp>
    </p:spTree>
    <p:extLst>
      <p:ext uri="{BB962C8B-B14F-4D97-AF65-F5344CB8AC3E}">
        <p14:creationId xmlns:p14="http://schemas.microsoft.com/office/powerpoint/2010/main" val="204385470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a:xfrm>
            <a:off x="4233332" y="6304813"/>
            <a:ext cx="2489201" cy="2652915"/>
          </a:xfrm>
          <a:prstGeom prst="rect">
            <a:avLst/>
          </a:prstGeom>
          <a:solidFill>
            <a:srgbClr val="C3FA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p:nvSpPr>
        <p:spPr>
          <a:xfrm>
            <a:off x="4216398" y="3867465"/>
            <a:ext cx="2489201" cy="2345338"/>
          </a:xfrm>
          <a:prstGeom prst="rect">
            <a:avLst/>
          </a:prstGeom>
          <a:solidFill>
            <a:schemeClr val="accent3">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p:nvPr/>
        </p:nvSpPr>
        <p:spPr>
          <a:xfrm>
            <a:off x="169331" y="6298074"/>
            <a:ext cx="4004732" cy="2668122"/>
          </a:xfrm>
          <a:prstGeom prst="rect">
            <a:avLst/>
          </a:prstGeom>
          <a:solidFill>
            <a:schemeClr val="accent6">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169331" y="3878720"/>
            <a:ext cx="4004732" cy="2345338"/>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381000" y="150512"/>
            <a:ext cx="6096000" cy="523220"/>
          </a:xfrm>
          <a:prstGeom prst="rect">
            <a:avLst/>
          </a:prstGeom>
        </p:spPr>
        <p:txBody>
          <a:bodyPr wrap="square">
            <a:spAutoFit/>
          </a:bodyPr>
          <a:lstStyle/>
          <a:p>
            <a:pPr algn="ctr"/>
            <a:r>
              <a:rPr lang="en-US" sz="1400" b="1" dirty="0">
                <a:latin typeface="Palatino"/>
                <a:cs typeface="Palatino"/>
              </a:rPr>
              <a:t>Bachelor of Science in Interdisciplinary Studies with a Concentration in Environmental Science</a:t>
            </a:r>
            <a:endParaRPr lang="en-US" sz="1400" dirty="0">
              <a:latin typeface="Palatino"/>
              <a:cs typeface="Palatino"/>
            </a:endParaRPr>
          </a:p>
        </p:txBody>
      </p:sp>
      <p:sp>
        <p:nvSpPr>
          <p:cNvPr id="3" name="Rectangle 2"/>
          <p:cNvSpPr/>
          <p:nvPr/>
        </p:nvSpPr>
        <p:spPr>
          <a:xfrm>
            <a:off x="360137" y="670530"/>
            <a:ext cx="6150757" cy="2800766"/>
          </a:xfrm>
          <a:prstGeom prst="rect">
            <a:avLst/>
          </a:prstGeom>
          <a:solidFill>
            <a:schemeClr val="accent4">
              <a:lumMod val="20000"/>
              <a:lumOff val="80000"/>
            </a:schemeClr>
          </a:solidFill>
        </p:spPr>
        <p:txBody>
          <a:bodyPr wrap="square">
            <a:spAutoFit/>
          </a:bodyPr>
          <a:lstStyle/>
          <a:p>
            <a:pPr algn="just"/>
            <a:r>
              <a:rPr lang="en-US" sz="1100" b="1" dirty="0">
                <a:latin typeface="Palatino"/>
                <a:cs typeface="Palatino"/>
              </a:rPr>
              <a:t>Environmental issues are some of the greatest challenges we face as human society</a:t>
            </a:r>
            <a:r>
              <a:rPr lang="en-US" sz="1100" dirty="0">
                <a:latin typeface="Palatino"/>
                <a:cs typeface="Palatino"/>
              </a:rPr>
              <a:t>. There is increasing demand for environmental scientists to confront these </a:t>
            </a:r>
            <a:r>
              <a:rPr lang="en-US" sz="1100" dirty="0" smtClean="0">
                <a:latin typeface="Palatino"/>
                <a:cs typeface="Palatino"/>
              </a:rPr>
              <a:t>challenges. Environmental science encompasses the </a:t>
            </a:r>
            <a:r>
              <a:rPr lang="en-US" sz="1100" dirty="0">
                <a:latin typeface="Palatino"/>
                <a:cs typeface="Palatino"/>
              </a:rPr>
              <a:t>Earth’s oceans, </a:t>
            </a:r>
            <a:r>
              <a:rPr lang="en-US" sz="1100" dirty="0" smtClean="0">
                <a:latin typeface="Palatino"/>
                <a:cs typeface="Palatino"/>
              </a:rPr>
              <a:t>atmosphere, surface, </a:t>
            </a:r>
            <a:r>
              <a:rPr lang="en-US" sz="1100" dirty="0">
                <a:latin typeface="Palatino"/>
                <a:cs typeface="Palatino"/>
              </a:rPr>
              <a:t>and </a:t>
            </a:r>
            <a:r>
              <a:rPr lang="en-US" sz="1100" dirty="0" smtClean="0">
                <a:latin typeface="Palatino"/>
                <a:cs typeface="Palatino"/>
              </a:rPr>
              <a:t>interior as well as </a:t>
            </a:r>
            <a:r>
              <a:rPr lang="en-US" sz="1100" dirty="0">
                <a:latin typeface="Palatino"/>
                <a:cs typeface="Palatino"/>
              </a:rPr>
              <a:t>how these </a:t>
            </a:r>
            <a:r>
              <a:rPr lang="en-US" sz="1100" dirty="0" smtClean="0">
                <a:latin typeface="Palatino"/>
                <a:cs typeface="Palatino"/>
              </a:rPr>
              <a:t>physical components </a:t>
            </a:r>
            <a:r>
              <a:rPr lang="en-US" sz="1100" dirty="0">
                <a:latin typeface="Palatino"/>
                <a:cs typeface="Palatino"/>
              </a:rPr>
              <a:t>of the Earth system interact with life (ecology) and human </a:t>
            </a:r>
            <a:r>
              <a:rPr lang="en-US" sz="1100" dirty="0" smtClean="0">
                <a:latin typeface="Palatino"/>
                <a:cs typeface="Palatino"/>
              </a:rPr>
              <a:t>society. Environmental science plays a central role in </a:t>
            </a:r>
            <a:r>
              <a:rPr lang="en-US" sz="1100" dirty="0">
                <a:latin typeface="Palatino"/>
                <a:cs typeface="Palatino"/>
              </a:rPr>
              <a:t>major current national and world </a:t>
            </a:r>
            <a:r>
              <a:rPr lang="en-US" sz="1100" dirty="0" smtClean="0">
                <a:latin typeface="Palatino"/>
                <a:cs typeface="Palatino"/>
              </a:rPr>
              <a:t>issues</a:t>
            </a:r>
            <a:r>
              <a:rPr lang="en-US" sz="1100" dirty="0">
                <a:latin typeface="Palatino"/>
                <a:cs typeface="Palatino"/>
              </a:rPr>
              <a:t> </a:t>
            </a:r>
            <a:r>
              <a:rPr lang="en-US" sz="1100" dirty="0" smtClean="0">
                <a:latin typeface="Palatino"/>
                <a:cs typeface="Palatino"/>
              </a:rPr>
              <a:t>(</a:t>
            </a:r>
            <a:r>
              <a:rPr lang="en-US" sz="1100" dirty="0">
                <a:latin typeface="Palatino"/>
                <a:cs typeface="Palatino"/>
              </a:rPr>
              <a:t>c</a:t>
            </a:r>
            <a:r>
              <a:rPr lang="en-US" sz="1100" dirty="0" smtClean="0">
                <a:latin typeface="Palatino"/>
                <a:cs typeface="Palatino"/>
              </a:rPr>
              <a:t>limate </a:t>
            </a:r>
            <a:r>
              <a:rPr lang="en-US" sz="1100" dirty="0">
                <a:latin typeface="Palatino"/>
                <a:cs typeface="Palatino"/>
              </a:rPr>
              <a:t>change, sustainability, energy, water resources, and </a:t>
            </a:r>
            <a:r>
              <a:rPr lang="en-US" sz="1100" dirty="0" smtClean="0">
                <a:latin typeface="Palatino"/>
                <a:cs typeface="Palatino"/>
              </a:rPr>
              <a:t>biodiversity). </a:t>
            </a:r>
          </a:p>
          <a:p>
            <a:pPr algn="just"/>
            <a:endParaRPr lang="en-US" sz="1100" dirty="0">
              <a:latin typeface="Palatino"/>
              <a:cs typeface="Palatino"/>
            </a:endParaRPr>
          </a:p>
          <a:p>
            <a:pPr algn="just"/>
            <a:r>
              <a:rPr lang="en-US" sz="1100" dirty="0" smtClean="0">
                <a:latin typeface="Palatino"/>
                <a:cs typeface="Palatino"/>
              </a:rPr>
              <a:t>In the </a:t>
            </a:r>
            <a:r>
              <a:rPr lang="en-US" sz="1100" b="1" dirty="0">
                <a:latin typeface="Palatino"/>
                <a:cs typeface="Palatino"/>
              </a:rPr>
              <a:t>Department of Atmospheric and Environmental Sciences (DAES</a:t>
            </a:r>
            <a:r>
              <a:rPr lang="en-US" sz="1100" b="1" dirty="0" smtClean="0">
                <a:latin typeface="Palatino"/>
                <a:cs typeface="Palatino"/>
              </a:rPr>
              <a:t>) </a:t>
            </a:r>
            <a:r>
              <a:rPr lang="en-US" sz="1100" dirty="0" smtClean="0">
                <a:latin typeface="Palatino"/>
                <a:cs typeface="Palatino"/>
              </a:rPr>
              <a:t>students gain strong and multifaceted education in environmental science. They build a strong foundation in the fundamental basic sciences that govern environmental phenomena. Students gain hands</a:t>
            </a:r>
            <a:r>
              <a:rPr lang="en-US" sz="1100" dirty="0">
                <a:latin typeface="Palatino"/>
                <a:cs typeface="Palatino"/>
              </a:rPr>
              <a:t>-on experience taking environmental measurements and using software and statistics to unlock the secrets of environmental </a:t>
            </a:r>
            <a:r>
              <a:rPr lang="en-US" sz="1100" dirty="0" smtClean="0">
                <a:latin typeface="Palatino"/>
                <a:cs typeface="Palatino"/>
              </a:rPr>
              <a:t>data. </a:t>
            </a:r>
          </a:p>
          <a:p>
            <a:pPr algn="just"/>
            <a:endParaRPr lang="en-US" sz="1100" dirty="0">
              <a:latin typeface="Palatino"/>
              <a:cs typeface="Palatino"/>
            </a:endParaRPr>
          </a:p>
          <a:p>
            <a:pPr algn="just"/>
            <a:r>
              <a:rPr lang="en-US" sz="1100" dirty="0" smtClean="0">
                <a:latin typeface="Palatino"/>
                <a:cs typeface="Palatino"/>
              </a:rPr>
              <a:t>Coursework is taught by over 20 full time faculty and staff members, most of who are active and prominent researchers in their fields of study. Faculty and staff members pride themselves in their teaching and several have won national teaching awards. </a:t>
            </a:r>
          </a:p>
        </p:txBody>
      </p:sp>
      <p:sp>
        <p:nvSpPr>
          <p:cNvPr id="16" name="Rectangle 15"/>
          <p:cNvSpPr/>
          <p:nvPr/>
        </p:nvSpPr>
        <p:spPr>
          <a:xfrm>
            <a:off x="606547" y="3507403"/>
            <a:ext cx="5657938" cy="307777"/>
          </a:xfrm>
          <a:prstGeom prst="rect">
            <a:avLst/>
          </a:prstGeom>
        </p:spPr>
        <p:txBody>
          <a:bodyPr wrap="square">
            <a:spAutoFit/>
          </a:bodyPr>
          <a:lstStyle/>
          <a:p>
            <a:pPr algn="ctr"/>
            <a:r>
              <a:rPr lang="en-US" sz="1400" b="1" u="sng" dirty="0" smtClean="0">
                <a:latin typeface="Palatino"/>
                <a:cs typeface="Palatino"/>
              </a:rPr>
              <a:t>Research and Teaching Facilities</a:t>
            </a:r>
            <a:endParaRPr lang="en-US" sz="1400" b="1" u="sng" dirty="0">
              <a:latin typeface="Palatino"/>
              <a:cs typeface="Palatino"/>
            </a:endParaRPr>
          </a:p>
        </p:txBody>
      </p:sp>
      <p:pic>
        <p:nvPicPr>
          <p:cNvPr id="19" name="Picture 1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50989" y="4577989"/>
            <a:ext cx="2258858" cy="1544851"/>
          </a:xfrm>
          <a:prstGeom prst="rect">
            <a:avLst/>
          </a:prstGeom>
        </p:spPr>
      </p:pic>
      <p:sp>
        <p:nvSpPr>
          <p:cNvPr id="21" name="Rectangle 20"/>
          <p:cNvSpPr/>
          <p:nvPr/>
        </p:nvSpPr>
        <p:spPr>
          <a:xfrm>
            <a:off x="4199464" y="3883027"/>
            <a:ext cx="2277561" cy="861774"/>
          </a:xfrm>
          <a:prstGeom prst="rect">
            <a:avLst/>
          </a:prstGeom>
        </p:spPr>
        <p:txBody>
          <a:bodyPr wrap="square">
            <a:spAutoFit/>
          </a:bodyPr>
          <a:lstStyle/>
          <a:p>
            <a:r>
              <a:rPr lang="en-US" sz="1050" b="1" i="1" dirty="0" err="1" smtClean="0">
                <a:latin typeface="Palatino"/>
                <a:cs typeface="Palatino"/>
              </a:rPr>
              <a:t>Maproom</a:t>
            </a:r>
            <a:r>
              <a:rPr lang="en-US" sz="1000" dirty="0" smtClean="0">
                <a:latin typeface="Palatino"/>
                <a:cs typeface="Palatino"/>
              </a:rPr>
              <a:t>: DAES houses an electronic “map room” for interactive display of meteorological and environmental data</a:t>
            </a:r>
          </a:p>
          <a:p>
            <a:endParaRPr lang="en-US" sz="1000" dirty="0" smtClean="0">
              <a:latin typeface="Palatino"/>
              <a:cs typeface="Palatino"/>
            </a:endParaRPr>
          </a:p>
        </p:txBody>
      </p:sp>
      <p:pic>
        <p:nvPicPr>
          <p:cNvPr id="22" name="Picture 21"/>
          <p:cNvPicPr>
            <a:picLocks noChangeAspect="1"/>
          </p:cNvPicPr>
          <p:nvPr/>
        </p:nvPicPr>
        <p:blipFill rotWithShape="1">
          <a:blip r:embed="rId4" cstate="print">
            <a:extLst>
              <a:ext uri="{28A0092B-C50C-407E-A947-70E740481C1C}">
                <a14:useLocalDpi xmlns:a14="http://schemas.microsoft.com/office/drawing/2010/main"/>
              </a:ext>
            </a:extLst>
          </a:blip>
          <a:srcRect t="9694" b="6963"/>
          <a:stretch/>
        </p:blipFill>
        <p:spPr>
          <a:xfrm>
            <a:off x="741138" y="4941947"/>
            <a:ext cx="2776077" cy="1189360"/>
          </a:xfrm>
          <a:prstGeom prst="rect">
            <a:avLst/>
          </a:prstGeom>
        </p:spPr>
      </p:pic>
      <p:pic>
        <p:nvPicPr>
          <p:cNvPr id="25" name="Picture 24"/>
          <p:cNvPicPr>
            <a:picLocks noChangeAspect="1"/>
          </p:cNvPicPr>
          <p:nvPr/>
        </p:nvPicPr>
        <p:blipFill rotWithShape="1">
          <a:blip r:embed="rId5"/>
          <a:srcRect t="6780" b="18406"/>
          <a:stretch/>
        </p:blipFill>
        <p:spPr>
          <a:xfrm>
            <a:off x="880534" y="7042032"/>
            <a:ext cx="2404532" cy="914706"/>
          </a:xfrm>
          <a:prstGeom prst="rect">
            <a:avLst/>
          </a:prstGeom>
        </p:spPr>
      </p:pic>
      <p:pic>
        <p:nvPicPr>
          <p:cNvPr id="26" name="Picture 25"/>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80533" y="7947868"/>
            <a:ext cx="2386927" cy="938752"/>
          </a:xfrm>
          <a:prstGeom prst="rect">
            <a:avLst/>
          </a:prstGeom>
        </p:spPr>
      </p:pic>
      <p:pic>
        <p:nvPicPr>
          <p:cNvPr id="27" name="Picture 26"/>
          <p:cNvPicPr>
            <a:picLocks noChangeAspect="1"/>
          </p:cNvPicPr>
          <p:nvPr/>
        </p:nvPicPr>
        <p:blipFill rotWithShape="1">
          <a:blip r:embed="rId7" cstate="print">
            <a:extLst>
              <a:ext uri="{28A0092B-C50C-407E-A947-70E740481C1C}">
                <a14:useLocalDpi xmlns:a14="http://schemas.microsoft.com/office/drawing/2010/main"/>
              </a:ext>
            </a:extLst>
          </a:blip>
          <a:srcRect l="13125"/>
          <a:stretch/>
        </p:blipFill>
        <p:spPr>
          <a:xfrm>
            <a:off x="4393324" y="7633858"/>
            <a:ext cx="2083701" cy="1252762"/>
          </a:xfrm>
          <a:prstGeom prst="rect">
            <a:avLst/>
          </a:prstGeom>
        </p:spPr>
      </p:pic>
      <p:sp>
        <p:nvSpPr>
          <p:cNvPr id="18" name="Rectangle 17"/>
          <p:cNvSpPr/>
          <p:nvPr/>
        </p:nvSpPr>
        <p:spPr>
          <a:xfrm>
            <a:off x="4250264" y="6284051"/>
            <a:ext cx="2472269" cy="1323439"/>
          </a:xfrm>
          <a:prstGeom prst="rect">
            <a:avLst/>
          </a:prstGeom>
        </p:spPr>
        <p:txBody>
          <a:bodyPr wrap="square">
            <a:spAutoFit/>
          </a:bodyPr>
          <a:lstStyle/>
          <a:p>
            <a:r>
              <a:rPr lang="en-US" sz="1050" b="1" i="1" dirty="0">
                <a:latin typeface="Palatino"/>
                <a:cs typeface="Palatino"/>
              </a:rPr>
              <a:t>Whiteface Mtn. </a:t>
            </a:r>
            <a:r>
              <a:rPr lang="en-US" sz="1050" b="1" i="1" dirty="0" smtClean="0">
                <a:latin typeface="Palatino"/>
                <a:cs typeface="Palatino"/>
              </a:rPr>
              <a:t>Observatory</a:t>
            </a:r>
            <a:r>
              <a:rPr lang="en-US" sz="1000" dirty="0" smtClean="0">
                <a:latin typeface="Palatino"/>
                <a:cs typeface="Palatino"/>
              </a:rPr>
              <a:t>: </a:t>
            </a:r>
            <a:r>
              <a:rPr lang="en-US" sz="1000" dirty="0">
                <a:latin typeface="Palatino"/>
                <a:cs typeface="Palatino"/>
              </a:rPr>
              <a:t>The </a:t>
            </a:r>
            <a:r>
              <a:rPr lang="en-US" sz="1000" dirty="0" err="1">
                <a:latin typeface="Palatino"/>
                <a:cs typeface="Palatino"/>
              </a:rPr>
              <a:t>UAlbany</a:t>
            </a:r>
            <a:r>
              <a:rPr lang="en-US" sz="1000" dirty="0">
                <a:latin typeface="Palatino"/>
                <a:cs typeface="Palatino"/>
              </a:rPr>
              <a:t> Atmospheric Sciences Research Center (ASRC) operates an observation center atop Whiteface Mountain in the Adirondacks, measuring chemical species, cloud properties, acid precipitation, and aerosol content.</a:t>
            </a:r>
            <a:endParaRPr lang="en-US" sz="1000" i="1" dirty="0">
              <a:latin typeface="Palatino"/>
              <a:cs typeface="Palatino"/>
            </a:endParaRPr>
          </a:p>
        </p:txBody>
      </p:sp>
      <p:sp>
        <p:nvSpPr>
          <p:cNvPr id="28" name="Rectangle 27"/>
          <p:cNvSpPr/>
          <p:nvPr/>
        </p:nvSpPr>
        <p:spPr>
          <a:xfrm>
            <a:off x="123067" y="3878720"/>
            <a:ext cx="4076397" cy="1015663"/>
          </a:xfrm>
          <a:prstGeom prst="rect">
            <a:avLst/>
          </a:prstGeom>
        </p:spPr>
        <p:txBody>
          <a:bodyPr wrap="square">
            <a:spAutoFit/>
          </a:bodyPr>
          <a:lstStyle/>
          <a:p>
            <a:r>
              <a:rPr lang="en-US" sz="1050" b="1" i="1" dirty="0" smtClean="0">
                <a:latin typeface="Palatino"/>
                <a:cs typeface="Palatino"/>
              </a:rPr>
              <a:t>ETEC building</a:t>
            </a:r>
            <a:r>
              <a:rPr lang="en-US" sz="1000" dirty="0" smtClean="0">
                <a:latin typeface="Palatino"/>
                <a:cs typeface="Palatino"/>
              </a:rPr>
              <a:t>: Work is underway on a new home for DAES. The new $184 million Emerging Technology and Entrepreneurship (ETEC) building will house DAES starting in 2020. It will have state of the art teaching and research facilities. ETEC will be shared with the Atmospheric Science Research Center, NYS </a:t>
            </a:r>
            <a:r>
              <a:rPr lang="en-US" sz="1000" dirty="0" err="1" smtClean="0">
                <a:latin typeface="Palatino"/>
                <a:cs typeface="Palatino"/>
              </a:rPr>
              <a:t>Mesonet</a:t>
            </a:r>
            <a:r>
              <a:rPr lang="en-US" sz="1000" dirty="0" smtClean="0">
                <a:latin typeface="Palatino"/>
                <a:cs typeface="Palatino"/>
              </a:rPr>
              <a:t>, and College of Emergency Preparedness, Homeland Security and </a:t>
            </a:r>
            <a:r>
              <a:rPr lang="en-US" sz="1000" dirty="0" err="1" smtClean="0">
                <a:latin typeface="Palatino"/>
                <a:cs typeface="Palatino"/>
              </a:rPr>
              <a:t>Cybersecurity</a:t>
            </a:r>
            <a:r>
              <a:rPr lang="en-US" sz="1000" dirty="0">
                <a:latin typeface="Palatino"/>
                <a:cs typeface="Palatino"/>
              </a:rPr>
              <a:t>.</a:t>
            </a:r>
            <a:endParaRPr lang="en-US" sz="1000" i="1" dirty="0">
              <a:latin typeface="Palatino"/>
              <a:cs typeface="Palatino"/>
            </a:endParaRPr>
          </a:p>
        </p:txBody>
      </p:sp>
      <p:sp>
        <p:nvSpPr>
          <p:cNvPr id="29" name="Rectangle 28"/>
          <p:cNvSpPr/>
          <p:nvPr/>
        </p:nvSpPr>
        <p:spPr>
          <a:xfrm>
            <a:off x="237065" y="6298074"/>
            <a:ext cx="3936998" cy="869469"/>
          </a:xfrm>
          <a:prstGeom prst="rect">
            <a:avLst/>
          </a:prstGeom>
        </p:spPr>
        <p:txBody>
          <a:bodyPr wrap="square">
            <a:spAutoFit/>
          </a:bodyPr>
          <a:lstStyle/>
          <a:p>
            <a:r>
              <a:rPr lang="en-US" sz="1050" b="1" i="1" dirty="0" smtClean="0">
                <a:latin typeface="Palatino"/>
                <a:cs typeface="Palatino"/>
              </a:rPr>
              <a:t>Field trip and fieldwork destinations</a:t>
            </a:r>
            <a:r>
              <a:rPr lang="en-US" sz="1000" dirty="0" smtClean="0">
                <a:latin typeface="Palatino"/>
                <a:cs typeface="Palatino"/>
              </a:rPr>
              <a:t>: Class trips and fieldwork opportunities take advantage of many fantastic nearby environmental sites including: The Albany </a:t>
            </a:r>
            <a:r>
              <a:rPr lang="en-US" sz="1000" dirty="0" smtClean="0">
                <a:latin typeface="Palatino"/>
                <a:cs typeface="Palatino"/>
              </a:rPr>
              <a:t>Pine Bush</a:t>
            </a:r>
            <a:r>
              <a:rPr lang="en-US" sz="1000" dirty="0" smtClean="0">
                <a:latin typeface="Palatino"/>
                <a:cs typeface="Palatino"/>
              </a:rPr>
              <a:t>, The New York State Museum, Thacher State Park, Huyck Preserve, and more!</a:t>
            </a:r>
            <a:endParaRPr lang="en-US" sz="1000" i="1" dirty="0">
              <a:latin typeface="Palatino"/>
              <a:cs typeface="Palatino"/>
            </a:endParaRPr>
          </a:p>
        </p:txBody>
      </p:sp>
      <p:sp>
        <p:nvSpPr>
          <p:cNvPr id="34" name="Rectangle 33"/>
          <p:cNvSpPr/>
          <p:nvPr/>
        </p:nvSpPr>
        <p:spPr>
          <a:xfrm rot="5400000">
            <a:off x="2828468" y="7899758"/>
            <a:ext cx="1198659" cy="246221"/>
          </a:xfrm>
          <a:prstGeom prst="rect">
            <a:avLst/>
          </a:prstGeom>
        </p:spPr>
        <p:txBody>
          <a:bodyPr wrap="none">
            <a:spAutoFit/>
          </a:bodyPr>
          <a:lstStyle/>
          <a:p>
            <a:r>
              <a:rPr lang="en-US" sz="1000" i="1" dirty="0" smtClean="0">
                <a:latin typeface="Palatino"/>
                <a:cs typeface="Palatino"/>
              </a:rPr>
              <a:t>Thacher </a:t>
            </a:r>
            <a:r>
              <a:rPr lang="en-US" sz="1000" i="1" dirty="0">
                <a:latin typeface="Palatino"/>
                <a:cs typeface="Palatino"/>
              </a:rPr>
              <a:t>State Park</a:t>
            </a:r>
            <a:endParaRPr lang="en-US" sz="1000" i="1" dirty="0"/>
          </a:p>
        </p:txBody>
      </p:sp>
    </p:spTree>
    <p:extLst>
      <p:ext uri="{BB962C8B-B14F-4D97-AF65-F5344CB8AC3E}">
        <p14:creationId xmlns:p14="http://schemas.microsoft.com/office/powerpoint/2010/main" val="80480645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1301765"/>
            <a:ext cx="6858001" cy="3160153"/>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606547" y="54337"/>
            <a:ext cx="5657938" cy="338554"/>
          </a:xfrm>
          <a:prstGeom prst="rect">
            <a:avLst/>
          </a:prstGeom>
        </p:spPr>
        <p:txBody>
          <a:bodyPr wrap="square">
            <a:spAutoFit/>
          </a:bodyPr>
          <a:lstStyle/>
          <a:p>
            <a:pPr algn="ctr"/>
            <a:r>
              <a:rPr lang="en-US" sz="1600" b="1" dirty="0" smtClean="0">
                <a:latin typeface="Palatino"/>
                <a:cs typeface="Palatino"/>
              </a:rPr>
              <a:t>Curriculum</a:t>
            </a:r>
            <a:endParaRPr lang="en-US" sz="1600" dirty="0">
              <a:latin typeface="Palatino"/>
              <a:cs typeface="Palatino"/>
            </a:endParaRPr>
          </a:p>
        </p:txBody>
      </p:sp>
      <p:sp>
        <p:nvSpPr>
          <p:cNvPr id="3" name="Rectangle 2"/>
          <p:cNvSpPr/>
          <p:nvPr/>
        </p:nvSpPr>
        <p:spPr>
          <a:xfrm>
            <a:off x="192753" y="324991"/>
            <a:ext cx="6470514" cy="369332"/>
          </a:xfrm>
          <a:prstGeom prst="rect">
            <a:avLst/>
          </a:prstGeom>
        </p:spPr>
        <p:txBody>
          <a:bodyPr wrap="square">
            <a:spAutoFit/>
          </a:bodyPr>
          <a:lstStyle/>
          <a:p>
            <a:r>
              <a:rPr lang="en-US" sz="900" dirty="0"/>
              <a:t>Environmental Science </a:t>
            </a:r>
            <a:r>
              <a:rPr lang="en-US" sz="900" dirty="0" smtClean="0"/>
              <a:t>is interdisciplinary, tying </a:t>
            </a:r>
            <a:r>
              <a:rPr lang="en-US" sz="900" dirty="0"/>
              <a:t>together knowledge from many </a:t>
            </a:r>
            <a:r>
              <a:rPr lang="en-US" sz="900" dirty="0" smtClean="0"/>
              <a:t>areas to </a:t>
            </a:r>
            <a:r>
              <a:rPr lang="en-US" sz="900" dirty="0"/>
              <a:t>understand the world around us</a:t>
            </a:r>
            <a:r>
              <a:rPr lang="en-US" sz="900" dirty="0" smtClean="0"/>
              <a:t>. Majors start by building a solid foundation in basic science.  </a:t>
            </a:r>
            <a:r>
              <a:rPr lang="en-US" sz="900" dirty="0"/>
              <a:t>In </a:t>
            </a:r>
            <a:r>
              <a:rPr lang="en-US" sz="900" dirty="0" smtClean="0"/>
              <a:t>junior </a:t>
            </a:r>
            <a:r>
              <a:rPr lang="en-US" sz="900" dirty="0"/>
              <a:t>and senior years, </a:t>
            </a:r>
            <a:r>
              <a:rPr lang="en-US" sz="900" dirty="0" smtClean="0"/>
              <a:t>curriculum </a:t>
            </a:r>
            <a:r>
              <a:rPr lang="en-US" sz="900" dirty="0"/>
              <a:t>is tailored to </a:t>
            </a:r>
            <a:r>
              <a:rPr lang="en-US" sz="900" dirty="0" smtClean="0"/>
              <a:t>specific student </a:t>
            </a:r>
            <a:r>
              <a:rPr lang="en-US" sz="900" dirty="0"/>
              <a:t>interests and goals. </a:t>
            </a:r>
            <a:endParaRPr lang="en-US" sz="900" dirty="0" smtClean="0"/>
          </a:p>
        </p:txBody>
      </p:sp>
      <p:sp>
        <p:nvSpPr>
          <p:cNvPr id="8" name="Rectangle 7"/>
          <p:cNvSpPr/>
          <p:nvPr/>
        </p:nvSpPr>
        <p:spPr>
          <a:xfrm>
            <a:off x="3551192" y="5759234"/>
            <a:ext cx="3306808" cy="415498"/>
          </a:xfrm>
          <a:prstGeom prst="rect">
            <a:avLst/>
          </a:prstGeom>
          <a:noFill/>
          <a:ln w="15875">
            <a:noFill/>
          </a:ln>
        </p:spPr>
        <p:txBody>
          <a:bodyPr wrap="square" tIns="91440">
            <a:spAutoFit/>
          </a:bodyPr>
          <a:lstStyle/>
          <a:p>
            <a:endParaRPr lang="en-US" sz="900" dirty="0" smtClean="0">
              <a:latin typeface="Palatino"/>
              <a:cs typeface="Palatino"/>
            </a:endParaRPr>
          </a:p>
          <a:p>
            <a:endParaRPr lang="en-US" sz="900" dirty="0">
              <a:latin typeface="Palatino"/>
              <a:cs typeface="Palatino"/>
            </a:endParaRPr>
          </a:p>
        </p:txBody>
      </p:sp>
      <p:sp>
        <p:nvSpPr>
          <p:cNvPr id="13" name="Rectangle 12"/>
          <p:cNvSpPr/>
          <p:nvPr/>
        </p:nvSpPr>
        <p:spPr>
          <a:xfrm>
            <a:off x="3403597" y="1186576"/>
            <a:ext cx="3386666" cy="3323988"/>
          </a:xfrm>
          <a:prstGeom prst="rect">
            <a:avLst/>
          </a:prstGeom>
          <a:noFill/>
          <a:ln w="15875">
            <a:noFill/>
          </a:ln>
        </p:spPr>
        <p:txBody>
          <a:bodyPr wrap="square" tIns="91440">
            <a:spAutoFit/>
          </a:bodyPr>
          <a:lstStyle/>
          <a:p>
            <a:pPr algn="ctr"/>
            <a:r>
              <a:rPr lang="en-US" sz="900" i="1" u="sng" dirty="0" smtClean="0">
                <a:latin typeface="Palatino"/>
                <a:cs typeface="Palatino"/>
              </a:rPr>
              <a:t>Semester </a:t>
            </a:r>
            <a:r>
              <a:rPr lang="en-US" sz="900" i="1" u="sng" dirty="0">
                <a:latin typeface="Palatino"/>
                <a:cs typeface="Palatino"/>
              </a:rPr>
              <a:t>2</a:t>
            </a:r>
            <a:endParaRPr lang="en-US" sz="900" dirty="0">
              <a:latin typeface="Palatino"/>
              <a:cs typeface="Palatino"/>
            </a:endParaRPr>
          </a:p>
          <a:p>
            <a:r>
              <a:rPr lang="en-US" sz="900" b="1" dirty="0" smtClean="0">
                <a:latin typeface="Palatino"/>
                <a:cs typeface="Palatino"/>
              </a:rPr>
              <a:t>ENV  105&amp;106: 	Intro. Environmental Science &amp; lab (4)</a:t>
            </a:r>
          </a:p>
          <a:p>
            <a:r>
              <a:rPr lang="en-US" sz="900" b="1" dirty="0" smtClean="0">
                <a:latin typeface="Palatino"/>
                <a:cs typeface="Palatino"/>
              </a:rPr>
              <a:t>CHM </a:t>
            </a:r>
            <a:r>
              <a:rPr lang="en-US" sz="900" b="1" dirty="0">
                <a:latin typeface="Palatino"/>
                <a:cs typeface="Palatino"/>
              </a:rPr>
              <a:t>121</a:t>
            </a:r>
            <a:r>
              <a:rPr lang="en-US" sz="900" b="1" dirty="0" smtClean="0">
                <a:latin typeface="Palatino"/>
                <a:cs typeface="Palatino"/>
              </a:rPr>
              <a:t>:	General Chemistry II (3)</a:t>
            </a:r>
            <a:endParaRPr lang="en-US" sz="900" b="1" dirty="0">
              <a:latin typeface="Palatino"/>
              <a:cs typeface="Palatino"/>
            </a:endParaRPr>
          </a:p>
          <a:p>
            <a:r>
              <a:rPr lang="en-US" sz="900" b="1" dirty="0" smtClean="0">
                <a:latin typeface="Palatino"/>
                <a:cs typeface="Palatino"/>
              </a:rPr>
              <a:t>CHM </a:t>
            </a:r>
            <a:r>
              <a:rPr lang="en-US" sz="900" b="1" dirty="0">
                <a:latin typeface="Palatino"/>
                <a:cs typeface="Palatino"/>
              </a:rPr>
              <a:t>125</a:t>
            </a:r>
            <a:r>
              <a:rPr lang="en-US" sz="900" b="1" dirty="0" smtClean="0">
                <a:latin typeface="Palatino"/>
                <a:cs typeface="Palatino"/>
              </a:rPr>
              <a:t>:	General Chemistry </a:t>
            </a:r>
            <a:r>
              <a:rPr lang="en-US" sz="900" b="1" dirty="0">
                <a:latin typeface="Palatino"/>
                <a:cs typeface="Palatino"/>
              </a:rPr>
              <a:t>Lab </a:t>
            </a:r>
            <a:r>
              <a:rPr lang="en-US" sz="900" b="1" dirty="0" smtClean="0">
                <a:latin typeface="Palatino"/>
                <a:cs typeface="Palatino"/>
              </a:rPr>
              <a:t>II (1)</a:t>
            </a:r>
          </a:p>
          <a:p>
            <a:r>
              <a:rPr lang="en-US" sz="900" b="1" dirty="0" smtClean="0">
                <a:latin typeface="Palatino"/>
                <a:cs typeface="Palatino"/>
              </a:rPr>
              <a:t>BIO    121:	General Biology II (3)</a:t>
            </a:r>
          </a:p>
          <a:p>
            <a:r>
              <a:rPr lang="en-US" sz="900" dirty="0" smtClean="0">
                <a:latin typeface="Palatino"/>
                <a:cs typeface="Palatino"/>
              </a:rPr>
              <a:t>Elective</a:t>
            </a:r>
            <a:r>
              <a:rPr lang="en-US" sz="900" dirty="0">
                <a:latin typeface="Palatino"/>
                <a:cs typeface="Palatino"/>
              </a:rPr>
              <a:t>/Gen-</a:t>
            </a:r>
            <a:r>
              <a:rPr lang="en-US" sz="900" dirty="0" err="1">
                <a:latin typeface="Palatino"/>
                <a:cs typeface="Palatino"/>
              </a:rPr>
              <a:t>ed</a:t>
            </a:r>
            <a:r>
              <a:rPr lang="en-US" sz="900" dirty="0">
                <a:latin typeface="Palatino"/>
                <a:cs typeface="Palatino"/>
              </a:rPr>
              <a:t>				</a:t>
            </a:r>
          </a:p>
          <a:p>
            <a:pPr algn="ctr"/>
            <a:r>
              <a:rPr lang="en-US" sz="900" i="1" u="sng" dirty="0" smtClean="0">
                <a:latin typeface="Palatino"/>
                <a:cs typeface="Palatino"/>
              </a:rPr>
              <a:t>Semester </a:t>
            </a:r>
            <a:r>
              <a:rPr lang="en-US" sz="900" i="1" u="sng" dirty="0">
                <a:latin typeface="Palatino"/>
                <a:cs typeface="Palatino"/>
              </a:rPr>
              <a:t>4</a:t>
            </a:r>
            <a:endParaRPr lang="en-US" sz="900" dirty="0">
              <a:latin typeface="Palatino"/>
              <a:cs typeface="Palatino"/>
            </a:endParaRPr>
          </a:p>
          <a:p>
            <a:r>
              <a:rPr lang="en-US" sz="900" b="1" dirty="0" smtClean="0">
                <a:latin typeface="Palatino"/>
                <a:cs typeface="Palatino"/>
              </a:rPr>
              <a:t>ATM 210:  	Atmospheric </a:t>
            </a:r>
            <a:r>
              <a:rPr lang="en-US" sz="900" b="1" dirty="0">
                <a:latin typeface="Palatino"/>
                <a:cs typeface="Palatino"/>
              </a:rPr>
              <a:t>Structure, </a:t>
            </a:r>
            <a:r>
              <a:rPr lang="en-US" sz="900" b="1" dirty="0" smtClean="0">
                <a:latin typeface="Palatino"/>
                <a:cs typeface="Palatino"/>
              </a:rPr>
              <a:t>Thermo, Circ. (3)</a:t>
            </a:r>
          </a:p>
          <a:p>
            <a:r>
              <a:rPr lang="en-US" sz="900" b="1" dirty="0" smtClean="0">
                <a:latin typeface="Palatino"/>
                <a:cs typeface="Palatino"/>
              </a:rPr>
              <a:t>BIO   202: 	Intro. Biology lab II (1)</a:t>
            </a:r>
          </a:p>
          <a:p>
            <a:r>
              <a:rPr lang="en-US" sz="900" b="1" dirty="0" smtClean="0">
                <a:latin typeface="Palatino"/>
                <a:cs typeface="Palatino"/>
              </a:rPr>
              <a:t>ENV  315: 	Environmental Stats. &amp; Computation (4)</a:t>
            </a:r>
            <a:endParaRPr lang="en-US" sz="900" dirty="0">
              <a:latin typeface="Palatino"/>
              <a:cs typeface="Palatino"/>
            </a:endParaRPr>
          </a:p>
          <a:p>
            <a:r>
              <a:rPr lang="en-US" sz="900" dirty="0">
                <a:latin typeface="Palatino"/>
                <a:cs typeface="Palatino"/>
              </a:rPr>
              <a:t>Elective/Gen-</a:t>
            </a:r>
            <a:r>
              <a:rPr lang="en-US" sz="900" dirty="0" err="1">
                <a:latin typeface="Palatino"/>
                <a:cs typeface="Palatino"/>
              </a:rPr>
              <a:t>ed</a:t>
            </a:r>
            <a:r>
              <a:rPr lang="en-US" sz="900" dirty="0">
                <a:latin typeface="Palatino"/>
                <a:cs typeface="Palatino"/>
              </a:rPr>
              <a:t>				</a:t>
            </a:r>
          </a:p>
          <a:p>
            <a:r>
              <a:rPr lang="en-US" sz="900" dirty="0" smtClean="0">
                <a:latin typeface="Palatino"/>
                <a:cs typeface="Palatino"/>
              </a:rPr>
              <a:t>Elective</a:t>
            </a:r>
            <a:r>
              <a:rPr lang="en-US" sz="900" dirty="0">
                <a:latin typeface="Palatino"/>
                <a:cs typeface="Palatino"/>
              </a:rPr>
              <a:t>/Gen-</a:t>
            </a:r>
            <a:r>
              <a:rPr lang="en-US" sz="900" dirty="0" err="1">
                <a:latin typeface="Palatino"/>
                <a:cs typeface="Palatino"/>
              </a:rPr>
              <a:t>ed</a:t>
            </a:r>
            <a:r>
              <a:rPr lang="en-US" sz="900" dirty="0">
                <a:latin typeface="Palatino"/>
                <a:cs typeface="Palatino"/>
              </a:rPr>
              <a:t>				</a:t>
            </a:r>
          </a:p>
          <a:p>
            <a:pPr algn="ctr"/>
            <a:r>
              <a:rPr lang="en-US" sz="900" i="1" u="sng" dirty="0" smtClean="0">
                <a:latin typeface="Palatino"/>
                <a:cs typeface="Palatino"/>
              </a:rPr>
              <a:t>Semester </a:t>
            </a:r>
            <a:r>
              <a:rPr lang="en-US" sz="900" i="1" u="sng" dirty="0">
                <a:latin typeface="Palatino"/>
                <a:cs typeface="Palatino"/>
              </a:rPr>
              <a:t>6</a:t>
            </a:r>
            <a:endParaRPr lang="en-US" sz="900" dirty="0">
              <a:latin typeface="Palatino"/>
              <a:cs typeface="Palatino"/>
            </a:endParaRPr>
          </a:p>
          <a:p>
            <a:r>
              <a:rPr lang="en-US" sz="900" b="1" dirty="0" smtClean="0">
                <a:latin typeface="Palatino"/>
                <a:cs typeface="Palatino"/>
              </a:rPr>
              <a:t>ENV 327: 	Meteorological </a:t>
            </a:r>
            <a:r>
              <a:rPr lang="en-US" sz="900" b="1" dirty="0">
                <a:latin typeface="Palatino"/>
                <a:cs typeface="Palatino"/>
              </a:rPr>
              <a:t>and </a:t>
            </a:r>
            <a:r>
              <a:rPr lang="en-US" sz="900" b="1" dirty="0" err="1" smtClean="0">
                <a:latin typeface="Palatino"/>
                <a:cs typeface="Palatino"/>
              </a:rPr>
              <a:t>Envi</a:t>
            </a:r>
            <a:r>
              <a:rPr lang="en-US" sz="900" b="1" dirty="0" smtClean="0">
                <a:latin typeface="Palatino"/>
                <a:cs typeface="Palatino"/>
              </a:rPr>
              <a:t>. Measurement (3)</a:t>
            </a:r>
          </a:p>
          <a:p>
            <a:r>
              <a:rPr lang="en-US" sz="900" b="1" dirty="0">
                <a:latin typeface="Palatino"/>
                <a:cs typeface="Palatino"/>
              </a:rPr>
              <a:t>Specialization </a:t>
            </a:r>
            <a:r>
              <a:rPr lang="en-US" sz="900" b="1" dirty="0" smtClean="0">
                <a:latin typeface="Palatino"/>
                <a:cs typeface="Palatino"/>
              </a:rPr>
              <a:t>requirement</a:t>
            </a:r>
          </a:p>
          <a:p>
            <a:r>
              <a:rPr lang="en-US" sz="900" b="1" dirty="0">
                <a:latin typeface="Palatino"/>
                <a:cs typeface="Palatino"/>
              </a:rPr>
              <a:t>Specialization </a:t>
            </a:r>
            <a:r>
              <a:rPr lang="en-US" sz="900" b="1" dirty="0" smtClean="0">
                <a:latin typeface="Palatino"/>
                <a:cs typeface="Palatino"/>
              </a:rPr>
              <a:t>requirement</a:t>
            </a:r>
          </a:p>
          <a:p>
            <a:r>
              <a:rPr lang="en-US" sz="900" dirty="0" smtClean="0">
                <a:latin typeface="Palatino"/>
                <a:cs typeface="Palatino"/>
              </a:rPr>
              <a:t>Elective</a:t>
            </a:r>
            <a:r>
              <a:rPr lang="en-US" sz="900" dirty="0">
                <a:latin typeface="Palatino"/>
                <a:cs typeface="Palatino"/>
              </a:rPr>
              <a:t>/Gen-</a:t>
            </a:r>
            <a:r>
              <a:rPr lang="en-US" sz="900" dirty="0" err="1">
                <a:latin typeface="Palatino"/>
                <a:cs typeface="Palatino"/>
              </a:rPr>
              <a:t>ed</a:t>
            </a:r>
            <a:r>
              <a:rPr lang="en-US" sz="900" dirty="0">
                <a:latin typeface="Palatino"/>
                <a:cs typeface="Palatino"/>
              </a:rPr>
              <a:t>			</a:t>
            </a:r>
          </a:p>
          <a:p>
            <a:r>
              <a:rPr lang="en-US" sz="900" dirty="0">
                <a:latin typeface="Palatino"/>
                <a:cs typeface="Palatino"/>
              </a:rPr>
              <a:t>Elective/Gen-</a:t>
            </a:r>
            <a:r>
              <a:rPr lang="en-US" sz="900" dirty="0" err="1">
                <a:latin typeface="Palatino"/>
                <a:cs typeface="Palatino"/>
              </a:rPr>
              <a:t>ed</a:t>
            </a:r>
            <a:r>
              <a:rPr lang="en-US" sz="900" dirty="0">
                <a:latin typeface="Palatino"/>
                <a:cs typeface="Palatino"/>
              </a:rPr>
              <a:t>	</a:t>
            </a:r>
            <a:r>
              <a:rPr lang="en-US" sz="900" dirty="0" smtClean="0">
                <a:latin typeface="Palatino"/>
                <a:cs typeface="Palatino"/>
              </a:rPr>
              <a:t>		</a:t>
            </a:r>
            <a:endParaRPr lang="en-US" sz="900" dirty="0">
              <a:latin typeface="Palatino"/>
              <a:cs typeface="Palatino"/>
            </a:endParaRPr>
          </a:p>
          <a:p>
            <a:pPr algn="ctr"/>
            <a:r>
              <a:rPr lang="en-US" sz="900" i="1" u="sng" dirty="0" smtClean="0">
                <a:latin typeface="Palatino"/>
                <a:cs typeface="Palatino"/>
              </a:rPr>
              <a:t>Semester 8</a:t>
            </a:r>
            <a:endParaRPr lang="en-US" sz="900" dirty="0" smtClean="0">
              <a:latin typeface="Palatino"/>
              <a:cs typeface="Palatino"/>
            </a:endParaRPr>
          </a:p>
          <a:p>
            <a:r>
              <a:rPr lang="en-US" sz="900" b="1" dirty="0" smtClean="0">
                <a:latin typeface="Palatino"/>
                <a:cs typeface="Palatino"/>
              </a:rPr>
              <a:t>ENV 490: 	Major Topics in Environmental Science (3)</a:t>
            </a:r>
            <a:r>
              <a:rPr lang="en-US" sz="900" b="1" dirty="0">
                <a:latin typeface="Palatino"/>
                <a:cs typeface="Palatino"/>
              </a:rPr>
              <a:t>	</a:t>
            </a:r>
            <a:endParaRPr lang="en-US" sz="900" b="1" dirty="0" smtClean="0">
              <a:latin typeface="Palatino"/>
              <a:cs typeface="Palatino"/>
            </a:endParaRPr>
          </a:p>
          <a:p>
            <a:r>
              <a:rPr lang="en-US" sz="900" b="1" dirty="0">
                <a:latin typeface="Palatino"/>
                <a:cs typeface="Palatino"/>
              </a:rPr>
              <a:t>Specialization elective</a:t>
            </a:r>
            <a:r>
              <a:rPr lang="en-US" sz="900" dirty="0">
                <a:latin typeface="Palatino"/>
                <a:cs typeface="Palatino"/>
              </a:rPr>
              <a:t>	</a:t>
            </a:r>
          </a:p>
          <a:p>
            <a:r>
              <a:rPr lang="en-US" sz="900" b="1" dirty="0">
                <a:latin typeface="Palatino"/>
                <a:cs typeface="Palatino"/>
              </a:rPr>
              <a:t>Specialization elective</a:t>
            </a:r>
            <a:r>
              <a:rPr lang="en-US" sz="900" dirty="0">
                <a:latin typeface="Palatino"/>
                <a:cs typeface="Palatino"/>
              </a:rPr>
              <a:t>				</a:t>
            </a:r>
          </a:p>
          <a:p>
            <a:r>
              <a:rPr lang="en-US" sz="900" dirty="0" smtClean="0">
                <a:latin typeface="Palatino"/>
                <a:cs typeface="Palatino"/>
              </a:rPr>
              <a:t>Elective / Internship / Research</a:t>
            </a:r>
            <a:endParaRPr lang="en-US" sz="900" dirty="0">
              <a:latin typeface="Palatino"/>
              <a:cs typeface="Palatino"/>
            </a:endParaRPr>
          </a:p>
        </p:txBody>
      </p:sp>
      <p:sp>
        <p:nvSpPr>
          <p:cNvPr id="15" name="Rectangle 14"/>
          <p:cNvSpPr/>
          <p:nvPr/>
        </p:nvSpPr>
        <p:spPr>
          <a:xfrm>
            <a:off x="1" y="4734407"/>
            <a:ext cx="3429002" cy="2125496"/>
          </a:xfrm>
          <a:prstGeom prst="rect">
            <a:avLst/>
          </a:prstGeom>
          <a:solidFill>
            <a:srgbClr val="C3FA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1" y="6876759"/>
            <a:ext cx="3429001" cy="2157170"/>
          </a:xfrm>
          <a:prstGeom prst="rect">
            <a:avLst/>
          </a:prstGeom>
          <a:solidFill>
            <a:srgbClr val="EBF1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3445932" y="4734407"/>
            <a:ext cx="3412068" cy="2125496"/>
          </a:xfrm>
          <a:prstGeom prst="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3445932" y="6876759"/>
            <a:ext cx="3412068" cy="2157170"/>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192753" y="1195043"/>
            <a:ext cx="3033046" cy="3323988"/>
          </a:xfrm>
          <a:prstGeom prst="rect">
            <a:avLst/>
          </a:prstGeom>
          <a:noFill/>
          <a:ln w="15875">
            <a:noFill/>
          </a:ln>
        </p:spPr>
        <p:txBody>
          <a:bodyPr wrap="square" tIns="91440">
            <a:spAutoFit/>
          </a:bodyPr>
          <a:lstStyle/>
          <a:p>
            <a:pPr algn="ctr"/>
            <a:r>
              <a:rPr lang="en-US" sz="900" i="1" u="sng" dirty="0" smtClean="0">
                <a:latin typeface="Palatino"/>
                <a:cs typeface="Palatino"/>
              </a:rPr>
              <a:t>Semester </a:t>
            </a:r>
            <a:r>
              <a:rPr lang="en-US" sz="900" i="1" u="sng" dirty="0">
                <a:latin typeface="Palatino"/>
                <a:cs typeface="Palatino"/>
              </a:rPr>
              <a:t>I</a:t>
            </a:r>
            <a:r>
              <a:rPr lang="en-US" sz="900" i="1" dirty="0">
                <a:latin typeface="Palatino"/>
                <a:cs typeface="Palatino"/>
              </a:rPr>
              <a:t>			</a:t>
            </a:r>
            <a:endParaRPr lang="en-US" sz="900" i="1" dirty="0" smtClean="0">
              <a:latin typeface="Palatino"/>
              <a:cs typeface="Palatino"/>
            </a:endParaRPr>
          </a:p>
          <a:p>
            <a:r>
              <a:rPr lang="en-US" sz="900" b="1" dirty="0" smtClean="0">
                <a:latin typeface="Palatino"/>
                <a:cs typeface="Palatino"/>
              </a:rPr>
              <a:t>MAT  </a:t>
            </a:r>
            <a:r>
              <a:rPr lang="en-US" sz="900" b="1" dirty="0">
                <a:latin typeface="Palatino"/>
                <a:cs typeface="Palatino"/>
              </a:rPr>
              <a:t>112</a:t>
            </a:r>
            <a:r>
              <a:rPr lang="en-US" sz="900" b="1" dirty="0" smtClean="0">
                <a:latin typeface="Palatino"/>
                <a:cs typeface="Palatino"/>
              </a:rPr>
              <a:t>:	Calculus I</a:t>
            </a:r>
            <a:r>
              <a:rPr lang="en-US" sz="900" b="1" dirty="0">
                <a:latin typeface="Palatino"/>
                <a:cs typeface="Palatino"/>
              </a:rPr>
              <a:t> </a:t>
            </a:r>
            <a:r>
              <a:rPr lang="en-US" sz="900" b="1" dirty="0" smtClean="0">
                <a:latin typeface="Palatino"/>
                <a:cs typeface="Palatino"/>
              </a:rPr>
              <a:t>(4)		</a:t>
            </a:r>
          </a:p>
          <a:p>
            <a:r>
              <a:rPr lang="en-US" sz="900" b="1" dirty="0" smtClean="0">
                <a:latin typeface="Palatino"/>
                <a:cs typeface="Palatino"/>
              </a:rPr>
              <a:t>CHM </a:t>
            </a:r>
            <a:r>
              <a:rPr lang="en-US" sz="900" b="1" dirty="0">
                <a:latin typeface="Palatino"/>
                <a:cs typeface="Palatino"/>
              </a:rPr>
              <a:t>120:  </a:t>
            </a:r>
            <a:r>
              <a:rPr lang="en-US" sz="900" b="1" dirty="0" smtClean="0">
                <a:latin typeface="Palatino"/>
                <a:cs typeface="Palatino"/>
              </a:rPr>
              <a:t>	General Chemistry I </a:t>
            </a:r>
            <a:r>
              <a:rPr lang="en-US" sz="900" b="1" dirty="0">
                <a:latin typeface="Palatino"/>
                <a:cs typeface="Palatino"/>
              </a:rPr>
              <a:t> </a:t>
            </a:r>
            <a:r>
              <a:rPr lang="en-US" sz="900" b="1" dirty="0" smtClean="0">
                <a:latin typeface="Palatino"/>
                <a:cs typeface="Palatino"/>
              </a:rPr>
              <a:t>(3)</a:t>
            </a:r>
          </a:p>
          <a:p>
            <a:r>
              <a:rPr lang="en-US" sz="900" b="1" dirty="0" smtClean="0">
                <a:latin typeface="Palatino"/>
                <a:cs typeface="Palatino"/>
              </a:rPr>
              <a:t>CHM 124:	General Chemistry Lab I</a:t>
            </a:r>
            <a:r>
              <a:rPr lang="en-US" sz="900" dirty="0" smtClean="0">
                <a:latin typeface="Palatino"/>
                <a:cs typeface="Palatino"/>
              </a:rPr>
              <a:t> </a:t>
            </a:r>
            <a:r>
              <a:rPr lang="en-US" sz="900" b="1" dirty="0" smtClean="0">
                <a:latin typeface="Palatino"/>
                <a:cs typeface="Palatino"/>
              </a:rPr>
              <a:t>(1)</a:t>
            </a:r>
          </a:p>
          <a:p>
            <a:r>
              <a:rPr lang="en-US" sz="900" b="1" dirty="0" smtClean="0">
                <a:latin typeface="Palatino"/>
                <a:cs typeface="Palatino"/>
              </a:rPr>
              <a:t>BIO    120:	General Biology I</a:t>
            </a:r>
            <a:r>
              <a:rPr lang="en-US" sz="900" b="1" dirty="0">
                <a:latin typeface="Palatino"/>
                <a:cs typeface="Palatino"/>
              </a:rPr>
              <a:t> </a:t>
            </a:r>
            <a:r>
              <a:rPr lang="en-US" sz="900" b="1" dirty="0" smtClean="0">
                <a:latin typeface="Palatino"/>
                <a:cs typeface="Palatino"/>
              </a:rPr>
              <a:t>(3)	</a:t>
            </a:r>
          </a:p>
          <a:p>
            <a:r>
              <a:rPr lang="en-US" sz="900" dirty="0" smtClean="0">
                <a:latin typeface="Palatino"/>
                <a:cs typeface="Palatino"/>
              </a:rPr>
              <a:t>Elective</a:t>
            </a:r>
            <a:r>
              <a:rPr lang="en-US" sz="900" dirty="0">
                <a:latin typeface="Palatino"/>
                <a:cs typeface="Palatino"/>
              </a:rPr>
              <a:t>/University Gen. Ed. Requirement	</a:t>
            </a:r>
          </a:p>
          <a:p>
            <a:pPr algn="ctr"/>
            <a:r>
              <a:rPr lang="en-US" sz="900" i="1" u="sng" dirty="0" smtClean="0">
                <a:latin typeface="Palatino"/>
                <a:cs typeface="Palatino"/>
              </a:rPr>
              <a:t>Semester </a:t>
            </a:r>
            <a:r>
              <a:rPr lang="en-US" sz="900" i="1" u="sng" dirty="0">
                <a:latin typeface="Palatino"/>
                <a:cs typeface="Palatino"/>
              </a:rPr>
              <a:t>3</a:t>
            </a:r>
            <a:r>
              <a:rPr lang="en-US" sz="900" i="1" dirty="0">
                <a:latin typeface="Palatino"/>
                <a:cs typeface="Palatino"/>
              </a:rPr>
              <a:t>			</a:t>
            </a:r>
            <a:endParaRPr lang="en-US" sz="900" i="1" dirty="0" smtClean="0">
              <a:latin typeface="Palatino"/>
              <a:cs typeface="Palatino"/>
            </a:endParaRPr>
          </a:p>
          <a:p>
            <a:r>
              <a:rPr lang="en-US" sz="900" b="1" dirty="0" smtClean="0">
                <a:latin typeface="Palatino"/>
                <a:cs typeface="Palatino"/>
              </a:rPr>
              <a:t>PHY 140: 	Physics I (3)</a:t>
            </a:r>
          </a:p>
          <a:p>
            <a:r>
              <a:rPr lang="en-US" sz="900" b="1" dirty="0" smtClean="0">
                <a:latin typeface="Palatino"/>
                <a:cs typeface="Palatino"/>
              </a:rPr>
              <a:t>GEO 221: 	Understanding the Earth (3)</a:t>
            </a:r>
          </a:p>
          <a:p>
            <a:r>
              <a:rPr lang="en-US" sz="900" b="1" dirty="0" smtClean="0">
                <a:latin typeface="Palatino"/>
                <a:cs typeface="Palatino"/>
              </a:rPr>
              <a:t>BIO   201: 	Intro. Biology lab I</a:t>
            </a:r>
            <a:r>
              <a:rPr lang="en-US" sz="900" dirty="0" smtClean="0">
                <a:latin typeface="Palatino"/>
                <a:cs typeface="Palatino"/>
              </a:rPr>
              <a:t> </a:t>
            </a:r>
            <a:r>
              <a:rPr lang="en-US" sz="900" b="1" dirty="0" smtClean="0">
                <a:latin typeface="Palatino"/>
                <a:cs typeface="Palatino"/>
              </a:rPr>
              <a:t>(1)</a:t>
            </a:r>
            <a:r>
              <a:rPr lang="en-US" sz="900" dirty="0">
                <a:latin typeface="Palatino"/>
                <a:cs typeface="Palatino"/>
              </a:rPr>
              <a:t>	</a:t>
            </a:r>
            <a:endParaRPr lang="en-US" sz="900" b="1" dirty="0" smtClean="0">
              <a:latin typeface="Palatino"/>
              <a:cs typeface="Palatino"/>
            </a:endParaRPr>
          </a:p>
          <a:p>
            <a:r>
              <a:rPr lang="en-US" sz="900" dirty="0" smtClean="0">
                <a:latin typeface="Palatino"/>
                <a:cs typeface="Palatino"/>
              </a:rPr>
              <a:t>Elective</a:t>
            </a:r>
            <a:r>
              <a:rPr lang="en-US" sz="900" dirty="0">
                <a:latin typeface="Palatino"/>
                <a:cs typeface="Palatino"/>
              </a:rPr>
              <a:t>/Gen-</a:t>
            </a:r>
            <a:r>
              <a:rPr lang="en-US" sz="900" dirty="0" err="1">
                <a:latin typeface="Palatino"/>
                <a:cs typeface="Palatino"/>
              </a:rPr>
              <a:t>ed</a:t>
            </a:r>
            <a:r>
              <a:rPr lang="en-US" sz="900" dirty="0">
                <a:latin typeface="Palatino"/>
                <a:cs typeface="Palatino"/>
              </a:rPr>
              <a:t>				</a:t>
            </a:r>
          </a:p>
          <a:p>
            <a:r>
              <a:rPr lang="en-US" sz="900" dirty="0" smtClean="0">
                <a:latin typeface="Palatino"/>
                <a:cs typeface="Palatino"/>
              </a:rPr>
              <a:t>Elective</a:t>
            </a:r>
            <a:r>
              <a:rPr lang="en-US" sz="900" dirty="0">
                <a:latin typeface="Palatino"/>
                <a:cs typeface="Palatino"/>
              </a:rPr>
              <a:t>/Gen-</a:t>
            </a:r>
            <a:r>
              <a:rPr lang="en-US" sz="900" dirty="0" err="1">
                <a:latin typeface="Palatino"/>
                <a:cs typeface="Palatino"/>
              </a:rPr>
              <a:t>ed</a:t>
            </a:r>
            <a:r>
              <a:rPr lang="en-US" sz="900" dirty="0">
                <a:latin typeface="Palatino"/>
                <a:cs typeface="Palatino"/>
              </a:rPr>
              <a:t>				</a:t>
            </a:r>
            <a:endParaRPr lang="en-US" sz="900" dirty="0" smtClean="0">
              <a:latin typeface="Palatino"/>
              <a:cs typeface="Palatino"/>
            </a:endParaRPr>
          </a:p>
          <a:p>
            <a:pPr algn="ctr"/>
            <a:r>
              <a:rPr lang="en-US" sz="900" i="1" u="sng" dirty="0" smtClean="0">
                <a:latin typeface="Palatino"/>
                <a:cs typeface="Palatino"/>
              </a:rPr>
              <a:t>Semester 5</a:t>
            </a:r>
            <a:endParaRPr lang="en-US" sz="900" i="1" dirty="0" smtClean="0">
              <a:latin typeface="Palatino"/>
              <a:cs typeface="Palatino"/>
            </a:endParaRPr>
          </a:p>
          <a:p>
            <a:r>
              <a:rPr lang="en-US" sz="900" b="1" dirty="0" smtClean="0">
                <a:latin typeface="Palatino"/>
                <a:cs typeface="Palatino"/>
              </a:rPr>
              <a:t>ENV  302:	Ocean Science (3)</a:t>
            </a:r>
          </a:p>
          <a:p>
            <a:r>
              <a:rPr lang="en-US" sz="900" b="1" dirty="0" smtClean="0">
                <a:latin typeface="Palatino"/>
                <a:cs typeface="Palatino"/>
              </a:rPr>
              <a:t>BIO   330:	Principles of Ecology &amp; Evolution (3)</a:t>
            </a:r>
            <a:r>
              <a:rPr lang="en-US" sz="900" dirty="0">
                <a:latin typeface="Palatino"/>
                <a:cs typeface="Palatino"/>
              </a:rPr>
              <a:t> </a:t>
            </a:r>
            <a:r>
              <a:rPr lang="en-US" sz="900" b="1" dirty="0" smtClean="0">
                <a:latin typeface="Palatino"/>
                <a:cs typeface="Palatino"/>
              </a:rPr>
              <a:t>Specialization requirement</a:t>
            </a:r>
            <a:r>
              <a:rPr lang="en-US" sz="900" dirty="0" smtClean="0">
                <a:latin typeface="Palatino"/>
                <a:cs typeface="Palatino"/>
              </a:rPr>
              <a:t> </a:t>
            </a:r>
            <a:r>
              <a:rPr lang="en-US" sz="900" dirty="0">
                <a:latin typeface="Palatino"/>
                <a:cs typeface="Palatino"/>
              </a:rPr>
              <a:t>			</a:t>
            </a:r>
            <a:endParaRPr lang="en-US" sz="900" dirty="0" smtClean="0">
              <a:latin typeface="Palatino"/>
              <a:cs typeface="Palatino"/>
            </a:endParaRPr>
          </a:p>
          <a:p>
            <a:r>
              <a:rPr lang="en-US" sz="900" dirty="0">
                <a:latin typeface="Palatino"/>
                <a:cs typeface="Palatino"/>
              </a:rPr>
              <a:t>Elective/Gen-</a:t>
            </a:r>
            <a:r>
              <a:rPr lang="en-US" sz="900" dirty="0" err="1" smtClean="0">
                <a:latin typeface="Palatino"/>
                <a:cs typeface="Palatino"/>
              </a:rPr>
              <a:t>ed</a:t>
            </a:r>
            <a:endParaRPr lang="en-US" sz="900" dirty="0" smtClean="0">
              <a:latin typeface="Palatino"/>
              <a:cs typeface="Palatino"/>
            </a:endParaRPr>
          </a:p>
          <a:p>
            <a:r>
              <a:rPr lang="en-US" sz="900" dirty="0">
                <a:latin typeface="Palatino"/>
                <a:cs typeface="Palatino"/>
              </a:rPr>
              <a:t>Elective/Gen-</a:t>
            </a:r>
            <a:r>
              <a:rPr lang="en-US" sz="900" dirty="0" err="1">
                <a:latin typeface="Palatino"/>
                <a:cs typeface="Palatino"/>
              </a:rPr>
              <a:t>ed</a:t>
            </a:r>
            <a:r>
              <a:rPr lang="en-US" sz="900" dirty="0">
                <a:latin typeface="Palatino"/>
                <a:cs typeface="Palatino"/>
              </a:rPr>
              <a:t>	</a:t>
            </a:r>
          </a:p>
          <a:p>
            <a:pPr algn="ctr"/>
            <a:r>
              <a:rPr lang="en-US" sz="900" i="1" u="sng" dirty="0" smtClean="0">
                <a:latin typeface="Palatino"/>
                <a:cs typeface="Palatino"/>
              </a:rPr>
              <a:t>Semester 7</a:t>
            </a:r>
            <a:r>
              <a:rPr lang="en-US" sz="900" dirty="0">
                <a:latin typeface="Palatino"/>
                <a:cs typeface="Palatino"/>
              </a:rPr>
              <a:t>	</a:t>
            </a:r>
            <a:endParaRPr lang="en-US" sz="900" dirty="0" smtClean="0">
              <a:latin typeface="Palatino"/>
              <a:cs typeface="Palatino"/>
            </a:endParaRPr>
          </a:p>
          <a:p>
            <a:r>
              <a:rPr lang="en-US" sz="900" b="1" dirty="0">
                <a:latin typeface="Palatino"/>
                <a:cs typeface="Palatino"/>
              </a:rPr>
              <a:t>Specialization requirement</a:t>
            </a:r>
            <a:endParaRPr lang="en-US" sz="900" b="1" dirty="0" smtClean="0">
              <a:latin typeface="Palatino"/>
              <a:cs typeface="Palatino"/>
            </a:endParaRPr>
          </a:p>
          <a:p>
            <a:r>
              <a:rPr lang="en-US" sz="900" b="1" dirty="0" smtClean="0">
                <a:latin typeface="Palatino"/>
                <a:cs typeface="Palatino"/>
              </a:rPr>
              <a:t>Specialization elective</a:t>
            </a:r>
            <a:r>
              <a:rPr lang="en-US" sz="900" dirty="0">
                <a:latin typeface="Palatino"/>
                <a:cs typeface="Palatino"/>
              </a:rPr>
              <a:t>			</a:t>
            </a:r>
          </a:p>
          <a:p>
            <a:r>
              <a:rPr lang="en-US" sz="900" b="1" dirty="0">
                <a:latin typeface="Palatino"/>
                <a:cs typeface="Palatino"/>
              </a:rPr>
              <a:t>Specialization elective</a:t>
            </a:r>
            <a:r>
              <a:rPr lang="en-US" sz="900" dirty="0">
                <a:latin typeface="Palatino"/>
                <a:cs typeface="Palatino"/>
              </a:rPr>
              <a:t>	</a:t>
            </a:r>
          </a:p>
          <a:p>
            <a:r>
              <a:rPr lang="en-US" sz="900" dirty="0">
                <a:latin typeface="Palatino"/>
                <a:cs typeface="Palatino"/>
              </a:rPr>
              <a:t>Elective / Internship / Research</a:t>
            </a:r>
          </a:p>
        </p:txBody>
      </p:sp>
      <p:sp>
        <p:nvSpPr>
          <p:cNvPr id="14" name="Rectangle 13"/>
          <p:cNvSpPr/>
          <p:nvPr/>
        </p:nvSpPr>
        <p:spPr>
          <a:xfrm>
            <a:off x="86645" y="6880205"/>
            <a:ext cx="3033046" cy="2292935"/>
          </a:xfrm>
          <a:prstGeom prst="rect">
            <a:avLst/>
          </a:prstGeom>
          <a:noFill/>
          <a:ln w="15875">
            <a:noFill/>
          </a:ln>
        </p:spPr>
        <p:txBody>
          <a:bodyPr wrap="square" tIns="91440">
            <a:spAutoFit/>
          </a:bodyPr>
          <a:lstStyle/>
          <a:p>
            <a:r>
              <a:rPr lang="en-US" sz="900" b="1" dirty="0" smtClean="0">
                <a:latin typeface="Calibri"/>
                <a:cs typeface="Calibri"/>
              </a:rPr>
              <a:t>Ecosystems </a:t>
            </a:r>
            <a:r>
              <a:rPr lang="en-US" sz="900" dirty="0" smtClean="0">
                <a:latin typeface="Calibri"/>
                <a:cs typeface="Calibri"/>
              </a:rPr>
              <a:t>(22 credits)</a:t>
            </a:r>
            <a:endParaRPr lang="en-US" sz="900" b="1" dirty="0" smtClean="0">
              <a:latin typeface="Calibri"/>
              <a:cs typeface="Calibri"/>
            </a:endParaRPr>
          </a:p>
          <a:p>
            <a:pPr algn="ctr"/>
            <a:r>
              <a:rPr lang="en-US" sz="900" i="1" u="sng" dirty="0" smtClean="0">
                <a:latin typeface="Palatino"/>
                <a:cs typeface="Palatino"/>
              </a:rPr>
              <a:t>Required (10 credits)</a:t>
            </a:r>
          </a:p>
          <a:p>
            <a:r>
              <a:rPr lang="en-US" sz="900" dirty="0"/>
              <a:t>BIO 212: Introductory Genetics</a:t>
            </a:r>
          </a:p>
          <a:p>
            <a:r>
              <a:rPr lang="en-US" sz="900" dirty="0"/>
              <a:t>BIO 327: Experimental Ecology</a:t>
            </a:r>
          </a:p>
          <a:p>
            <a:r>
              <a:rPr lang="en-US" sz="900" dirty="0"/>
              <a:t>BIO 402: </a:t>
            </a:r>
            <a:r>
              <a:rPr lang="en-US" sz="900" dirty="0" smtClean="0"/>
              <a:t>Evolution</a:t>
            </a:r>
            <a:endParaRPr lang="en-US" sz="900" dirty="0">
              <a:latin typeface="Palatino"/>
              <a:cs typeface="Palatino"/>
            </a:endParaRPr>
          </a:p>
          <a:p>
            <a:pPr algn="ctr"/>
            <a:r>
              <a:rPr lang="en-US" sz="900" i="1" u="sng" dirty="0" smtClean="0">
                <a:latin typeface="Palatino"/>
                <a:cs typeface="Palatino"/>
              </a:rPr>
              <a:t>Sample Electives (choose 12 credits)</a:t>
            </a:r>
            <a:r>
              <a:rPr lang="en-US" sz="900" i="1" dirty="0">
                <a:latin typeface="Palatino"/>
                <a:cs typeface="Palatino"/>
              </a:rPr>
              <a:t>			</a:t>
            </a:r>
            <a:endParaRPr lang="en-US" sz="900" i="1" dirty="0" smtClean="0">
              <a:latin typeface="Palatino"/>
              <a:cs typeface="Palatino"/>
            </a:endParaRPr>
          </a:p>
          <a:p>
            <a:r>
              <a:rPr lang="en-US" sz="700" dirty="0"/>
              <a:t>ANT 418: Culture, Environment, and Health</a:t>
            </a:r>
          </a:p>
          <a:p>
            <a:r>
              <a:rPr lang="en-US" sz="700" dirty="0"/>
              <a:t>ANT 419: Human Evolutionary and Environmental Physiology</a:t>
            </a:r>
          </a:p>
          <a:p>
            <a:r>
              <a:rPr lang="en-US" sz="700" dirty="0"/>
              <a:t>ATM 301: Hydrology and Hydrometeorology</a:t>
            </a:r>
          </a:p>
          <a:p>
            <a:r>
              <a:rPr lang="en-US" sz="700" dirty="0"/>
              <a:t>BIO 308: Parasitic Diseases and Human Welfare</a:t>
            </a:r>
          </a:p>
          <a:p>
            <a:r>
              <a:rPr lang="en-US" sz="700" dirty="0"/>
              <a:t>BIO 311: World Food Crisis</a:t>
            </a:r>
          </a:p>
          <a:p>
            <a:r>
              <a:rPr lang="en-US" sz="700" dirty="0"/>
              <a:t>BIO 329: Genetics of Human Disease</a:t>
            </a:r>
          </a:p>
          <a:p>
            <a:r>
              <a:rPr lang="en-US" sz="700" dirty="0"/>
              <a:t>BIO 343: Evolutionary Biology and Human Health</a:t>
            </a:r>
          </a:p>
          <a:p>
            <a:r>
              <a:rPr lang="en-US" sz="700" dirty="0"/>
              <a:t>BIO 427: Grazing in Terrestrial Ecosystems</a:t>
            </a:r>
          </a:p>
          <a:p>
            <a:r>
              <a:rPr lang="en-US" sz="700" dirty="0"/>
              <a:t>ENV 250: Environmental Sustainability</a:t>
            </a:r>
          </a:p>
          <a:p>
            <a:r>
              <a:rPr lang="en-US" sz="700" dirty="0"/>
              <a:t>HSPH 321: Global </a:t>
            </a:r>
            <a:r>
              <a:rPr lang="en-US" sz="700" dirty="0" smtClean="0"/>
              <a:t>Environmental Issues …</a:t>
            </a:r>
            <a:endParaRPr lang="en-US" sz="700" dirty="0"/>
          </a:p>
          <a:p>
            <a:r>
              <a:rPr lang="en-US" sz="700" dirty="0" smtClean="0"/>
              <a:t>HSPH </a:t>
            </a:r>
            <a:r>
              <a:rPr lang="en-US" sz="700" dirty="0"/>
              <a:t>332: Epidemiology and Biostatistics</a:t>
            </a:r>
          </a:p>
          <a:p>
            <a:pPr algn="ctr"/>
            <a:endParaRPr lang="en-US" sz="900" i="1" dirty="0" smtClean="0">
              <a:latin typeface="Palatino"/>
              <a:cs typeface="Palatino"/>
            </a:endParaRPr>
          </a:p>
        </p:txBody>
      </p:sp>
      <p:sp>
        <p:nvSpPr>
          <p:cNvPr id="20" name="Rectangle 19"/>
          <p:cNvSpPr/>
          <p:nvPr/>
        </p:nvSpPr>
        <p:spPr>
          <a:xfrm>
            <a:off x="67737" y="1088703"/>
            <a:ext cx="6714066" cy="246221"/>
          </a:xfrm>
          <a:prstGeom prst="rect">
            <a:avLst/>
          </a:prstGeom>
        </p:spPr>
        <p:txBody>
          <a:bodyPr wrap="square">
            <a:spAutoFit/>
          </a:bodyPr>
          <a:lstStyle/>
          <a:p>
            <a:r>
              <a:rPr lang="en-US" sz="1000" dirty="0">
                <a:latin typeface="Palatino"/>
                <a:cs typeface="Palatino"/>
              </a:rPr>
              <a:t>S</a:t>
            </a:r>
            <a:r>
              <a:rPr lang="en-US" sz="1000" dirty="0" smtClean="0">
                <a:latin typeface="Palatino"/>
                <a:cs typeface="Palatino"/>
              </a:rPr>
              <a:t>ample </a:t>
            </a:r>
            <a:r>
              <a:rPr lang="en-US" sz="1000" dirty="0">
                <a:latin typeface="Palatino"/>
                <a:cs typeface="Palatino"/>
              </a:rPr>
              <a:t>four-year plan for an </a:t>
            </a:r>
            <a:r>
              <a:rPr lang="en-US" sz="1000" dirty="0" smtClean="0">
                <a:latin typeface="Palatino"/>
                <a:cs typeface="Palatino"/>
              </a:rPr>
              <a:t>ENV major</a:t>
            </a:r>
            <a:r>
              <a:rPr lang="en-US" sz="1000" dirty="0" smtClean="0">
                <a:latin typeface="Palatino"/>
                <a:cs typeface="Palatino"/>
              </a:rPr>
              <a:t>.       </a:t>
            </a:r>
            <a:r>
              <a:rPr lang="en-US" sz="1000" dirty="0" smtClean="0">
                <a:latin typeface="Palatino"/>
                <a:cs typeface="Palatino"/>
              </a:rPr>
              <a:t>		       </a:t>
            </a:r>
            <a:r>
              <a:rPr lang="en-US" sz="900" b="1" dirty="0" smtClean="0">
                <a:latin typeface="Palatino"/>
                <a:cs typeface="Palatino"/>
              </a:rPr>
              <a:t>required </a:t>
            </a:r>
            <a:r>
              <a:rPr lang="en-US" sz="900" b="1" dirty="0">
                <a:latin typeface="Palatino"/>
                <a:cs typeface="Palatino"/>
              </a:rPr>
              <a:t>classes listed in </a:t>
            </a:r>
            <a:r>
              <a:rPr lang="en-US" sz="900" b="1" dirty="0" smtClean="0">
                <a:latin typeface="Palatino"/>
                <a:cs typeface="Palatino"/>
              </a:rPr>
              <a:t>bold </a:t>
            </a:r>
            <a:r>
              <a:rPr lang="en-US" sz="900" dirty="0" smtClean="0">
                <a:latin typeface="Palatino"/>
                <a:cs typeface="Palatino"/>
              </a:rPr>
              <a:t>(credits in parentheses)</a:t>
            </a:r>
            <a:endParaRPr lang="en-US" sz="900" dirty="0"/>
          </a:p>
        </p:txBody>
      </p:sp>
      <p:sp>
        <p:nvSpPr>
          <p:cNvPr id="21" name="Rectangle 20"/>
          <p:cNvSpPr/>
          <p:nvPr/>
        </p:nvSpPr>
        <p:spPr>
          <a:xfrm>
            <a:off x="2138381" y="778530"/>
            <a:ext cx="761747" cy="246221"/>
          </a:xfrm>
          <a:prstGeom prst="rect">
            <a:avLst/>
          </a:prstGeom>
          <a:solidFill>
            <a:srgbClr val="C3FAFF"/>
          </a:solidFill>
        </p:spPr>
        <p:txBody>
          <a:bodyPr wrap="none">
            <a:spAutoFit/>
          </a:bodyPr>
          <a:lstStyle/>
          <a:p>
            <a:r>
              <a:rPr lang="en-US" sz="1000" dirty="0" smtClean="0"/>
              <a:t>Geography</a:t>
            </a:r>
            <a:endParaRPr lang="en-US" sz="1000" dirty="0"/>
          </a:p>
        </p:txBody>
      </p:sp>
      <p:sp>
        <p:nvSpPr>
          <p:cNvPr id="22" name="Rectangle 21"/>
          <p:cNvSpPr/>
          <p:nvPr/>
        </p:nvSpPr>
        <p:spPr>
          <a:xfrm>
            <a:off x="2926471" y="778530"/>
            <a:ext cx="1762021" cy="246221"/>
          </a:xfrm>
          <a:prstGeom prst="rect">
            <a:avLst/>
          </a:prstGeom>
          <a:solidFill>
            <a:schemeClr val="accent6">
              <a:lumMod val="20000"/>
              <a:lumOff val="80000"/>
            </a:schemeClr>
          </a:solidFill>
        </p:spPr>
        <p:txBody>
          <a:bodyPr wrap="none">
            <a:spAutoFit/>
          </a:bodyPr>
          <a:lstStyle/>
          <a:p>
            <a:r>
              <a:rPr lang="en-US" sz="1000" dirty="0" smtClean="0"/>
              <a:t>Sustainability Science &amp; Policy</a:t>
            </a:r>
            <a:endParaRPr lang="en-US" sz="1000" dirty="0"/>
          </a:p>
        </p:txBody>
      </p:sp>
      <p:sp>
        <p:nvSpPr>
          <p:cNvPr id="23" name="Rectangle 22"/>
          <p:cNvSpPr/>
          <p:nvPr/>
        </p:nvSpPr>
        <p:spPr>
          <a:xfrm>
            <a:off x="5539672" y="778530"/>
            <a:ext cx="1000256" cy="246221"/>
          </a:xfrm>
          <a:prstGeom prst="rect">
            <a:avLst/>
          </a:prstGeom>
          <a:solidFill>
            <a:schemeClr val="tx2">
              <a:lumMod val="20000"/>
              <a:lumOff val="80000"/>
            </a:schemeClr>
          </a:solidFill>
        </p:spPr>
        <p:txBody>
          <a:bodyPr wrap="none">
            <a:spAutoFit/>
          </a:bodyPr>
          <a:lstStyle/>
          <a:p>
            <a:r>
              <a:rPr lang="en-US" sz="1000" dirty="0" smtClean="0"/>
              <a:t>Climate Change</a:t>
            </a:r>
            <a:endParaRPr lang="en-US" sz="1000" dirty="0"/>
          </a:p>
        </p:txBody>
      </p:sp>
      <p:sp>
        <p:nvSpPr>
          <p:cNvPr id="24" name="Rectangle 23"/>
          <p:cNvSpPr/>
          <p:nvPr/>
        </p:nvSpPr>
        <p:spPr>
          <a:xfrm>
            <a:off x="4718956" y="778530"/>
            <a:ext cx="786857" cy="246221"/>
          </a:xfrm>
          <a:prstGeom prst="rect">
            <a:avLst/>
          </a:prstGeom>
          <a:solidFill>
            <a:schemeClr val="accent3">
              <a:lumMod val="20000"/>
              <a:lumOff val="80000"/>
            </a:schemeClr>
          </a:solidFill>
        </p:spPr>
        <p:txBody>
          <a:bodyPr wrap="none">
            <a:spAutoFit/>
          </a:bodyPr>
          <a:lstStyle/>
          <a:p>
            <a:r>
              <a:rPr lang="en-US" sz="1000" dirty="0" smtClean="0"/>
              <a:t>Ecosystems</a:t>
            </a:r>
            <a:endParaRPr lang="en-US" sz="1000" dirty="0"/>
          </a:p>
        </p:txBody>
      </p:sp>
      <p:sp>
        <p:nvSpPr>
          <p:cNvPr id="25" name="Rectangle 24"/>
          <p:cNvSpPr/>
          <p:nvPr/>
        </p:nvSpPr>
        <p:spPr>
          <a:xfrm>
            <a:off x="448736" y="713703"/>
            <a:ext cx="1557832" cy="400110"/>
          </a:xfrm>
          <a:prstGeom prst="rect">
            <a:avLst/>
          </a:prstGeom>
          <a:solidFill>
            <a:schemeClr val="bg1">
              <a:lumMod val="85000"/>
            </a:schemeClr>
          </a:solidFill>
        </p:spPr>
        <p:txBody>
          <a:bodyPr wrap="none">
            <a:spAutoFit/>
          </a:bodyPr>
          <a:lstStyle/>
          <a:p>
            <a:pPr algn="r"/>
            <a:r>
              <a:rPr lang="en-US" sz="1000" i="1" dirty="0" smtClean="0">
                <a:latin typeface="Palatino"/>
                <a:cs typeface="Palatino"/>
              </a:rPr>
              <a:t>Students choose from four</a:t>
            </a:r>
          </a:p>
          <a:p>
            <a:pPr algn="r"/>
            <a:r>
              <a:rPr lang="en-US" sz="1000" i="1" dirty="0" smtClean="0">
                <a:latin typeface="Palatino"/>
                <a:cs typeface="Palatino"/>
              </a:rPr>
              <a:t> areas of specialization:</a:t>
            </a:r>
            <a:endParaRPr lang="en-US" sz="1000" i="1" dirty="0"/>
          </a:p>
        </p:txBody>
      </p:sp>
      <p:sp>
        <p:nvSpPr>
          <p:cNvPr id="26" name="Rectangle 25"/>
          <p:cNvSpPr/>
          <p:nvPr/>
        </p:nvSpPr>
        <p:spPr>
          <a:xfrm>
            <a:off x="76197" y="4522058"/>
            <a:ext cx="6714066" cy="246221"/>
          </a:xfrm>
          <a:prstGeom prst="rect">
            <a:avLst/>
          </a:prstGeom>
        </p:spPr>
        <p:txBody>
          <a:bodyPr wrap="square">
            <a:spAutoFit/>
          </a:bodyPr>
          <a:lstStyle/>
          <a:p>
            <a:r>
              <a:rPr lang="en-US" sz="1000" dirty="0" smtClean="0">
                <a:latin typeface="Palatino"/>
                <a:cs typeface="Palatino"/>
              </a:rPr>
              <a:t>Requirements for environmental science specializations (students pick one) </a:t>
            </a:r>
            <a:endParaRPr lang="en-US" sz="900" dirty="0"/>
          </a:p>
        </p:txBody>
      </p:sp>
      <p:sp>
        <p:nvSpPr>
          <p:cNvPr id="28" name="Rectangle 27"/>
          <p:cNvSpPr/>
          <p:nvPr/>
        </p:nvSpPr>
        <p:spPr>
          <a:xfrm>
            <a:off x="86645" y="4692071"/>
            <a:ext cx="3033046" cy="2154436"/>
          </a:xfrm>
          <a:prstGeom prst="rect">
            <a:avLst/>
          </a:prstGeom>
          <a:noFill/>
          <a:ln w="15875">
            <a:noFill/>
          </a:ln>
        </p:spPr>
        <p:txBody>
          <a:bodyPr wrap="square" tIns="91440">
            <a:spAutoFit/>
          </a:bodyPr>
          <a:lstStyle/>
          <a:p>
            <a:r>
              <a:rPr lang="en-US" sz="900" b="1" dirty="0"/>
              <a:t>Geography </a:t>
            </a:r>
            <a:r>
              <a:rPr lang="en-US" sz="900" b="1" dirty="0" smtClean="0"/>
              <a:t>(</a:t>
            </a:r>
            <a:r>
              <a:rPr lang="en-US" sz="900" dirty="0"/>
              <a:t>22 credits):</a:t>
            </a:r>
          </a:p>
          <a:p>
            <a:pPr algn="ctr"/>
            <a:r>
              <a:rPr lang="en-US" sz="900" i="1" u="sng" dirty="0"/>
              <a:t>Required </a:t>
            </a:r>
            <a:r>
              <a:rPr lang="en-US" sz="900" i="1" u="sng" dirty="0" smtClean="0"/>
              <a:t>courses (10 credits) </a:t>
            </a:r>
            <a:endParaRPr lang="en-US" sz="900" i="1" u="sng" dirty="0"/>
          </a:p>
          <a:p>
            <a:r>
              <a:rPr lang="en-US" sz="900" dirty="0"/>
              <a:t>GOG/PLN 220: Introductory Urban Geography</a:t>
            </a:r>
          </a:p>
          <a:p>
            <a:r>
              <a:rPr lang="en-US" sz="900" dirty="0"/>
              <a:t>GOG 290: Introduction to Cartography</a:t>
            </a:r>
          </a:p>
          <a:p>
            <a:r>
              <a:rPr lang="en-US" sz="900" dirty="0"/>
              <a:t>GOG </a:t>
            </a:r>
            <a:r>
              <a:rPr lang="en-US" sz="900" dirty="0" smtClean="0"/>
              <a:t>496: </a:t>
            </a:r>
            <a:r>
              <a:rPr lang="en-US" sz="900" dirty="0"/>
              <a:t>Geographic Information Systems (GIS)</a:t>
            </a:r>
          </a:p>
          <a:p>
            <a:pPr algn="ctr"/>
            <a:r>
              <a:rPr lang="en-US" sz="900" i="1" u="sng" dirty="0">
                <a:latin typeface="Palatino"/>
                <a:cs typeface="Palatino"/>
              </a:rPr>
              <a:t>Sample Electives </a:t>
            </a:r>
            <a:r>
              <a:rPr lang="en-US" sz="900" i="1" u="sng" dirty="0" smtClean="0">
                <a:latin typeface="Palatino"/>
                <a:cs typeface="Palatino"/>
              </a:rPr>
              <a:t>(</a:t>
            </a:r>
            <a:r>
              <a:rPr lang="en-US" sz="900" i="1" u="sng" dirty="0">
                <a:latin typeface="Palatino"/>
                <a:cs typeface="Palatino"/>
              </a:rPr>
              <a:t>c</a:t>
            </a:r>
            <a:r>
              <a:rPr lang="en-US" sz="900" i="1" u="sng" dirty="0" smtClean="0">
                <a:latin typeface="Palatino"/>
                <a:cs typeface="Palatino"/>
              </a:rPr>
              <a:t>hoose 12 </a:t>
            </a:r>
            <a:r>
              <a:rPr lang="en-US" sz="900" i="1" u="sng" dirty="0">
                <a:latin typeface="Palatino"/>
                <a:cs typeface="Palatino"/>
              </a:rPr>
              <a:t>credits)</a:t>
            </a:r>
            <a:r>
              <a:rPr lang="en-US" sz="900" i="1" dirty="0">
                <a:latin typeface="Palatino"/>
                <a:cs typeface="Palatino"/>
              </a:rPr>
              <a:t>			</a:t>
            </a:r>
          </a:p>
          <a:p>
            <a:r>
              <a:rPr lang="en-US" sz="700" dirty="0" smtClean="0"/>
              <a:t>GOG </a:t>
            </a:r>
            <a:r>
              <a:rPr lang="en-US" sz="700" dirty="0"/>
              <a:t>330: Principles of Environmental Management</a:t>
            </a:r>
          </a:p>
          <a:p>
            <a:r>
              <a:rPr lang="en-US" sz="700" dirty="0"/>
              <a:t>GOG 344: World Population</a:t>
            </a:r>
          </a:p>
          <a:p>
            <a:r>
              <a:rPr lang="en-US" sz="700" dirty="0"/>
              <a:t>GOG 354: Environment &amp; Development</a:t>
            </a:r>
          </a:p>
          <a:p>
            <a:r>
              <a:rPr lang="en-US" sz="700" dirty="0"/>
              <a:t>GOG 375: Methods of Urban Analysis</a:t>
            </a:r>
          </a:p>
          <a:p>
            <a:r>
              <a:rPr lang="en-US" sz="700" dirty="0"/>
              <a:t>GOG 414: Computer Mapping</a:t>
            </a:r>
          </a:p>
          <a:p>
            <a:r>
              <a:rPr lang="en-US" sz="700" dirty="0"/>
              <a:t>GOG 430: Environmental Planning</a:t>
            </a:r>
          </a:p>
          <a:p>
            <a:r>
              <a:rPr lang="en-US" sz="700" dirty="0"/>
              <a:t>GOG 460: People, Place, and Power</a:t>
            </a:r>
          </a:p>
          <a:p>
            <a:r>
              <a:rPr lang="en-US" sz="700" dirty="0"/>
              <a:t>GOG 479: Fundamentals of Applied Global Positioning Systems (GPS)</a:t>
            </a:r>
          </a:p>
          <a:p>
            <a:r>
              <a:rPr lang="en-US" sz="700" dirty="0"/>
              <a:t>GOG </a:t>
            </a:r>
            <a:r>
              <a:rPr lang="en-US" sz="700" dirty="0" smtClean="0"/>
              <a:t>484/5: </a:t>
            </a:r>
            <a:r>
              <a:rPr lang="en-US" sz="700" dirty="0"/>
              <a:t>Remote Sensing </a:t>
            </a:r>
            <a:r>
              <a:rPr lang="en-US" sz="700" dirty="0" smtClean="0"/>
              <a:t>I/II</a:t>
            </a:r>
            <a:endParaRPr lang="en-US" sz="700" dirty="0"/>
          </a:p>
          <a:p>
            <a:r>
              <a:rPr lang="en-US" sz="700" dirty="0" smtClean="0"/>
              <a:t>ENV </a:t>
            </a:r>
            <a:r>
              <a:rPr lang="en-US" sz="700" dirty="0"/>
              <a:t>250: Environmental Sustainability</a:t>
            </a:r>
          </a:p>
          <a:p>
            <a:r>
              <a:rPr lang="en-US" sz="700" dirty="0" smtClean="0"/>
              <a:t>ATM </a:t>
            </a:r>
            <a:r>
              <a:rPr lang="en-US" sz="700" dirty="0"/>
              <a:t>301: Hydrology and Hydrometeorology</a:t>
            </a:r>
          </a:p>
        </p:txBody>
      </p:sp>
      <p:sp>
        <p:nvSpPr>
          <p:cNvPr id="29" name="Rectangle 28"/>
          <p:cNvSpPr/>
          <p:nvPr/>
        </p:nvSpPr>
        <p:spPr>
          <a:xfrm>
            <a:off x="3505201" y="4690483"/>
            <a:ext cx="3033046" cy="2154436"/>
          </a:xfrm>
          <a:prstGeom prst="rect">
            <a:avLst/>
          </a:prstGeom>
          <a:noFill/>
          <a:ln w="15875">
            <a:noFill/>
          </a:ln>
        </p:spPr>
        <p:txBody>
          <a:bodyPr wrap="square" tIns="91440">
            <a:spAutoFit/>
          </a:bodyPr>
          <a:lstStyle/>
          <a:p>
            <a:r>
              <a:rPr lang="en-US" sz="900" b="1" dirty="0"/>
              <a:t>Sustainability Science and Policy</a:t>
            </a:r>
            <a:r>
              <a:rPr lang="en-US" sz="900" dirty="0"/>
              <a:t> (21 credits):</a:t>
            </a:r>
          </a:p>
          <a:p>
            <a:pPr algn="ctr"/>
            <a:r>
              <a:rPr lang="en-US" sz="900" i="1" u="sng" dirty="0"/>
              <a:t>Required </a:t>
            </a:r>
            <a:r>
              <a:rPr lang="en-US" sz="900" i="1" u="sng" dirty="0" smtClean="0"/>
              <a:t>courses (9 credits)</a:t>
            </a:r>
            <a:endParaRPr lang="en-US" sz="900" i="1" u="sng" dirty="0"/>
          </a:p>
          <a:p>
            <a:r>
              <a:rPr lang="en-US" sz="900" dirty="0" smtClean="0"/>
              <a:t>ATM </a:t>
            </a:r>
            <a:r>
              <a:rPr lang="en-US" sz="900" dirty="0"/>
              <a:t>304: Air Quality</a:t>
            </a:r>
          </a:p>
          <a:p>
            <a:r>
              <a:rPr lang="en-US" sz="900" dirty="0" smtClean="0"/>
              <a:t>ENV </a:t>
            </a:r>
            <a:r>
              <a:rPr lang="en-US" sz="900" dirty="0"/>
              <a:t>250: Environmental Sustainability</a:t>
            </a:r>
          </a:p>
          <a:p>
            <a:r>
              <a:rPr lang="en-US" sz="900" dirty="0" smtClean="0"/>
              <a:t>RPOS </a:t>
            </a:r>
            <a:r>
              <a:rPr lang="en-US" sz="900" dirty="0"/>
              <a:t>399: </a:t>
            </a:r>
            <a:r>
              <a:rPr lang="en-US" sz="900" dirty="0" smtClean="0"/>
              <a:t>Topics </a:t>
            </a:r>
            <a:r>
              <a:rPr lang="en-US" sz="900" dirty="0"/>
              <a:t>in Political Science and/or Public Policy</a:t>
            </a:r>
          </a:p>
          <a:p>
            <a:pPr algn="ctr"/>
            <a:r>
              <a:rPr lang="en-US" sz="900" i="1" u="sng" dirty="0" smtClean="0"/>
              <a:t>Sample Electives (choose 12 credits)</a:t>
            </a:r>
            <a:endParaRPr lang="en-US" sz="900" i="1" u="sng" dirty="0"/>
          </a:p>
          <a:p>
            <a:r>
              <a:rPr lang="en-US" sz="700" dirty="0" smtClean="0"/>
              <a:t>ANT </a:t>
            </a:r>
            <a:r>
              <a:rPr lang="en-US" sz="700" dirty="0"/>
              <a:t>418: Culture, Environment, and Health</a:t>
            </a:r>
          </a:p>
          <a:p>
            <a:r>
              <a:rPr lang="en-US" sz="700" dirty="0" smtClean="0"/>
              <a:t>ATM </a:t>
            </a:r>
            <a:r>
              <a:rPr lang="en-US" sz="700" dirty="0"/>
              <a:t>405: Water and Climate Change</a:t>
            </a:r>
          </a:p>
          <a:p>
            <a:r>
              <a:rPr lang="en-US" sz="700" dirty="0" smtClean="0"/>
              <a:t>ATM </a:t>
            </a:r>
            <a:r>
              <a:rPr lang="en-US" sz="700" dirty="0"/>
              <a:t>413: Weather, Climate, and Societal Impacts</a:t>
            </a:r>
          </a:p>
          <a:p>
            <a:r>
              <a:rPr lang="en-US" sz="700" dirty="0" smtClean="0"/>
              <a:t>BIO </a:t>
            </a:r>
            <a:r>
              <a:rPr lang="en-US" sz="700" dirty="0"/>
              <a:t>311: World Food Crisis</a:t>
            </a:r>
          </a:p>
          <a:p>
            <a:r>
              <a:rPr lang="en-US" sz="700" dirty="0" smtClean="0"/>
              <a:t>GOG </a:t>
            </a:r>
            <a:r>
              <a:rPr lang="en-US" sz="700" dirty="0"/>
              <a:t>220: Introductory Urban Geography</a:t>
            </a:r>
          </a:p>
          <a:p>
            <a:r>
              <a:rPr lang="en-US" sz="700" dirty="0" smtClean="0"/>
              <a:t>GOG </a:t>
            </a:r>
            <a:r>
              <a:rPr lang="en-US" sz="700" dirty="0"/>
              <a:t>344: World Population</a:t>
            </a:r>
          </a:p>
          <a:p>
            <a:r>
              <a:rPr lang="en-US" sz="700" dirty="0" smtClean="0"/>
              <a:t>GOG </a:t>
            </a:r>
            <a:r>
              <a:rPr lang="en-US" sz="700" dirty="0"/>
              <a:t>430: Environmental Planning</a:t>
            </a:r>
          </a:p>
          <a:p>
            <a:r>
              <a:rPr lang="en-US" sz="700" dirty="0" smtClean="0"/>
              <a:t>RPAD </a:t>
            </a:r>
            <a:r>
              <a:rPr lang="en-US" sz="700" dirty="0"/>
              <a:t>366: International Environmental Policy</a:t>
            </a:r>
          </a:p>
          <a:p>
            <a:r>
              <a:rPr lang="en-US" sz="700" dirty="0" smtClean="0"/>
              <a:t>HSPH </a:t>
            </a:r>
            <a:r>
              <a:rPr lang="en-US" sz="700" dirty="0"/>
              <a:t>321: Global Environmental Issues and Their Effect on Human Health</a:t>
            </a:r>
          </a:p>
          <a:p>
            <a:r>
              <a:rPr lang="en-US" sz="700" dirty="0"/>
              <a:t>HSPH 323: Environmental Laboratory Perspectives in Public Health</a:t>
            </a:r>
          </a:p>
          <a:p>
            <a:r>
              <a:rPr lang="en-US" sz="700" dirty="0"/>
              <a:t>HSPH 332: Epidemiology and Biostatistics</a:t>
            </a:r>
          </a:p>
        </p:txBody>
      </p:sp>
      <p:sp>
        <p:nvSpPr>
          <p:cNvPr id="30" name="Rectangle 29"/>
          <p:cNvSpPr/>
          <p:nvPr/>
        </p:nvSpPr>
        <p:spPr>
          <a:xfrm>
            <a:off x="3524098" y="6871732"/>
            <a:ext cx="3033046" cy="1969770"/>
          </a:xfrm>
          <a:prstGeom prst="rect">
            <a:avLst/>
          </a:prstGeom>
          <a:noFill/>
          <a:ln w="15875">
            <a:noFill/>
          </a:ln>
        </p:spPr>
        <p:txBody>
          <a:bodyPr wrap="square" tIns="91440">
            <a:spAutoFit/>
          </a:bodyPr>
          <a:lstStyle/>
          <a:p>
            <a:r>
              <a:rPr lang="en-US" sz="900" i="1" dirty="0"/>
              <a:t> </a:t>
            </a:r>
            <a:r>
              <a:rPr lang="en-US" sz="900" b="1" dirty="0" smtClean="0"/>
              <a:t>Climate </a:t>
            </a:r>
            <a:r>
              <a:rPr lang="en-US" sz="900" b="1" dirty="0"/>
              <a:t>Change </a:t>
            </a:r>
            <a:r>
              <a:rPr lang="en-US" sz="900" b="1" dirty="0" smtClean="0"/>
              <a:t>(</a:t>
            </a:r>
            <a:r>
              <a:rPr lang="en-US" sz="900" dirty="0"/>
              <a:t>21 credits):</a:t>
            </a:r>
          </a:p>
          <a:p>
            <a:pPr algn="ctr"/>
            <a:r>
              <a:rPr lang="en-US" sz="900" i="1" u="sng" dirty="0"/>
              <a:t>Required </a:t>
            </a:r>
            <a:r>
              <a:rPr lang="en-US" sz="900" i="1" u="sng" dirty="0" smtClean="0"/>
              <a:t>(12 credits)</a:t>
            </a:r>
            <a:endParaRPr lang="en-US" sz="900" i="1" u="sng" dirty="0"/>
          </a:p>
          <a:p>
            <a:r>
              <a:rPr lang="en-US" sz="900" dirty="0"/>
              <a:t>ATM 306: Climate Variability and Change</a:t>
            </a:r>
          </a:p>
          <a:p>
            <a:r>
              <a:rPr lang="en-US" sz="900" dirty="0"/>
              <a:t>ATM 405: Water and Climate Change</a:t>
            </a:r>
          </a:p>
          <a:p>
            <a:r>
              <a:rPr lang="en-US" sz="900" dirty="0"/>
              <a:t>ATM 415: Climate Laboratory</a:t>
            </a:r>
          </a:p>
          <a:p>
            <a:r>
              <a:rPr lang="en-US" sz="900" dirty="0"/>
              <a:t>ATM 450: </a:t>
            </a:r>
            <a:r>
              <a:rPr lang="en-US" sz="900" dirty="0" smtClean="0"/>
              <a:t>Paleoclimatology</a:t>
            </a:r>
          </a:p>
          <a:p>
            <a:pPr algn="ctr"/>
            <a:r>
              <a:rPr lang="en-US" sz="900" i="1" u="sng" dirty="0" smtClean="0"/>
              <a:t>Sample Electives</a:t>
            </a:r>
            <a:r>
              <a:rPr lang="en-US" sz="900" i="1" u="sng" dirty="0"/>
              <a:t> </a:t>
            </a:r>
            <a:r>
              <a:rPr lang="en-US" sz="900" i="1" u="sng" dirty="0" smtClean="0"/>
              <a:t>(choose 9 credits)</a:t>
            </a:r>
            <a:endParaRPr lang="en-US" sz="900" i="1" u="sng" dirty="0"/>
          </a:p>
          <a:p>
            <a:r>
              <a:rPr lang="en-US" sz="700" dirty="0"/>
              <a:t>ATM 301: Hydrology and Hydrometeorology</a:t>
            </a:r>
          </a:p>
          <a:p>
            <a:r>
              <a:rPr lang="en-US" sz="700" dirty="0"/>
              <a:t>ATM 304: Air Quality</a:t>
            </a:r>
          </a:p>
          <a:p>
            <a:r>
              <a:rPr lang="en-US" sz="700" dirty="0"/>
              <a:t>ATM 307: Introduction to Atmospheric Chemistry</a:t>
            </a:r>
          </a:p>
          <a:p>
            <a:r>
              <a:rPr lang="en-US" sz="700" dirty="0"/>
              <a:t>ATM 335: Meteorological Remote Sensing</a:t>
            </a:r>
          </a:p>
          <a:p>
            <a:r>
              <a:rPr lang="en-US" sz="700" dirty="0"/>
              <a:t>ATM 413: Weather, Climate Change, and Societal Impacts</a:t>
            </a:r>
          </a:p>
          <a:p>
            <a:r>
              <a:rPr lang="en-US" sz="700" dirty="0"/>
              <a:t>ATM 414: Air Pollution Meteorology</a:t>
            </a:r>
          </a:p>
          <a:p>
            <a:r>
              <a:rPr lang="en-US" sz="700" dirty="0"/>
              <a:t>RPAD 366: International Environmental Policy</a:t>
            </a:r>
          </a:p>
          <a:p>
            <a:r>
              <a:rPr lang="en-US" sz="700" dirty="0"/>
              <a:t>RPOS 266: International Political Economic Science</a:t>
            </a:r>
          </a:p>
        </p:txBody>
      </p:sp>
    </p:spTree>
    <p:extLst>
      <p:ext uri="{BB962C8B-B14F-4D97-AF65-F5344CB8AC3E}">
        <p14:creationId xmlns:p14="http://schemas.microsoft.com/office/powerpoint/2010/main" val="80480645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147952" y="5221870"/>
            <a:ext cx="3724600" cy="3642730"/>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Rectangle 23"/>
          <p:cNvSpPr/>
          <p:nvPr/>
        </p:nvSpPr>
        <p:spPr>
          <a:xfrm>
            <a:off x="3733801" y="558184"/>
            <a:ext cx="2935818" cy="2316399"/>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606547" y="192210"/>
            <a:ext cx="5657938" cy="338554"/>
          </a:xfrm>
          <a:prstGeom prst="rect">
            <a:avLst/>
          </a:prstGeom>
        </p:spPr>
        <p:txBody>
          <a:bodyPr wrap="square">
            <a:spAutoFit/>
          </a:bodyPr>
          <a:lstStyle/>
          <a:p>
            <a:pPr algn="ctr"/>
            <a:r>
              <a:rPr lang="en-US" sz="1600" b="1" dirty="0" smtClean="0">
                <a:latin typeface="Palatino"/>
                <a:cs typeface="Palatino"/>
              </a:rPr>
              <a:t>Internship and Research Opportunities</a:t>
            </a:r>
            <a:endParaRPr lang="en-US" sz="1600" dirty="0">
              <a:latin typeface="Palatino"/>
              <a:cs typeface="Palatino"/>
            </a:endParaRPr>
          </a:p>
        </p:txBody>
      </p:sp>
      <p:sp>
        <p:nvSpPr>
          <p:cNvPr id="3" name="Rectangle 2"/>
          <p:cNvSpPr/>
          <p:nvPr/>
        </p:nvSpPr>
        <p:spPr>
          <a:xfrm>
            <a:off x="152580" y="823879"/>
            <a:ext cx="3481952" cy="4139596"/>
          </a:xfrm>
          <a:prstGeom prst="rect">
            <a:avLst/>
          </a:prstGeom>
          <a:solidFill>
            <a:schemeClr val="accent3">
              <a:lumMod val="20000"/>
              <a:lumOff val="80000"/>
            </a:schemeClr>
          </a:solidFill>
        </p:spPr>
        <p:txBody>
          <a:bodyPr wrap="square">
            <a:spAutoFit/>
          </a:bodyPr>
          <a:lstStyle/>
          <a:p>
            <a:r>
              <a:rPr lang="en-US" sz="1100" b="1" i="1" u="sng" dirty="0" smtClean="0">
                <a:latin typeface="Palatino"/>
                <a:cs typeface="Palatino"/>
              </a:rPr>
              <a:t>Internships</a:t>
            </a:r>
            <a:r>
              <a:rPr lang="en-US" sz="1100" dirty="0" smtClean="0">
                <a:latin typeface="Palatino"/>
                <a:cs typeface="Palatino"/>
              </a:rPr>
              <a:t>:  </a:t>
            </a:r>
          </a:p>
          <a:p>
            <a:r>
              <a:rPr lang="en-US" sz="1050" dirty="0" smtClean="0">
                <a:latin typeface="Palatino"/>
                <a:cs typeface="Palatino"/>
              </a:rPr>
              <a:t>DAES students have many nearby opportunities for </a:t>
            </a:r>
            <a:r>
              <a:rPr lang="en-US" sz="1050" b="1" dirty="0" smtClean="0">
                <a:latin typeface="Palatino"/>
                <a:cs typeface="Palatino"/>
              </a:rPr>
              <a:t>paid and volunteer internships and seasonal jobs</a:t>
            </a:r>
            <a:r>
              <a:rPr lang="en-US" sz="1050" dirty="0" smtClean="0">
                <a:latin typeface="Palatino"/>
                <a:cs typeface="Palatino"/>
              </a:rPr>
              <a:t>, all of which can provide students with a valuable learning experience and credit towards the major.  Some examples are:</a:t>
            </a:r>
          </a:p>
          <a:p>
            <a:endParaRPr lang="en-US" sz="1050" b="1" i="1" dirty="0">
              <a:latin typeface="Palatino"/>
              <a:cs typeface="Palatino"/>
            </a:endParaRPr>
          </a:p>
          <a:p>
            <a:pPr marL="171450" indent="-171450">
              <a:buFont typeface="Arial"/>
              <a:buChar char="•"/>
            </a:pPr>
            <a:r>
              <a:rPr lang="en-US" sz="1050" b="1" dirty="0">
                <a:latin typeface="Palatino"/>
                <a:cs typeface="Palatino"/>
              </a:rPr>
              <a:t>NY State Department of Environmental Conservation</a:t>
            </a:r>
            <a:r>
              <a:rPr lang="en-US" sz="1050" b="1" u="sng" dirty="0">
                <a:latin typeface="Palatino"/>
                <a:cs typeface="Palatino"/>
              </a:rPr>
              <a:t> </a:t>
            </a:r>
            <a:r>
              <a:rPr lang="en-US" sz="1050" dirty="0" smtClean="0">
                <a:latin typeface="Palatino"/>
                <a:cs typeface="Palatino"/>
              </a:rPr>
              <a:t>is the state agency tasked with protecting and enhancing the environment of New York. </a:t>
            </a:r>
            <a:endParaRPr lang="en-US" sz="1050" dirty="0">
              <a:latin typeface="Palatino"/>
              <a:cs typeface="Palatino"/>
            </a:endParaRPr>
          </a:p>
          <a:p>
            <a:pPr marL="171450" indent="-171450">
              <a:buFont typeface="Arial"/>
              <a:buChar char="•"/>
            </a:pPr>
            <a:r>
              <a:rPr lang="en-US" sz="1050" b="1" dirty="0" smtClean="0">
                <a:latin typeface="Palatino"/>
                <a:cs typeface="Palatino"/>
              </a:rPr>
              <a:t>NY State Museum </a:t>
            </a:r>
            <a:r>
              <a:rPr lang="en-US" sz="1050" dirty="0" smtClean="0">
                <a:latin typeface="Palatino"/>
                <a:cs typeface="Palatino"/>
              </a:rPr>
              <a:t>houses a wealth of artifacts on the ecology, geology, anthropology, and culture of the state.</a:t>
            </a:r>
          </a:p>
          <a:p>
            <a:pPr marL="171450" indent="-171450">
              <a:buFont typeface="Arial"/>
              <a:buChar char="•"/>
            </a:pPr>
            <a:r>
              <a:rPr lang="en-US" sz="1050" b="1" dirty="0" smtClean="0">
                <a:latin typeface="Palatino"/>
                <a:cs typeface="Palatino"/>
              </a:rPr>
              <a:t>New York State </a:t>
            </a:r>
            <a:r>
              <a:rPr lang="en-US" sz="1050" b="1" dirty="0" err="1" smtClean="0">
                <a:latin typeface="Palatino"/>
                <a:cs typeface="Palatino"/>
              </a:rPr>
              <a:t>Mesonet</a:t>
            </a:r>
            <a:r>
              <a:rPr lang="en-US" sz="1050" b="1" i="1" dirty="0">
                <a:latin typeface="Palatino"/>
                <a:cs typeface="Palatino"/>
              </a:rPr>
              <a:t> </a:t>
            </a:r>
            <a:r>
              <a:rPr lang="en-US" sz="1050" dirty="0" smtClean="0">
                <a:latin typeface="Palatino"/>
                <a:cs typeface="Palatino"/>
              </a:rPr>
              <a:t>is a network of 125 environmental stations across the state based on the </a:t>
            </a:r>
            <a:r>
              <a:rPr lang="en-US" sz="1050" dirty="0" err="1" smtClean="0">
                <a:latin typeface="Palatino"/>
                <a:cs typeface="Palatino"/>
              </a:rPr>
              <a:t>UAlbany</a:t>
            </a:r>
            <a:r>
              <a:rPr lang="en-US" sz="1050" dirty="0" smtClean="0">
                <a:latin typeface="Palatino"/>
                <a:cs typeface="Palatino"/>
              </a:rPr>
              <a:t> campus. </a:t>
            </a:r>
          </a:p>
          <a:p>
            <a:pPr marL="171450" indent="-171450">
              <a:buFont typeface="Arial"/>
              <a:buChar char="•"/>
            </a:pPr>
            <a:r>
              <a:rPr lang="en-US" sz="1050" b="1" dirty="0" smtClean="0">
                <a:latin typeface="Palatino"/>
                <a:cs typeface="Palatino"/>
              </a:rPr>
              <a:t>Albany Pine Bush Preserve Commission</a:t>
            </a:r>
            <a:r>
              <a:rPr lang="en-US" sz="1050" b="1" i="1" dirty="0" smtClean="0">
                <a:latin typeface="Palatino"/>
                <a:cs typeface="Palatino"/>
              </a:rPr>
              <a:t> </a:t>
            </a:r>
            <a:r>
              <a:rPr lang="en-US" sz="1050" dirty="0" smtClean="0">
                <a:latin typeface="Palatino"/>
                <a:cs typeface="Palatino"/>
              </a:rPr>
              <a:t>protects </a:t>
            </a:r>
            <a:r>
              <a:rPr lang="en-US" sz="1050" dirty="0">
                <a:latin typeface="Palatino"/>
                <a:cs typeface="Palatino"/>
              </a:rPr>
              <a:t>and manages open space and wildlife at the </a:t>
            </a:r>
            <a:r>
              <a:rPr lang="en-US" sz="1050" dirty="0" smtClean="0">
                <a:latin typeface="Palatino"/>
                <a:cs typeface="Palatino"/>
              </a:rPr>
              <a:t>one </a:t>
            </a:r>
            <a:r>
              <a:rPr lang="en-US" sz="1050" dirty="0">
                <a:latin typeface="Palatino"/>
                <a:cs typeface="Palatino"/>
              </a:rPr>
              <a:t>of the best remaining examples of an inland pine barrens ecosystem in the </a:t>
            </a:r>
            <a:r>
              <a:rPr lang="en-US" sz="1050" dirty="0" smtClean="0">
                <a:latin typeface="Palatino"/>
                <a:cs typeface="Palatino"/>
              </a:rPr>
              <a:t>world</a:t>
            </a:r>
            <a:endParaRPr lang="en-US" sz="1050" b="1" i="1" dirty="0">
              <a:latin typeface="Palatino"/>
              <a:cs typeface="Palatino"/>
            </a:endParaRPr>
          </a:p>
          <a:p>
            <a:pPr marL="171450" indent="-171450">
              <a:buFont typeface="Arial"/>
              <a:buChar char="•"/>
            </a:pPr>
            <a:r>
              <a:rPr lang="en-US" sz="1050" b="1" dirty="0" smtClean="0">
                <a:latin typeface="Palatino"/>
                <a:cs typeface="Palatino"/>
              </a:rPr>
              <a:t>Huyck Preserve and Biological Research Station</a:t>
            </a:r>
            <a:r>
              <a:rPr lang="en-US" sz="1050" b="1" i="1" dirty="0" smtClean="0">
                <a:latin typeface="Palatino"/>
                <a:cs typeface="Palatino"/>
              </a:rPr>
              <a:t> </a:t>
            </a:r>
            <a:r>
              <a:rPr lang="en-US" sz="1050" dirty="0" smtClean="0">
                <a:latin typeface="Palatino"/>
                <a:cs typeface="Palatino"/>
              </a:rPr>
              <a:t>is a </a:t>
            </a:r>
            <a:r>
              <a:rPr lang="en-US" sz="1050" dirty="0">
                <a:latin typeface="Palatino"/>
                <a:cs typeface="Palatino"/>
              </a:rPr>
              <a:t>non-profit organization </a:t>
            </a:r>
            <a:r>
              <a:rPr lang="en-US" sz="1050" dirty="0" smtClean="0">
                <a:latin typeface="Palatino"/>
                <a:cs typeface="Palatino"/>
              </a:rPr>
              <a:t>with over  </a:t>
            </a:r>
            <a:r>
              <a:rPr lang="en-US" sz="1050" dirty="0">
                <a:latin typeface="Palatino"/>
                <a:cs typeface="Palatino"/>
              </a:rPr>
              <a:t>2,000 acres of forest, field, and wetland </a:t>
            </a:r>
            <a:r>
              <a:rPr lang="en-US" sz="1050" dirty="0" smtClean="0">
                <a:latin typeface="Palatino"/>
                <a:cs typeface="Palatino"/>
              </a:rPr>
              <a:t>habitat. It is dedicated </a:t>
            </a:r>
            <a:r>
              <a:rPr lang="en-US" sz="1050" dirty="0">
                <a:latin typeface="Palatino"/>
                <a:cs typeface="Palatino"/>
              </a:rPr>
              <a:t>to research, education, recreation, and conservation</a:t>
            </a:r>
            <a:r>
              <a:rPr lang="en-US" sz="1050" dirty="0" smtClean="0">
                <a:latin typeface="Palatino"/>
                <a:cs typeface="Palatino"/>
              </a:rPr>
              <a:t>.</a:t>
            </a:r>
            <a:endParaRPr lang="en-US" sz="1050" dirty="0">
              <a:latin typeface="Palatino"/>
              <a:cs typeface="Palatino"/>
            </a:endParaRP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a:ext>
            </a:extLst>
          </a:blip>
          <a:srcRect r="28125"/>
          <a:stretch/>
        </p:blipFill>
        <p:spPr>
          <a:xfrm>
            <a:off x="3759200" y="2959253"/>
            <a:ext cx="2876550" cy="2046557"/>
          </a:xfrm>
          <a:prstGeom prst="rect">
            <a:avLst/>
          </a:prstGeom>
          <a:ln>
            <a:solidFill>
              <a:srgbClr val="000000"/>
            </a:solidFill>
          </a:ln>
        </p:spPr>
      </p:pic>
      <p:sp>
        <p:nvSpPr>
          <p:cNvPr id="7" name="Rectangle 6"/>
          <p:cNvSpPr/>
          <p:nvPr/>
        </p:nvSpPr>
        <p:spPr>
          <a:xfrm>
            <a:off x="4429597" y="2959253"/>
            <a:ext cx="2206154" cy="246221"/>
          </a:xfrm>
          <a:prstGeom prst="rect">
            <a:avLst/>
          </a:prstGeom>
          <a:solidFill>
            <a:schemeClr val="bg1">
              <a:alpha val="70000"/>
            </a:schemeClr>
          </a:solidFill>
        </p:spPr>
        <p:txBody>
          <a:bodyPr wrap="square">
            <a:spAutoFit/>
          </a:bodyPr>
          <a:lstStyle/>
          <a:p>
            <a:pPr algn="just"/>
            <a:r>
              <a:rPr lang="en-US" sz="1000" b="1" i="1" dirty="0" smtClean="0">
                <a:solidFill>
                  <a:srgbClr val="000D92"/>
                </a:solidFill>
                <a:latin typeface="Palatino"/>
                <a:cs typeface="Palatino"/>
              </a:rPr>
              <a:t>New York State </a:t>
            </a:r>
            <a:r>
              <a:rPr lang="en-US" sz="1000" b="1" i="1" dirty="0" err="1" smtClean="0">
                <a:solidFill>
                  <a:srgbClr val="000D92"/>
                </a:solidFill>
                <a:latin typeface="Palatino"/>
                <a:cs typeface="Palatino"/>
              </a:rPr>
              <a:t>Mesonet</a:t>
            </a:r>
            <a:r>
              <a:rPr lang="en-US" sz="1000" b="1" i="1" dirty="0" smtClean="0">
                <a:solidFill>
                  <a:srgbClr val="000D92"/>
                </a:solidFill>
                <a:latin typeface="Palatino"/>
                <a:cs typeface="Palatino"/>
              </a:rPr>
              <a:t> internship</a:t>
            </a:r>
          </a:p>
        </p:txBody>
      </p:sp>
      <p:sp>
        <p:nvSpPr>
          <p:cNvPr id="8" name="Rectangle 7"/>
          <p:cNvSpPr/>
          <p:nvPr/>
        </p:nvSpPr>
        <p:spPr>
          <a:xfrm>
            <a:off x="3932359" y="5483372"/>
            <a:ext cx="2752265" cy="3229338"/>
          </a:xfrm>
          <a:prstGeom prst="rect">
            <a:avLst/>
          </a:prstGeom>
          <a:solidFill>
            <a:schemeClr val="accent4">
              <a:lumMod val="20000"/>
              <a:lumOff val="80000"/>
            </a:schemeClr>
          </a:solidFill>
        </p:spPr>
        <p:txBody>
          <a:bodyPr wrap="square">
            <a:spAutoFit/>
          </a:bodyPr>
          <a:lstStyle/>
          <a:p>
            <a:pPr algn="just"/>
            <a:r>
              <a:rPr lang="en-US" sz="1100" b="1" i="1" u="sng" dirty="0" smtClean="0">
                <a:latin typeface="Palatino"/>
                <a:cs typeface="Palatino"/>
              </a:rPr>
              <a:t>Research</a:t>
            </a:r>
            <a:r>
              <a:rPr lang="en-US" sz="1100" dirty="0" smtClean="0">
                <a:latin typeface="Palatino"/>
                <a:cs typeface="Palatino"/>
              </a:rPr>
              <a:t>:  </a:t>
            </a:r>
          </a:p>
          <a:p>
            <a:pPr algn="just"/>
            <a:r>
              <a:rPr lang="en-US" sz="1100" b="1" dirty="0" smtClean="0">
                <a:latin typeface="Palatino"/>
                <a:cs typeface="Palatino"/>
              </a:rPr>
              <a:t>Many students work on a research project (for credit) with a faculty member during their junior or senior year.  </a:t>
            </a:r>
            <a:r>
              <a:rPr lang="en-US" sz="1100" dirty="0" smtClean="0">
                <a:latin typeface="Palatino"/>
                <a:cs typeface="Palatino"/>
              </a:rPr>
              <a:t>Research ideas may come directly from faculty, but students often come up with their own ideas that fit with a specific faculty member’s research interests.</a:t>
            </a:r>
          </a:p>
          <a:p>
            <a:pPr algn="just"/>
            <a:endParaRPr lang="en-US" sz="1100" b="1" dirty="0">
              <a:latin typeface="Palatino"/>
              <a:cs typeface="Palatino"/>
            </a:endParaRPr>
          </a:p>
          <a:p>
            <a:pPr algn="just"/>
            <a:r>
              <a:rPr lang="en-US" sz="1100" b="1" dirty="0" smtClean="0">
                <a:latin typeface="Palatino"/>
                <a:cs typeface="Palatino"/>
              </a:rPr>
              <a:t>Some recent undergraduate research projects include:</a:t>
            </a:r>
          </a:p>
          <a:p>
            <a:pPr algn="just"/>
            <a:endParaRPr lang="en-US" sz="1100" b="1" dirty="0">
              <a:latin typeface="Palatino"/>
              <a:cs typeface="Palatino"/>
            </a:endParaRPr>
          </a:p>
          <a:p>
            <a:r>
              <a:rPr lang="en-US" sz="900" dirty="0" smtClean="0">
                <a:cs typeface="Palatino"/>
              </a:rPr>
              <a:t>•”</a:t>
            </a:r>
            <a:r>
              <a:rPr lang="en-US" sz="900" dirty="0" smtClean="0"/>
              <a:t>Exploring </a:t>
            </a:r>
            <a:r>
              <a:rPr lang="en-US" sz="900" dirty="0"/>
              <a:t>Bird Evolution: An Ornithology Lesson for Middle and High School </a:t>
            </a:r>
            <a:r>
              <a:rPr lang="en-US" sz="900" dirty="0" smtClean="0"/>
              <a:t>Students”</a:t>
            </a:r>
            <a:endParaRPr lang="en-US" sz="900" dirty="0" smtClean="0">
              <a:cs typeface="Palatino"/>
            </a:endParaRPr>
          </a:p>
          <a:p>
            <a:endParaRPr lang="en-US" sz="900" dirty="0">
              <a:cs typeface="Palatino"/>
            </a:endParaRPr>
          </a:p>
          <a:p>
            <a:pPr>
              <a:buFont typeface="Arial"/>
              <a:buChar char="•"/>
            </a:pPr>
            <a:r>
              <a:rPr lang="en-US" sz="900" dirty="0" smtClean="0">
                <a:cs typeface="Palatino"/>
              </a:rPr>
              <a:t>“The </a:t>
            </a:r>
            <a:r>
              <a:rPr lang="en-US" sz="900" dirty="0">
                <a:cs typeface="Palatino"/>
              </a:rPr>
              <a:t>impact of ENSO and AMO on selected glaciers </a:t>
            </a:r>
            <a:r>
              <a:rPr lang="en-US" sz="900" dirty="0" smtClean="0">
                <a:cs typeface="Palatino"/>
              </a:rPr>
              <a:t>in the </a:t>
            </a:r>
            <a:r>
              <a:rPr lang="en-US" sz="900" dirty="0">
                <a:cs typeface="Palatino"/>
              </a:rPr>
              <a:t>Andes of South </a:t>
            </a:r>
            <a:r>
              <a:rPr lang="en-US" sz="900" dirty="0" smtClean="0">
                <a:cs typeface="Palatino"/>
              </a:rPr>
              <a:t>America”</a:t>
            </a:r>
          </a:p>
          <a:p>
            <a:pPr algn="just"/>
            <a:endParaRPr lang="en-US" sz="1000" dirty="0" smtClean="0">
              <a:latin typeface="Palatino"/>
              <a:cs typeface="Palatino"/>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058248" y="600519"/>
            <a:ext cx="1068076" cy="635839"/>
          </a:xfrm>
          <a:prstGeom prst="rect">
            <a:avLst/>
          </a:prstGeom>
        </p:spPr>
      </p:pic>
      <p:pic>
        <p:nvPicPr>
          <p:cNvPr id="11" name="Picture 10"/>
          <p:cNvPicPr>
            <a:picLocks noChangeAspect="1"/>
          </p:cNvPicPr>
          <p:nvPr/>
        </p:nvPicPr>
        <p:blipFill>
          <a:blip r:embed="rId4"/>
          <a:stretch>
            <a:fillRect/>
          </a:stretch>
        </p:blipFill>
        <p:spPr>
          <a:xfrm>
            <a:off x="3904951" y="1970775"/>
            <a:ext cx="752003" cy="762030"/>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156798" y="1970775"/>
            <a:ext cx="1354667" cy="602827"/>
          </a:xfrm>
          <a:prstGeom prst="rect">
            <a:avLst/>
          </a:prstGeom>
        </p:spPr>
      </p:pic>
      <p:pic>
        <p:nvPicPr>
          <p:cNvPr id="16" name="Picture 15"/>
          <p:cNvPicPr>
            <a:picLocks noChangeAspect="1"/>
          </p:cNvPicPr>
          <p:nvPr/>
        </p:nvPicPr>
        <p:blipFill>
          <a:blip r:embed="rId6"/>
          <a:stretch>
            <a:fillRect/>
          </a:stretch>
        </p:blipFill>
        <p:spPr>
          <a:xfrm>
            <a:off x="4346793" y="1324401"/>
            <a:ext cx="1183469" cy="812649"/>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444665" y="600519"/>
            <a:ext cx="1107603" cy="1130207"/>
          </a:xfrm>
          <a:prstGeom prst="rect">
            <a:avLst/>
          </a:prstGeom>
        </p:spPr>
      </p:pic>
      <p:pic>
        <p:nvPicPr>
          <p:cNvPr id="18" name="Picture 17"/>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07396" y="5308600"/>
            <a:ext cx="1653572" cy="2205333"/>
          </a:xfrm>
          <a:prstGeom prst="rect">
            <a:avLst/>
          </a:prstGeom>
        </p:spPr>
      </p:pic>
      <p:pic>
        <p:nvPicPr>
          <p:cNvPr id="19" name="Picture 18"/>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867294" y="5441815"/>
            <a:ext cx="1952901" cy="1388391"/>
          </a:xfrm>
          <a:prstGeom prst="rect">
            <a:avLst/>
          </a:prstGeom>
        </p:spPr>
      </p:pic>
      <p:sp>
        <p:nvSpPr>
          <p:cNvPr id="20" name="Rectangle 19"/>
          <p:cNvSpPr/>
          <p:nvPr/>
        </p:nvSpPr>
        <p:spPr>
          <a:xfrm>
            <a:off x="1919504" y="5415172"/>
            <a:ext cx="1953048" cy="369332"/>
          </a:xfrm>
          <a:prstGeom prst="rect">
            <a:avLst/>
          </a:prstGeom>
        </p:spPr>
        <p:txBody>
          <a:bodyPr wrap="square">
            <a:spAutoFit/>
          </a:bodyPr>
          <a:lstStyle/>
          <a:p>
            <a:r>
              <a:rPr lang="en-US" sz="900" dirty="0" smtClean="0">
                <a:solidFill>
                  <a:srgbClr val="FFFFFF"/>
                </a:solidFill>
              </a:rPr>
              <a:t>The endangered </a:t>
            </a:r>
            <a:r>
              <a:rPr lang="en-US" sz="900" dirty="0" err="1" smtClean="0">
                <a:solidFill>
                  <a:srgbClr val="FFFFFF"/>
                </a:solidFill>
              </a:rPr>
              <a:t>Karner</a:t>
            </a:r>
            <a:r>
              <a:rPr lang="en-US" sz="900" dirty="0" smtClean="0">
                <a:solidFill>
                  <a:srgbClr val="FFFFFF"/>
                </a:solidFill>
              </a:rPr>
              <a:t> Blue Butterfly</a:t>
            </a:r>
          </a:p>
          <a:p>
            <a:r>
              <a:rPr lang="en-US" sz="900" dirty="0" smtClean="0">
                <a:solidFill>
                  <a:srgbClr val="FFFFFF"/>
                </a:solidFill>
              </a:rPr>
              <a:t>(found at Albany Pine Bush)</a:t>
            </a:r>
          </a:p>
        </p:txBody>
      </p:sp>
      <p:pic>
        <p:nvPicPr>
          <p:cNvPr id="22" name="Picture 21"/>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992198" y="7187961"/>
            <a:ext cx="1722642" cy="1413934"/>
          </a:xfrm>
          <a:prstGeom prst="rect">
            <a:avLst/>
          </a:prstGeom>
        </p:spPr>
      </p:pic>
      <p:sp>
        <p:nvSpPr>
          <p:cNvPr id="26" name="Rectangle 25"/>
          <p:cNvSpPr/>
          <p:nvPr/>
        </p:nvSpPr>
        <p:spPr>
          <a:xfrm>
            <a:off x="668954" y="6696991"/>
            <a:ext cx="1201733" cy="461665"/>
          </a:xfrm>
          <a:prstGeom prst="rect">
            <a:avLst/>
          </a:prstGeom>
        </p:spPr>
        <p:txBody>
          <a:bodyPr wrap="square">
            <a:spAutoFit/>
          </a:bodyPr>
          <a:lstStyle/>
          <a:p>
            <a:pPr algn="r"/>
            <a:r>
              <a:rPr lang="en-US" sz="1200" b="1" dirty="0" smtClean="0">
                <a:solidFill>
                  <a:srgbClr val="FFFFFF"/>
                </a:solidFill>
                <a:latin typeface="Palatino"/>
                <a:cs typeface="Palatino"/>
              </a:rPr>
              <a:t>The Huyck </a:t>
            </a:r>
            <a:r>
              <a:rPr lang="en-US" sz="1200" b="1" dirty="0">
                <a:solidFill>
                  <a:srgbClr val="FFFFFF"/>
                </a:solidFill>
                <a:latin typeface="Palatino"/>
                <a:cs typeface="Palatino"/>
              </a:rPr>
              <a:t>Preserve </a:t>
            </a:r>
            <a:endParaRPr lang="en-US" sz="1200" dirty="0">
              <a:solidFill>
                <a:srgbClr val="FFFFFF"/>
              </a:solidFill>
            </a:endParaRPr>
          </a:p>
        </p:txBody>
      </p:sp>
      <p:sp>
        <p:nvSpPr>
          <p:cNvPr id="27" name="Rectangle 26"/>
          <p:cNvSpPr/>
          <p:nvPr/>
        </p:nvSpPr>
        <p:spPr>
          <a:xfrm>
            <a:off x="1920237" y="8216428"/>
            <a:ext cx="1364586" cy="400110"/>
          </a:xfrm>
          <a:prstGeom prst="rect">
            <a:avLst/>
          </a:prstGeom>
          <a:noFill/>
        </p:spPr>
        <p:txBody>
          <a:bodyPr wrap="square">
            <a:spAutoFit/>
          </a:bodyPr>
          <a:lstStyle/>
          <a:p>
            <a:r>
              <a:rPr lang="en-US" sz="1000" b="1" dirty="0" smtClean="0">
                <a:latin typeface="Palatino"/>
                <a:cs typeface="Palatino"/>
              </a:rPr>
              <a:t>The 6.1 million acre</a:t>
            </a:r>
          </a:p>
          <a:p>
            <a:r>
              <a:rPr lang="en-US" sz="1000" b="1" dirty="0" smtClean="0">
                <a:latin typeface="Palatino"/>
                <a:cs typeface="Palatino"/>
              </a:rPr>
              <a:t>Adirondack  Park</a:t>
            </a:r>
            <a:endParaRPr lang="en-US" sz="1000" dirty="0"/>
          </a:p>
        </p:txBody>
      </p:sp>
      <p:sp>
        <p:nvSpPr>
          <p:cNvPr id="29" name="Rectangle 28"/>
          <p:cNvSpPr/>
          <p:nvPr/>
        </p:nvSpPr>
        <p:spPr>
          <a:xfrm>
            <a:off x="225705" y="8603351"/>
            <a:ext cx="1717166" cy="184666"/>
          </a:xfrm>
          <a:prstGeom prst="rect">
            <a:avLst/>
          </a:prstGeom>
        </p:spPr>
        <p:txBody>
          <a:bodyPr wrap="square">
            <a:spAutoFit/>
          </a:bodyPr>
          <a:lstStyle/>
          <a:p>
            <a:r>
              <a:rPr lang="en-US" sz="600" i="1" dirty="0"/>
              <a:t>CC-BY-SA-3.0/Matt H. Wade at Wikipedia</a:t>
            </a:r>
          </a:p>
        </p:txBody>
      </p:sp>
      <p:pic>
        <p:nvPicPr>
          <p:cNvPr id="30" name="Picture 29"/>
          <p:cNvPicPr>
            <a:picLocks noChangeAspect="1"/>
          </p:cNvPicPr>
          <p:nvPr/>
        </p:nvPicPr>
        <p:blipFill>
          <a:blip r:embed="rId11"/>
          <a:stretch>
            <a:fillRect/>
          </a:stretch>
        </p:blipFill>
        <p:spPr>
          <a:xfrm>
            <a:off x="207396" y="7574039"/>
            <a:ext cx="1625324" cy="1087956"/>
          </a:xfrm>
          <a:prstGeom prst="rect">
            <a:avLst/>
          </a:prstGeom>
        </p:spPr>
      </p:pic>
      <p:sp>
        <p:nvSpPr>
          <p:cNvPr id="31" name="Rectangle 30"/>
          <p:cNvSpPr/>
          <p:nvPr/>
        </p:nvSpPr>
        <p:spPr>
          <a:xfrm>
            <a:off x="388403" y="7537732"/>
            <a:ext cx="1192986" cy="261610"/>
          </a:xfrm>
          <a:prstGeom prst="rect">
            <a:avLst/>
          </a:prstGeom>
        </p:spPr>
        <p:txBody>
          <a:bodyPr wrap="none">
            <a:spAutoFit/>
          </a:bodyPr>
          <a:lstStyle/>
          <a:p>
            <a:pPr algn="ctr"/>
            <a:r>
              <a:rPr lang="en-US" sz="1100" dirty="0" smtClean="0"/>
              <a:t>The NYS Museum</a:t>
            </a:r>
            <a:endParaRPr lang="en-US" sz="1100" dirty="0"/>
          </a:p>
        </p:txBody>
      </p:sp>
      <p:sp>
        <p:nvSpPr>
          <p:cNvPr id="32" name="Rectangle 31"/>
          <p:cNvSpPr/>
          <p:nvPr/>
        </p:nvSpPr>
        <p:spPr>
          <a:xfrm>
            <a:off x="2008314" y="8566370"/>
            <a:ext cx="1743535" cy="276999"/>
          </a:xfrm>
          <a:prstGeom prst="rect">
            <a:avLst/>
          </a:prstGeom>
        </p:spPr>
        <p:txBody>
          <a:bodyPr wrap="square">
            <a:spAutoFit/>
          </a:bodyPr>
          <a:lstStyle/>
          <a:p>
            <a:r>
              <a:rPr lang="en-US" sz="600" i="1" dirty="0"/>
              <a:t>https://</a:t>
            </a:r>
            <a:r>
              <a:rPr lang="en-US" sz="600" i="1" dirty="0" err="1"/>
              <a:t>commons.wikimedia.org</a:t>
            </a:r>
            <a:r>
              <a:rPr lang="en-US" sz="600" i="1" dirty="0"/>
              <a:t>/wiki/</a:t>
            </a:r>
            <a:r>
              <a:rPr lang="en-US" sz="600" i="1" dirty="0" err="1"/>
              <a:t>File:Adirondack_Park_map_with_Blue_Line.svg</a:t>
            </a:r>
            <a:endParaRPr lang="en-US" sz="600" i="1" dirty="0"/>
          </a:p>
        </p:txBody>
      </p:sp>
      <p:sp>
        <p:nvSpPr>
          <p:cNvPr id="33" name="Rectangle 32"/>
          <p:cNvSpPr/>
          <p:nvPr/>
        </p:nvSpPr>
        <p:spPr>
          <a:xfrm>
            <a:off x="1903318" y="6814201"/>
            <a:ext cx="1960353" cy="184666"/>
          </a:xfrm>
          <a:prstGeom prst="rect">
            <a:avLst/>
          </a:prstGeom>
        </p:spPr>
        <p:txBody>
          <a:bodyPr wrap="square">
            <a:spAutoFit/>
          </a:bodyPr>
          <a:lstStyle/>
          <a:p>
            <a:r>
              <a:rPr lang="en-US" sz="600" i="1" dirty="0"/>
              <a:t>U.S. Fish &amp; Wildlife Service  </a:t>
            </a:r>
            <a:r>
              <a:rPr lang="en-US" sz="600" i="1" dirty="0" smtClean="0"/>
              <a:t>National </a:t>
            </a:r>
            <a:r>
              <a:rPr lang="en-US" sz="600" i="1" dirty="0"/>
              <a:t>Digital Library</a:t>
            </a:r>
          </a:p>
        </p:txBody>
      </p:sp>
    </p:spTree>
    <p:extLst>
      <p:ext uri="{BB962C8B-B14F-4D97-AF65-F5344CB8AC3E}">
        <p14:creationId xmlns:p14="http://schemas.microsoft.com/office/powerpoint/2010/main" val="80480645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2033" y="5071974"/>
            <a:ext cx="6858001" cy="1695554"/>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1" y="3403605"/>
            <a:ext cx="6858001" cy="1591733"/>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826948" y="341816"/>
            <a:ext cx="1356522" cy="1660253"/>
          </a:xfrm>
          <a:prstGeom prst="rect">
            <a:avLst/>
          </a:prstGeom>
        </p:spPr>
      </p:pic>
      <p:sp>
        <p:nvSpPr>
          <p:cNvPr id="3" name="Rectangle 2"/>
          <p:cNvSpPr/>
          <p:nvPr/>
        </p:nvSpPr>
        <p:spPr>
          <a:xfrm>
            <a:off x="3357239" y="169333"/>
            <a:ext cx="3344129" cy="1277273"/>
          </a:xfrm>
          <a:prstGeom prst="rect">
            <a:avLst/>
          </a:prstGeom>
          <a:solidFill>
            <a:schemeClr val="accent3">
              <a:lumMod val="20000"/>
              <a:lumOff val="80000"/>
            </a:schemeClr>
          </a:solidFill>
        </p:spPr>
        <p:txBody>
          <a:bodyPr wrap="square">
            <a:spAutoFit/>
          </a:bodyPr>
          <a:lstStyle/>
          <a:p>
            <a:pPr algn="just"/>
            <a:r>
              <a:rPr lang="en-US" sz="1100" b="1" i="1" u="sng" dirty="0" smtClean="0">
                <a:latin typeface="Palatino"/>
                <a:cs typeface="Palatino"/>
              </a:rPr>
              <a:t>Honors Program</a:t>
            </a:r>
            <a:r>
              <a:rPr lang="en-US" sz="1100" dirty="0" smtClean="0">
                <a:latin typeface="Palatino"/>
                <a:cs typeface="Palatino"/>
              </a:rPr>
              <a:t>:  </a:t>
            </a:r>
          </a:p>
          <a:p>
            <a:pPr algn="just"/>
            <a:r>
              <a:rPr lang="en-US" sz="1100" dirty="0" smtClean="0">
                <a:latin typeface="Palatino"/>
                <a:cs typeface="Palatino"/>
              </a:rPr>
              <a:t>Students with a cumulative GPA of at least 3.25, and 3.5 in the major, are eligible to apply for a B.S. with honors in environmental science.  Students must complete 83 credits including two semesters of Undergraduate Research (ENV 498) leading to an undergraduate thesis and oral presentation.</a:t>
            </a:r>
            <a:endParaRPr lang="en-US" sz="900" dirty="0" smtClean="0">
              <a:latin typeface="Palatino"/>
              <a:cs typeface="Palatino"/>
            </a:endParaRPr>
          </a:p>
        </p:txBody>
      </p:sp>
      <p:sp>
        <p:nvSpPr>
          <p:cNvPr id="5" name="Rectangle 4"/>
          <p:cNvSpPr/>
          <p:nvPr/>
        </p:nvSpPr>
        <p:spPr>
          <a:xfrm>
            <a:off x="152569" y="5108462"/>
            <a:ext cx="6548799" cy="938719"/>
          </a:xfrm>
          <a:prstGeom prst="rect">
            <a:avLst/>
          </a:prstGeom>
        </p:spPr>
        <p:txBody>
          <a:bodyPr wrap="square">
            <a:spAutoFit/>
          </a:bodyPr>
          <a:lstStyle/>
          <a:p>
            <a:pPr algn="just"/>
            <a:r>
              <a:rPr lang="en-US" sz="1100" b="1" i="1" u="sng" dirty="0" smtClean="0">
                <a:latin typeface="Palatino"/>
                <a:cs typeface="Palatino"/>
              </a:rPr>
              <a:t>Careers</a:t>
            </a:r>
            <a:r>
              <a:rPr lang="en-US" sz="1100" dirty="0" smtClean="0">
                <a:latin typeface="Palatino"/>
                <a:cs typeface="Palatino"/>
              </a:rPr>
              <a:t>:  </a:t>
            </a:r>
          </a:p>
          <a:p>
            <a:pPr algn="just"/>
            <a:r>
              <a:rPr lang="en-US" sz="1100" dirty="0" smtClean="0">
                <a:latin typeface="Palatino"/>
                <a:cs typeface="Palatino"/>
              </a:rPr>
              <a:t>Many of our undergraduate degree recipients continue their education in graduate school in areas such as environmental engineering, law, teaching, geography/GIS, climate science, or ecology. There are also a significant number of jobs available to students with Bachelor’s degrees.  Some of the more common jobs are in:</a:t>
            </a:r>
          </a:p>
        </p:txBody>
      </p:sp>
      <p:sp>
        <p:nvSpPr>
          <p:cNvPr id="6" name="Rectangle 5"/>
          <p:cNvSpPr/>
          <p:nvPr/>
        </p:nvSpPr>
        <p:spPr>
          <a:xfrm>
            <a:off x="355767" y="6145486"/>
            <a:ext cx="3344129" cy="600164"/>
          </a:xfrm>
          <a:prstGeom prst="rect">
            <a:avLst/>
          </a:prstGeom>
        </p:spPr>
        <p:txBody>
          <a:bodyPr wrap="square">
            <a:spAutoFit/>
          </a:bodyPr>
          <a:lstStyle/>
          <a:p>
            <a:pPr marL="171450" indent="-171450" algn="just">
              <a:buFont typeface="Arial"/>
              <a:buChar char="•"/>
            </a:pPr>
            <a:r>
              <a:rPr lang="en-US" sz="1100" dirty="0" smtClean="0">
                <a:latin typeface="Palatino"/>
                <a:cs typeface="Palatino"/>
              </a:rPr>
              <a:t>Environmental monitoring (air &amp; water quality)</a:t>
            </a:r>
          </a:p>
          <a:p>
            <a:pPr marL="171450" indent="-171450" algn="just">
              <a:buFont typeface="Arial"/>
              <a:buChar char="•"/>
            </a:pPr>
            <a:r>
              <a:rPr lang="en-US" sz="1100" dirty="0" smtClean="0">
                <a:latin typeface="Palatino"/>
                <a:cs typeface="Palatino"/>
              </a:rPr>
              <a:t>Environmental consulting</a:t>
            </a:r>
          </a:p>
          <a:p>
            <a:pPr marL="171450" indent="-171450" algn="just">
              <a:buFont typeface="Arial"/>
              <a:buChar char="•"/>
            </a:pPr>
            <a:r>
              <a:rPr lang="en-US" sz="1100" dirty="0" smtClean="0">
                <a:latin typeface="Palatino"/>
                <a:cs typeface="Palatino"/>
              </a:rPr>
              <a:t>Renewable energy </a:t>
            </a:r>
          </a:p>
        </p:txBody>
      </p:sp>
      <p:sp>
        <p:nvSpPr>
          <p:cNvPr id="7" name="Rectangle 6"/>
          <p:cNvSpPr/>
          <p:nvPr/>
        </p:nvSpPr>
        <p:spPr>
          <a:xfrm>
            <a:off x="3770190" y="6158482"/>
            <a:ext cx="3344129" cy="600164"/>
          </a:xfrm>
          <a:prstGeom prst="rect">
            <a:avLst/>
          </a:prstGeom>
        </p:spPr>
        <p:txBody>
          <a:bodyPr wrap="square">
            <a:spAutoFit/>
          </a:bodyPr>
          <a:lstStyle/>
          <a:p>
            <a:pPr marL="171450" indent="-171450" algn="just">
              <a:buFont typeface="Arial"/>
              <a:buChar char="•"/>
            </a:pPr>
            <a:r>
              <a:rPr lang="en-US" sz="1100" dirty="0" smtClean="0">
                <a:latin typeface="Palatino"/>
                <a:cs typeface="Palatino"/>
              </a:rPr>
              <a:t>Environmental instrumentation</a:t>
            </a:r>
          </a:p>
          <a:p>
            <a:pPr marL="171450" indent="-171450" algn="just">
              <a:buFont typeface="Arial"/>
              <a:buChar char="•"/>
            </a:pPr>
            <a:r>
              <a:rPr lang="en-US" sz="1100" dirty="0" smtClean="0">
                <a:latin typeface="Palatino"/>
                <a:cs typeface="Palatino"/>
              </a:rPr>
              <a:t>Environmental </a:t>
            </a:r>
            <a:r>
              <a:rPr lang="en-US" sz="1100" dirty="0">
                <a:latin typeface="Palatino"/>
                <a:cs typeface="Palatino"/>
              </a:rPr>
              <a:t>policy </a:t>
            </a:r>
            <a:endParaRPr lang="en-US" sz="1100" dirty="0" smtClean="0">
              <a:latin typeface="Palatino"/>
              <a:cs typeface="Palatino"/>
            </a:endParaRPr>
          </a:p>
          <a:p>
            <a:pPr marL="171450" indent="-171450" algn="just">
              <a:buFont typeface="Arial"/>
              <a:buChar char="•"/>
            </a:pPr>
            <a:r>
              <a:rPr lang="en-US" sz="1100" dirty="0" smtClean="0">
                <a:latin typeface="Palatino"/>
                <a:cs typeface="Palatino"/>
              </a:rPr>
              <a:t>Environmental education</a:t>
            </a:r>
            <a:endParaRPr lang="en-US" sz="1100" dirty="0">
              <a:latin typeface="Palatino"/>
              <a:cs typeface="Palatino"/>
            </a:endParaRPr>
          </a:p>
        </p:txBody>
      </p:sp>
      <p:sp>
        <p:nvSpPr>
          <p:cNvPr id="8" name="Rectangle 7"/>
          <p:cNvSpPr/>
          <p:nvPr/>
        </p:nvSpPr>
        <p:spPr>
          <a:xfrm>
            <a:off x="152569" y="3499422"/>
            <a:ext cx="6548799" cy="769441"/>
          </a:xfrm>
          <a:prstGeom prst="rect">
            <a:avLst/>
          </a:prstGeom>
        </p:spPr>
        <p:txBody>
          <a:bodyPr wrap="square">
            <a:spAutoFit/>
          </a:bodyPr>
          <a:lstStyle/>
          <a:p>
            <a:pPr algn="just"/>
            <a:r>
              <a:rPr lang="en-US" sz="1100" b="1" i="1" u="sng" dirty="0" smtClean="0">
                <a:latin typeface="Palatino"/>
                <a:cs typeface="Palatino"/>
              </a:rPr>
              <a:t>Minors:</a:t>
            </a:r>
            <a:endParaRPr lang="en-US" sz="1100" dirty="0" smtClean="0">
              <a:latin typeface="Palatino"/>
              <a:cs typeface="Palatino"/>
            </a:endParaRPr>
          </a:p>
          <a:p>
            <a:pPr algn="just"/>
            <a:r>
              <a:rPr lang="en-US" sz="1100" dirty="0" smtClean="0">
                <a:latin typeface="Palatino"/>
                <a:cs typeface="Palatino"/>
              </a:rPr>
              <a:t>While adding a minor isn’t required for </a:t>
            </a:r>
            <a:r>
              <a:rPr lang="en-US" sz="1100" dirty="0" smtClean="0">
                <a:latin typeface="Palatino"/>
                <a:cs typeface="Palatino"/>
              </a:rPr>
              <a:t>ENV </a:t>
            </a:r>
            <a:r>
              <a:rPr lang="en-US" sz="1100" dirty="0" smtClean="0">
                <a:latin typeface="Palatino"/>
                <a:cs typeface="Palatino"/>
              </a:rPr>
              <a:t>majors</a:t>
            </a:r>
            <a:r>
              <a:rPr lang="en-US" sz="1100" dirty="0" smtClean="0"/>
              <a:t>, it is </a:t>
            </a:r>
            <a:r>
              <a:rPr lang="en-US" sz="1100" dirty="0"/>
              <a:t>a great way to diversify your education and learn extra skills that make you more attractive to future employers. Some common minors among environmental science majors </a:t>
            </a:r>
            <a:r>
              <a:rPr lang="en-US" sz="1100" dirty="0" smtClean="0"/>
              <a:t>include: </a:t>
            </a:r>
            <a:endParaRPr lang="en-US" sz="1100" dirty="0" smtClean="0">
              <a:latin typeface="Palatino"/>
              <a:cs typeface="Palatino"/>
            </a:endParaRPr>
          </a:p>
        </p:txBody>
      </p:sp>
      <p:sp>
        <p:nvSpPr>
          <p:cNvPr id="10" name="Rectangle 9"/>
          <p:cNvSpPr/>
          <p:nvPr/>
        </p:nvSpPr>
        <p:spPr>
          <a:xfrm>
            <a:off x="254163" y="4278989"/>
            <a:ext cx="3344129" cy="430887"/>
          </a:xfrm>
          <a:prstGeom prst="rect">
            <a:avLst/>
          </a:prstGeom>
        </p:spPr>
        <p:txBody>
          <a:bodyPr wrap="square">
            <a:spAutoFit/>
          </a:bodyPr>
          <a:lstStyle/>
          <a:p>
            <a:pPr marL="171450" indent="-171450">
              <a:buFont typeface="Arial"/>
              <a:buChar char="•"/>
            </a:pPr>
            <a:r>
              <a:rPr lang="en-US" sz="1100" dirty="0" smtClean="0">
                <a:latin typeface="Palatino"/>
                <a:cs typeface="Palatino"/>
              </a:rPr>
              <a:t>Sustainability</a:t>
            </a:r>
          </a:p>
          <a:p>
            <a:pPr marL="171450" indent="-171450">
              <a:buFont typeface="Arial"/>
              <a:buChar char="•"/>
            </a:pPr>
            <a:r>
              <a:rPr lang="en-US" sz="1100" dirty="0" smtClean="0">
                <a:latin typeface="Palatino"/>
                <a:cs typeface="Palatino"/>
              </a:rPr>
              <a:t>Informatics</a:t>
            </a:r>
          </a:p>
        </p:txBody>
      </p:sp>
      <p:pic>
        <p:nvPicPr>
          <p:cNvPr id="19" name="Picture 18"/>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24612" y="6935454"/>
            <a:ext cx="3600012" cy="1827546"/>
          </a:xfrm>
          <a:prstGeom prst="rect">
            <a:avLst/>
          </a:prstGeom>
          <a:ln>
            <a:solidFill>
              <a:srgbClr val="000000"/>
            </a:solidFill>
          </a:ln>
        </p:spPr>
      </p:pic>
      <p:pic>
        <p:nvPicPr>
          <p:cNvPr id="21" name="Picture 20" descr="IMG_0779.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52568" y="1847718"/>
            <a:ext cx="1578045" cy="1183534"/>
          </a:xfrm>
          <a:prstGeom prst="rect">
            <a:avLst/>
          </a:prstGeom>
        </p:spPr>
      </p:pic>
      <p:pic>
        <p:nvPicPr>
          <p:cNvPr id="22" name="Picture 21"/>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49464" y="341816"/>
            <a:ext cx="1581150" cy="1368451"/>
          </a:xfrm>
          <a:prstGeom prst="rect">
            <a:avLst/>
          </a:prstGeom>
        </p:spPr>
      </p:pic>
      <p:pic>
        <p:nvPicPr>
          <p:cNvPr id="23" name="Picture 22" descr="40154_1456194493941_1505700495_31288779_7209344_n"/>
          <p:cNvPicPr/>
          <p:nvPr/>
        </p:nvPicPr>
        <p:blipFill>
          <a:blip r:embed="rId6">
            <a:extLst>
              <a:ext uri="{28A0092B-C50C-407E-A947-70E740481C1C}">
                <a14:useLocalDpi xmlns:a14="http://schemas.microsoft.com/office/drawing/2010/main" val="0"/>
              </a:ext>
            </a:extLst>
          </a:blip>
          <a:srcRect l="3000" b="3012"/>
          <a:stretch>
            <a:fillRect/>
          </a:stretch>
        </p:blipFill>
        <p:spPr bwMode="auto">
          <a:xfrm>
            <a:off x="3869267" y="6946186"/>
            <a:ext cx="2738968" cy="1812806"/>
          </a:xfrm>
          <a:prstGeom prst="rect">
            <a:avLst/>
          </a:prstGeom>
          <a:noFill/>
          <a:ln w="9525">
            <a:solidFill>
              <a:srgbClr val="000000"/>
            </a:solidFill>
            <a:miter lim="800000"/>
            <a:headEnd/>
            <a:tailEnd/>
          </a:ln>
        </p:spPr>
      </p:pic>
      <p:sp>
        <p:nvSpPr>
          <p:cNvPr id="24" name="Rectangle 23"/>
          <p:cNvSpPr/>
          <p:nvPr/>
        </p:nvSpPr>
        <p:spPr>
          <a:xfrm>
            <a:off x="2878829" y="4278989"/>
            <a:ext cx="3344129" cy="430887"/>
          </a:xfrm>
          <a:prstGeom prst="rect">
            <a:avLst/>
          </a:prstGeom>
        </p:spPr>
        <p:txBody>
          <a:bodyPr wrap="square">
            <a:spAutoFit/>
          </a:bodyPr>
          <a:lstStyle/>
          <a:p>
            <a:pPr marL="171450" indent="-171450">
              <a:buFont typeface="Arial"/>
              <a:buChar char="•"/>
            </a:pPr>
            <a:r>
              <a:rPr lang="en-US" sz="1100" dirty="0" smtClean="0">
                <a:latin typeface="Palatino"/>
                <a:cs typeface="Palatino"/>
              </a:rPr>
              <a:t>Atmospheric Science</a:t>
            </a:r>
          </a:p>
          <a:p>
            <a:pPr marL="171450" indent="-171450">
              <a:buFont typeface="Arial"/>
              <a:buChar char="•"/>
            </a:pPr>
            <a:r>
              <a:rPr lang="en-US" sz="1100" dirty="0" smtClean="0">
                <a:latin typeface="Palatino"/>
                <a:cs typeface="Palatino"/>
              </a:rPr>
              <a:t>Geographic Information Systems (Certificate)</a:t>
            </a:r>
          </a:p>
        </p:txBody>
      </p:sp>
      <p:sp>
        <p:nvSpPr>
          <p:cNvPr id="25" name="Rectangle 24"/>
          <p:cNvSpPr/>
          <p:nvPr/>
        </p:nvSpPr>
        <p:spPr>
          <a:xfrm>
            <a:off x="194894" y="4676836"/>
            <a:ext cx="6548799" cy="261610"/>
          </a:xfrm>
          <a:prstGeom prst="rect">
            <a:avLst/>
          </a:prstGeom>
        </p:spPr>
        <p:txBody>
          <a:bodyPr wrap="square">
            <a:spAutoFit/>
          </a:bodyPr>
          <a:lstStyle/>
          <a:p>
            <a:pPr algn="just"/>
            <a:r>
              <a:rPr lang="en-US" sz="1100" i="1" dirty="0" smtClean="0">
                <a:latin typeface="Palatino"/>
                <a:cs typeface="Palatino"/>
              </a:rPr>
              <a:t>… </a:t>
            </a:r>
            <a:r>
              <a:rPr lang="en-US" sz="1100" dirty="0" smtClean="0">
                <a:latin typeface="Palatino"/>
                <a:cs typeface="Palatino"/>
              </a:rPr>
              <a:t>although dozens of other possibilities exist as well. </a:t>
            </a:r>
          </a:p>
        </p:txBody>
      </p:sp>
      <p:sp>
        <p:nvSpPr>
          <p:cNvPr id="26" name="TextBox 25"/>
          <p:cNvSpPr txBox="1"/>
          <p:nvPr/>
        </p:nvSpPr>
        <p:spPr>
          <a:xfrm>
            <a:off x="1776146" y="2108386"/>
            <a:ext cx="1407324" cy="923330"/>
          </a:xfrm>
          <a:prstGeom prst="rect">
            <a:avLst/>
          </a:prstGeom>
          <a:noFill/>
        </p:spPr>
        <p:txBody>
          <a:bodyPr wrap="square" rtlCol="0">
            <a:spAutoFit/>
          </a:bodyPr>
          <a:lstStyle/>
          <a:p>
            <a:r>
              <a:rPr lang="en-US" sz="900" b="1" i="1" dirty="0" smtClean="0"/>
              <a:t>Hand-on education: </a:t>
            </a:r>
            <a:r>
              <a:rPr lang="en-US" sz="900" i="1" dirty="0" smtClean="0"/>
              <a:t>simulating atmospheric and oceanic flows in a rotating tank, drying soil samples, launching a weather balloon.</a:t>
            </a:r>
            <a:endParaRPr lang="en-US" sz="900" b="1" i="1" dirty="0"/>
          </a:p>
        </p:txBody>
      </p:sp>
      <p:sp>
        <p:nvSpPr>
          <p:cNvPr id="27" name="Rectangle 26"/>
          <p:cNvSpPr/>
          <p:nvPr/>
        </p:nvSpPr>
        <p:spPr>
          <a:xfrm>
            <a:off x="69796" y="169333"/>
            <a:ext cx="3223737" cy="2980267"/>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479085" y="8722933"/>
            <a:ext cx="2845839" cy="246221"/>
          </a:xfrm>
          <a:prstGeom prst="rect">
            <a:avLst/>
          </a:prstGeom>
        </p:spPr>
        <p:txBody>
          <a:bodyPr wrap="none">
            <a:spAutoFit/>
          </a:bodyPr>
          <a:lstStyle/>
          <a:p>
            <a:pPr algn="ctr"/>
            <a:r>
              <a:rPr lang="en-US" sz="1000" i="1" dirty="0" smtClean="0"/>
              <a:t>Volunteers at our annual “Family Earth Day” event</a:t>
            </a:r>
            <a:endParaRPr lang="en-US" sz="1000" i="1" dirty="0"/>
          </a:p>
        </p:txBody>
      </p:sp>
      <p:sp>
        <p:nvSpPr>
          <p:cNvPr id="29" name="Rectangle 28"/>
          <p:cNvSpPr/>
          <p:nvPr/>
        </p:nvSpPr>
        <p:spPr>
          <a:xfrm>
            <a:off x="4162716" y="8722073"/>
            <a:ext cx="2260054" cy="246221"/>
          </a:xfrm>
          <a:prstGeom prst="rect">
            <a:avLst/>
          </a:prstGeom>
        </p:spPr>
        <p:txBody>
          <a:bodyPr wrap="none">
            <a:spAutoFit/>
          </a:bodyPr>
          <a:lstStyle/>
          <a:p>
            <a:pPr algn="ctr"/>
            <a:r>
              <a:rPr lang="en-US" sz="1000" i="1" dirty="0" smtClean="0"/>
              <a:t>Students hard at work in the map room</a:t>
            </a:r>
            <a:endParaRPr lang="en-US" sz="1000" i="1" dirty="0"/>
          </a:p>
        </p:txBody>
      </p:sp>
      <p:sp>
        <p:nvSpPr>
          <p:cNvPr id="30" name="Rectangle 29"/>
          <p:cNvSpPr/>
          <p:nvPr/>
        </p:nvSpPr>
        <p:spPr>
          <a:xfrm>
            <a:off x="3381802" y="1489368"/>
            <a:ext cx="3344129" cy="1785104"/>
          </a:xfrm>
          <a:prstGeom prst="rect">
            <a:avLst/>
          </a:prstGeom>
          <a:solidFill>
            <a:schemeClr val="accent3">
              <a:lumMod val="20000"/>
              <a:lumOff val="80000"/>
            </a:schemeClr>
          </a:solidFill>
        </p:spPr>
        <p:txBody>
          <a:bodyPr wrap="square">
            <a:spAutoFit/>
          </a:bodyPr>
          <a:lstStyle/>
          <a:p>
            <a:pPr algn="just"/>
            <a:r>
              <a:rPr lang="en-US" sz="1100" b="1" i="1" u="sng" dirty="0" smtClean="0">
                <a:latin typeface="Palatino"/>
                <a:cs typeface="Palatino"/>
              </a:rPr>
              <a:t>Extra-curricular activities:</a:t>
            </a:r>
            <a:endParaRPr lang="en-US" sz="1100" dirty="0" smtClean="0">
              <a:latin typeface="Palatino"/>
              <a:cs typeface="Palatino"/>
            </a:endParaRPr>
          </a:p>
          <a:p>
            <a:pPr algn="just"/>
            <a:r>
              <a:rPr lang="en-US" sz="1100" dirty="0">
                <a:latin typeface="Palatino"/>
                <a:cs typeface="Palatino"/>
              </a:rPr>
              <a:t>There are hundreds of campus groups where you can meet up with others that share your </a:t>
            </a:r>
            <a:r>
              <a:rPr lang="en-US" sz="1100" dirty="0" smtClean="0">
                <a:latin typeface="Palatino"/>
                <a:cs typeface="Palatino"/>
              </a:rPr>
              <a:t>interests, including </a:t>
            </a:r>
            <a:r>
              <a:rPr lang="en-US" sz="1100" dirty="0">
                <a:latin typeface="Palatino"/>
                <a:cs typeface="Palatino"/>
              </a:rPr>
              <a:t>a number of sustainability and environmental campus </a:t>
            </a:r>
            <a:r>
              <a:rPr lang="en-US" sz="1100" dirty="0" smtClean="0">
                <a:latin typeface="Palatino"/>
                <a:cs typeface="Palatino"/>
              </a:rPr>
              <a:t>groups:</a:t>
            </a:r>
          </a:p>
          <a:p>
            <a:pPr marL="171450" indent="-171450">
              <a:buFont typeface="Arial"/>
              <a:buChar char="•"/>
            </a:pPr>
            <a:r>
              <a:rPr lang="en-US" sz="1100" b="1" dirty="0" smtClean="0">
                <a:latin typeface="Palatino"/>
                <a:cs typeface="Palatino"/>
              </a:rPr>
              <a:t>The </a:t>
            </a:r>
            <a:r>
              <a:rPr lang="en-US" sz="1100" b="1" dirty="0" err="1">
                <a:latin typeface="Palatino"/>
                <a:cs typeface="Palatino"/>
              </a:rPr>
              <a:t>UAlbany</a:t>
            </a:r>
            <a:r>
              <a:rPr lang="en-US" sz="1100" b="1" dirty="0">
                <a:latin typeface="Palatino"/>
                <a:cs typeface="Palatino"/>
              </a:rPr>
              <a:t> Outdoors </a:t>
            </a:r>
            <a:r>
              <a:rPr lang="en-US" sz="1100" b="1" dirty="0" smtClean="0">
                <a:latin typeface="Palatino"/>
                <a:cs typeface="Palatino"/>
              </a:rPr>
              <a:t>Club</a:t>
            </a:r>
          </a:p>
          <a:p>
            <a:pPr marL="171450" indent="-171450">
              <a:buFont typeface="Arial"/>
              <a:buChar char="•"/>
            </a:pPr>
            <a:r>
              <a:rPr lang="en-US" sz="1100" b="1" dirty="0" err="1" smtClean="0">
                <a:latin typeface="Palatino"/>
                <a:cs typeface="Palatino"/>
              </a:rPr>
              <a:t>UAlbany</a:t>
            </a:r>
            <a:r>
              <a:rPr lang="en-US" sz="1100" b="1" dirty="0" smtClean="0">
                <a:latin typeface="Palatino"/>
                <a:cs typeface="Palatino"/>
              </a:rPr>
              <a:t> </a:t>
            </a:r>
            <a:r>
              <a:rPr lang="en-US" sz="1100" b="1" dirty="0">
                <a:latin typeface="Palatino"/>
                <a:cs typeface="Palatino"/>
              </a:rPr>
              <a:t>Students for </a:t>
            </a:r>
            <a:r>
              <a:rPr lang="en-US" sz="1100" b="1" dirty="0" smtClean="0">
                <a:latin typeface="Palatino"/>
                <a:cs typeface="Palatino"/>
              </a:rPr>
              <a:t>Sustainability</a:t>
            </a:r>
          </a:p>
          <a:p>
            <a:pPr marL="171450" indent="-171450">
              <a:buFont typeface="Arial"/>
              <a:buChar char="•"/>
            </a:pPr>
            <a:r>
              <a:rPr lang="en-US" sz="1100" b="1" dirty="0" err="1" smtClean="0">
                <a:latin typeface="Palatino"/>
                <a:cs typeface="Palatino"/>
              </a:rPr>
              <a:t>UAlbany</a:t>
            </a:r>
            <a:r>
              <a:rPr lang="en-US" sz="1100" b="1" dirty="0" smtClean="0">
                <a:latin typeface="Palatino"/>
                <a:cs typeface="Palatino"/>
              </a:rPr>
              <a:t> </a:t>
            </a:r>
            <a:r>
              <a:rPr lang="en-US" sz="1100" b="1" dirty="0">
                <a:latin typeface="Palatino"/>
                <a:cs typeface="Palatino"/>
              </a:rPr>
              <a:t>Grow </a:t>
            </a:r>
            <a:r>
              <a:rPr lang="en-US" sz="1100" b="1" dirty="0" smtClean="0">
                <a:latin typeface="Palatino"/>
                <a:cs typeface="Palatino"/>
              </a:rPr>
              <a:t>Green</a:t>
            </a:r>
          </a:p>
          <a:p>
            <a:r>
              <a:rPr lang="en-US" sz="1100" dirty="0" smtClean="0">
                <a:latin typeface="Palatino"/>
                <a:cs typeface="Palatino"/>
              </a:rPr>
              <a:t> </a:t>
            </a:r>
            <a:r>
              <a:rPr lang="en-US" sz="1100" dirty="0">
                <a:latin typeface="Palatino"/>
                <a:cs typeface="Palatino"/>
              </a:rPr>
              <a:t>Many of our students also volunteer at </a:t>
            </a:r>
            <a:r>
              <a:rPr lang="en-US" sz="1100" dirty="0" smtClean="0">
                <a:latin typeface="Palatino"/>
                <a:cs typeface="Palatino"/>
              </a:rPr>
              <a:t>the annual DAES Family </a:t>
            </a:r>
            <a:r>
              <a:rPr lang="en-US" sz="1100" dirty="0">
                <a:latin typeface="Palatino"/>
                <a:cs typeface="Palatino"/>
              </a:rPr>
              <a:t>Earth Day event.</a:t>
            </a:r>
          </a:p>
        </p:txBody>
      </p:sp>
    </p:spTree>
    <p:extLst>
      <p:ext uri="{BB962C8B-B14F-4D97-AF65-F5344CB8AC3E}">
        <p14:creationId xmlns:p14="http://schemas.microsoft.com/office/powerpoint/2010/main" val="80480645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401352" y="7116145"/>
            <a:ext cx="3371981" cy="1909169"/>
          </a:xfrm>
          <a:prstGeom prst="rect">
            <a:avLst/>
          </a:prstGeom>
          <a:gradFill flip="none" rotWithShape="1">
            <a:gsLst>
              <a:gs pos="0">
                <a:srgbClr val="B195FF"/>
              </a:gs>
              <a:gs pos="100000">
                <a:srgbClr val="FFF670"/>
              </a:gs>
            </a:gsLst>
            <a:lin ang="5400000" scaled="0"/>
            <a:tileRect/>
          </a:gra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606547" y="22933"/>
            <a:ext cx="5657938" cy="338554"/>
          </a:xfrm>
          <a:prstGeom prst="rect">
            <a:avLst/>
          </a:prstGeom>
        </p:spPr>
        <p:txBody>
          <a:bodyPr wrap="square">
            <a:spAutoFit/>
          </a:bodyPr>
          <a:lstStyle/>
          <a:p>
            <a:pPr algn="ctr"/>
            <a:r>
              <a:rPr lang="en-US" sz="1600" b="1" dirty="0" smtClean="0">
                <a:latin typeface="Palatino"/>
                <a:cs typeface="Palatino"/>
              </a:rPr>
              <a:t>Faculty Research Interests and Contact Information</a:t>
            </a:r>
            <a:endParaRPr lang="en-US" sz="1600" dirty="0">
              <a:latin typeface="Palatino"/>
              <a:cs typeface="Palatino"/>
            </a:endParaRPr>
          </a:p>
        </p:txBody>
      </p:sp>
      <p:sp>
        <p:nvSpPr>
          <p:cNvPr id="3" name="Rectangle 2"/>
          <p:cNvSpPr/>
          <p:nvPr/>
        </p:nvSpPr>
        <p:spPr>
          <a:xfrm>
            <a:off x="82419" y="341973"/>
            <a:ext cx="3378331" cy="6740304"/>
          </a:xfrm>
          <a:prstGeom prst="rect">
            <a:avLst/>
          </a:prstGeom>
          <a:ln w="19050" cmpd="sng">
            <a:solidFill>
              <a:srgbClr val="000000"/>
            </a:solidFill>
          </a:ln>
        </p:spPr>
        <p:txBody>
          <a:bodyPr wrap="square">
            <a:spAutoFit/>
          </a:bodyPr>
          <a:lstStyle/>
          <a:p>
            <a:r>
              <a:rPr lang="en-US" sz="900" b="1" dirty="0" smtClean="0">
                <a:latin typeface="Palatino"/>
                <a:cs typeface="Palatino"/>
              </a:rPr>
              <a:t>Lance F. </a:t>
            </a:r>
            <a:r>
              <a:rPr lang="en-US" sz="900" b="1" dirty="0" err="1" smtClean="0">
                <a:latin typeface="Palatino"/>
                <a:cs typeface="Palatino"/>
              </a:rPr>
              <a:t>Bosart</a:t>
            </a:r>
            <a:r>
              <a:rPr lang="en-US" sz="900" dirty="0" smtClean="0">
                <a:latin typeface="Palatino"/>
                <a:cs typeface="Palatino"/>
              </a:rPr>
              <a:t>, Distinguished Professor (Ph.D., MIT)</a:t>
            </a:r>
          </a:p>
          <a:p>
            <a:r>
              <a:rPr lang="en-US" sz="900" i="1" dirty="0">
                <a:latin typeface="Palatino"/>
                <a:cs typeface="Palatino"/>
              </a:rPr>
              <a:t>	</a:t>
            </a:r>
            <a:r>
              <a:rPr lang="en-US" sz="900" dirty="0" smtClean="0">
                <a:latin typeface="Palatino"/>
                <a:cs typeface="Palatino"/>
              </a:rPr>
              <a:t>lbosart@albany.edu</a:t>
            </a:r>
          </a:p>
          <a:p>
            <a:r>
              <a:rPr lang="en-US" sz="900" i="1" dirty="0" smtClean="0">
                <a:latin typeface="Palatino"/>
                <a:cs typeface="Palatino"/>
              </a:rPr>
              <a:t>	Synoptic meteorology and the weather-climate interface</a:t>
            </a:r>
          </a:p>
          <a:p>
            <a:endParaRPr lang="en-US" sz="900" i="1" dirty="0">
              <a:latin typeface="Palatino"/>
              <a:cs typeface="Palatino"/>
            </a:endParaRPr>
          </a:p>
          <a:p>
            <a:r>
              <a:rPr lang="en-US" sz="900" b="1" dirty="0" smtClean="0">
                <a:latin typeface="Palatino"/>
                <a:cs typeface="Palatino"/>
              </a:rPr>
              <a:t>Kristen </a:t>
            </a:r>
            <a:r>
              <a:rPr lang="en-US" sz="900" b="1" dirty="0" err="1" smtClean="0">
                <a:latin typeface="Palatino"/>
                <a:cs typeface="Palatino"/>
              </a:rPr>
              <a:t>Corbosiero</a:t>
            </a:r>
            <a:r>
              <a:rPr lang="en-US" sz="900" dirty="0" smtClean="0">
                <a:latin typeface="Palatino"/>
                <a:cs typeface="Palatino"/>
              </a:rPr>
              <a:t>, Assistant Professor (Ph.D., University at 	Albany)</a:t>
            </a:r>
          </a:p>
          <a:p>
            <a:r>
              <a:rPr lang="en-US" sz="900" b="1" dirty="0">
                <a:latin typeface="Palatino"/>
                <a:cs typeface="Palatino"/>
              </a:rPr>
              <a:t>	</a:t>
            </a:r>
            <a:r>
              <a:rPr lang="en-US" sz="900" dirty="0" smtClean="0">
                <a:latin typeface="Palatino"/>
                <a:cs typeface="Palatino"/>
              </a:rPr>
              <a:t>kcorbosiero@albany.edu</a:t>
            </a:r>
          </a:p>
          <a:p>
            <a:r>
              <a:rPr lang="en-US" sz="900" b="1" dirty="0" smtClean="0">
                <a:latin typeface="Palatino"/>
                <a:cs typeface="Palatino"/>
              </a:rPr>
              <a:t>	</a:t>
            </a:r>
            <a:r>
              <a:rPr lang="en-US" sz="900" i="1" dirty="0" smtClean="0">
                <a:latin typeface="Palatino"/>
                <a:cs typeface="Palatino"/>
              </a:rPr>
              <a:t>Tropical cyclones and lightning</a:t>
            </a:r>
          </a:p>
          <a:p>
            <a:endParaRPr lang="en-US" sz="900" b="1" i="1" dirty="0">
              <a:latin typeface="Palatino"/>
              <a:cs typeface="Palatino"/>
            </a:endParaRPr>
          </a:p>
          <a:p>
            <a:r>
              <a:rPr lang="en-US" sz="900" b="1" dirty="0" err="1" smtClean="0">
                <a:latin typeface="Palatino"/>
                <a:cs typeface="Palatino"/>
              </a:rPr>
              <a:t>Aiguo</a:t>
            </a:r>
            <a:r>
              <a:rPr lang="en-US" sz="900" b="1" dirty="0" smtClean="0">
                <a:latin typeface="Palatino"/>
                <a:cs typeface="Palatino"/>
              </a:rPr>
              <a:t> Dai</a:t>
            </a:r>
            <a:r>
              <a:rPr lang="en-US" sz="900" dirty="0" smtClean="0">
                <a:latin typeface="Palatino"/>
                <a:cs typeface="Palatino"/>
              </a:rPr>
              <a:t>, Associate Professor (Ph.D., Columbia Univ.)</a:t>
            </a:r>
          </a:p>
          <a:p>
            <a:r>
              <a:rPr lang="en-US" sz="900" b="1" dirty="0">
                <a:latin typeface="Palatino"/>
                <a:cs typeface="Palatino"/>
              </a:rPr>
              <a:t>	</a:t>
            </a:r>
            <a:r>
              <a:rPr lang="en-US" sz="900" dirty="0" smtClean="0">
                <a:latin typeface="Palatino"/>
                <a:cs typeface="Palatino"/>
              </a:rPr>
              <a:t>adai@albany.edu</a:t>
            </a:r>
          </a:p>
          <a:p>
            <a:r>
              <a:rPr lang="en-US" sz="900" b="1" dirty="0" smtClean="0">
                <a:latin typeface="Palatino"/>
                <a:cs typeface="Palatino"/>
              </a:rPr>
              <a:t>	</a:t>
            </a:r>
            <a:r>
              <a:rPr lang="en-US" sz="900" i="1" dirty="0" smtClean="0">
                <a:latin typeface="Palatino"/>
                <a:cs typeface="Palatino"/>
              </a:rPr>
              <a:t>Climate change and the global water cycle</a:t>
            </a:r>
          </a:p>
          <a:p>
            <a:endParaRPr lang="en-US" sz="900" b="1" i="1" dirty="0">
              <a:latin typeface="Palatino"/>
              <a:cs typeface="Palatino"/>
            </a:endParaRPr>
          </a:p>
          <a:p>
            <a:r>
              <a:rPr lang="en-US" sz="900" b="1" dirty="0" smtClean="0">
                <a:latin typeface="Palatino"/>
                <a:cs typeface="Palatino"/>
              </a:rPr>
              <a:t>Oliver </a:t>
            </a:r>
            <a:r>
              <a:rPr lang="en-US" sz="900" b="1" dirty="0" err="1" smtClean="0">
                <a:latin typeface="Palatino"/>
                <a:cs typeface="Palatino"/>
              </a:rPr>
              <a:t>Elison</a:t>
            </a:r>
            <a:r>
              <a:rPr lang="en-US" sz="900" b="1" dirty="0" smtClean="0">
                <a:latin typeface="Palatino"/>
                <a:cs typeface="Palatino"/>
              </a:rPr>
              <a:t> </a:t>
            </a:r>
            <a:r>
              <a:rPr lang="en-US" sz="900" b="1" dirty="0" err="1" smtClean="0">
                <a:latin typeface="Palatino"/>
                <a:cs typeface="Palatino"/>
              </a:rPr>
              <a:t>Timm</a:t>
            </a:r>
            <a:r>
              <a:rPr lang="en-US" sz="900" dirty="0" smtClean="0">
                <a:latin typeface="Palatino"/>
                <a:cs typeface="Palatino"/>
              </a:rPr>
              <a:t>, Associate Professor (Ph.D. Univ. of Kiel)</a:t>
            </a:r>
          </a:p>
          <a:p>
            <a:r>
              <a:rPr lang="en-US" sz="900" dirty="0">
                <a:latin typeface="Palatino"/>
                <a:cs typeface="Palatino"/>
              </a:rPr>
              <a:t>	</a:t>
            </a:r>
            <a:r>
              <a:rPr lang="en-US" sz="900" dirty="0" smtClean="0">
                <a:latin typeface="Palatino"/>
                <a:cs typeface="Palatino"/>
              </a:rPr>
              <a:t>oelisontimm@albany.edu</a:t>
            </a:r>
          </a:p>
          <a:p>
            <a:r>
              <a:rPr lang="en-US" sz="900" dirty="0" smtClean="0">
                <a:latin typeface="Palatino"/>
                <a:cs typeface="Palatino"/>
              </a:rPr>
              <a:t>	</a:t>
            </a:r>
            <a:r>
              <a:rPr lang="en-US" sz="900" i="1" dirty="0" smtClean="0">
                <a:latin typeface="Palatino"/>
                <a:cs typeface="Palatino"/>
              </a:rPr>
              <a:t>Paleoclimatology and regional climate change</a:t>
            </a:r>
          </a:p>
          <a:p>
            <a:endParaRPr lang="en-US" sz="900" i="1" dirty="0">
              <a:latin typeface="Palatino"/>
              <a:cs typeface="Palatino"/>
            </a:endParaRPr>
          </a:p>
          <a:p>
            <a:r>
              <a:rPr lang="en-US" sz="900" b="1" dirty="0" smtClean="0">
                <a:latin typeface="Palatino"/>
                <a:cs typeface="Palatino"/>
              </a:rPr>
              <a:t>Robert </a:t>
            </a:r>
            <a:r>
              <a:rPr lang="en-US" sz="900" b="1" dirty="0" err="1" smtClean="0">
                <a:latin typeface="Palatino"/>
                <a:cs typeface="Palatino"/>
              </a:rPr>
              <a:t>Fovell</a:t>
            </a:r>
            <a:r>
              <a:rPr lang="en-US" sz="900" dirty="0" smtClean="0">
                <a:latin typeface="Palatino"/>
                <a:cs typeface="Palatino"/>
              </a:rPr>
              <a:t>, Professor (Ph.D., Univ. of Illinois)</a:t>
            </a:r>
          </a:p>
          <a:p>
            <a:r>
              <a:rPr lang="en-US" sz="900" dirty="0">
                <a:latin typeface="Palatino"/>
                <a:cs typeface="Palatino"/>
              </a:rPr>
              <a:t>	</a:t>
            </a:r>
            <a:r>
              <a:rPr lang="en-US" sz="900" dirty="0" err="1" smtClean="0">
                <a:latin typeface="Palatino"/>
                <a:cs typeface="Palatino"/>
              </a:rPr>
              <a:t>rfovell@albany.edu</a:t>
            </a:r>
            <a:endParaRPr lang="en-US" sz="900" dirty="0" smtClean="0">
              <a:latin typeface="Palatino"/>
              <a:cs typeface="Palatino"/>
            </a:endParaRPr>
          </a:p>
          <a:p>
            <a:r>
              <a:rPr lang="en-US" sz="900" dirty="0">
                <a:latin typeface="Palatino"/>
                <a:cs typeface="Palatino"/>
              </a:rPr>
              <a:t>	</a:t>
            </a:r>
            <a:r>
              <a:rPr lang="en-US" sz="900" i="1" dirty="0" smtClean="0">
                <a:latin typeface="Palatino"/>
                <a:cs typeface="Palatino"/>
              </a:rPr>
              <a:t>Numerical weather prediction and </a:t>
            </a:r>
            <a:r>
              <a:rPr lang="en-US" sz="900" i="1" dirty="0" err="1" smtClean="0">
                <a:latin typeface="Palatino"/>
                <a:cs typeface="Palatino"/>
              </a:rPr>
              <a:t>mesoscale</a:t>
            </a:r>
            <a:r>
              <a:rPr lang="en-US" sz="900" i="1" dirty="0" smtClean="0">
                <a:latin typeface="Palatino"/>
                <a:cs typeface="Palatino"/>
              </a:rPr>
              <a:t> meteorology</a:t>
            </a:r>
          </a:p>
          <a:p>
            <a:endParaRPr lang="en-US" sz="900" i="1" dirty="0">
              <a:latin typeface="Palatino"/>
              <a:cs typeface="Palatino"/>
            </a:endParaRPr>
          </a:p>
          <a:p>
            <a:r>
              <a:rPr lang="en-US" sz="900" b="1" dirty="0" smtClean="0">
                <a:latin typeface="Palatino"/>
                <a:cs typeface="Palatino"/>
              </a:rPr>
              <a:t>Vincent P. </a:t>
            </a:r>
            <a:r>
              <a:rPr lang="en-US" sz="900" b="1" dirty="0" err="1" smtClean="0">
                <a:latin typeface="Palatino"/>
                <a:cs typeface="Palatino"/>
              </a:rPr>
              <a:t>Idone</a:t>
            </a:r>
            <a:r>
              <a:rPr lang="en-US" sz="900" dirty="0" smtClean="0">
                <a:latin typeface="Palatino"/>
                <a:cs typeface="Palatino"/>
              </a:rPr>
              <a:t>, Associate Professor (Ph.D., University at 	Albany)</a:t>
            </a:r>
          </a:p>
          <a:p>
            <a:r>
              <a:rPr lang="en-US" sz="900" b="1" dirty="0">
                <a:latin typeface="Palatino"/>
                <a:cs typeface="Palatino"/>
              </a:rPr>
              <a:t>	</a:t>
            </a:r>
            <a:r>
              <a:rPr lang="en-US" sz="900" dirty="0" err="1" smtClean="0">
                <a:latin typeface="Palatino"/>
                <a:cs typeface="Palatino"/>
              </a:rPr>
              <a:t>vidone@albany.edu</a:t>
            </a:r>
            <a:endParaRPr lang="en-US" sz="900" dirty="0" smtClean="0">
              <a:latin typeface="Palatino"/>
              <a:cs typeface="Palatino"/>
            </a:endParaRPr>
          </a:p>
          <a:p>
            <a:r>
              <a:rPr lang="en-US" sz="900" b="1" dirty="0">
                <a:latin typeface="Palatino"/>
                <a:cs typeface="Palatino"/>
              </a:rPr>
              <a:t>	</a:t>
            </a:r>
            <a:r>
              <a:rPr lang="en-US" sz="900" i="1" dirty="0" smtClean="0">
                <a:latin typeface="Palatino"/>
                <a:cs typeface="Palatino"/>
              </a:rPr>
              <a:t>Atmospheric electricity</a:t>
            </a:r>
          </a:p>
          <a:p>
            <a:endParaRPr lang="en-US" sz="900" b="1" i="1" dirty="0">
              <a:latin typeface="Palatino"/>
              <a:cs typeface="Palatino"/>
            </a:endParaRPr>
          </a:p>
          <a:p>
            <a:r>
              <a:rPr lang="en-US" sz="900" b="1" dirty="0" smtClean="0">
                <a:latin typeface="Palatino"/>
                <a:cs typeface="Palatino"/>
              </a:rPr>
              <a:t>Robert G. </a:t>
            </a:r>
            <a:r>
              <a:rPr lang="en-US" sz="900" b="1" dirty="0" err="1" smtClean="0">
                <a:latin typeface="Palatino"/>
                <a:cs typeface="Palatino"/>
              </a:rPr>
              <a:t>Keesee</a:t>
            </a:r>
            <a:r>
              <a:rPr lang="en-US" sz="900" dirty="0" smtClean="0">
                <a:latin typeface="Palatino"/>
                <a:cs typeface="Palatino"/>
              </a:rPr>
              <a:t>, Associate Professor (Ph.D., Univ. of 	Colorado)</a:t>
            </a:r>
          </a:p>
          <a:p>
            <a:r>
              <a:rPr lang="en-US" sz="900" b="1" dirty="0">
                <a:latin typeface="Palatino"/>
                <a:cs typeface="Palatino"/>
              </a:rPr>
              <a:t>	</a:t>
            </a:r>
            <a:r>
              <a:rPr lang="en-US" sz="900" dirty="0" err="1" smtClean="0">
                <a:latin typeface="Palatino"/>
                <a:cs typeface="Palatino"/>
              </a:rPr>
              <a:t>rkeesee@albany.edu</a:t>
            </a:r>
            <a:endParaRPr lang="en-US" sz="900" dirty="0" smtClean="0">
              <a:latin typeface="Palatino"/>
              <a:cs typeface="Palatino"/>
            </a:endParaRPr>
          </a:p>
          <a:p>
            <a:r>
              <a:rPr lang="en-US" sz="900" b="1" dirty="0">
                <a:latin typeface="Palatino"/>
                <a:cs typeface="Palatino"/>
              </a:rPr>
              <a:t>	</a:t>
            </a:r>
            <a:r>
              <a:rPr lang="en-US" sz="900" i="1" dirty="0" smtClean="0">
                <a:latin typeface="Palatino"/>
                <a:cs typeface="Palatino"/>
              </a:rPr>
              <a:t>Atmospheric chemistry</a:t>
            </a:r>
          </a:p>
          <a:p>
            <a:endParaRPr lang="en-US" sz="900" b="1" i="1" dirty="0">
              <a:latin typeface="Palatino"/>
              <a:cs typeface="Palatino"/>
            </a:endParaRPr>
          </a:p>
          <a:p>
            <a:r>
              <a:rPr lang="en-US" sz="900" b="1" dirty="0" smtClean="0">
                <a:latin typeface="Palatino"/>
                <a:cs typeface="Palatino"/>
              </a:rPr>
              <a:t>Daniel Keyser</a:t>
            </a:r>
            <a:r>
              <a:rPr lang="en-US" sz="900" dirty="0" smtClean="0">
                <a:latin typeface="Palatino"/>
                <a:cs typeface="Palatino"/>
              </a:rPr>
              <a:t>, Professor (Ph.D., Pennsylvania State Univ.)</a:t>
            </a:r>
          </a:p>
          <a:p>
            <a:r>
              <a:rPr lang="en-US" sz="900" b="1" dirty="0">
                <a:latin typeface="Palatino"/>
                <a:cs typeface="Palatino"/>
              </a:rPr>
              <a:t>	</a:t>
            </a:r>
            <a:r>
              <a:rPr lang="en-US" sz="900" dirty="0" err="1" smtClean="0">
                <a:latin typeface="Palatino"/>
                <a:cs typeface="Palatino"/>
              </a:rPr>
              <a:t>dkeyser@albany.edu</a:t>
            </a:r>
            <a:endParaRPr lang="en-US" sz="900" dirty="0" smtClean="0">
              <a:latin typeface="Palatino"/>
              <a:cs typeface="Palatino"/>
            </a:endParaRPr>
          </a:p>
          <a:p>
            <a:r>
              <a:rPr lang="en-US" sz="900" dirty="0">
                <a:latin typeface="Palatino"/>
                <a:cs typeface="Palatino"/>
              </a:rPr>
              <a:t>	</a:t>
            </a:r>
            <a:r>
              <a:rPr lang="en-US" sz="900" i="1" dirty="0" smtClean="0">
                <a:latin typeface="Palatino"/>
                <a:cs typeface="Palatino"/>
              </a:rPr>
              <a:t>Synoptic-dynamic meteorology</a:t>
            </a:r>
          </a:p>
          <a:p>
            <a:endParaRPr lang="en-US" sz="900" i="1" dirty="0">
              <a:latin typeface="Palatino"/>
              <a:cs typeface="Palatino"/>
            </a:endParaRPr>
          </a:p>
          <a:p>
            <a:r>
              <a:rPr lang="en-US" sz="900" b="1" dirty="0" smtClean="0">
                <a:latin typeface="Palatino"/>
                <a:cs typeface="Palatino"/>
              </a:rPr>
              <a:t>Andrea L. Lang</a:t>
            </a:r>
            <a:r>
              <a:rPr lang="en-US" sz="900" dirty="0" smtClean="0">
                <a:latin typeface="Palatino"/>
                <a:cs typeface="Palatino"/>
              </a:rPr>
              <a:t>, Assistant Professor (Ph.D., Univ. of 	Wisconsin)</a:t>
            </a:r>
          </a:p>
          <a:p>
            <a:r>
              <a:rPr lang="en-US" sz="900" b="1" dirty="0">
                <a:latin typeface="Palatino"/>
                <a:cs typeface="Palatino"/>
              </a:rPr>
              <a:t>	</a:t>
            </a:r>
            <a:r>
              <a:rPr lang="en-US" sz="900" dirty="0" err="1" smtClean="0">
                <a:latin typeface="Palatino"/>
                <a:cs typeface="Palatino"/>
              </a:rPr>
              <a:t>alang@albany.edu</a:t>
            </a:r>
            <a:endParaRPr lang="en-US" sz="900" dirty="0" smtClean="0">
              <a:latin typeface="Palatino"/>
              <a:cs typeface="Palatino"/>
            </a:endParaRPr>
          </a:p>
          <a:p>
            <a:r>
              <a:rPr lang="en-US" sz="900" dirty="0">
                <a:latin typeface="Palatino"/>
                <a:cs typeface="Palatino"/>
              </a:rPr>
              <a:t>	</a:t>
            </a:r>
            <a:r>
              <a:rPr lang="en-US" sz="900" i="1" dirty="0" smtClean="0">
                <a:latin typeface="Palatino"/>
                <a:cs typeface="Palatino"/>
              </a:rPr>
              <a:t>Synoptic </a:t>
            </a:r>
            <a:r>
              <a:rPr lang="en-US" sz="900" i="1" dirty="0" err="1" smtClean="0">
                <a:latin typeface="Palatino"/>
                <a:cs typeface="Palatino"/>
              </a:rPr>
              <a:t>meteo</a:t>
            </a:r>
            <a:r>
              <a:rPr lang="en-US" sz="900" i="1" dirty="0" smtClean="0">
                <a:latin typeface="Palatino"/>
                <a:cs typeface="Palatino"/>
              </a:rPr>
              <a:t>. and troposphere-stratosphere interaction</a:t>
            </a:r>
          </a:p>
          <a:p>
            <a:endParaRPr lang="en-US" sz="900" i="1" dirty="0">
              <a:latin typeface="Palatino"/>
              <a:cs typeface="Palatino"/>
            </a:endParaRPr>
          </a:p>
          <a:p>
            <a:r>
              <a:rPr lang="en-US" sz="900" b="1" dirty="0" smtClean="0">
                <a:latin typeface="Palatino"/>
                <a:cs typeface="Palatino"/>
              </a:rPr>
              <a:t>Ross A. Lazear</a:t>
            </a:r>
            <a:r>
              <a:rPr lang="en-US" sz="900" dirty="0" smtClean="0">
                <a:latin typeface="Palatino"/>
                <a:cs typeface="Palatino"/>
              </a:rPr>
              <a:t>, Instructor (M.S., Univ. of Wisconsin)</a:t>
            </a:r>
          </a:p>
          <a:p>
            <a:r>
              <a:rPr lang="en-US" sz="900" b="1" dirty="0">
                <a:latin typeface="Palatino"/>
                <a:cs typeface="Palatino"/>
              </a:rPr>
              <a:t>	</a:t>
            </a:r>
            <a:r>
              <a:rPr lang="en-US" sz="900" dirty="0" err="1" smtClean="0">
                <a:latin typeface="Palatino"/>
                <a:cs typeface="Palatino"/>
              </a:rPr>
              <a:t>rlazear@albany.edu</a:t>
            </a:r>
            <a:endParaRPr lang="en-US" sz="900" dirty="0" smtClean="0">
              <a:latin typeface="Palatino"/>
              <a:cs typeface="Palatino"/>
            </a:endParaRPr>
          </a:p>
          <a:p>
            <a:r>
              <a:rPr lang="en-US" sz="900" b="1" dirty="0">
                <a:latin typeface="Palatino"/>
                <a:cs typeface="Palatino"/>
              </a:rPr>
              <a:t>	</a:t>
            </a:r>
            <a:r>
              <a:rPr lang="en-US" sz="900" i="1" dirty="0" smtClean="0">
                <a:latin typeface="Palatino"/>
                <a:cs typeface="Palatino"/>
              </a:rPr>
              <a:t>Synoptic and </a:t>
            </a:r>
            <a:r>
              <a:rPr lang="en-US" sz="900" i="1" dirty="0" err="1" smtClean="0">
                <a:latin typeface="Palatino"/>
                <a:cs typeface="Palatino"/>
              </a:rPr>
              <a:t>mesoscale</a:t>
            </a:r>
            <a:r>
              <a:rPr lang="en-US" sz="900" i="1" dirty="0" smtClean="0">
                <a:latin typeface="Palatino"/>
                <a:cs typeface="Palatino"/>
              </a:rPr>
              <a:t> meteorology, and forecasting</a:t>
            </a:r>
          </a:p>
          <a:p>
            <a:endParaRPr lang="en-US" sz="900" i="1" dirty="0">
              <a:latin typeface="Palatino"/>
              <a:cs typeface="Palatino"/>
            </a:endParaRPr>
          </a:p>
          <a:p>
            <a:r>
              <a:rPr lang="en-US" sz="900" b="1" dirty="0" err="1">
                <a:latin typeface="Palatino"/>
                <a:cs typeface="Palatino"/>
              </a:rPr>
              <a:t>Jiping</a:t>
            </a:r>
            <a:r>
              <a:rPr lang="en-US" sz="900" b="1" dirty="0">
                <a:latin typeface="Palatino"/>
                <a:cs typeface="Palatino"/>
              </a:rPr>
              <a:t> Liu</a:t>
            </a:r>
            <a:r>
              <a:rPr lang="en-US" sz="900" dirty="0">
                <a:latin typeface="Palatino"/>
                <a:cs typeface="Palatino"/>
              </a:rPr>
              <a:t>, Assistant Professor (Ph.D., Columbia Univ.)</a:t>
            </a:r>
          </a:p>
          <a:p>
            <a:r>
              <a:rPr lang="en-US" sz="900" i="1" dirty="0">
                <a:latin typeface="Palatino"/>
                <a:cs typeface="Palatino"/>
              </a:rPr>
              <a:t>	</a:t>
            </a:r>
            <a:r>
              <a:rPr lang="en-US" sz="900" dirty="0">
                <a:latin typeface="Palatino"/>
                <a:cs typeface="Palatino"/>
              </a:rPr>
              <a:t>jliu26@albany.edu</a:t>
            </a:r>
          </a:p>
          <a:p>
            <a:r>
              <a:rPr lang="en-US" sz="900" i="1" dirty="0">
                <a:latin typeface="Palatino"/>
                <a:cs typeface="Palatino"/>
              </a:rPr>
              <a:t>	Atmosphere-ice-ocean </a:t>
            </a:r>
            <a:r>
              <a:rPr lang="en-US" sz="900" i="1" dirty="0" smtClean="0">
                <a:latin typeface="Palatino"/>
                <a:cs typeface="Palatino"/>
              </a:rPr>
              <a:t>interactions</a:t>
            </a:r>
            <a:endParaRPr lang="en-US" sz="900" i="1" dirty="0">
              <a:latin typeface="Palatino"/>
              <a:cs typeface="Palatino"/>
            </a:endParaRPr>
          </a:p>
        </p:txBody>
      </p:sp>
      <p:sp>
        <p:nvSpPr>
          <p:cNvPr id="4" name="Rectangle 3"/>
          <p:cNvSpPr/>
          <p:nvPr/>
        </p:nvSpPr>
        <p:spPr>
          <a:xfrm>
            <a:off x="3350550" y="340255"/>
            <a:ext cx="3456648" cy="6740304"/>
          </a:xfrm>
          <a:prstGeom prst="rect">
            <a:avLst/>
          </a:prstGeom>
          <a:solidFill>
            <a:srgbClr val="FFFFFF"/>
          </a:solidFill>
          <a:ln w="19050" cmpd="sng">
            <a:solidFill>
              <a:srgbClr val="000000"/>
            </a:solidFill>
          </a:ln>
        </p:spPr>
        <p:txBody>
          <a:bodyPr wrap="square">
            <a:spAutoFit/>
          </a:bodyPr>
          <a:lstStyle/>
          <a:p>
            <a:r>
              <a:rPr lang="en-US" sz="900" b="1" dirty="0" smtClean="0">
                <a:latin typeface="Palatino"/>
                <a:cs typeface="Palatino"/>
              </a:rPr>
              <a:t>Justin </a:t>
            </a:r>
            <a:r>
              <a:rPr lang="en-US" sz="900" b="1" dirty="0">
                <a:latin typeface="Palatino"/>
                <a:cs typeface="Palatino"/>
              </a:rPr>
              <a:t>R. Minder</a:t>
            </a:r>
            <a:r>
              <a:rPr lang="en-US" sz="900" dirty="0">
                <a:latin typeface="Palatino"/>
                <a:cs typeface="Palatino"/>
              </a:rPr>
              <a:t>, Assistant Professor (Ph.D., Univ. of 	Washington)</a:t>
            </a:r>
          </a:p>
          <a:p>
            <a:r>
              <a:rPr lang="en-US" sz="900" b="1" dirty="0">
                <a:latin typeface="Palatino"/>
                <a:cs typeface="Palatino"/>
              </a:rPr>
              <a:t>	</a:t>
            </a:r>
            <a:r>
              <a:rPr lang="en-US" sz="900" dirty="0" err="1">
                <a:latin typeface="Palatino"/>
                <a:cs typeface="Palatino"/>
              </a:rPr>
              <a:t>jminder@albany.edu</a:t>
            </a:r>
            <a:endParaRPr lang="en-US" sz="900" dirty="0">
              <a:latin typeface="Palatino"/>
              <a:cs typeface="Palatino"/>
            </a:endParaRPr>
          </a:p>
          <a:p>
            <a:r>
              <a:rPr lang="en-US" sz="900" b="1" dirty="0">
                <a:latin typeface="Palatino"/>
                <a:cs typeface="Palatino"/>
              </a:rPr>
              <a:t>	</a:t>
            </a:r>
            <a:r>
              <a:rPr lang="en-US" sz="900" i="1" dirty="0">
                <a:latin typeface="Palatino"/>
                <a:cs typeface="Palatino"/>
              </a:rPr>
              <a:t>Mountain meteorology and </a:t>
            </a:r>
            <a:r>
              <a:rPr lang="en-US" sz="900" i="1" dirty="0" err="1">
                <a:latin typeface="Palatino"/>
                <a:cs typeface="Palatino"/>
              </a:rPr>
              <a:t>mesoscale</a:t>
            </a:r>
            <a:r>
              <a:rPr lang="en-US" sz="900" i="1" dirty="0">
                <a:latin typeface="Palatino"/>
                <a:cs typeface="Palatino"/>
              </a:rPr>
              <a:t> </a:t>
            </a:r>
            <a:r>
              <a:rPr lang="en-US" sz="900" i="1" dirty="0" smtClean="0">
                <a:latin typeface="Palatino"/>
                <a:cs typeface="Palatino"/>
              </a:rPr>
              <a:t>meteorology</a:t>
            </a:r>
            <a:endParaRPr lang="en-US" sz="900" b="1" i="1" dirty="0" smtClean="0">
              <a:latin typeface="Palatino"/>
              <a:cs typeface="Palatino"/>
            </a:endParaRPr>
          </a:p>
          <a:p>
            <a:endParaRPr lang="en-US" sz="900" b="1" i="1" dirty="0">
              <a:latin typeface="Palatino"/>
              <a:cs typeface="Palatino"/>
            </a:endParaRPr>
          </a:p>
          <a:p>
            <a:r>
              <a:rPr lang="en-US" sz="900" b="1" dirty="0" smtClean="0">
                <a:latin typeface="Palatino"/>
                <a:cs typeface="Palatino"/>
              </a:rPr>
              <a:t>John E. Molinari</a:t>
            </a:r>
            <a:r>
              <a:rPr lang="en-US" sz="900" dirty="0" smtClean="0">
                <a:latin typeface="Palatino"/>
                <a:cs typeface="Palatino"/>
              </a:rPr>
              <a:t>, Professor (Ph.D., Florida State Univ.)</a:t>
            </a:r>
          </a:p>
          <a:p>
            <a:r>
              <a:rPr lang="en-US" sz="900" b="1" dirty="0">
                <a:latin typeface="Palatino"/>
                <a:cs typeface="Palatino"/>
              </a:rPr>
              <a:t>	</a:t>
            </a:r>
            <a:r>
              <a:rPr lang="en-US" sz="900" dirty="0" err="1" smtClean="0">
                <a:latin typeface="Palatino"/>
                <a:cs typeface="Palatino"/>
              </a:rPr>
              <a:t>jmolinari@albany.edu</a:t>
            </a:r>
            <a:endParaRPr lang="en-US" sz="900" dirty="0" smtClean="0">
              <a:latin typeface="Palatino"/>
              <a:cs typeface="Palatino"/>
            </a:endParaRPr>
          </a:p>
          <a:p>
            <a:r>
              <a:rPr lang="en-US" sz="900" b="1" dirty="0" smtClean="0">
                <a:latin typeface="Palatino"/>
                <a:cs typeface="Palatino"/>
              </a:rPr>
              <a:t>	</a:t>
            </a:r>
            <a:r>
              <a:rPr lang="en-US" sz="900" i="1" dirty="0" smtClean="0">
                <a:latin typeface="Palatino"/>
                <a:cs typeface="Palatino"/>
              </a:rPr>
              <a:t>Tropical cyclones</a:t>
            </a:r>
          </a:p>
          <a:p>
            <a:endParaRPr lang="en-US" sz="900" b="1" i="1" dirty="0">
              <a:latin typeface="Palatino"/>
              <a:cs typeface="Palatino"/>
            </a:endParaRPr>
          </a:p>
          <a:p>
            <a:r>
              <a:rPr lang="en-US" sz="900" b="1" dirty="0" smtClean="0">
                <a:latin typeface="Palatino"/>
                <a:cs typeface="Palatino"/>
              </a:rPr>
              <a:t>Brian E. J. Rose</a:t>
            </a:r>
            <a:r>
              <a:rPr lang="en-US" sz="900" dirty="0" smtClean="0">
                <a:latin typeface="Palatino"/>
                <a:cs typeface="Palatino"/>
              </a:rPr>
              <a:t>, Assistant Professor (Ph.D., MIT)</a:t>
            </a:r>
          </a:p>
          <a:p>
            <a:r>
              <a:rPr lang="en-US" sz="900" dirty="0">
                <a:latin typeface="Palatino"/>
                <a:cs typeface="Palatino"/>
              </a:rPr>
              <a:t>	</a:t>
            </a:r>
            <a:r>
              <a:rPr lang="en-US" sz="900" dirty="0" err="1" smtClean="0">
                <a:latin typeface="Palatino"/>
                <a:cs typeface="Palatino"/>
              </a:rPr>
              <a:t>brose@albany.edu</a:t>
            </a:r>
            <a:endParaRPr lang="en-US" sz="900" dirty="0" smtClean="0">
              <a:latin typeface="Palatino"/>
              <a:cs typeface="Palatino"/>
            </a:endParaRPr>
          </a:p>
          <a:p>
            <a:r>
              <a:rPr lang="en-US" sz="900" dirty="0" smtClean="0">
                <a:latin typeface="Palatino"/>
                <a:cs typeface="Palatino"/>
              </a:rPr>
              <a:t>	</a:t>
            </a:r>
            <a:r>
              <a:rPr lang="en-US" sz="900" i="1" dirty="0" smtClean="0">
                <a:latin typeface="Palatino"/>
                <a:cs typeface="Palatino"/>
              </a:rPr>
              <a:t>Planetary-scale climate dynamics</a:t>
            </a:r>
          </a:p>
          <a:p>
            <a:endParaRPr lang="en-US" sz="900" i="1" dirty="0">
              <a:latin typeface="Palatino"/>
              <a:cs typeface="Palatino"/>
            </a:endParaRPr>
          </a:p>
          <a:p>
            <a:r>
              <a:rPr lang="en-US" sz="900" b="1" dirty="0" smtClean="0">
                <a:latin typeface="Palatino"/>
                <a:cs typeface="Palatino"/>
              </a:rPr>
              <a:t>Paul E. Roundy</a:t>
            </a:r>
            <a:r>
              <a:rPr lang="en-US" sz="900" dirty="0" smtClean="0">
                <a:latin typeface="Palatino"/>
                <a:cs typeface="Palatino"/>
              </a:rPr>
              <a:t>, Associate Professor (Ph.D., Pennsylvania 	State Univ.</a:t>
            </a:r>
          </a:p>
          <a:p>
            <a:r>
              <a:rPr lang="en-US" sz="900" dirty="0">
                <a:latin typeface="Palatino"/>
                <a:cs typeface="Palatino"/>
              </a:rPr>
              <a:t>	</a:t>
            </a:r>
            <a:r>
              <a:rPr lang="en-US" sz="900" dirty="0" err="1" smtClean="0">
                <a:latin typeface="Palatino"/>
                <a:cs typeface="Palatino"/>
              </a:rPr>
              <a:t>proundy@albany.edu</a:t>
            </a:r>
            <a:endParaRPr lang="en-US" sz="900" dirty="0" smtClean="0">
              <a:latin typeface="Palatino"/>
              <a:cs typeface="Palatino"/>
            </a:endParaRPr>
          </a:p>
          <a:p>
            <a:r>
              <a:rPr lang="en-US" sz="900" dirty="0">
                <a:latin typeface="Palatino"/>
                <a:cs typeface="Palatino"/>
              </a:rPr>
              <a:t>	</a:t>
            </a:r>
            <a:r>
              <a:rPr lang="en-US" sz="900" i="1" dirty="0" smtClean="0">
                <a:latin typeface="Palatino"/>
                <a:cs typeface="Palatino"/>
              </a:rPr>
              <a:t>Tropical atmospheric waves and </a:t>
            </a:r>
            <a:r>
              <a:rPr lang="en-US" sz="900" i="1" dirty="0" err="1" smtClean="0">
                <a:latin typeface="Palatino"/>
                <a:cs typeface="Palatino"/>
              </a:rPr>
              <a:t>midlatitude</a:t>
            </a:r>
            <a:r>
              <a:rPr lang="en-US" sz="900" i="1" dirty="0" smtClean="0">
                <a:latin typeface="Palatino"/>
                <a:cs typeface="Palatino"/>
              </a:rPr>
              <a:t> interaction</a:t>
            </a:r>
          </a:p>
          <a:p>
            <a:endParaRPr lang="en-US" sz="900" i="1" dirty="0">
              <a:latin typeface="Palatino"/>
              <a:cs typeface="Palatino"/>
            </a:endParaRPr>
          </a:p>
          <a:p>
            <a:r>
              <a:rPr lang="en-US" sz="900" b="1" dirty="0" smtClean="0">
                <a:latin typeface="Palatino"/>
                <a:cs typeface="Palatino"/>
              </a:rPr>
              <a:t>Brian H. Tang</a:t>
            </a:r>
            <a:r>
              <a:rPr lang="en-US" sz="900" dirty="0" smtClean="0">
                <a:latin typeface="Palatino"/>
                <a:cs typeface="Palatino"/>
              </a:rPr>
              <a:t>, Assistant Professor (Ph.D., MIT)</a:t>
            </a:r>
          </a:p>
          <a:p>
            <a:r>
              <a:rPr lang="en-US" sz="900" b="1" dirty="0">
                <a:latin typeface="Palatino"/>
                <a:cs typeface="Palatino"/>
              </a:rPr>
              <a:t>	</a:t>
            </a:r>
            <a:r>
              <a:rPr lang="en-US" sz="900" dirty="0" err="1" smtClean="0">
                <a:latin typeface="Palatino"/>
                <a:cs typeface="Palatino"/>
              </a:rPr>
              <a:t>btang@albany.edu</a:t>
            </a:r>
            <a:endParaRPr lang="en-US" sz="900" dirty="0" smtClean="0">
              <a:latin typeface="Palatino"/>
              <a:cs typeface="Palatino"/>
            </a:endParaRPr>
          </a:p>
          <a:p>
            <a:r>
              <a:rPr lang="en-US" sz="900" b="1" dirty="0">
                <a:latin typeface="Palatino"/>
                <a:cs typeface="Palatino"/>
              </a:rPr>
              <a:t>	</a:t>
            </a:r>
            <a:r>
              <a:rPr lang="en-US" sz="900" i="1" dirty="0" smtClean="0">
                <a:latin typeface="Palatino"/>
                <a:cs typeface="Palatino"/>
              </a:rPr>
              <a:t>Tropical cyclones and </a:t>
            </a:r>
            <a:r>
              <a:rPr lang="en-US" sz="900" i="1" dirty="0" err="1" smtClean="0">
                <a:latin typeface="Palatino"/>
                <a:cs typeface="Palatino"/>
              </a:rPr>
              <a:t>mesoscale</a:t>
            </a:r>
            <a:r>
              <a:rPr lang="en-US" sz="900" i="1" dirty="0" smtClean="0">
                <a:latin typeface="Palatino"/>
                <a:cs typeface="Palatino"/>
              </a:rPr>
              <a:t> meteorology</a:t>
            </a:r>
          </a:p>
          <a:p>
            <a:endParaRPr lang="en-US" sz="900" b="1" i="1" dirty="0">
              <a:latin typeface="Palatino"/>
              <a:cs typeface="Palatino"/>
            </a:endParaRPr>
          </a:p>
          <a:p>
            <a:r>
              <a:rPr lang="en-US" sz="900" b="1" dirty="0" smtClean="0">
                <a:latin typeface="Palatino"/>
                <a:cs typeface="Palatino"/>
              </a:rPr>
              <a:t>Christopher D. </a:t>
            </a:r>
            <a:r>
              <a:rPr lang="en-US" sz="900" b="1" dirty="0" err="1" smtClean="0">
                <a:latin typeface="Palatino"/>
                <a:cs typeface="Palatino"/>
              </a:rPr>
              <a:t>Thorncroft</a:t>
            </a:r>
            <a:r>
              <a:rPr lang="en-US" sz="900" dirty="0" smtClean="0">
                <a:latin typeface="Palatino"/>
                <a:cs typeface="Palatino"/>
              </a:rPr>
              <a:t>, Professor and Dept. Chair (Ph.D., 	University of Reading)</a:t>
            </a:r>
          </a:p>
          <a:p>
            <a:r>
              <a:rPr lang="en-US" sz="900" b="1" dirty="0">
                <a:latin typeface="Palatino"/>
                <a:cs typeface="Palatino"/>
              </a:rPr>
              <a:t>	</a:t>
            </a:r>
            <a:r>
              <a:rPr lang="en-US" sz="900" dirty="0" err="1" smtClean="0">
                <a:latin typeface="Palatino"/>
                <a:cs typeface="Palatino"/>
              </a:rPr>
              <a:t>cthorncroft@albany.edu</a:t>
            </a:r>
            <a:endParaRPr lang="en-US" sz="900" dirty="0" smtClean="0">
              <a:latin typeface="Palatino"/>
              <a:cs typeface="Palatino"/>
            </a:endParaRPr>
          </a:p>
          <a:p>
            <a:r>
              <a:rPr lang="en-US" sz="900" b="1" dirty="0">
                <a:latin typeface="Palatino"/>
                <a:cs typeface="Palatino"/>
              </a:rPr>
              <a:t>	</a:t>
            </a:r>
            <a:r>
              <a:rPr lang="en-US" sz="900" i="1" dirty="0" smtClean="0">
                <a:latin typeface="Palatino"/>
                <a:cs typeface="Palatino"/>
              </a:rPr>
              <a:t>West African monsoon and African easterly waves</a:t>
            </a:r>
          </a:p>
          <a:p>
            <a:endParaRPr lang="en-US" sz="900" b="1" i="1" dirty="0">
              <a:latin typeface="Palatino"/>
              <a:cs typeface="Palatino"/>
            </a:endParaRPr>
          </a:p>
          <a:p>
            <a:r>
              <a:rPr lang="en-US" sz="900" b="1" dirty="0" smtClean="0">
                <a:latin typeface="Palatino"/>
                <a:cs typeface="Palatino"/>
              </a:rPr>
              <a:t>Ryan Torn</a:t>
            </a:r>
            <a:r>
              <a:rPr lang="en-US" sz="900" dirty="0" smtClean="0">
                <a:latin typeface="Palatino"/>
                <a:cs typeface="Palatino"/>
              </a:rPr>
              <a:t>, Associate Professor (Ph.D., Univ. of Washington)</a:t>
            </a:r>
          </a:p>
          <a:p>
            <a:r>
              <a:rPr lang="en-US" sz="900" b="1" dirty="0">
                <a:latin typeface="Palatino"/>
                <a:cs typeface="Palatino"/>
              </a:rPr>
              <a:t>	</a:t>
            </a:r>
            <a:r>
              <a:rPr lang="en-US" sz="900" dirty="0" err="1" smtClean="0">
                <a:latin typeface="Palatino"/>
                <a:cs typeface="Palatino"/>
              </a:rPr>
              <a:t>rtorn@albany.edu</a:t>
            </a:r>
            <a:endParaRPr lang="en-US" sz="900" dirty="0" smtClean="0">
              <a:latin typeface="Palatino"/>
              <a:cs typeface="Palatino"/>
            </a:endParaRPr>
          </a:p>
          <a:p>
            <a:r>
              <a:rPr lang="en-US" sz="900" dirty="0">
                <a:latin typeface="Palatino"/>
                <a:cs typeface="Palatino"/>
              </a:rPr>
              <a:t>	</a:t>
            </a:r>
            <a:r>
              <a:rPr lang="en-US" sz="900" i="1" dirty="0" smtClean="0">
                <a:latin typeface="Palatino"/>
                <a:cs typeface="Palatino"/>
              </a:rPr>
              <a:t>Predictability, data assimilation, and </a:t>
            </a:r>
            <a:r>
              <a:rPr lang="en-US" sz="900" i="1" dirty="0" err="1" smtClean="0">
                <a:latin typeface="Palatino"/>
                <a:cs typeface="Palatino"/>
              </a:rPr>
              <a:t>mesoscale</a:t>
            </a:r>
            <a:r>
              <a:rPr lang="en-US" sz="900" i="1" dirty="0" smtClean="0">
                <a:latin typeface="Palatino"/>
                <a:cs typeface="Palatino"/>
              </a:rPr>
              <a:t> meteorology</a:t>
            </a:r>
          </a:p>
          <a:p>
            <a:endParaRPr lang="en-US" sz="900" i="1" dirty="0">
              <a:latin typeface="Palatino"/>
              <a:cs typeface="Palatino"/>
            </a:endParaRPr>
          </a:p>
          <a:p>
            <a:r>
              <a:rPr lang="en-US" sz="900" b="1" dirty="0" smtClean="0">
                <a:latin typeface="Palatino"/>
                <a:cs typeface="Palatino"/>
              </a:rPr>
              <a:t>Kevin R. </a:t>
            </a:r>
            <a:r>
              <a:rPr lang="en-US" sz="900" b="1" dirty="0" err="1" smtClean="0">
                <a:latin typeface="Palatino"/>
                <a:cs typeface="Palatino"/>
              </a:rPr>
              <a:t>Tyle</a:t>
            </a:r>
            <a:r>
              <a:rPr lang="en-US" sz="900" dirty="0" smtClean="0">
                <a:latin typeface="Palatino"/>
                <a:cs typeface="Palatino"/>
              </a:rPr>
              <a:t>, Manager of Departmental Computing (M.S., 	University at Albany)</a:t>
            </a:r>
          </a:p>
          <a:p>
            <a:r>
              <a:rPr lang="en-US" sz="900" b="1" dirty="0">
                <a:latin typeface="Palatino"/>
                <a:cs typeface="Palatino"/>
              </a:rPr>
              <a:t>	</a:t>
            </a:r>
            <a:r>
              <a:rPr lang="en-US" sz="900" dirty="0" err="1" smtClean="0">
                <a:latin typeface="Palatino"/>
                <a:cs typeface="Palatino"/>
              </a:rPr>
              <a:t>ktyle@albany.edu</a:t>
            </a:r>
            <a:endParaRPr lang="en-US" sz="900" dirty="0" smtClean="0">
              <a:latin typeface="Palatino"/>
              <a:cs typeface="Palatino"/>
            </a:endParaRPr>
          </a:p>
          <a:p>
            <a:r>
              <a:rPr lang="en-US" sz="900" dirty="0">
                <a:latin typeface="Palatino"/>
                <a:cs typeface="Palatino"/>
              </a:rPr>
              <a:t>	</a:t>
            </a:r>
            <a:r>
              <a:rPr lang="en-US" sz="900" i="1" dirty="0" smtClean="0">
                <a:latin typeface="Palatino"/>
                <a:cs typeface="Palatino"/>
              </a:rPr>
              <a:t>Big data, and meteorological data visualization</a:t>
            </a:r>
          </a:p>
          <a:p>
            <a:endParaRPr lang="en-US" sz="900" i="1" dirty="0">
              <a:latin typeface="Palatino"/>
              <a:cs typeface="Palatino"/>
            </a:endParaRPr>
          </a:p>
          <a:p>
            <a:r>
              <a:rPr lang="en-US" sz="900" b="1" dirty="0" smtClean="0">
                <a:latin typeface="Palatino"/>
                <a:cs typeface="Palatino"/>
              </a:rPr>
              <a:t>Mathias </a:t>
            </a:r>
            <a:r>
              <a:rPr lang="en-US" sz="900" b="1" dirty="0" err="1" smtClean="0">
                <a:latin typeface="Palatino"/>
                <a:cs typeface="Palatino"/>
              </a:rPr>
              <a:t>Vuille</a:t>
            </a:r>
            <a:r>
              <a:rPr lang="en-US" sz="900" dirty="0" smtClean="0">
                <a:latin typeface="Palatino"/>
                <a:cs typeface="Palatino"/>
              </a:rPr>
              <a:t>, Associate Professor (Ph.D., Univ. of Bern)</a:t>
            </a:r>
          </a:p>
          <a:p>
            <a:r>
              <a:rPr lang="en-US" sz="900" b="1" dirty="0">
                <a:latin typeface="Palatino"/>
                <a:cs typeface="Palatino"/>
              </a:rPr>
              <a:t>	</a:t>
            </a:r>
            <a:r>
              <a:rPr lang="en-US" sz="900" dirty="0" err="1" smtClean="0">
                <a:latin typeface="Palatino"/>
                <a:cs typeface="Palatino"/>
              </a:rPr>
              <a:t>mvuille@albany.edu</a:t>
            </a:r>
            <a:endParaRPr lang="en-US" sz="900" dirty="0" smtClean="0">
              <a:latin typeface="Palatino"/>
              <a:cs typeface="Palatino"/>
            </a:endParaRPr>
          </a:p>
          <a:p>
            <a:r>
              <a:rPr lang="en-US" sz="900" b="1" dirty="0">
                <a:latin typeface="Palatino"/>
                <a:cs typeface="Palatino"/>
              </a:rPr>
              <a:t>	</a:t>
            </a:r>
            <a:r>
              <a:rPr lang="en-US" sz="900" i="1" dirty="0" smtClean="0">
                <a:latin typeface="Palatino"/>
                <a:cs typeface="Palatino"/>
              </a:rPr>
              <a:t>Tropical paleoclimatology and climate change</a:t>
            </a:r>
          </a:p>
          <a:p>
            <a:endParaRPr lang="en-US" sz="900" i="1" dirty="0">
              <a:latin typeface="Palatino"/>
              <a:cs typeface="Palatino"/>
            </a:endParaRPr>
          </a:p>
          <a:p>
            <a:r>
              <a:rPr lang="en-US" sz="900" b="1" dirty="0" err="1" smtClean="0">
                <a:latin typeface="Palatino"/>
                <a:cs typeface="Palatino"/>
              </a:rPr>
              <a:t>Junhong</a:t>
            </a:r>
            <a:r>
              <a:rPr lang="en-US" sz="900" b="1" dirty="0" smtClean="0">
                <a:latin typeface="Palatino"/>
                <a:cs typeface="Palatino"/>
              </a:rPr>
              <a:t> Wang</a:t>
            </a:r>
            <a:r>
              <a:rPr lang="en-US" sz="900" dirty="0" smtClean="0">
                <a:latin typeface="Palatino"/>
                <a:cs typeface="Palatino"/>
              </a:rPr>
              <a:t>, Research Associate Professor (Ph.D., Columbia 	University)</a:t>
            </a:r>
            <a:endParaRPr lang="en-US" sz="900" dirty="0">
              <a:latin typeface="Palatino"/>
              <a:cs typeface="Palatino"/>
            </a:endParaRPr>
          </a:p>
          <a:p>
            <a:r>
              <a:rPr lang="en-US" sz="900" b="1" dirty="0">
                <a:latin typeface="Palatino"/>
                <a:cs typeface="Palatino"/>
              </a:rPr>
              <a:t>	</a:t>
            </a:r>
            <a:r>
              <a:rPr lang="en-US" sz="900" dirty="0" smtClean="0">
                <a:latin typeface="Palatino"/>
                <a:cs typeface="Palatino"/>
              </a:rPr>
              <a:t>jwang20@albany.edu</a:t>
            </a:r>
            <a:endParaRPr lang="en-US" sz="900" dirty="0">
              <a:latin typeface="Palatino"/>
              <a:cs typeface="Palatino"/>
            </a:endParaRPr>
          </a:p>
          <a:p>
            <a:r>
              <a:rPr lang="en-US" sz="900" b="1" dirty="0">
                <a:latin typeface="Palatino"/>
                <a:cs typeface="Palatino"/>
              </a:rPr>
              <a:t>	</a:t>
            </a:r>
            <a:r>
              <a:rPr lang="en-US" sz="900" i="1" dirty="0" smtClean="0">
                <a:latin typeface="Palatino"/>
                <a:cs typeface="Palatino"/>
              </a:rPr>
              <a:t>Climate observations and instrumentation</a:t>
            </a:r>
          </a:p>
          <a:p>
            <a:endParaRPr lang="en-US" sz="900" i="1" dirty="0">
              <a:latin typeface="Palatino"/>
              <a:cs typeface="Palatino"/>
            </a:endParaRPr>
          </a:p>
          <a:p>
            <a:r>
              <a:rPr lang="en-US" sz="900" b="1" dirty="0" smtClean="0">
                <a:latin typeface="Palatino"/>
                <a:cs typeface="Palatino"/>
              </a:rPr>
              <a:t>Liming Zhou</a:t>
            </a:r>
            <a:r>
              <a:rPr lang="en-US" sz="900" dirty="0" smtClean="0">
                <a:latin typeface="Palatino"/>
                <a:cs typeface="Palatino"/>
              </a:rPr>
              <a:t>, Associate Professor (Ph.D., Boston University)</a:t>
            </a:r>
            <a:endParaRPr lang="en-US" sz="900" dirty="0">
              <a:latin typeface="Palatino"/>
              <a:cs typeface="Palatino"/>
            </a:endParaRPr>
          </a:p>
          <a:p>
            <a:r>
              <a:rPr lang="en-US" sz="900" b="1" dirty="0">
                <a:latin typeface="Palatino"/>
                <a:cs typeface="Palatino"/>
              </a:rPr>
              <a:t>	</a:t>
            </a:r>
            <a:r>
              <a:rPr lang="en-US" sz="900" dirty="0" err="1" smtClean="0">
                <a:latin typeface="Palatino"/>
                <a:cs typeface="Palatino"/>
              </a:rPr>
              <a:t>lzhou@albany.edu</a:t>
            </a:r>
            <a:endParaRPr lang="en-US" sz="900" dirty="0">
              <a:latin typeface="Palatino"/>
              <a:cs typeface="Palatino"/>
            </a:endParaRPr>
          </a:p>
          <a:p>
            <a:r>
              <a:rPr lang="en-US" sz="900" b="1" dirty="0">
                <a:latin typeface="Palatino"/>
                <a:cs typeface="Palatino"/>
              </a:rPr>
              <a:t>	</a:t>
            </a:r>
            <a:r>
              <a:rPr lang="en-US" sz="900" i="1" dirty="0" smtClean="0">
                <a:latin typeface="Palatino"/>
                <a:cs typeface="Palatino"/>
              </a:rPr>
              <a:t>Remote sensing and land-climate </a:t>
            </a:r>
            <a:r>
              <a:rPr lang="en-US" sz="900" i="1" dirty="0" err="1" smtClean="0">
                <a:latin typeface="Palatino"/>
                <a:cs typeface="Palatino"/>
              </a:rPr>
              <a:t>interactionszz</a:t>
            </a:r>
            <a:endParaRPr lang="en-US" sz="900" i="1" dirty="0">
              <a:latin typeface="Palatino"/>
              <a:cs typeface="Palatino"/>
            </a:endParaRPr>
          </a:p>
        </p:txBody>
      </p:sp>
      <p:sp>
        <p:nvSpPr>
          <p:cNvPr id="7" name="Rectangle 6"/>
          <p:cNvSpPr/>
          <p:nvPr/>
        </p:nvSpPr>
        <p:spPr>
          <a:xfrm>
            <a:off x="3365788" y="7215078"/>
            <a:ext cx="3492212" cy="1985159"/>
          </a:xfrm>
          <a:prstGeom prst="rect">
            <a:avLst/>
          </a:prstGeom>
        </p:spPr>
        <p:txBody>
          <a:bodyPr wrap="square">
            <a:spAutoFit/>
          </a:bodyPr>
          <a:lstStyle/>
          <a:p>
            <a:pPr algn="ctr"/>
            <a:r>
              <a:rPr lang="en-US" sz="1600" b="1" dirty="0" smtClean="0">
                <a:latin typeface="Palatino"/>
                <a:cs typeface="Palatino"/>
              </a:rPr>
              <a:t>C</a:t>
            </a:r>
            <a:r>
              <a:rPr lang="en-US" sz="1100" b="1" dirty="0" smtClean="0">
                <a:latin typeface="Palatino"/>
                <a:cs typeface="Palatino"/>
              </a:rPr>
              <a:t>ONTACT THE </a:t>
            </a:r>
            <a:r>
              <a:rPr lang="en-US" sz="1600" b="1" dirty="0" smtClean="0">
                <a:latin typeface="Palatino"/>
                <a:cs typeface="Palatino"/>
              </a:rPr>
              <a:t>D</a:t>
            </a:r>
            <a:r>
              <a:rPr lang="en-US" sz="1100" b="1" dirty="0" smtClean="0">
                <a:latin typeface="Palatino"/>
                <a:cs typeface="Palatino"/>
              </a:rPr>
              <a:t>EPARTMENT</a:t>
            </a:r>
            <a:endParaRPr lang="en-US" sz="1100" b="1" dirty="0">
              <a:latin typeface="Palatino"/>
              <a:cs typeface="Palatino"/>
            </a:endParaRPr>
          </a:p>
          <a:p>
            <a:pPr algn="just"/>
            <a:endParaRPr lang="en-US" sz="1100" b="1" dirty="0" smtClean="0">
              <a:latin typeface="Palatino"/>
              <a:cs typeface="Palatino"/>
            </a:endParaRPr>
          </a:p>
          <a:p>
            <a:pPr algn="just"/>
            <a:r>
              <a:rPr lang="en-US" sz="1100" b="1" dirty="0" smtClean="0">
                <a:latin typeface="Palatino"/>
                <a:cs typeface="Palatino"/>
              </a:rPr>
              <a:t>Dept. of Atmospheric and Environmental Sciences</a:t>
            </a:r>
          </a:p>
          <a:p>
            <a:pPr algn="just"/>
            <a:endParaRPr lang="en-US" sz="1100" b="1" dirty="0" smtClean="0">
              <a:latin typeface="Palatino"/>
              <a:cs typeface="Palatino"/>
            </a:endParaRPr>
          </a:p>
          <a:p>
            <a:pPr algn="ctr"/>
            <a:r>
              <a:rPr lang="en-US" sz="1100" b="1" i="1" dirty="0" smtClean="0">
                <a:latin typeface="Palatino"/>
                <a:cs typeface="Palatino"/>
              </a:rPr>
              <a:t>University at Albany, ES-351</a:t>
            </a:r>
          </a:p>
          <a:p>
            <a:pPr algn="ctr"/>
            <a:r>
              <a:rPr lang="en-US" sz="1100" b="1" i="1" dirty="0" smtClean="0">
                <a:latin typeface="Palatino"/>
                <a:cs typeface="Palatino"/>
              </a:rPr>
              <a:t>1400 Washington Ave., Albany, NY 12222</a:t>
            </a:r>
          </a:p>
          <a:p>
            <a:pPr algn="ctr"/>
            <a:r>
              <a:rPr lang="en-US" sz="1100" b="1" i="1" dirty="0" smtClean="0">
                <a:latin typeface="Palatino"/>
                <a:cs typeface="Palatino"/>
              </a:rPr>
              <a:t>(518).442.4556</a:t>
            </a:r>
          </a:p>
          <a:p>
            <a:pPr algn="ctr"/>
            <a:endParaRPr lang="en-US" sz="1100" b="1" i="1" dirty="0" smtClean="0">
              <a:latin typeface="Palatino"/>
              <a:cs typeface="Palatino"/>
            </a:endParaRPr>
          </a:p>
          <a:p>
            <a:pPr algn="ctr"/>
            <a:r>
              <a:rPr lang="en-US" sz="1100" b="1" i="1" dirty="0" smtClean="0">
                <a:latin typeface="Palatino"/>
                <a:cs typeface="Palatino"/>
              </a:rPr>
              <a:t>Email:  </a:t>
            </a:r>
            <a:r>
              <a:rPr lang="en-US" sz="1100" b="1" i="1" dirty="0" err="1" smtClean="0">
                <a:latin typeface="Palatino"/>
                <a:cs typeface="Palatino"/>
              </a:rPr>
              <a:t>daeschair@albany.edu</a:t>
            </a:r>
            <a:endParaRPr lang="en-US" sz="1100" b="1" i="1" dirty="0" smtClean="0">
              <a:latin typeface="Palatino"/>
              <a:cs typeface="Palatino"/>
            </a:endParaRPr>
          </a:p>
          <a:p>
            <a:endParaRPr lang="en-US" sz="900" dirty="0" smtClean="0">
              <a:latin typeface="Palatino"/>
              <a:cs typeface="Palatino"/>
            </a:endParaRPr>
          </a:p>
          <a:p>
            <a:pPr algn="just"/>
            <a:endParaRPr lang="en-US" sz="1000" dirty="0" smtClean="0">
              <a:latin typeface="Palatino"/>
              <a:cs typeface="Palatino"/>
            </a:endParaRPr>
          </a:p>
        </p:txBody>
      </p:sp>
      <p:pic>
        <p:nvPicPr>
          <p:cNvPr id="14" name="Picture 13" descr="100_8667"/>
          <p:cNvPicPr/>
          <p:nvPr/>
        </p:nvPicPr>
        <p:blipFill>
          <a:blip r:embed="rId2" cstate="print">
            <a:extLst>
              <a:ext uri="{28A0092B-C50C-407E-A947-70E740481C1C}">
                <a14:useLocalDpi xmlns:a14="http://schemas.microsoft.com/office/drawing/2010/main"/>
              </a:ext>
            </a:extLst>
          </a:blip>
          <a:srcRect/>
          <a:stretch>
            <a:fillRect/>
          </a:stretch>
        </p:blipFill>
        <p:spPr bwMode="auto">
          <a:xfrm>
            <a:off x="375057" y="7118514"/>
            <a:ext cx="2605210" cy="1955975"/>
          </a:xfrm>
          <a:prstGeom prst="rect">
            <a:avLst/>
          </a:prstGeom>
          <a:noFill/>
          <a:ln>
            <a:noFill/>
          </a:ln>
        </p:spPr>
      </p:pic>
      <p:sp>
        <p:nvSpPr>
          <p:cNvPr id="15" name="Rectangle 14"/>
          <p:cNvSpPr/>
          <p:nvPr/>
        </p:nvSpPr>
        <p:spPr>
          <a:xfrm>
            <a:off x="1089147" y="7653151"/>
            <a:ext cx="1713320" cy="430887"/>
          </a:xfrm>
          <a:prstGeom prst="rect">
            <a:avLst/>
          </a:prstGeom>
        </p:spPr>
        <p:txBody>
          <a:bodyPr wrap="square">
            <a:spAutoFit/>
          </a:bodyPr>
          <a:lstStyle/>
          <a:p>
            <a:r>
              <a:rPr lang="en-US" sz="1100" i="1" dirty="0" smtClean="0">
                <a:solidFill>
                  <a:schemeClr val="bg1"/>
                </a:solidFill>
              </a:rPr>
              <a:t>DAES department</a:t>
            </a:r>
          </a:p>
          <a:p>
            <a:r>
              <a:rPr lang="en-US" sz="1100" i="1" dirty="0" smtClean="0">
                <a:solidFill>
                  <a:schemeClr val="bg1"/>
                </a:solidFill>
              </a:rPr>
              <a:t>graduation ceremony</a:t>
            </a:r>
            <a:endParaRPr lang="en-US" sz="1100" dirty="0">
              <a:solidFill>
                <a:schemeClr val="bg1"/>
              </a:solidFill>
            </a:endParaRPr>
          </a:p>
        </p:txBody>
      </p:sp>
    </p:spTree>
    <p:extLst>
      <p:ext uri="{BB962C8B-B14F-4D97-AF65-F5344CB8AC3E}">
        <p14:creationId xmlns:p14="http://schemas.microsoft.com/office/powerpoint/2010/main" val="80480645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2733</TotalTime>
  <Words>1375</Words>
  <Application>Microsoft Macintosh PowerPoint</Application>
  <PresentationFormat>Letter Paper (8.5x11 in)</PresentationFormat>
  <Paragraphs>291</Paragraphs>
  <Slides>6</Slides>
  <Notes>1</Notes>
  <HiddenSlides>0</HiddenSlides>
  <MMClips>0</MMClips>
  <ScaleCrop>false</ScaleCrop>
  <HeadingPairs>
    <vt:vector size="4" baseType="variant">
      <vt:variant>
        <vt:lpstr>Theme</vt:lpstr>
      </vt:variant>
      <vt:variant>
        <vt:i4>1</vt:i4>
      </vt:variant>
      <vt:variant>
        <vt:lpstr>Slide Titles</vt:lpstr>
      </vt:variant>
      <vt:variant>
        <vt:i4>6</vt:i4>
      </vt:variant>
    </vt:vector>
  </HeadingPairs>
  <TitlesOfParts>
    <vt:vector size="7" baseType="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Company>University at Albany, DAES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Ross Lazear</dc:creator>
  <cp:lastModifiedBy>Ross Lazear</cp:lastModifiedBy>
  <cp:revision>114</cp:revision>
  <cp:lastPrinted>2016-08-18T19:04:40Z</cp:lastPrinted>
  <dcterms:created xsi:type="dcterms:W3CDTF">2016-07-05T15:57:16Z</dcterms:created>
  <dcterms:modified xsi:type="dcterms:W3CDTF">2019-07-23T14:05:49Z</dcterms:modified>
</cp:coreProperties>
</file>