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
  </p:notesMasterIdLst>
  <p:sldIdLst>
    <p:sldId id="256" r:id="rId2"/>
    <p:sldId id="257" r:id="rId3"/>
    <p:sldId id="258" r:id="rId4"/>
    <p:sldId id="259" r:id="rId5"/>
    <p:sldId id="260" r:id="rId6"/>
    <p:sldId id="261" r:id="rId7"/>
  </p:sldIdLst>
  <p:sldSz cx="6858000" cy="9144000" type="letter"/>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856" userDrawn="1">
          <p15:clr>
            <a:srgbClr val="A4A3A4"/>
          </p15:clr>
        </p15:guide>
        <p15:guide id="2" pos="21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2EB"/>
    <a:srgbClr val="FFFFB5"/>
    <a:srgbClr val="B6A6FF"/>
    <a:srgbClr val="B195FF"/>
    <a:srgbClr val="FFF670"/>
    <a:srgbClr val="59FF67"/>
    <a:srgbClr val="FFFF94"/>
    <a:srgbClr val="00C0C0"/>
    <a:srgbClr val="49FF00"/>
    <a:srgbClr val="C3FA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408" autoAdjust="0"/>
    <p:restoredTop sz="96269" autoAdjust="0"/>
  </p:normalViewPr>
  <p:slideViewPr>
    <p:cSldViewPr snapToGrid="0">
      <p:cViewPr>
        <p:scale>
          <a:sx n="100" d="100"/>
          <a:sy n="100" d="100"/>
        </p:scale>
        <p:origin x="-1880" y="2384"/>
      </p:cViewPr>
      <p:guideLst>
        <p:guide orient="horz" pos="2856"/>
        <p:guide pos="4319"/>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viewProps" Target="viewProps.xml"/><Relationship Id="rId12" Type="http://schemas.openxmlformats.org/officeDocument/2006/relationships/theme" Target="theme/theme1.xml"/><Relationship Id="rId1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notesMaster" Target="notesMasters/notesMaster1.xml"/><Relationship Id="rId9" Type="http://schemas.openxmlformats.org/officeDocument/2006/relationships/printerSettings" Target="printerSettings/printerSettings1.bin"/><Relationship Id="rId1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3CA77C3-9965-B846-95D7-49FE6B259385}" type="datetimeFigureOut">
              <a:rPr lang="en-US" smtClean="0"/>
              <a:t>9/30/19</a:t>
            </a:fld>
            <a:endParaRPr lang="en-US"/>
          </a:p>
        </p:txBody>
      </p:sp>
      <p:sp>
        <p:nvSpPr>
          <p:cNvPr id="4" name="Slide Image Placeholder 3"/>
          <p:cNvSpPr>
            <a:spLocks noGrp="1" noRot="1" noChangeAspect="1"/>
          </p:cNvSpPr>
          <p:nvPr>
            <p:ph type="sldImg" idx="2"/>
          </p:nvPr>
        </p:nvSpPr>
        <p:spPr>
          <a:xfrm>
            <a:off x="2197100" y="696913"/>
            <a:ext cx="2616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B957476-4BAD-A443-96BF-B7052D4126C2}" type="slidenum">
              <a:rPr lang="en-US" smtClean="0"/>
              <a:t>‹#›</a:t>
            </a:fld>
            <a:endParaRPr lang="en-US"/>
          </a:p>
        </p:txBody>
      </p:sp>
    </p:spTree>
    <p:extLst>
      <p:ext uri="{BB962C8B-B14F-4D97-AF65-F5344CB8AC3E}">
        <p14:creationId xmlns:p14="http://schemas.microsoft.com/office/powerpoint/2010/main" val="311638973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957476-4BAD-A443-96BF-B7052D4126C2}" type="slidenum">
              <a:rPr lang="en-US" smtClean="0"/>
              <a:t>2</a:t>
            </a:fld>
            <a:endParaRPr lang="en-US"/>
          </a:p>
        </p:txBody>
      </p:sp>
    </p:spTree>
    <p:extLst>
      <p:ext uri="{BB962C8B-B14F-4D97-AF65-F5344CB8AC3E}">
        <p14:creationId xmlns:p14="http://schemas.microsoft.com/office/powerpoint/2010/main" val="3373861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a:t>Click to edit Master title style</a:t>
            </a:r>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4AA7CF2-6F45-9C4D-A2E5-97E01324CC76}" type="datetimeFigureOut">
              <a:rPr lang="en-US" smtClean="0"/>
              <a:t>9/30/19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724057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AA7CF2-6F45-9C4D-A2E5-97E01324CC76}" type="datetimeFigureOut">
              <a:rPr lang="en-US" smtClean="0"/>
              <a:t>9/30/19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1147657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185"/>
            <a:ext cx="1543050"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366185"/>
            <a:ext cx="4514850"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AA7CF2-6F45-9C4D-A2E5-97E01324CC76}" type="datetimeFigureOut">
              <a:rPr lang="en-US" smtClean="0"/>
              <a:t>9/30/19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1152620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AA7CF2-6F45-9C4D-A2E5-97E01324CC76}" type="datetimeFigureOut">
              <a:rPr lang="en-US" smtClean="0"/>
              <a:t>9/30/19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3710477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AA7CF2-6F45-9C4D-A2E5-97E01324CC76}" type="datetimeFigureOut">
              <a:rPr lang="en-US" smtClean="0"/>
              <a:t>9/30/19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2271518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AA7CF2-6F45-9C4D-A2E5-97E01324CC76}" type="datetimeFigureOut">
              <a:rPr lang="en-US" smtClean="0"/>
              <a:t>9/30/19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1149265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4AA7CF2-6F45-9C4D-A2E5-97E01324CC76}" type="datetimeFigureOut">
              <a:rPr lang="en-US" smtClean="0"/>
              <a:t>9/30/19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3668655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4AA7CF2-6F45-9C4D-A2E5-97E01324CC76}" type="datetimeFigureOut">
              <a:rPr lang="en-US" smtClean="0"/>
              <a:t>9/30/19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657169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AA7CF2-6F45-9C4D-A2E5-97E01324CC76}" type="datetimeFigureOut">
              <a:rPr lang="en-US" smtClean="0"/>
              <a:t>9/30/19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2159373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AA7CF2-6F45-9C4D-A2E5-97E01324CC76}" type="datetimeFigureOut">
              <a:rPr lang="en-US" smtClean="0"/>
              <a:t>9/30/19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3999628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AA7CF2-6F45-9C4D-A2E5-97E01324CC76}" type="datetimeFigureOut">
              <a:rPr lang="en-US" smtClean="0"/>
              <a:t>9/30/19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3564360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D4AA7CF2-6F45-9C4D-A2E5-97E01324CC76}" type="datetimeFigureOut">
              <a:rPr lang="en-US" smtClean="0"/>
              <a:t>9/30/19</a:t>
            </a:fld>
            <a:endParaRPr lang="en-US"/>
          </a:p>
        </p:txBody>
      </p:sp>
      <p:sp>
        <p:nvSpPr>
          <p:cNvPr id="5" name="Footer Placeholder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F35A4B89-CAEA-6240-876E-62F1147C886E}" type="slidenum">
              <a:rPr lang="en-US" smtClean="0"/>
              <a:t>‹#›</a:t>
            </a:fld>
            <a:endParaRPr lang="en-US"/>
          </a:p>
        </p:txBody>
      </p:sp>
    </p:spTree>
    <p:extLst>
      <p:ext uri="{BB962C8B-B14F-4D97-AF65-F5344CB8AC3E}">
        <p14:creationId xmlns:p14="http://schemas.microsoft.com/office/powerpoint/2010/main" val="13884967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jpeg"/><Relationship Id="rId10" Type="http://schemas.openxmlformats.org/officeDocument/2006/relationships/image" Target="../media/image9.emf"/><Relationship Id="rId11"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image" Target="../media/image16.emf"/></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jpeg"/><Relationship Id="rId5" Type="http://schemas.openxmlformats.org/officeDocument/2006/relationships/image" Target="../media/image29.png"/><Relationship Id="rId6" Type="http://schemas.openxmlformats.org/officeDocument/2006/relationships/image" Target="../media/image30.jpeg"/><Relationship Id="rId1" Type="http://schemas.openxmlformats.org/officeDocument/2006/relationships/slideLayout" Target="../slideLayouts/slideLayout1.xml"/><Relationship Id="rId2"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daeschair@albany.edu" TargetMode="External"/><Relationship Id="rId3"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4910" y="5099394"/>
            <a:ext cx="1735667" cy="1301406"/>
          </a:xfrm>
          <a:prstGeom prst="rect">
            <a:avLst/>
          </a:prstGeom>
          <a:ln w="28575" cmpd="sng">
            <a:solidFill>
              <a:srgbClr val="000000"/>
            </a:solidFill>
          </a:ln>
        </p:spPr>
      </p:pic>
      <p:pic>
        <p:nvPicPr>
          <p:cNvPr id="12" name="Picture 1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7200" y="2743200"/>
            <a:ext cx="1660462" cy="2356194"/>
          </a:xfrm>
          <a:prstGeom prst="rect">
            <a:avLst/>
          </a:prstGeom>
          <a:noFill/>
          <a:ln w="28575"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p:cNvPicPr/>
          <p:nvPr/>
        </p:nvPicPr>
        <p:blipFill>
          <a:blip r:embed="rId4">
            <a:extLst>
              <a:ext uri="{28A0092B-C50C-407E-A947-70E740481C1C}">
                <a14:useLocalDpi xmlns:a14="http://schemas.microsoft.com/office/drawing/2010/main"/>
              </a:ext>
            </a:extLst>
          </a:blip>
          <a:srcRect/>
          <a:stretch>
            <a:fillRect/>
          </a:stretch>
        </p:blipFill>
        <p:spPr bwMode="auto">
          <a:xfrm>
            <a:off x="1388427" y="673719"/>
            <a:ext cx="4081145" cy="744855"/>
          </a:xfrm>
          <a:prstGeom prst="rect">
            <a:avLst/>
          </a:prstGeom>
          <a:noFill/>
          <a:ln>
            <a:noFill/>
          </a:ln>
        </p:spPr>
      </p:pic>
      <p:sp>
        <p:nvSpPr>
          <p:cNvPr id="6" name="Rectangle 5"/>
          <p:cNvSpPr/>
          <p:nvPr/>
        </p:nvSpPr>
        <p:spPr>
          <a:xfrm>
            <a:off x="292100" y="1749391"/>
            <a:ext cx="6349999" cy="738664"/>
          </a:xfrm>
          <a:prstGeom prst="rect">
            <a:avLst/>
          </a:prstGeom>
        </p:spPr>
        <p:txBody>
          <a:bodyPr wrap="square">
            <a:spAutoFit/>
          </a:bodyPr>
          <a:lstStyle/>
          <a:p>
            <a:pPr algn="ctr"/>
            <a:r>
              <a:rPr lang="en-US" sz="1400" b="1" dirty="0">
                <a:latin typeface="Palatino"/>
                <a:cs typeface="Palatino"/>
              </a:rPr>
              <a:t>Bachelor of Science in Interdisciplinary Studies with a Concentration in </a:t>
            </a:r>
            <a:r>
              <a:rPr lang="en-US" sz="2800" b="1" dirty="0">
                <a:latin typeface="Palatino"/>
                <a:cs typeface="Palatino"/>
              </a:rPr>
              <a:t>ENVIRONMENTAL SCIENCE</a:t>
            </a:r>
            <a:endParaRPr lang="en-US" sz="2800" dirty="0">
              <a:latin typeface="Palatino"/>
              <a:cs typeface="Palatino"/>
            </a:endParaRPr>
          </a:p>
        </p:txBody>
      </p:sp>
      <p:sp>
        <p:nvSpPr>
          <p:cNvPr id="7" name="Rectangle 6"/>
          <p:cNvSpPr/>
          <p:nvPr/>
        </p:nvSpPr>
        <p:spPr>
          <a:xfrm>
            <a:off x="454910" y="7036148"/>
            <a:ext cx="5961212" cy="1323439"/>
          </a:xfrm>
          <a:prstGeom prst="rect">
            <a:avLst/>
          </a:prstGeom>
        </p:spPr>
        <p:txBody>
          <a:bodyPr wrap="square">
            <a:spAutoFit/>
          </a:bodyPr>
          <a:lstStyle/>
          <a:p>
            <a:pPr algn="ctr"/>
            <a:r>
              <a:rPr lang="en-US" sz="2000" b="1" i="1" dirty="0">
                <a:latin typeface="Palatino"/>
                <a:cs typeface="Palatino"/>
              </a:rPr>
              <a:t>in the</a:t>
            </a:r>
          </a:p>
          <a:p>
            <a:pPr algn="ctr"/>
            <a:endParaRPr lang="en-US" sz="2000" b="1" i="1" dirty="0">
              <a:latin typeface="Palatino"/>
              <a:cs typeface="Palatino"/>
            </a:endParaRPr>
          </a:p>
          <a:p>
            <a:pPr algn="ctr"/>
            <a:r>
              <a:rPr lang="en-US" sz="2000" b="1" i="1" dirty="0">
                <a:latin typeface="Palatino"/>
                <a:cs typeface="Palatino"/>
              </a:rPr>
              <a:t>Department of Atmospheric and </a:t>
            </a:r>
          </a:p>
          <a:p>
            <a:pPr algn="ctr"/>
            <a:r>
              <a:rPr lang="en-US" sz="2000" b="1" i="1" dirty="0">
                <a:latin typeface="Palatino"/>
                <a:cs typeface="Palatino"/>
              </a:rPr>
              <a:t>Environmental Sciences</a:t>
            </a:r>
            <a:endParaRPr lang="en-US" sz="2000" i="1" dirty="0">
              <a:latin typeface="Palatino"/>
              <a:cs typeface="Palatino"/>
            </a:endParaRPr>
          </a:p>
        </p:txBody>
      </p:sp>
      <p:pic>
        <p:nvPicPr>
          <p:cNvPr id="9" name="Picture 8"/>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032000" y="3886200"/>
            <a:ext cx="1885315" cy="2514600"/>
          </a:xfrm>
          <a:prstGeom prst="rect">
            <a:avLst/>
          </a:prstGeom>
          <a:noFill/>
          <a:ln w="28575"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a:ext>
            </a:extLst>
          </a:blip>
          <a:srcRect l="6131" t="3157"/>
          <a:stretch/>
        </p:blipFill>
        <p:spPr>
          <a:xfrm>
            <a:off x="2081118" y="2741142"/>
            <a:ext cx="1311336" cy="1317809"/>
          </a:xfrm>
          <a:prstGeom prst="rect">
            <a:avLst/>
          </a:prstGeom>
          <a:ln w="28575" cmpd="sng">
            <a:solidFill>
              <a:srgbClr val="000000"/>
            </a:solidFill>
          </a:ln>
        </p:spPr>
      </p:pic>
      <p:pic>
        <p:nvPicPr>
          <p:cNvPr id="23" name="Picture 22"/>
          <p:cNvPicPr>
            <a:picLocks noChangeAspect="1"/>
          </p:cNvPicPr>
          <p:nvPr/>
        </p:nvPicPr>
        <p:blipFill>
          <a:blip r:embed="rId7"/>
          <a:stretch>
            <a:fillRect/>
          </a:stretch>
        </p:blipFill>
        <p:spPr>
          <a:xfrm>
            <a:off x="4788443" y="5385435"/>
            <a:ext cx="1611691" cy="1015365"/>
          </a:xfrm>
          <a:prstGeom prst="rect">
            <a:avLst/>
          </a:prstGeom>
          <a:ln w="28575" cmpd="sng">
            <a:solidFill>
              <a:srgbClr val="000000"/>
            </a:solidFill>
          </a:ln>
        </p:spPr>
      </p:pic>
      <p:pic>
        <p:nvPicPr>
          <p:cNvPr id="25" name="Picture 2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679979" y="5283161"/>
            <a:ext cx="1117600" cy="1117600"/>
          </a:xfrm>
          <a:prstGeom prst="rect">
            <a:avLst/>
          </a:prstGeom>
          <a:ln w="28575" cmpd="sng">
            <a:solidFill>
              <a:srgbClr val="000000"/>
            </a:solidFill>
          </a:ln>
        </p:spPr>
      </p:pic>
      <p:pic>
        <p:nvPicPr>
          <p:cNvPr id="15" name="Picture 14" descr="Andes climate research"/>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429000" y="3543300"/>
            <a:ext cx="2971800" cy="1842135"/>
          </a:xfrm>
          <a:prstGeom prst="rect">
            <a:avLst/>
          </a:prstGeom>
          <a:noFill/>
          <a:ln w="28575"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15"/>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l="58689" t="8570" r="4665" b="6466"/>
          <a:stretch/>
        </p:blipFill>
        <p:spPr bwMode="auto">
          <a:xfrm>
            <a:off x="5068696" y="2742529"/>
            <a:ext cx="1331438" cy="1334428"/>
          </a:xfrm>
          <a:prstGeom prst="rect">
            <a:avLst/>
          </a:prstGeom>
          <a:noFill/>
          <a:ln w="28575"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428998" y="2742529"/>
            <a:ext cx="1742721" cy="1334428"/>
          </a:xfrm>
          <a:prstGeom prst="rect">
            <a:avLst/>
          </a:prstGeom>
          <a:ln w="28575" cmpd="sng">
            <a:solidFill>
              <a:srgbClr val="000000"/>
            </a:solidFill>
          </a:ln>
        </p:spPr>
      </p:pic>
      <p:sp>
        <p:nvSpPr>
          <p:cNvPr id="26" name="TextBox 25"/>
          <p:cNvSpPr txBox="1"/>
          <p:nvPr/>
        </p:nvSpPr>
        <p:spPr>
          <a:xfrm>
            <a:off x="1676345" y="8617466"/>
            <a:ext cx="3505305" cy="307777"/>
          </a:xfrm>
          <a:prstGeom prst="rect">
            <a:avLst/>
          </a:prstGeom>
          <a:solidFill>
            <a:srgbClr val="E6E0EC"/>
          </a:solidFill>
        </p:spPr>
        <p:txBody>
          <a:bodyPr wrap="square" rtlCol="0">
            <a:spAutoFit/>
          </a:bodyPr>
          <a:lstStyle/>
          <a:p>
            <a:pPr algn="ctr"/>
            <a:r>
              <a:rPr lang="en-US" sz="1400" dirty="0">
                <a:latin typeface="Palatino"/>
                <a:cs typeface="Palatino"/>
              </a:rPr>
              <a:t>http://</a:t>
            </a:r>
            <a:r>
              <a:rPr lang="en-US" sz="1400" dirty="0" err="1">
                <a:latin typeface="Palatino"/>
                <a:cs typeface="Palatino"/>
              </a:rPr>
              <a:t>www.albany.edu</a:t>
            </a:r>
            <a:r>
              <a:rPr lang="en-US" sz="1400" dirty="0">
                <a:latin typeface="Palatino"/>
                <a:cs typeface="Palatino"/>
              </a:rPr>
              <a:t>/</a:t>
            </a:r>
            <a:r>
              <a:rPr lang="en-US" sz="1400" dirty="0" err="1">
                <a:latin typeface="Palatino"/>
                <a:cs typeface="Palatino"/>
              </a:rPr>
              <a:t>atmos</a:t>
            </a:r>
            <a:r>
              <a:rPr lang="en-US" sz="1400" dirty="0">
                <a:latin typeface="Palatino"/>
                <a:cs typeface="Palatino"/>
              </a:rPr>
              <a:t>/</a:t>
            </a:r>
          </a:p>
        </p:txBody>
      </p:sp>
    </p:spTree>
    <p:extLst>
      <p:ext uri="{BB962C8B-B14F-4D97-AF65-F5344CB8AC3E}">
        <p14:creationId xmlns:p14="http://schemas.microsoft.com/office/powerpoint/2010/main" val="2043854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2542" y="618978"/>
            <a:ext cx="6632916" cy="2954216"/>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4233332" y="6304813"/>
            <a:ext cx="2489201" cy="2661383"/>
          </a:xfrm>
          <a:prstGeom prst="rect">
            <a:avLst/>
          </a:prstGeom>
          <a:solidFill>
            <a:srgbClr val="C3FA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4216398" y="3867464"/>
            <a:ext cx="2506135" cy="2356593"/>
          </a:xfrm>
          <a:prstGeom prst="rect">
            <a:avLst/>
          </a:prstGeom>
          <a:solidFill>
            <a:schemeClr val="accent3">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123067" y="6298074"/>
            <a:ext cx="4050996" cy="2668122"/>
          </a:xfrm>
          <a:prstGeom prst="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123067" y="3878720"/>
            <a:ext cx="4050996" cy="2345338"/>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109000" y="73294"/>
            <a:ext cx="6613533" cy="523220"/>
          </a:xfrm>
          <a:prstGeom prst="rect">
            <a:avLst/>
          </a:prstGeom>
        </p:spPr>
        <p:txBody>
          <a:bodyPr wrap="square">
            <a:spAutoFit/>
          </a:bodyPr>
          <a:lstStyle/>
          <a:p>
            <a:pPr algn="ctr"/>
            <a:r>
              <a:rPr lang="en-US" sz="1400" b="1" dirty="0">
                <a:latin typeface="Palatino"/>
                <a:cs typeface="Palatino"/>
              </a:rPr>
              <a:t>Bachelor of Science in Interdisciplinary Studies with a Concentration in Environmental Science</a:t>
            </a:r>
            <a:endParaRPr lang="en-US" sz="1400" dirty="0">
              <a:latin typeface="Palatino"/>
              <a:cs typeface="Palatino"/>
            </a:endParaRPr>
          </a:p>
        </p:txBody>
      </p:sp>
      <p:sp>
        <p:nvSpPr>
          <p:cNvPr id="3" name="Rectangle 2"/>
          <p:cNvSpPr/>
          <p:nvPr/>
        </p:nvSpPr>
        <p:spPr>
          <a:xfrm>
            <a:off x="381000" y="670530"/>
            <a:ext cx="6129894" cy="2800766"/>
          </a:xfrm>
          <a:prstGeom prst="rect">
            <a:avLst/>
          </a:prstGeom>
          <a:solidFill>
            <a:schemeClr val="accent4">
              <a:lumMod val="20000"/>
              <a:lumOff val="80000"/>
            </a:schemeClr>
          </a:solidFill>
        </p:spPr>
        <p:txBody>
          <a:bodyPr wrap="square">
            <a:spAutoFit/>
          </a:bodyPr>
          <a:lstStyle/>
          <a:p>
            <a:pPr algn="just"/>
            <a:r>
              <a:rPr lang="en-US" sz="1100" b="1" dirty="0">
                <a:latin typeface="Palatino"/>
                <a:cs typeface="Palatino"/>
              </a:rPr>
              <a:t>Environmental issues are some of the greatest challenges we face as human society</a:t>
            </a:r>
            <a:r>
              <a:rPr lang="en-US" sz="1100" dirty="0">
                <a:latin typeface="Palatino"/>
                <a:cs typeface="Palatino"/>
              </a:rPr>
              <a:t>. There is increasing demand for environmental scientists to confront these challenges. Environmental science encompasses the Earth’s oceans, atmosphere, surface, and interior as well as how these physical components of the Earth system interact with life (ecology) and human society. Environmental science plays a central role in major current national and world issues (climate change, sustainability, energy, water resources, and biodiversity). </a:t>
            </a:r>
          </a:p>
          <a:p>
            <a:pPr algn="just"/>
            <a:endParaRPr lang="en-US" sz="1100" dirty="0">
              <a:latin typeface="Palatino"/>
              <a:cs typeface="Palatino"/>
            </a:endParaRPr>
          </a:p>
          <a:p>
            <a:pPr algn="just"/>
            <a:r>
              <a:rPr lang="en-US" sz="1100" dirty="0">
                <a:latin typeface="Palatino"/>
                <a:cs typeface="Palatino"/>
              </a:rPr>
              <a:t>In the </a:t>
            </a:r>
            <a:r>
              <a:rPr lang="en-US" sz="1100" b="1" dirty="0">
                <a:latin typeface="Palatino"/>
                <a:cs typeface="Palatino"/>
              </a:rPr>
              <a:t>Department of Atmospheric and Environmental Sciences (DAES) </a:t>
            </a:r>
            <a:r>
              <a:rPr lang="en-US" sz="1100" dirty="0">
                <a:latin typeface="Palatino"/>
                <a:cs typeface="Palatino"/>
              </a:rPr>
              <a:t>students gain strong and multifaceted education in environmental science. They build a strong foundation in the fundamental basic sciences that govern environmental phenomena. Students gain hands-on experience taking environmental measurements and using software and statistics to unlock the secrets of environmental data. </a:t>
            </a:r>
          </a:p>
          <a:p>
            <a:pPr algn="just"/>
            <a:endParaRPr lang="en-US" sz="1100" dirty="0">
              <a:latin typeface="Palatino"/>
              <a:cs typeface="Palatino"/>
            </a:endParaRPr>
          </a:p>
          <a:p>
            <a:pPr algn="just"/>
            <a:r>
              <a:rPr lang="en-US" sz="1100" dirty="0">
                <a:latin typeface="Palatino"/>
                <a:cs typeface="Palatino"/>
              </a:rPr>
              <a:t>Coursework is taught by 20 full time faculty and staff members, most of who are active and prominent researchers in their fields of study. Faculty and staff members pride themselves in their teaching and several have won national teaching awards. </a:t>
            </a:r>
          </a:p>
        </p:txBody>
      </p:sp>
      <p:sp>
        <p:nvSpPr>
          <p:cNvPr id="16" name="Rectangle 15"/>
          <p:cNvSpPr/>
          <p:nvPr/>
        </p:nvSpPr>
        <p:spPr>
          <a:xfrm>
            <a:off x="63305" y="3586458"/>
            <a:ext cx="6731390" cy="307777"/>
          </a:xfrm>
          <a:prstGeom prst="rect">
            <a:avLst/>
          </a:prstGeom>
        </p:spPr>
        <p:txBody>
          <a:bodyPr wrap="square">
            <a:spAutoFit/>
          </a:bodyPr>
          <a:lstStyle/>
          <a:p>
            <a:pPr algn="ctr"/>
            <a:r>
              <a:rPr lang="en-US" sz="1400" b="1" dirty="0">
                <a:latin typeface="Palatino"/>
                <a:cs typeface="Palatino"/>
              </a:rPr>
              <a:t>Research and Teaching Facilities</a:t>
            </a:r>
          </a:p>
        </p:txBody>
      </p:sp>
      <p:pic>
        <p:nvPicPr>
          <p:cNvPr id="19" name="Picture 1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50989" y="4577989"/>
            <a:ext cx="2258858" cy="1544851"/>
          </a:xfrm>
          <a:prstGeom prst="rect">
            <a:avLst/>
          </a:prstGeom>
        </p:spPr>
      </p:pic>
      <p:sp>
        <p:nvSpPr>
          <p:cNvPr id="21" name="Rectangle 20"/>
          <p:cNvSpPr/>
          <p:nvPr/>
        </p:nvSpPr>
        <p:spPr>
          <a:xfrm>
            <a:off x="4199464" y="3883027"/>
            <a:ext cx="2277561" cy="861774"/>
          </a:xfrm>
          <a:prstGeom prst="rect">
            <a:avLst/>
          </a:prstGeom>
        </p:spPr>
        <p:txBody>
          <a:bodyPr wrap="square">
            <a:spAutoFit/>
          </a:bodyPr>
          <a:lstStyle/>
          <a:p>
            <a:r>
              <a:rPr lang="en-US" sz="1050" b="1" i="1" dirty="0" err="1">
                <a:latin typeface="Palatino"/>
                <a:cs typeface="Palatino"/>
              </a:rPr>
              <a:t>Maproom</a:t>
            </a:r>
            <a:r>
              <a:rPr lang="en-US" sz="1000" dirty="0">
                <a:latin typeface="Palatino"/>
                <a:cs typeface="Palatino"/>
              </a:rPr>
              <a:t>: DAES houses an electronic “map room” for interactive display of meteorological and environmental data</a:t>
            </a:r>
          </a:p>
          <a:p>
            <a:endParaRPr lang="en-US" sz="1000" dirty="0">
              <a:latin typeface="Palatino"/>
              <a:cs typeface="Palatino"/>
            </a:endParaRPr>
          </a:p>
        </p:txBody>
      </p:sp>
      <p:pic>
        <p:nvPicPr>
          <p:cNvPr id="25" name="Picture 24"/>
          <p:cNvPicPr>
            <a:picLocks noChangeAspect="1"/>
          </p:cNvPicPr>
          <p:nvPr/>
        </p:nvPicPr>
        <p:blipFill rotWithShape="1">
          <a:blip r:embed="rId4"/>
          <a:srcRect t="6780" b="18406"/>
          <a:stretch/>
        </p:blipFill>
        <p:spPr>
          <a:xfrm>
            <a:off x="880534" y="7042032"/>
            <a:ext cx="2404532" cy="914706"/>
          </a:xfrm>
          <a:prstGeom prst="rect">
            <a:avLst/>
          </a:prstGeom>
        </p:spPr>
      </p:pic>
      <p:pic>
        <p:nvPicPr>
          <p:cNvPr id="26" name="Picture 2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80533" y="7947868"/>
            <a:ext cx="2386927" cy="938752"/>
          </a:xfrm>
          <a:prstGeom prst="rect">
            <a:avLst/>
          </a:prstGeom>
        </p:spPr>
      </p:pic>
      <p:pic>
        <p:nvPicPr>
          <p:cNvPr id="27" name="Picture 26"/>
          <p:cNvPicPr>
            <a:picLocks noChangeAspect="1"/>
          </p:cNvPicPr>
          <p:nvPr/>
        </p:nvPicPr>
        <p:blipFill rotWithShape="1">
          <a:blip r:embed="rId6" cstate="print">
            <a:extLst>
              <a:ext uri="{28A0092B-C50C-407E-A947-70E740481C1C}">
                <a14:useLocalDpi xmlns:a14="http://schemas.microsoft.com/office/drawing/2010/main"/>
              </a:ext>
            </a:extLst>
          </a:blip>
          <a:srcRect l="13125"/>
          <a:stretch/>
        </p:blipFill>
        <p:spPr>
          <a:xfrm>
            <a:off x="4393324" y="7633858"/>
            <a:ext cx="2083701" cy="1252762"/>
          </a:xfrm>
          <a:prstGeom prst="rect">
            <a:avLst/>
          </a:prstGeom>
        </p:spPr>
      </p:pic>
      <p:sp>
        <p:nvSpPr>
          <p:cNvPr id="18" name="Rectangle 17"/>
          <p:cNvSpPr/>
          <p:nvPr/>
        </p:nvSpPr>
        <p:spPr>
          <a:xfrm>
            <a:off x="4250264" y="6284051"/>
            <a:ext cx="2472269" cy="1323439"/>
          </a:xfrm>
          <a:prstGeom prst="rect">
            <a:avLst/>
          </a:prstGeom>
        </p:spPr>
        <p:txBody>
          <a:bodyPr wrap="square">
            <a:spAutoFit/>
          </a:bodyPr>
          <a:lstStyle/>
          <a:p>
            <a:r>
              <a:rPr lang="en-US" sz="1050" b="1" i="1" dirty="0">
                <a:latin typeface="Palatino"/>
                <a:cs typeface="Palatino"/>
              </a:rPr>
              <a:t>Whiteface Mtn. Observatory</a:t>
            </a:r>
            <a:r>
              <a:rPr lang="en-US" sz="1000" dirty="0">
                <a:latin typeface="Palatino"/>
                <a:cs typeface="Palatino"/>
              </a:rPr>
              <a:t>: The </a:t>
            </a:r>
            <a:r>
              <a:rPr lang="en-US" sz="1000" dirty="0" err="1">
                <a:latin typeface="Palatino"/>
                <a:cs typeface="Palatino"/>
              </a:rPr>
              <a:t>UAlbany</a:t>
            </a:r>
            <a:r>
              <a:rPr lang="en-US" sz="1000" dirty="0">
                <a:latin typeface="Palatino"/>
                <a:cs typeface="Palatino"/>
              </a:rPr>
              <a:t> Atmospheric Sciences Research Center (ASRC) operates an observation center atop Whiteface Mountain in the Adirondacks, measuring chemical species, cloud properties, acid precipitation, and aerosol content.</a:t>
            </a:r>
            <a:endParaRPr lang="en-US" sz="1000" i="1" dirty="0">
              <a:latin typeface="Palatino"/>
              <a:cs typeface="Palatino"/>
            </a:endParaRPr>
          </a:p>
        </p:txBody>
      </p:sp>
      <p:sp>
        <p:nvSpPr>
          <p:cNvPr id="28" name="Rectangle 27"/>
          <p:cNvSpPr/>
          <p:nvPr/>
        </p:nvSpPr>
        <p:spPr>
          <a:xfrm>
            <a:off x="123067" y="3878720"/>
            <a:ext cx="4076397" cy="1015663"/>
          </a:xfrm>
          <a:prstGeom prst="rect">
            <a:avLst/>
          </a:prstGeom>
        </p:spPr>
        <p:txBody>
          <a:bodyPr wrap="square">
            <a:spAutoFit/>
          </a:bodyPr>
          <a:lstStyle/>
          <a:p>
            <a:r>
              <a:rPr lang="en-US" sz="1050" b="1" i="1" dirty="0">
                <a:latin typeface="Palatino"/>
                <a:cs typeface="Palatino"/>
              </a:rPr>
              <a:t>ETEC building</a:t>
            </a:r>
            <a:r>
              <a:rPr lang="en-US" sz="1000" dirty="0">
                <a:latin typeface="Palatino"/>
                <a:cs typeface="Palatino"/>
              </a:rPr>
              <a:t>: Work is underway on a new home for DAES. The new $184 million Emerging Technology and Entrepreneurship (ETEC) building will house DAES starting in 2021. It will have state of the art teaching and research facilities. ETEC will be shared with the Atmospheric Science Research Center, NYS </a:t>
            </a:r>
            <a:r>
              <a:rPr lang="en-US" sz="1000" dirty="0" err="1">
                <a:latin typeface="Palatino"/>
                <a:cs typeface="Palatino"/>
              </a:rPr>
              <a:t>Mesonet</a:t>
            </a:r>
            <a:r>
              <a:rPr lang="en-US" sz="1000" dirty="0">
                <a:latin typeface="Palatino"/>
                <a:cs typeface="Palatino"/>
              </a:rPr>
              <a:t>, and College of Emergency Preparedness, Homeland Security and </a:t>
            </a:r>
            <a:r>
              <a:rPr lang="en-US" sz="1000" dirty="0" err="1">
                <a:latin typeface="Palatino"/>
                <a:cs typeface="Palatino"/>
              </a:rPr>
              <a:t>Cybersecurity</a:t>
            </a:r>
            <a:r>
              <a:rPr lang="en-US" sz="1000" dirty="0">
                <a:latin typeface="Palatino"/>
                <a:cs typeface="Palatino"/>
              </a:rPr>
              <a:t>.</a:t>
            </a:r>
            <a:endParaRPr lang="en-US" sz="1000" i="1" dirty="0">
              <a:latin typeface="Palatino"/>
              <a:cs typeface="Palatino"/>
            </a:endParaRPr>
          </a:p>
        </p:txBody>
      </p:sp>
      <p:sp>
        <p:nvSpPr>
          <p:cNvPr id="29" name="Rectangle 28"/>
          <p:cNvSpPr/>
          <p:nvPr/>
        </p:nvSpPr>
        <p:spPr>
          <a:xfrm>
            <a:off x="237065" y="6298074"/>
            <a:ext cx="3936998" cy="869469"/>
          </a:xfrm>
          <a:prstGeom prst="rect">
            <a:avLst/>
          </a:prstGeom>
        </p:spPr>
        <p:txBody>
          <a:bodyPr wrap="square">
            <a:spAutoFit/>
          </a:bodyPr>
          <a:lstStyle/>
          <a:p>
            <a:r>
              <a:rPr lang="en-US" sz="1050" b="1" i="1" dirty="0">
                <a:latin typeface="Palatino"/>
                <a:cs typeface="Palatino"/>
              </a:rPr>
              <a:t>Field trip and fieldwork destinations</a:t>
            </a:r>
            <a:r>
              <a:rPr lang="en-US" sz="1000" dirty="0">
                <a:latin typeface="Palatino"/>
                <a:cs typeface="Palatino"/>
              </a:rPr>
              <a:t>: Class trips and fieldwork opportunities take advantage of many fantastic nearby environmental sites including: The Albany Pine Bush, The New York State Museum, Thacher State Park, Huyck Preserve, and more!</a:t>
            </a:r>
            <a:endParaRPr lang="en-US" sz="1000" i="1" dirty="0">
              <a:latin typeface="Palatino"/>
              <a:cs typeface="Palatino"/>
            </a:endParaRPr>
          </a:p>
        </p:txBody>
      </p:sp>
      <p:sp>
        <p:nvSpPr>
          <p:cNvPr id="34" name="Rectangle 33"/>
          <p:cNvSpPr/>
          <p:nvPr/>
        </p:nvSpPr>
        <p:spPr>
          <a:xfrm rot="5400000">
            <a:off x="2828468" y="7899758"/>
            <a:ext cx="1198659" cy="246221"/>
          </a:xfrm>
          <a:prstGeom prst="rect">
            <a:avLst/>
          </a:prstGeom>
        </p:spPr>
        <p:txBody>
          <a:bodyPr wrap="none">
            <a:spAutoFit/>
          </a:bodyPr>
          <a:lstStyle/>
          <a:p>
            <a:r>
              <a:rPr lang="en-US" sz="1000" i="1" dirty="0">
                <a:latin typeface="Palatino"/>
                <a:cs typeface="Palatino"/>
              </a:rPr>
              <a:t>Thacher State Park</a:t>
            </a:r>
            <a:endParaRPr lang="en-US" sz="1000" i="1" dirty="0"/>
          </a:p>
        </p:txBody>
      </p:sp>
      <p:pic>
        <p:nvPicPr>
          <p:cNvPr id="6" name="Picture 5" descr="ETEC_380_crop.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4768" y="5006172"/>
            <a:ext cx="2597570" cy="1039028"/>
          </a:xfrm>
          <a:prstGeom prst="rect">
            <a:avLst/>
          </a:prstGeom>
        </p:spPr>
      </p:pic>
    </p:spTree>
    <p:extLst>
      <p:ext uri="{BB962C8B-B14F-4D97-AF65-F5344CB8AC3E}">
        <p14:creationId xmlns:p14="http://schemas.microsoft.com/office/powerpoint/2010/main" val="804806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10154" y="713703"/>
            <a:ext cx="4607169" cy="369332"/>
          </a:xfrm>
          <a:prstGeom prst="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 name="Rectangle 3"/>
          <p:cNvSpPr/>
          <p:nvPr/>
        </p:nvSpPr>
        <p:spPr>
          <a:xfrm>
            <a:off x="86634" y="1301765"/>
            <a:ext cx="6630689" cy="3270235"/>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86640" y="54337"/>
            <a:ext cx="6630683" cy="338554"/>
          </a:xfrm>
          <a:prstGeom prst="rect">
            <a:avLst/>
          </a:prstGeom>
          <a:noFill/>
        </p:spPr>
        <p:txBody>
          <a:bodyPr wrap="square">
            <a:spAutoFit/>
          </a:bodyPr>
          <a:lstStyle/>
          <a:p>
            <a:pPr algn="ctr"/>
            <a:r>
              <a:rPr lang="en-US" sz="1600" b="1" dirty="0">
                <a:latin typeface="Palatino"/>
                <a:cs typeface="Palatino"/>
              </a:rPr>
              <a:t>Curriculum</a:t>
            </a:r>
            <a:endParaRPr lang="en-US" sz="1600" dirty="0">
              <a:latin typeface="Palatino"/>
              <a:cs typeface="Palatino"/>
            </a:endParaRPr>
          </a:p>
        </p:txBody>
      </p:sp>
      <p:sp>
        <p:nvSpPr>
          <p:cNvPr id="3" name="Rectangle 2"/>
          <p:cNvSpPr/>
          <p:nvPr/>
        </p:nvSpPr>
        <p:spPr>
          <a:xfrm>
            <a:off x="86638" y="339059"/>
            <a:ext cx="6630685" cy="369332"/>
          </a:xfrm>
          <a:prstGeom prst="rect">
            <a:avLst/>
          </a:prstGeom>
        </p:spPr>
        <p:txBody>
          <a:bodyPr wrap="square">
            <a:spAutoFit/>
          </a:bodyPr>
          <a:lstStyle/>
          <a:p>
            <a:r>
              <a:rPr lang="en-US" sz="900" dirty="0"/>
              <a:t>Environmental Science is interdisciplinary, tying together knowledge from many areas to understand the world around us. Majors start by building a solid foundation in basic science.  In junior and senior years, curriculum is tailored to specific student interests and goals. </a:t>
            </a:r>
          </a:p>
        </p:txBody>
      </p:sp>
      <p:sp>
        <p:nvSpPr>
          <p:cNvPr id="8" name="Rectangle 7"/>
          <p:cNvSpPr/>
          <p:nvPr/>
        </p:nvSpPr>
        <p:spPr>
          <a:xfrm>
            <a:off x="3551192" y="5759234"/>
            <a:ext cx="3306808" cy="415498"/>
          </a:xfrm>
          <a:prstGeom prst="rect">
            <a:avLst/>
          </a:prstGeom>
          <a:noFill/>
          <a:ln w="15875">
            <a:noFill/>
          </a:ln>
        </p:spPr>
        <p:txBody>
          <a:bodyPr wrap="square" tIns="91440">
            <a:spAutoFit/>
          </a:bodyPr>
          <a:lstStyle/>
          <a:p>
            <a:endParaRPr lang="en-US" sz="900" dirty="0">
              <a:latin typeface="Palatino"/>
              <a:cs typeface="Palatino"/>
            </a:endParaRPr>
          </a:p>
          <a:p>
            <a:endParaRPr lang="en-US" sz="900" dirty="0">
              <a:latin typeface="Palatino"/>
              <a:cs typeface="Palatino"/>
            </a:endParaRPr>
          </a:p>
        </p:txBody>
      </p:sp>
      <p:sp>
        <p:nvSpPr>
          <p:cNvPr id="13" name="Rectangle 12"/>
          <p:cNvSpPr/>
          <p:nvPr/>
        </p:nvSpPr>
        <p:spPr>
          <a:xfrm>
            <a:off x="3403597" y="1186576"/>
            <a:ext cx="3386666" cy="3462487"/>
          </a:xfrm>
          <a:prstGeom prst="rect">
            <a:avLst/>
          </a:prstGeom>
          <a:noFill/>
          <a:ln w="15875">
            <a:noFill/>
          </a:ln>
        </p:spPr>
        <p:txBody>
          <a:bodyPr wrap="square" tIns="91440">
            <a:spAutoFit/>
          </a:bodyPr>
          <a:lstStyle/>
          <a:p>
            <a:pPr algn="ctr"/>
            <a:r>
              <a:rPr lang="en-US" sz="900" i="1" u="sng" dirty="0">
                <a:cs typeface="Palatino"/>
              </a:rPr>
              <a:t>Semester 2</a:t>
            </a:r>
            <a:endParaRPr lang="en-US" sz="900" dirty="0">
              <a:cs typeface="Palatino"/>
            </a:endParaRPr>
          </a:p>
          <a:p>
            <a:r>
              <a:rPr lang="en-US" sz="900" b="1" dirty="0">
                <a:cs typeface="Palatino"/>
              </a:rPr>
              <a:t>ENV  105&amp;106: 	Intro. Environmental Science &amp; Lab (4)</a:t>
            </a:r>
          </a:p>
          <a:p>
            <a:r>
              <a:rPr lang="en-US" sz="900" b="1" dirty="0">
                <a:cs typeface="Palatino"/>
              </a:rPr>
              <a:t>CHM 121:	General Chemistry II (3)</a:t>
            </a:r>
          </a:p>
          <a:p>
            <a:r>
              <a:rPr lang="en-US" sz="900" b="1" dirty="0">
                <a:cs typeface="Palatino"/>
              </a:rPr>
              <a:t>CHM 125:	General Chemistry Lab II (1)</a:t>
            </a:r>
          </a:p>
          <a:p>
            <a:r>
              <a:rPr lang="en-US" sz="900" b="1" dirty="0">
                <a:cs typeface="Palatino"/>
              </a:rPr>
              <a:t>BIO    131:	General Biology: Ecology/Evolution  (3)</a:t>
            </a:r>
          </a:p>
          <a:p>
            <a:r>
              <a:rPr lang="en-US" sz="900" dirty="0">
                <a:cs typeface="Palatino"/>
              </a:rPr>
              <a:t>Elective/Gen-</a:t>
            </a:r>
            <a:r>
              <a:rPr lang="en-US" sz="900" dirty="0" err="1">
                <a:cs typeface="Palatino"/>
              </a:rPr>
              <a:t>ed</a:t>
            </a:r>
            <a:r>
              <a:rPr lang="en-US" sz="900" dirty="0">
                <a:cs typeface="Palatino"/>
              </a:rPr>
              <a:t>				</a:t>
            </a:r>
          </a:p>
          <a:p>
            <a:pPr algn="ctr"/>
            <a:r>
              <a:rPr lang="en-US" sz="900" i="1" u="sng" dirty="0">
                <a:cs typeface="Palatino"/>
              </a:rPr>
              <a:t>Semester 4</a:t>
            </a:r>
            <a:endParaRPr lang="en-US" sz="900" dirty="0">
              <a:cs typeface="Palatino"/>
            </a:endParaRPr>
          </a:p>
          <a:p>
            <a:r>
              <a:rPr lang="en-US" sz="900" b="1" dirty="0">
                <a:cs typeface="Palatino"/>
              </a:rPr>
              <a:t>BIO   202: 	Intro. Biology lab II (1)</a:t>
            </a:r>
          </a:p>
          <a:p>
            <a:r>
              <a:rPr lang="en-US" sz="900" b="1" dirty="0">
                <a:cs typeface="Palatino"/>
              </a:rPr>
              <a:t>ENV  315: 	Environmental Stats. &amp; Computation (4)</a:t>
            </a:r>
            <a:endParaRPr lang="en-US" sz="900" dirty="0">
              <a:cs typeface="Palatino"/>
            </a:endParaRPr>
          </a:p>
          <a:p>
            <a:r>
              <a:rPr lang="en-US" sz="900" b="1" dirty="0">
                <a:cs typeface="Palatino"/>
              </a:rPr>
              <a:t>Specialization requirement</a:t>
            </a:r>
          </a:p>
          <a:p>
            <a:r>
              <a:rPr lang="en-US" sz="900" dirty="0">
                <a:cs typeface="Palatino"/>
              </a:rPr>
              <a:t>Elective/Gen-</a:t>
            </a:r>
            <a:r>
              <a:rPr lang="en-US" sz="900" dirty="0" err="1">
                <a:cs typeface="Palatino"/>
              </a:rPr>
              <a:t>ed</a:t>
            </a:r>
            <a:r>
              <a:rPr lang="en-US" sz="900" dirty="0">
                <a:cs typeface="Palatino"/>
              </a:rPr>
              <a:t>				</a:t>
            </a:r>
          </a:p>
          <a:p>
            <a:r>
              <a:rPr lang="en-US" sz="900" dirty="0">
                <a:cs typeface="Palatino"/>
              </a:rPr>
              <a:t>Elective/Gen-</a:t>
            </a:r>
            <a:r>
              <a:rPr lang="en-US" sz="900" dirty="0" err="1">
                <a:cs typeface="Palatino"/>
              </a:rPr>
              <a:t>ed</a:t>
            </a:r>
            <a:r>
              <a:rPr lang="en-US" sz="900" dirty="0">
                <a:cs typeface="Palatino"/>
              </a:rPr>
              <a:t>	</a:t>
            </a:r>
          </a:p>
          <a:p>
            <a:r>
              <a:rPr lang="en-US" sz="900" dirty="0">
                <a:cs typeface="Palatino"/>
              </a:rPr>
              <a:t>			</a:t>
            </a:r>
          </a:p>
          <a:p>
            <a:pPr algn="ctr"/>
            <a:r>
              <a:rPr lang="en-US" sz="900" i="1" u="sng" dirty="0">
                <a:cs typeface="Palatino"/>
              </a:rPr>
              <a:t>Semester 6</a:t>
            </a:r>
            <a:endParaRPr lang="en-US" sz="900" dirty="0">
              <a:cs typeface="Palatino"/>
            </a:endParaRPr>
          </a:p>
          <a:p>
            <a:r>
              <a:rPr lang="en-US" sz="900" b="1" dirty="0">
                <a:cs typeface="Palatino"/>
              </a:rPr>
              <a:t>ENV 327: 	Meteorological and </a:t>
            </a:r>
            <a:r>
              <a:rPr lang="en-US" sz="900" b="1" dirty="0" err="1">
                <a:cs typeface="Palatino"/>
              </a:rPr>
              <a:t>Envi</a:t>
            </a:r>
            <a:r>
              <a:rPr lang="en-US" sz="900" b="1" dirty="0">
                <a:cs typeface="Palatino"/>
              </a:rPr>
              <a:t>. Measurement (3)</a:t>
            </a:r>
          </a:p>
          <a:p>
            <a:r>
              <a:rPr lang="en-US" sz="900" b="1" dirty="0">
                <a:cs typeface="Palatino"/>
              </a:rPr>
              <a:t>Specialization requirement</a:t>
            </a:r>
          </a:p>
          <a:p>
            <a:r>
              <a:rPr lang="en-US" sz="900" b="1" dirty="0">
                <a:cs typeface="Palatino"/>
              </a:rPr>
              <a:t>Specialization requirement</a:t>
            </a:r>
          </a:p>
          <a:p>
            <a:r>
              <a:rPr lang="en-US" sz="900" dirty="0">
                <a:cs typeface="Palatino"/>
              </a:rPr>
              <a:t>Elective/Gen-</a:t>
            </a:r>
            <a:r>
              <a:rPr lang="en-US" sz="900" dirty="0" err="1">
                <a:cs typeface="Palatino"/>
              </a:rPr>
              <a:t>ed</a:t>
            </a:r>
            <a:r>
              <a:rPr lang="en-US" sz="900" dirty="0">
                <a:cs typeface="Palatino"/>
              </a:rPr>
              <a:t>			</a:t>
            </a:r>
          </a:p>
          <a:p>
            <a:r>
              <a:rPr lang="en-US" sz="900" dirty="0">
                <a:cs typeface="Palatino"/>
              </a:rPr>
              <a:t>Elective/Gen-</a:t>
            </a:r>
            <a:r>
              <a:rPr lang="en-US" sz="900" dirty="0" err="1">
                <a:cs typeface="Palatino"/>
              </a:rPr>
              <a:t>ed</a:t>
            </a:r>
            <a:r>
              <a:rPr lang="en-US" sz="900" dirty="0">
                <a:cs typeface="Palatino"/>
              </a:rPr>
              <a:t>			</a:t>
            </a:r>
          </a:p>
          <a:p>
            <a:pPr algn="ctr"/>
            <a:r>
              <a:rPr lang="en-US" sz="900" i="1" u="sng" dirty="0">
                <a:cs typeface="Palatino"/>
              </a:rPr>
              <a:t>Semester 8</a:t>
            </a:r>
            <a:endParaRPr lang="en-US" sz="900" dirty="0">
              <a:cs typeface="Palatino"/>
            </a:endParaRPr>
          </a:p>
          <a:p>
            <a:r>
              <a:rPr lang="en-US" sz="900" b="1" dirty="0">
                <a:cs typeface="Palatino"/>
              </a:rPr>
              <a:t>ENV 490: 	Major Topics in Environmental Science (3)	</a:t>
            </a:r>
          </a:p>
          <a:p>
            <a:r>
              <a:rPr lang="en-US" sz="900" b="1" dirty="0">
                <a:cs typeface="Palatino"/>
              </a:rPr>
              <a:t>Specialization elective</a:t>
            </a:r>
            <a:r>
              <a:rPr lang="en-US" sz="900" dirty="0">
                <a:cs typeface="Palatino"/>
              </a:rPr>
              <a:t>	</a:t>
            </a:r>
          </a:p>
          <a:p>
            <a:r>
              <a:rPr lang="en-US" sz="900" b="1" dirty="0">
                <a:cs typeface="Palatino"/>
              </a:rPr>
              <a:t>Specialization elective</a:t>
            </a:r>
            <a:r>
              <a:rPr lang="en-US" sz="900" dirty="0">
                <a:cs typeface="Palatino"/>
              </a:rPr>
              <a:t>				</a:t>
            </a:r>
          </a:p>
          <a:p>
            <a:r>
              <a:rPr lang="en-US" sz="900" dirty="0">
                <a:cs typeface="Palatino"/>
              </a:rPr>
              <a:t>Elective / Internship / Research</a:t>
            </a:r>
          </a:p>
        </p:txBody>
      </p:sp>
      <p:sp>
        <p:nvSpPr>
          <p:cNvPr id="15" name="Rectangle 14"/>
          <p:cNvSpPr/>
          <p:nvPr/>
        </p:nvSpPr>
        <p:spPr>
          <a:xfrm>
            <a:off x="86643" y="4797907"/>
            <a:ext cx="3342359" cy="2125496"/>
          </a:xfrm>
          <a:prstGeom prst="rect">
            <a:avLst/>
          </a:prstGeom>
          <a:solidFill>
            <a:srgbClr val="C3FA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86643" y="6934199"/>
            <a:ext cx="3342359" cy="2209801"/>
          </a:xfrm>
          <a:prstGeom prst="rect">
            <a:avLst/>
          </a:prstGeom>
          <a:solidFill>
            <a:srgbClr val="EBF1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3445932" y="4797907"/>
            <a:ext cx="3271391" cy="2125496"/>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445932" y="6940258"/>
            <a:ext cx="3271391" cy="2203741"/>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92753" y="1195043"/>
            <a:ext cx="3125122" cy="3462487"/>
          </a:xfrm>
          <a:prstGeom prst="rect">
            <a:avLst/>
          </a:prstGeom>
          <a:noFill/>
          <a:ln w="15875">
            <a:noFill/>
          </a:ln>
        </p:spPr>
        <p:txBody>
          <a:bodyPr wrap="square" tIns="91440">
            <a:spAutoFit/>
          </a:bodyPr>
          <a:lstStyle/>
          <a:p>
            <a:pPr algn="ctr"/>
            <a:r>
              <a:rPr lang="en-US" sz="900" i="1" u="sng" dirty="0">
                <a:cs typeface="Palatino"/>
              </a:rPr>
              <a:t>Semester I</a:t>
            </a:r>
            <a:r>
              <a:rPr lang="en-US" sz="900" i="1" dirty="0">
                <a:cs typeface="Palatino"/>
              </a:rPr>
              <a:t>			</a:t>
            </a:r>
          </a:p>
          <a:p>
            <a:r>
              <a:rPr lang="en-US" sz="900" b="1" dirty="0">
                <a:cs typeface="Palatino"/>
              </a:rPr>
              <a:t>MAT  112:	Calculus I (4)		</a:t>
            </a:r>
          </a:p>
          <a:p>
            <a:r>
              <a:rPr lang="en-US" sz="900" b="1" dirty="0">
                <a:cs typeface="Palatino"/>
              </a:rPr>
              <a:t>CHM 120:  	General Chemistry I  (3)</a:t>
            </a:r>
          </a:p>
          <a:p>
            <a:r>
              <a:rPr lang="en-US" sz="900" b="1" dirty="0">
                <a:cs typeface="Palatino"/>
              </a:rPr>
              <a:t>CHM 124:	General Chemistry Lab I</a:t>
            </a:r>
            <a:r>
              <a:rPr lang="en-US" sz="900" dirty="0">
                <a:cs typeface="Palatino"/>
              </a:rPr>
              <a:t> </a:t>
            </a:r>
            <a:r>
              <a:rPr lang="en-US" sz="900" b="1" dirty="0">
                <a:cs typeface="Palatino"/>
              </a:rPr>
              <a:t>(1)</a:t>
            </a:r>
          </a:p>
          <a:p>
            <a:r>
              <a:rPr lang="en-US" sz="900" b="1" dirty="0">
                <a:cs typeface="Palatino"/>
              </a:rPr>
              <a:t>BIO    130:	General Biology: Molecular/Cell (3)</a:t>
            </a:r>
          </a:p>
          <a:p>
            <a:r>
              <a:rPr lang="en-US" sz="900" dirty="0">
                <a:cs typeface="Palatino"/>
              </a:rPr>
              <a:t>Elective/University Gen. Ed. Requirement	</a:t>
            </a:r>
          </a:p>
          <a:p>
            <a:pPr algn="ctr"/>
            <a:r>
              <a:rPr lang="en-US" sz="900" i="1" u="sng" dirty="0">
                <a:cs typeface="Palatino"/>
              </a:rPr>
              <a:t>Semester 3</a:t>
            </a:r>
            <a:r>
              <a:rPr lang="en-US" sz="900" i="1" dirty="0">
                <a:cs typeface="Palatino"/>
              </a:rPr>
              <a:t>			</a:t>
            </a:r>
          </a:p>
          <a:p>
            <a:r>
              <a:rPr lang="en-US" sz="900" b="1" dirty="0">
                <a:cs typeface="Palatino"/>
              </a:rPr>
              <a:t>PHY 140: 	Physics I (3)</a:t>
            </a:r>
          </a:p>
          <a:p>
            <a:r>
              <a:rPr lang="en-US" sz="900" b="1" dirty="0">
                <a:cs typeface="Palatino"/>
              </a:rPr>
              <a:t>ENV 221: 	Understanding the Earth (3)</a:t>
            </a:r>
          </a:p>
          <a:p>
            <a:r>
              <a:rPr lang="en-US" sz="900" b="1" dirty="0">
                <a:cs typeface="Palatino"/>
              </a:rPr>
              <a:t>BIO   201: 	Intro. Biology lab I</a:t>
            </a:r>
            <a:r>
              <a:rPr lang="en-US" sz="900" dirty="0">
                <a:cs typeface="Palatino"/>
              </a:rPr>
              <a:t> </a:t>
            </a:r>
            <a:r>
              <a:rPr lang="en-US" sz="900" b="1" dirty="0">
                <a:cs typeface="Palatino"/>
              </a:rPr>
              <a:t>(1)</a:t>
            </a:r>
            <a:r>
              <a:rPr lang="en-US" sz="900" dirty="0">
                <a:cs typeface="Palatino"/>
              </a:rPr>
              <a:t>	</a:t>
            </a:r>
            <a:endParaRPr lang="en-US" sz="900" b="1" dirty="0">
              <a:cs typeface="Palatino"/>
            </a:endParaRPr>
          </a:p>
          <a:p>
            <a:r>
              <a:rPr lang="en-US" sz="900" b="1" dirty="0">
                <a:cs typeface="Palatino"/>
              </a:rPr>
              <a:t>ATM 210: 	Atmospheric Structure/Circulation (3)</a:t>
            </a:r>
          </a:p>
          <a:p>
            <a:r>
              <a:rPr lang="en-US" sz="900" dirty="0">
                <a:cs typeface="Palatino"/>
              </a:rPr>
              <a:t>Elective/Gen-</a:t>
            </a:r>
            <a:r>
              <a:rPr lang="en-US" sz="900" dirty="0" err="1">
                <a:cs typeface="Palatino"/>
              </a:rPr>
              <a:t>ed</a:t>
            </a:r>
            <a:r>
              <a:rPr lang="en-US" sz="900" dirty="0">
                <a:cs typeface="Palatino"/>
              </a:rPr>
              <a:t>	</a:t>
            </a:r>
          </a:p>
          <a:p>
            <a:r>
              <a:rPr lang="en-US" sz="900" dirty="0">
                <a:cs typeface="Palatino"/>
              </a:rPr>
              <a:t>			</a:t>
            </a:r>
          </a:p>
          <a:p>
            <a:pPr algn="ctr"/>
            <a:r>
              <a:rPr lang="en-US" sz="900" i="1" u="sng" dirty="0">
                <a:cs typeface="Palatino"/>
              </a:rPr>
              <a:t>Semester 5</a:t>
            </a:r>
            <a:endParaRPr lang="en-US" sz="900" i="1" dirty="0">
              <a:cs typeface="Palatino"/>
            </a:endParaRPr>
          </a:p>
          <a:p>
            <a:r>
              <a:rPr lang="en-US" sz="900" b="1" dirty="0">
                <a:cs typeface="Palatino"/>
              </a:rPr>
              <a:t>ENV  302:	Ocean Science (3)</a:t>
            </a:r>
          </a:p>
          <a:p>
            <a:r>
              <a:rPr lang="en-US" sz="900" b="1" dirty="0">
                <a:cs typeface="Palatino"/>
              </a:rPr>
              <a:t>BIO   330:	Principles of Ecology &amp; Evolution (3)</a:t>
            </a:r>
            <a:r>
              <a:rPr lang="en-US" sz="900" dirty="0">
                <a:cs typeface="Palatino"/>
              </a:rPr>
              <a:t> </a:t>
            </a:r>
            <a:r>
              <a:rPr lang="en-US" sz="900" b="1" dirty="0">
                <a:cs typeface="Palatino"/>
              </a:rPr>
              <a:t>Specialization requirement</a:t>
            </a:r>
            <a:r>
              <a:rPr lang="en-US" sz="900" dirty="0">
                <a:cs typeface="Palatino"/>
              </a:rPr>
              <a:t> 			</a:t>
            </a:r>
          </a:p>
          <a:p>
            <a:r>
              <a:rPr lang="en-US" sz="900" dirty="0">
                <a:cs typeface="Palatino"/>
              </a:rPr>
              <a:t>Elective/Gen-</a:t>
            </a:r>
            <a:r>
              <a:rPr lang="en-US" sz="900" dirty="0" err="1">
                <a:cs typeface="Palatino"/>
              </a:rPr>
              <a:t>ed</a:t>
            </a:r>
            <a:endParaRPr lang="en-US" sz="900" dirty="0">
              <a:cs typeface="Palatino"/>
            </a:endParaRPr>
          </a:p>
          <a:p>
            <a:r>
              <a:rPr lang="en-US" sz="900" dirty="0">
                <a:cs typeface="Palatino"/>
              </a:rPr>
              <a:t>Elective/Gen-</a:t>
            </a:r>
            <a:r>
              <a:rPr lang="en-US" sz="900" dirty="0" err="1">
                <a:cs typeface="Palatino"/>
              </a:rPr>
              <a:t>ed</a:t>
            </a:r>
            <a:r>
              <a:rPr lang="en-US" sz="900" dirty="0">
                <a:cs typeface="Palatino"/>
              </a:rPr>
              <a:t>	</a:t>
            </a:r>
          </a:p>
          <a:p>
            <a:pPr algn="ctr"/>
            <a:r>
              <a:rPr lang="en-US" sz="900" i="1" u="sng" dirty="0">
                <a:cs typeface="Palatino"/>
              </a:rPr>
              <a:t>Semester 7</a:t>
            </a:r>
            <a:r>
              <a:rPr lang="en-US" sz="900" dirty="0">
                <a:cs typeface="Palatino"/>
              </a:rPr>
              <a:t>	</a:t>
            </a:r>
          </a:p>
          <a:p>
            <a:r>
              <a:rPr lang="en-US" sz="900" b="1" dirty="0">
                <a:cs typeface="Palatino"/>
              </a:rPr>
              <a:t>Specialization requirement</a:t>
            </a:r>
          </a:p>
          <a:p>
            <a:r>
              <a:rPr lang="en-US" sz="900" b="1" dirty="0">
                <a:cs typeface="Palatino"/>
              </a:rPr>
              <a:t>Specialization elective</a:t>
            </a:r>
            <a:r>
              <a:rPr lang="en-US" sz="900" dirty="0">
                <a:cs typeface="Palatino"/>
              </a:rPr>
              <a:t>			</a:t>
            </a:r>
          </a:p>
          <a:p>
            <a:r>
              <a:rPr lang="en-US" sz="900" b="1" dirty="0">
                <a:cs typeface="Palatino"/>
              </a:rPr>
              <a:t>Specialization elective</a:t>
            </a:r>
            <a:r>
              <a:rPr lang="en-US" sz="900" dirty="0">
                <a:cs typeface="Palatino"/>
              </a:rPr>
              <a:t>	</a:t>
            </a:r>
          </a:p>
          <a:p>
            <a:r>
              <a:rPr lang="en-US" sz="900" dirty="0">
                <a:cs typeface="Palatino"/>
              </a:rPr>
              <a:t>Elective / Internship / Research</a:t>
            </a:r>
          </a:p>
        </p:txBody>
      </p:sp>
      <p:sp>
        <p:nvSpPr>
          <p:cNvPr id="14" name="Rectangle 13"/>
          <p:cNvSpPr/>
          <p:nvPr/>
        </p:nvSpPr>
        <p:spPr>
          <a:xfrm>
            <a:off x="86633" y="6901375"/>
            <a:ext cx="3033058" cy="2262158"/>
          </a:xfrm>
          <a:prstGeom prst="rect">
            <a:avLst/>
          </a:prstGeom>
          <a:noFill/>
          <a:ln w="15875">
            <a:noFill/>
          </a:ln>
        </p:spPr>
        <p:txBody>
          <a:bodyPr wrap="square" tIns="91440">
            <a:spAutoFit/>
          </a:bodyPr>
          <a:lstStyle/>
          <a:p>
            <a:r>
              <a:rPr lang="en-US" sz="900" b="1" dirty="0">
                <a:latin typeface="Calibri"/>
                <a:cs typeface="Calibri"/>
              </a:rPr>
              <a:t>Ecosystems </a:t>
            </a:r>
            <a:r>
              <a:rPr lang="en-US" sz="900" dirty="0">
                <a:latin typeface="Calibri"/>
                <a:cs typeface="Calibri"/>
              </a:rPr>
              <a:t>(22 credits)</a:t>
            </a:r>
            <a:endParaRPr lang="en-US" sz="900" b="1" dirty="0">
              <a:latin typeface="Calibri"/>
              <a:cs typeface="Calibri"/>
            </a:endParaRPr>
          </a:p>
          <a:p>
            <a:pPr algn="ctr"/>
            <a:r>
              <a:rPr lang="en-US" sz="900" i="1" u="sng" dirty="0">
                <a:cs typeface="Palatino"/>
              </a:rPr>
              <a:t>Required (10 credits)</a:t>
            </a:r>
          </a:p>
          <a:p>
            <a:r>
              <a:rPr lang="en-US" sz="900" b="1" dirty="0"/>
              <a:t>BIO 212: Introductory Genetics</a:t>
            </a:r>
          </a:p>
          <a:p>
            <a:r>
              <a:rPr lang="en-US" sz="900" b="1" dirty="0"/>
              <a:t>BIO 327: Experimental Ecology</a:t>
            </a:r>
          </a:p>
          <a:p>
            <a:r>
              <a:rPr lang="en-US" sz="900" b="1" dirty="0"/>
              <a:t>BIO 401: Ecology</a:t>
            </a:r>
            <a:endParaRPr lang="en-US" sz="900" b="1" dirty="0">
              <a:cs typeface="Palatino"/>
            </a:endParaRPr>
          </a:p>
          <a:p>
            <a:pPr algn="ctr"/>
            <a:r>
              <a:rPr lang="en-US" sz="900" i="1" u="sng" dirty="0"/>
              <a:t>Sample Electives (choose 12 credits)</a:t>
            </a:r>
            <a:r>
              <a:rPr lang="en-US" sz="900" i="1" dirty="0">
                <a:latin typeface="Palatino"/>
                <a:cs typeface="Palatino"/>
              </a:rPr>
              <a:t>	</a:t>
            </a:r>
          </a:p>
          <a:p>
            <a:r>
              <a:rPr lang="en-US" sz="700" dirty="0"/>
              <a:t>ANT 418: Culture, Environment, and Health</a:t>
            </a:r>
          </a:p>
          <a:p>
            <a:r>
              <a:rPr lang="en-US" sz="700" dirty="0"/>
              <a:t>ANT 419: Human Evolutionary and Environmental Physiology</a:t>
            </a:r>
          </a:p>
          <a:p>
            <a:r>
              <a:rPr lang="en-US" sz="700" dirty="0"/>
              <a:t>ATM 301: Surface Hydrology and Hydrometeorology</a:t>
            </a:r>
          </a:p>
          <a:p>
            <a:r>
              <a:rPr lang="en-US" sz="700" dirty="0"/>
              <a:t>BIO 329: Genetics of Human Disease</a:t>
            </a:r>
          </a:p>
          <a:p>
            <a:r>
              <a:rPr lang="en-US" sz="700" dirty="0"/>
              <a:t>BIO 402: Evolution</a:t>
            </a:r>
          </a:p>
          <a:p>
            <a:r>
              <a:rPr lang="en-US" sz="700" dirty="0"/>
              <a:t>ENV 250: Environmental Sustainability</a:t>
            </a:r>
          </a:p>
          <a:p>
            <a:r>
              <a:rPr lang="en-US" sz="700" dirty="0"/>
              <a:t>ENV 404: The Adirondack Environment</a:t>
            </a:r>
          </a:p>
          <a:p>
            <a:r>
              <a:rPr lang="en-US" sz="700" dirty="0"/>
              <a:t>GOG 407:  Biogeography</a:t>
            </a:r>
          </a:p>
          <a:p>
            <a:r>
              <a:rPr lang="en-US" sz="700" dirty="0"/>
              <a:t>GOG 424: Landscape Ecology</a:t>
            </a:r>
          </a:p>
          <a:p>
            <a:r>
              <a:rPr lang="en-US" sz="700" dirty="0"/>
              <a:t>GOG 433: Urban Ecology</a:t>
            </a:r>
          </a:p>
          <a:p>
            <a:r>
              <a:rPr lang="en-US" sz="700" dirty="0"/>
              <a:t>GOG 496: Geographic Information Systems</a:t>
            </a:r>
          </a:p>
          <a:p>
            <a:r>
              <a:rPr lang="en-US" sz="700" dirty="0"/>
              <a:t>HSPH 321: Global Environmental Issues and Their Effect on Human Health</a:t>
            </a:r>
          </a:p>
        </p:txBody>
      </p:sp>
      <p:sp>
        <p:nvSpPr>
          <p:cNvPr id="20" name="Rectangle 19"/>
          <p:cNvSpPr/>
          <p:nvPr/>
        </p:nvSpPr>
        <p:spPr>
          <a:xfrm>
            <a:off x="86635" y="1088703"/>
            <a:ext cx="6714073" cy="246221"/>
          </a:xfrm>
          <a:prstGeom prst="rect">
            <a:avLst/>
          </a:prstGeom>
        </p:spPr>
        <p:txBody>
          <a:bodyPr wrap="square">
            <a:spAutoFit/>
          </a:bodyPr>
          <a:lstStyle/>
          <a:p>
            <a:r>
              <a:rPr lang="en-US" sz="1000" dirty="0">
                <a:latin typeface="Palatino"/>
                <a:cs typeface="Palatino"/>
              </a:rPr>
              <a:t>Sample four-year plan for an ENV major.       		       </a:t>
            </a:r>
            <a:r>
              <a:rPr lang="en-US" sz="900" b="1" dirty="0">
                <a:latin typeface="Palatino"/>
                <a:cs typeface="Palatino"/>
              </a:rPr>
              <a:t>required classes listed in bold </a:t>
            </a:r>
            <a:r>
              <a:rPr lang="en-US" sz="900" dirty="0">
                <a:latin typeface="Palatino"/>
                <a:cs typeface="Palatino"/>
              </a:rPr>
              <a:t>(credits in parentheses)</a:t>
            </a:r>
            <a:endParaRPr lang="en-US" sz="900" dirty="0"/>
          </a:p>
        </p:txBody>
      </p:sp>
      <p:sp>
        <p:nvSpPr>
          <p:cNvPr id="21" name="Rectangle 20"/>
          <p:cNvSpPr/>
          <p:nvPr/>
        </p:nvSpPr>
        <p:spPr>
          <a:xfrm>
            <a:off x="2138381" y="778530"/>
            <a:ext cx="755335" cy="246221"/>
          </a:xfrm>
          <a:prstGeom prst="rect">
            <a:avLst/>
          </a:prstGeom>
          <a:solidFill>
            <a:srgbClr val="C3FAFF"/>
          </a:solidFill>
        </p:spPr>
        <p:txBody>
          <a:bodyPr wrap="none">
            <a:spAutoFit/>
          </a:bodyPr>
          <a:lstStyle/>
          <a:p>
            <a:r>
              <a:rPr lang="en-US" sz="1000" dirty="0"/>
              <a:t>Geography</a:t>
            </a:r>
          </a:p>
        </p:txBody>
      </p:sp>
      <p:sp>
        <p:nvSpPr>
          <p:cNvPr id="22" name="Rectangle 21"/>
          <p:cNvSpPr/>
          <p:nvPr/>
        </p:nvSpPr>
        <p:spPr>
          <a:xfrm>
            <a:off x="2926471" y="778530"/>
            <a:ext cx="1762021" cy="246221"/>
          </a:xfrm>
          <a:prstGeom prst="rect">
            <a:avLst/>
          </a:prstGeom>
          <a:solidFill>
            <a:schemeClr val="accent6">
              <a:lumMod val="20000"/>
              <a:lumOff val="80000"/>
            </a:schemeClr>
          </a:solidFill>
        </p:spPr>
        <p:txBody>
          <a:bodyPr wrap="none">
            <a:spAutoFit/>
          </a:bodyPr>
          <a:lstStyle/>
          <a:p>
            <a:r>
              <a:rPr lang="en-US" sz="1000" dirty="0"/>
              <a:t>Sustainability Science &amp; Policy</a:t>
            </a:r>
          </a:p>
        </p:txBody>
      </p:sp>
      <p:sp>
        <p:nvSpPr>
          <p:cNvPr id="23" name="Rectangle 22"/>
          <p:cNvSpPr/>
          <p:nvPr/>
        </p:nvSpPr>
        <p:spPr>
          <a:xfrm>
            <a:off x="5539672" y="778530"/>
            <a:ext cx="1000256" cy="246221"/>
          </a:xfrm>
          <a:prstGeom prst="rect">
            <a:avLst/>
          </a:prstGeom>
          <a:solidFill>
            <a:schemeClr val="tx2">
              <a:lumMod val="20000"/>
              <a:lumOff val="80000"/>
            </a:schemeClr>
          </a:solidFill>
        </p:spPr>
        <p:txBody>
          <a:bodyPr wrap="none">
            <a:spAutoFit/>
          </a:bodyPr>
          <a:lstStyle/>
          <a:p>
            <a:r>
              <a:rPr lang="en-US" sz="1000" dirty="0"/>
              <a:t>Climate Change</a:t>
            </a:r>
          </a:p>
        </p:txBody>
      </p:sp>
      <p:sp>
        <p:nvSpPr>
          <p:cNvPr id="24" name="Rectangle 23"/>
          <p:cNvSpPr/>
          <p:nvPr/>
        </p:nvSpPr>
        <p:spPr>
          <a:xfrm>
            <a:off x="4718956" y="778530"/>
            <a:ext cx="786857" cy="246221"/>
          </a:xfrm>
          <a:prstGeom prst="rect">
            <a:avLst/>
          </a:prstGeom>
          <a:solidFill>
            <a:schemeClr val="accent3">
              <a:lumMod val="20000"/>
              <a:lumOff val="80000"/>
            </a:schemeClr>
          </a:solidFill>
        </p:spPr>
        <p:txBody>
          <a:bodyPr wrap="none">
            <a:spAutoFit/>
          </a:bodyPr>
          <a:lstStyle/>
          <a:p>
            <a:r>
              <a:rPr lang="en-US" sz="1000" dirty="0"/>
              <a:t>Ecosystems</a:t>
            </a:r>
          </a:p>
        </p:txBody>
      </p:sp>
      <p:sp>
        <p:nvSpPr>
          <p:cNvPr id="25" name="Rectangle 24"/>
          <p:cNvSpPr/>
          <p:nvPr/>
        </p:nvSpPr>
        <p:spPr>
          <a:xfrm>
            <a:off x="86638" y="713703"/>
            <a:ext cx="2023515" cy="369332"/>
          </a:xfrm>
          <a:prstGeom prst="rect">
            <a:avLst/>
          </a:prstGeom>
          <a:solidFill>
            <a:schemeClr val="bg1">
              <a:lumMod val="85000"/>
            </a:schemeClr>
          </a:solidFill>
        </p:spPr>
        <p:txBody>
          <a:bodyPr wrap="square">
            <a:spAutoFit/>
          </a:bodyPr>
          <a:lstStyle/>
          <a:p>
            <a:pPr algn="r"/>
            <a:r>
              <a:rPr lang="en-US" sz="900" i="1" dirty="0">
                <a:latin typeface="Palatino"/>
                <a:cs typeface="Palatino"/>
              </a:rPr>
              <a:t>Students choose from four areas of specialization:</a:t>
            </a:r>
            <a:endParaRPr lang="en-US" sz="900" i="1" dirty="0"/>
          </a:p>
        </p:txBody>
      </p:sp>
      <p:sp>
        <p:nvSpPr>
          <p:cNvPr id="26" name="Rectangle 25"/>
          <p:cNvSpPr/>
          <p:nvPr/>
        </p:nvSpPr>
        <p:spPr>
          <a:xfrm>
            <a:off x="86634" y="4572857"/>
            <a:ext cx="6630690" cy="246221"/>
          </a:xfrm>
          <a:prstGeom prst="rect">
            <a:avLst/>
          </a:prstGeom>
        </p:spPr>
        <p:txBody>
          <a:bodyPr wrap="square">
            <a:spAutoFit/>
          </a:bodyPr>
          <a:lstStyle/>
          <a:p>
            <a:r>
              <a:rPr lang="en-US" sz="1000" dirty="0">
                <a:latin typeface="Palatino"/>
                <a:cs typeface="Palatino"/>
              </a:rPr>
              <a:t>Requirements for environmental science specializations (students pick one) </a:t>
            </a:r>
            <a:endParaRPr lang="en-US" sz="900" dirty="0"/>
          </a:p>
        </p:txBody>
      </p:sp>
      <p:sp>
        <p:nvSpPr>
          <p:cNvPr id="28" name="Rectangle 27"/>
          <p:cNvSpPr/>
          <p:nvPr/>
        </p:nvSpPr>
        <p:spPr>
          <a:xfrm>
            <a:off x="86634" y="4730170"/>
            <a:ext cx="3033057" cy="2262158"/>
          </a:xfrm>
          <a:prstGeom prst="rect">
            <a:avLst/>
          </a:prstGeom>
          <a:noFill/>
          <a:ln w="15875">
            <a:noFill/>
          </a:ln>
        </p:spPr>
        <p:txBody>
          <a:bodyPr wrap="square" tIns="91440">
            <a:spAutoFit/>
          </a:bodyPr>
          <a:lstStyle/>
          <a:p>
            <a:r>
              <a:rPr lang="en-US" sz="900" b="1" dirty="0"/>
              <a:t>Geography </a:t>
            </a:r>
            <a:r>
              <a:rPr lang="en-US" sz="900" dirty="0"/>
              <a:t>(22 credits):</a:t>
            </a:r>
          </a:p>
          <a:p>
            <a:pPr algn="ctr"/>
            <a:r>
              <a:rPr lang="en-US" sz="900" i="1" u="sng" dirty="0"/>
              <a:t>Required courses (10 credits) </a:t>
            </a:r>
          </a:p>
          <a:p>
            <a:r>
              <a:rPr lang="en-US" sz="900" b="1" dirty="0"/>
              <a:t>GOG/USP 220: 	Introductory Urban Geography</a:t>
            </a:r>
          </a:p>
          <a:p>
            <a:r>
              <a:rPr lang="en-US" sz="900" b="1" dirty="0"/>
              <a:t>GOG 290: 	Introduction to Cartography</a:t>
            </a:r>
          </a:p>
          <a:p>
            <a:r>
              <a:rPr lang="en-US" sz="900" b="1" dirty="0"/>
              <a:t>GOG 496/USP 456: Geographic Information Systems (GIS)</a:t>
            </a:r>
          </a:p>
          <a:p>
            <a:pPr algn="ctr"/>
            <a:r>
              <a:rPr lang="en-US" sz="900" i="1" u="sng" dirty="0"/>
              <a:t>Sample Electives (choose 12 credits)</a:t>
            </a:r>
            <a:endParaRPr lang="en-US" sz="900" i="1" dirty="0">
              <a:latin typeface="Palatino"/>
              <a:cs typeface="Palatino"/>
            </a:endParaRPr>
          </a:p>
          <a:p>
            <a:r>
              <a:rPr lang="en-US" sz="700" dirty="0"/>
              <a:t>GOG 330: Principles of Environmental Management</a:t>
            </a:r>
          </a:p>
          <a:p>
            <a:r>
              <a:rPr lang="en-US" sz="700" dirty="0"/>
              <a:t>GOG 344: World Population</a:t>
            </a:r>
          </a:p>
          <a:p>
            <a:r>
              <a:rPr lang="en-US" sz="700" dirty="0"/>
              <a:t>GOG 354: Environment &amp; Development</a:t>
            </a:r>
          </a:p>
          <a:p>
            <a:r>
              <a:rPr lang="en-US" sz="700" dirty="0"/>
              <a:t>GOG 375: Methods of Urban Analysis</a:t>
            </a:r>
          </a:p>
          <a:p>
            <a:r>
              <a:rPr lang="en-US" sz="700" dirty="0"/>
              <a:t>GOG 414: Computer Mapping</a:t>
            </a:r>
          </a:p>
          <a:p>
            <a:r>
              <a:rPr lang="en-US" sz="700" dirty="0"/>
              <a:t>GOG 430: Environmental Planning</a:t>
            </a:r>
          </a:p>
          <a:p>
            <a:r>
              <a:rPr lang="en-US" sz="700" dirty="0"/>
              <a:t>GOG 460: People, Place, and Power</a:t>
            </a:r>
          </a:p>
          <a:p>
            <a:r>
              <a:rPr lang="en-US" sz="700" dirty="0"/>
              <a:t>GOG 484/5: Remote Sensing I/II</a:t>
            </a:r>
          </a:p>
          <a:p>
            <a:r>
              <a:rPr lang="en-US" sz="700" dirty="0"/>
              <a:t>ENV 250: Environmental Sustainability</a:t>
            </a:r>
          </a:p>
          <a:p>
            <a:r>
              <a:rPr lang="en-US" sz="700" dirty="0"/>
              <a:t>ENV 404: The Adirondack Environment</a:t>
            </a:r>
          </a:p>
          <a:p>
            <a:r>
              <a:rPr lang="en-US" sz="700" dirty="0"/>
              <a:t>ATM 301: Surface Hydrology and Hydrometeorology</a:t>
            </a:r>
          </a:p>
          <a:p>
            <a:r>
              <a:rPr lang="en-US" sz="700" dirty="0"/>
              <a:t>ATM 405: Water and Climate Change</a:t>
            </a:r>
          </a:p>
        </p:txBody>
      </p:sp>
      <p:sp>
        <p:nvSpPr>
          <p:cNvPr id="29" name="Rectangle 28"/>
          <p:cNvSpPr/>
          <p:nvPr/>
        </p:nvSpPr>
        <p:spPr>
          <a:xfrm>
            <a:off x="3505201" y="4732881"/>
            <a:ext cx="3033046" cy="2262158"/>
          </a:xfrm>
          <a:prstGeom prst="rect">
            <a:avLst/>
          </a:prstGeom>
          <a:noFill/>
          <a:ln w="15875">
            <a:noFill/>
          </a:ln>
        </p:spPr>
        <p:txBody>
          <a:bodyPr wrap="square" tIns="91440">
            <a:spAutoFit/>
          </a:bodyPr>
          <a:lstStyle/>
          <a:p>
            <a:r>
              <a:rPr lang="en-US" sz="900" b="1" dirty="0"/>
              <a:t>Sustainability Science and Policy</a:t>
            </a:r>
            <a:r>
              <a:rPr lang="en-US" sz="900" dirty="0"/>
              <a:t> (21 credits):</a:t>
            </a:r>
          </a:p>
          <a:p>
            <a:pPr algn="ctr"/>
            <a:r>
              <a:rPr lang="en-US" sz="900" i="1" u="sng" dirty="0"/>
              <a:t>Required courses (9 credits)</a:t>
            </a:r>
          </a:p>
          <a:p>
            <a:r>
              <a:rPr lang="en-US" sz="900" b="1" dirty="0"/>
              <a:t>ATM 304:  Air Quality</a:t>
            </a:r>
          </a:p>
          <a:p>
            <a:r>
              <a:rPr lang="en-US" sz="900" b="1" dirty="0"/>
              <a:t>ENV 250: 	  Environmental Sustainability</a:t>
            </a:r>
          </a:p>
          <a:p>
            <a:r>
              <a:rPr lang="en-US" sz="900" b="1" dirty="0"/>
              <a:t>RPOS 399: Topics in Political Science and/or Public Policy</a:t>
            </a:r>
          </a:p>
          <a:p>
            <a:pPr algn="ctr"/>
            <a:r>
              <a:rPr lang="en-US" sz="900" i="1" u="sng" dirty="0"/>
              <a:t>Sample Electives (choose 12 credits)</a:t>
            </a:r>
          </a:p>
          <a:p>
            <a:r>
              <a:rPr lang="en-US" sz="700" dirty="0"/>
              <a:t>ANT 418: Culture, Environment, and Health</a:t>
            </a:r>
          </a:p>
          <a:p>
            <a:r>
              <a:rPr lang="en-US" sz="700" dirty="0"/>
              <a:t>ATM 405: Water and Climate Change</a:t>
            </a:r>
          </a:p>
          <a:p>
            <a:r>
              <a:rPr lang="en-US" sz="700" dirty="0"/>
              <a:t>ATM 413: Weather, Climate, and Societal Impacts</a:t>
            </a:r>
          </a:p>
          <a:p>
            <a:r>
              <a:rPr lang="en-US" sz="700" dirty="0"/>
              <a:t>BIO 311: World Food Crisis</a:t>
            </a:r>
          </a:p>
          <a:p>
            <a:r>
              <a:rPr lang="en-US" sz="700" dirty="0"/>
              <a:t>ENV 404: The Adirondack Environment</a:t>
            </a:r>
          </a:p>
          <a:p>
            <a:r>
              <a:rPr lang="en-US" sz="700" dirty="0"/>
              <a:t>GOG 220: Introductory Urban Geography</a:t>
            </a:r>
          </a:p>
          <a:p>
            <a:r>
              <a:rPr lang="en-US" sz="700" dirty="0"/>
              <a:t>GOG 344: World Population</a:t>
            </a:r>
          </a:p>
          <a:p>
            <a:r>
              <a:rPr lang="en-US" sz="700" dirty="0"/>
              <a:t>GOG 430: Environmental Planning</a:t>
            </a:r>
          </a:p>
          <a:p>
            <a:r>
              <a:rPr lang="en-US" sz="700" dirty="0"/>
              <a:t>RPAD 366: International Environmental Policy</a:t>
            </a:r>
          </a:p>
          <a:p>
            <a:r>
              <a:rPr lang="en-US" sz="700" dirty="0"/>
              <a:t>HSPH 321: Global Environmental Issues and Their Effect on Human Health</a:t>
            </a:r>
          </a:p>
          <a:p>
            <a:r>
              <a:rPr lang="en-US" sz="700" dirty="0"/>
              <a:t>HSPH 323: Environmental Laboratory Perspectives in Public Health</a:t>
            </a:r>
          </a:p>
          <a:p>
            <a:r>
              <a:rPr lang="en-US" sz="700" dirty="0"/>
              <a:t>HSPH 332: Epidemiology and Biostatistics</a:t>
            </a:r>
          </a:p>
        </p:txBody>
      </p:sp>
      <p:sp>
        <p:nvSpPr>
          <p:cNvPr id="30" name="Rectangle 29"/>
          <p:cNvSpPr/>
          <p:nvPr/>
        </p:nvSpPr>
        <p:spPr>
          <a:xfrm>
            <a:off x="3524098" y="6892902"/>
            <a:ext cx="3033046" cy="2185213"/>
          </a:xfrm>
          <a:prstGeom prst="rect">
            <a:avLst/>
          </a:prstGeom>
          <a:noFill/>
          <a:ln w="15875">
            <a:noFill/>
          </a:ln>
        </p:spPr>
        <p:txBody>
          <a:bodyPr wrap="square" tIns="91440">
            <a:spAutoFit/>
          </a:bodyPr>
          <a:lstStyle/>
          <a:p>
            <a:r>
              <a:rPr lang="en-US" sz="900" i="1" dirty="0"/>
              <a:t> </a:t>
            </a:r>
            <a:r>
              <a:rPr lang="en-US" sz="900" b="1" dirty="0"/>
              <a:t>Climate Change </a:t>
            </a:r>
            <a:r>
              <a:rPr lang="en-US" sz="900" dirty="0"/>
              <a:t>(21 credits):</a:t>
            </a:r>
          </a:p>
          <a:p>
            <a:pPr algn="ctr"/>
            <a:r>
              <a:rPr lang="en-US" sz="900" i="1" u="sng" dirty="0"/>
              <a:t>Required (12 credits)</a:t>
            </a:r>
          </a:p>
          <a:p>
            <a:r>
              <a:rPr lang="en-US" sz="900" b="1" dirty="0"/>
              <a:t>ATM 306: Climate Variability and Change</a:t>
            </a:r>
          </a:p>
          <a:p>
            <a:r>
              <a:rPr lang="en-US" sz="900" b="1" dirty="0"/>
              <a:t>ATM 405: Water and Climate Change</a:t>
            </a:r>
          </a:p>
          <a:p>
            <a:r>
              <a:rPr lang="en-US" sz="900" b="1" dirty="0"/>
              <a:t>ENV 415:  Climate Laboratory</a:t>
            </a:r>
          </a:p>
          <a:p>
            <a:r>
              <a:rPr lang="en-US" sz="900" b="1" dirty="0"/>
              <a:t>ENV 450:  Paleoclimatology</a:t>
            </a:r>
          </a:p>
          <a:p>
            <a:pPr algn="ctr"/>
            <a:r>
              <a:rPr lang="en-US" sz="900" i="1" u="sng" dirty="0"/>
              <a:t>Sample Electives (choose 9 credits)</a:t>
            </a:r>
          </a:p>
          <a:p>
            <a:r>
              <a:rPr lang="en-US" sz="700" dirty="0"/>
              <a:t>ATM 301: Hydrology and Hydrometeorology</a:t>
            </a:r>
          </a:p>
          <a:p>
            <a:r>
              <a:rPr lang="en-US" sz="700" dirty="0"/>
              <a:t>ATM 304: Air Quality</a:t>
            </a:r>
          </a:p>
          <a:p>
            <a:r>
              <a:rPr lang="en-US" sz="700" dirty="0"/>
              <a:t>ATM 307: Introduction to Atmospheric Chemistry</a:t>
            </a:r>
          </a:p>
          <a:p>
            <a:r>
              <a:rPr lang="en-US" sz="700" dirty="0"/>
              <a:t>ATM 335: Meteorological Remote Sensing</a:t>
            </a:r>
          </a:p>
          <a:p>
            <a:r>
              <a:rPr lang="en-US" sz="700" dirty="0"/>
              <a:t>ATM 413: Weather, Climate Change, and Societal Impacts</a:t>
            </a:r>
          </a:p>
          <a:p>
            <a:r>
              <a:rPr lang="en-US" sz="700" dirty="0"/>
              <a:t>ATM 414: Air Pollution Meteorology</a:t>
            </a:r>
          </a:p>
          <a:p>
            <a:r>
              <a:rPr lang="en-US" sz="700" dirty="0"/>
              <a:t>ENV 404: The Adirondack Environment</a:t>
            </a:r>
          </a:p>
          <a:p>
            <a:r>
              <a:rPr lang="en-US" sz="700" dirty="0"/>
              <a:t>RPAD 366: International Environmental Policy</a:t>
            </a:r>
          </a:p>
          <a:p>
            <a:r>
              <a:rPr lang="en-US" sz="700" dirty="0"/>
              <a:t>RPOS 266: International Political Economic Science</a:t>
            </a:r>
          </a:p>
          <a:p>
            <a:r>
              <a:rPr lang="en-US" sz="700" dirty="0"/>
              <a:t>HSPH 321: Global Environmental Issues and Their Effect on Hu</a:t>
            </a:r>
          </a:p>
        </p:txBody>
      </p:sp>
    </p:spTree>
    <p:extLst>
      <p:ext uri="{BB962C8B-B14F-4D97-AF65-F5344CB8AC3E}">
        <p14:creationId xmlns:p14="http://schemas.microsoft.com/office/powerpoint/2010/main" val="804806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7952" y="530764"/>
            <a:ext cx="3486580" cy="4624498"/>
          </a:xfrm>
          <a:prstGeom prst="rect">
            <a:avLst/>
          </a:prstGeom>
          <a:solidFill>
            <a:schemeClr val="accent3">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147951" y="5221870"/>
            <a:ext cx="6592713" cy="364273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p:cNvSpPr/>
          <p:nvPr/>
        </p:nvSpPr>
        <p:spPr>
          <a:xfrm>
            <a:off x="3733800" y="558184"/>
            <a:ext cx="3014957" cy="231639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147952" y="78028"/>
            <a:ext cx="6600806" cy="338554"/>
          </a:xfrm>
          <a:prstGeom prst="rect">
            <a:avLst/>
          </a:prstGeom>
        </p:spPr>
        <p:txBody>
          <a:bodyPr wrap="square">
            <a:spAutoFit/>
          </a:bodyPr>
          <a:lstStyle/>
          <a:p>
            <a:pPr algn="ctr"/>
            <a:r>
              <a:rPr lang="en-US" sz="1600" b="1" dirty="0">
                <a:latin typeface="Palatino"/>
                <a:cs typeface="Palatino"/>
              </a:rPr>
              <a:t>Internship and Research Opportunities</a:t>
            </a:r>
            <a:endParaRPr lang="en-US" sz="1600" dirty="0">
              <a:latin typeface="Palatino"/>
              <a:cs typeface="Palatino"/>
            </a:endParaRPr>
          </a:p>
        </p:txBody>
      </p:sp>
      <p:sp>
        <p:nvSpPr>
          <p:cNvPr id="3" name="Rectangle 2"/>
          <p:cNvSpPr/>
          <p:nvPr/>
        </p:nvSpPr>
        <p:spPr>
          <a:xfrm>
            <a:off x="152580" y="823879"/>
            <a:ext cx="3481952" cy="4341188"/>
          </a:xfrm>
          <a:prstGeom prst="rect">
            <a:avLst/>
          </a:prstGeom>
          <a:solidFill>
            <a:schemeClr val="accent3">
              <a:lumMod val="20000"/>
              <a:lumOff val="80000"/>
            </a:schemeClr>
          </a:solidFill>
        </p:spPr>
        <p:txBody>
          <a:bodyPr wrap="square">
            <a:spAutoFit/>
          </a:bodyPr>
          <a:lstStyle/>
          <a:p>
            <a:pPr>
              <a:lnSpc>
                <a:spcPct val="110000"/>
              </a:lnSpc>
            </a:pPr>
            <a:r>
              <a:rPr lang="en-US" sz="1050" b="1" i="1" u="sng" dirty="0">
                <a:latin typeface="Palatino"/>
                <a:cs typeface="Palatino"/>
              </a:rPr>
              <a:t>Internships</a:t>
            </a:r>
            <a:r>
              <a:rPr lang="en-US" sz="1050" dirty="0">
                <a:latin typeface="Palatino"/>
                <a:cs typeface="Palatino"/>
              </a:rPr>
              <a:t>:  </a:t>
            </a:r>
          </a:p>
          <a:p>
            <a:pPr>
              <a:lnSpc>
                <a:spcPct val="110000"/>
              </a:lnSpc>
            </a:pPr>
            <a:endParaRPr lang="en-US" sz="1050" dirty="0">
              <a:latin typeface="Palatino"/>
              <a:cs typeface="Palatino"/>
            </a:endParaRPr>
          </a:p>
          <a:p>
            <a:pPr algn="just">
              <a:lnSpc>
                <a:spcPct val="110000"/>
              </a:lnSpc>
            </a:pPr>
            <a:r>
              <a:rPr lang="en-US" sz="1000" dirty="0">
                <a:latin typeface="Palatino"/>
                <a:cs typeface="Palatino"/>
              </a:rPr>
              <a:t>DAES students have many nearby opportunities for </a:t>
            </a:r>
            <a:r>
              <a:rPr lang="en-US" sz="1000" b="1" dirty="0">
                <a:latin typeface="Palatino"/>
                <a:cs typeface="Palatino"/>
              </a:rPr>
              <a:t>paid and volunteer internships and seasonal jobs</a:t>
            </a:r>
            <a:r>
              <a:rPr lang="en-US" sz="1000" dirty="0">
                <a:latin typeface="Palatino"/>
                <a:cs typeface="Palatino"/>
              </a:rPr>
              <a:t>, all of which can provide students with a valuable learning experience and credit towards the major.  Some examples are:</a:t>
            </a:r>
          </a:p>
          <a:p>
            <a:pPr>
              <a:lnSpc>
                <a:spcPct val="110000"/>
              </a:lnSpc>
            </a:pPr>
            <a:endParaRPr lang="en-US" sz="1000" b="1" i="1" dirty="0">
              <a:latin typeface="Palatino"/>
              <a:cs typeface="Palatino"/>
            </a:endParaRPr>
          </a:p>
          <a:p>
            <a:pPr marL="171450" indent="-171450">
              <a:lnSpc>
                <a:spcPct val="110000"/>
              </a:lnSpc>
              <a:buFont typeface="Arial"/>
              <a:buChar char="•"/>
            </a:pPr>
            <a:r>
              <a:rPr lang="en-US" sz="1000" b="1" dirty="0">
                <a:latin typeface="Palatino"/>
                <a:cs typeface="Palatino"/>
              </a:rPr>
              <a:t>NY State Department of Environmental Conservation</a:t>
            </a:r>
            <a:r>
              <a:rPr lang="en-US" sz="1000" b="1" u="sng" dirty="0">
                <a:latin typeface="Palatino"/>
                <a:cs typeface="Palatino"/>
              </a:rPr>
              <a:t> </a:t>
            </a:r>
            <a:r>
              <a:rPr lang="en-US" sz="1000" dirty="0">
                <a:latin typeface="Palatino"/>
                <a:cs typeface="Palatino"/>
              </a:rPr>
              <a:t>is the state agency tasked with protecting and enhancing the environment of New York. </a:t>
            </a:r>
          </a:p>
          <a:p>
            <a:pPr marL="171450" indent="-171450">
              <a:lnSpc>
                <a:spcPct val="110000"/>
              </a:lnSpc>
              <a:buFont typeface="Arial"/>
              <a:buChar char="•"/>
            </a:pPr>
            <a:r>
              <a:rPr lang="en-US" sz="1000" b="1" dirty="0">
                <a:latin typeface="Palatino"/>
                <a:cs typeface="Palatino"/>
              </a:rPr>
              <a:t>NY State Museum </a:t>
            </a:r>
            <a:r>
              <a:rPr lang="en-US" sz="1000" dirty="0">
                <a:latin typeface="Palatino"/>
                <a:cs typeface="Palatino"/>
              </a:rPr>
              <a:t>houses a wealth of artifacts on the ecology, geology, anthropology, and culture of the state.</a:t>
            </a:r>
          </a:p>
          <a:p>
            <a:pPr marL="171450" indent="-171450">
              <a:lnSpc>
                <a:spcPct val="110000"/>
              </a:lnSpc>
              <a:buFont typeface="Arial"/>
              <a:buChar char="•"/>
            </a:pPr>
            <a:r>
              <a:rPr lang="en-US" sz="1000" b="1" dirty="0">
                <a:latin typeface="Palatino"/>
                <a:cs typeface="Palatino"/>
              </a:rPr>
              <a:t>New York State </a:t>
            </a:r>
            <a:r>
              <a:rPr lang="en-US" sz="1000" b="1" dirty="0" err="1">
                <a:latin typeface="Palatino"/>
                <a:cs typeface="Palatino"/>
              </a:rPr>
              <a:t>Mesonet</a:t>
            </a:r>
            <a:r>
              <a:rPr lang="en-US" sz="1000" b="1" i="1" dirty="0">
                <a:latin typeface="Palatino"/>
                <a:cs typeface="Palatino"/>
              </a:rPr>
              <a:t> </a:t>
            </a:r>
            <a:r>
              <a:rPr lang="en-US" sz="1000" dirty="0">
                <a:latin typeface="Palatino"/>
                <a:cs typeface="Palatino"/>
              </a:rPr>
              <a:t>is a network of 126 environmental stations across the state based on the </a:t>
            </a:r>
            <a:r>
              <a:rPr lang="en-US" sz="1000" dirty="0" err="1">
                <a:latin typeface="Palatino"/>
                <a:cs typeface="Palatino"/>
              </a:rPr>
              <a:t>UAlbany</a:t>
            </a:r>
            <a:r>
              <a:rPr lang="en-US" sz="1000" dirty="0">
                <a:latin typeface="Palatino"/>
                <a:cs typeface="Palatino"/>
              </a:rPr>
              <a:t> campus. </a:t>
            </a:r>
          </a:p>
          <a:p>
            <a:pPr marL="171450" indent="-171450">
              <a:lnSpc>
                <a:spcPct val="110000"/>
              </a:lnSpc>
              <a:buFont typeface="Arial"/>
              <a:buChar char="•"/>
            </a:pPr>
            <a:r>
              <a:rPr lang="en-US" sz="1000" b="1" dirty="0">
                <a:latin typeface="Palatino"/>
                <a:cs typeface="Palatino"/>
              </a:rPr>
              <a:t>Albany Pine Bush Preserve Commission</a:t>
            </a:r>
            <a:r>
              <a:rPr lang="en-US" sz="1000" b="1" i="1" dirty="0">
                <a:latin typeface="Palatino"/>
                <a:cs typeface="Palatino"/>
              </a:rPr>
              <a:t> </a:t>
            </a:r>
            <a:r>
              <a:rPr lang="en-US" sz="1000" dirty="0">
                <a:latin typeface="Palatino"/>
                <a:cs typeface="Palatino"/>
              </a:rPr>
              <a:t>protects and manages open space and wildlife at the one of the best remaining examples of an inland pine barrens ecosystem in the world</a:t>
            </a:r>
            <a:endParaRPr lang="en-US" sz="1000" b="1" i="1" dirty="0">
              <a:latin typeface="Palatino"/>
              <a:cs typeface="Palatino"/>
            </a:endParaRPr>
          </a:p>
          <a:p>
            <a:pPr marL="171450" indent="-171450">
              <a:lnSpc>
                <a:spcPct val="110000"/>
              </a:lnSpc>
              <a:buFont typeface="Arial"/>
              <a:buChar char="•"/>
            </a:pPr>
            <a:r>
              <a:rPr lang="en-US" sz="1000" b="1" dirty="0">
                <a:latin typeface="Palatino"/>
                <a:cs typeface="Palatino"/>
              </a:rPr>
              <a:t>Huyck Preserve and Biological Research Station</a:t>
            </a:r>
            <a:r>
              <a:rPr lang="en-US" sz="1000" b="1" i="1" dirty="0">
                <a:latin typeface="Palatino"/>
                <a:cs typeface="Palatino"/>
              </a:rPr>
              <a:t> </a:t>
            </a:r>
            <a:r>
              <a:rPr lang="en-US" sz="1000" dirty="0">
                <a:latin typeface="Palatino"/>
                <a:cs typeface="Palatino"/>
              </a:rPr>
              <a:t>is a non-profit organization with over  2,000 acres of forest, field, and wetland habitat. It is dedicated to research, education, recreation, and conservation.</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r="28125"/>
          <a:stretch/>
        </p:blipFill>
        <p:spPr>
          <a:xfrm>
            <a:off x="3743757" y="2954957"/>
            <a:ext cx="2996908" cy="2132187"/>
          </a:xfrm>
          <a:prstGeom prst="rect">
            <a:avLst/>
          </a:prstGeom>
          <a:ln>
            <a:solidFill>
              <a:srgbClr val="000000"/>
            </a:solidFill>
          </a:ln>
        </p:spPr>
      </p:pic>
      <p:sp>
        <p:nvSpPr>
          <p:cNvPr id="7" name="Rectangle 6"/>
          <p:cNvSpPr/>
          <p:nvPr/>
        </p:nvSpPr>
        <p:spPr>
          <a:xfrm>
            <a:off x="3751849" y="2954957"/>
            <a:ext cx="2996908" cy="246221"/>
          </a:xfrm>
          <a:prstGeom prst="rect">
            <a:avLst/>
          </a:prstGeom>
          <a:solidFill>
            <a:schemeClr val="bg1">
              <a:alpha val="70000"/>
            </a:schemeClr>
          </a:solidFill>
        </p:spPr>
        <p:txBody>
          <a:bodyPr wrap="square">
            <a:spAutoFit/>
          </a:bodyPr>
          <a:lstStyle/>
          <a:p>
            <a:pPr algn="just"/>
            <a:r>
              <a:rPr lang="en-US" sz="1000" b="1" i="1" dirty="0">
                <a:solidFill>
                  <a:srgbClr val="000D92"/>
                </a:solidFill>
                <a:latin typeface="Palatino"/>
                <a:cs typeface="Palatino"/>
              </a:rPr>
              <a:t>New York State </a:t>
            </a:r>
            <a:r>
              <a:rPr lang="en-US" sz="1000" b="1" i="1" dirty="0" err="1">
                <a:solidFill>
                  <a:srgbClr val="000D92"/>
                </a:solidFill>
                <a:latin typeface="Palatino"/>
                <a:cs typeface="Palatino"/>
              </a:rPr>
              <a:t>Mesonet</a:t>
            </a:r>
            <a:r>
              <a:rPr lang="en-US" sz="1000" b="1" i="1" dirty="0">
                <a:solidFill>
                  <a:srgbClr val="000D92"/>
                </a:solidFill>
                <a:latin typeface="Palatino"/>
                <a:cs typeface="Palatino"/>
              </a:rPr>
              <a:t> internship</a:t>
            </a:r>
          </a:p>
        </p:txBody>
      </p:sp>
      <p:sp>
        <p:nvSpPr>
          <p:cNvPr id="8" name="Rectangle 7"/>
          <p:cNvSpPr/>
          <p:nvPr/>
        </p:nvSpPr>
        <p:spPr>
          <a:xfrm>
            <a:off x="3869221" y="5320051"/>
            <a:ext cx="2752265" cy="3123932"/>
          </a:xfrm>
          <a:prstGeom prst="rect">
            <a:avLst/>
          </a:prstGeom>
          <a:solidFill>
            <a:schemeClr val="accent4">
              <a:lumMod val="20000"/>
              <a:lumOff val="80000"/>
            </a:schemeClr>
          </a:solidFill>
        </p:spPr>
        <p:txBody>
          <a:bodyPr wrap="square">
            <a:spAutoFit/>
          </a:bodyPr>
          <a:lstStyle/>
          <a:p>
            <a:pPr algn="just"/>
            <a:r>
              <a:rPr lang="en-US" sz="1050" b="1" dirty="0">
                <a:latin typeface="Palatino"/>
                <a:cs typeface="Palatino"/>
              </a:rPr>
              <a:t>Research:  </a:t>
            </a:r>
          </a:p>
          <a:p>
            <a:pPr algn="just"/>
            <a:endParaRPr lang="en-US" sz="1050" dirty="0">
              <a:latin typeface="Palatino"/>
              <a:cs typeface="Palatino"/>
            </a:endParaRPr>
          </a:p>
          <a:p>
            <a:pPr algn="just"/>
            <a:r>
              <a:rPr lang="en-US" sz="900" b="1" dirty="0">
                <a:latin typeface="Palatino"/>
                <a:cs typeface="Palatino"/>
              </a:rPr>
              <a:t>Many students work on a research project (for credit) with a faculty member during their junior or senior year.  </a:t>
            </a:r>
            <a:r>
              <a:rPr lang="en-US" sz="900" dirty="0">
                <a:latin typeface="Palatino"/>
                <a:cs typeface="Palatino"/>
              </a:rPr>
              <a:t>Research ideas may come directly from faculty, but students often come up with their own ideas that fit with a specific faculty member’s research interests.</a:t>
            </a:r>
          </a:p>
          <a:p>
            <a:pPr algn="just"/>
            <a:endParaRPr lang="en-US" sz="1050" b="1" dirty="0">
              <a:latin typeface="Palatino"/>
              <a:cs typeface="Palatino"/>
            </a:endParaRPr>
          </a:p>
          <a:p>
            <a:r>
              <a:rPr lang="en-US" sz="1000" b="1" dirty="0">
                <a:latin typeface="Palatino"/>
                <a:cs typeface="Palatino"/>
              </a:rPr>
              <a:t>Some recent undergraduate research projects include:</a:t>
            </a:r>
          </a:p>
          <a:p>
            <a:pPr algn="just"/>
            <a:endParaRPr lang="en-US" sz="1050" b="1" dirty="0">
              <a:latin typeface="Palatino"/>
              <a:cs typeface="Palatino"/>
            </a:endParaRPr>
          </a:p>
          <a:p>
            <a:r>
              <a:rPr lang="en-US" sz="800" dirty="0">
                <a:cs typeface="Palatino"/>
              </a:rPr>
              <a:t>• “Geospatial Energy and Life Cycle Assessment of Oscillating Water Column Systems in the Northeast”</a:t>
            </a:r>
          </a:p>
          <a:p>
            <a:endParaRPr lang="en-US" sz="800" dirty="0">
              <a:cs typeface="Palatino"/>
            </a:endParaRPr>
          </a:p>
          <a:p>
            <a:r>
              <a:rPr lang="en-US" sz="800" dirty="0">
                <a:cs typeface="Palatino"/>
              </a:rPr>
              <a:t>• “</a:t>
            </a:r>
            <a:r>
              <a:rPr lang="en-US" sz="800" dirty="0"/>
              <a:t>Exploring Bird Evolution: An Ornithology Lesson for Middle and High School Students”</a:t>
            </a:r>
            <a:endParaRPr lang="en-US" sz="800" dirty="0">
              <a:cs typeface="Palatino"/>
            </a:endParaRPr>
          </a:p>
          <a:p>
            <a:endParaRPr lang="en-US" sz="800" dirty="0">
              <a:cs typeface="Palatino"/>
            </a:endParaRPr>
          </a:p>
          <a:p>
            <a:pPr>
              <a:buFont typeface="Arial"/>
              <a:buChar char="•"/>
            </a:pPr>
            <a:r>
              <a:rPr lang="en-US" sz="800" dirty="0">
                <a:cs typeface="Palatino"/>
              </a:rPr>
              <a:t> “The impact of ENSO and AMO on selected glaciers in the Andes of South America”</a:t>
            </a:r>
          </a:p>
          <a:p>
            <a:endParaRPr lang="en-US" sz="800" dirty="0">
              <a:cs typeface="Palatino"/>
            </a:endParaRPr>
          </a:p>
          <a:p>
            <a:pPr algn="just"/>
            <a:endParaRPr lang="en-US" sz="900" dirty="0">
              <a:cs typeface="Palatino"/>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58248" y="600519"/>
            <a:ext cx="1068076" cy="635839"/>
          </a:xfrm>
          <a:prstGeom prst="rect">
            <a:avLst/>
          </a:prstGeom>
        </p:spPr>
      </p:pic>
      <p:pic>
        <p:nvPicPr>
          <p:cNvPr id="11" name="Picture 10"/>
          <p:cNvPicPr>
            <a:picLocks noChangeAspect="1"/>
          </p:cNvPicPr>
          <p:nvPr/>
        </p:nvPicPr>
        <p:blipFill>
          <a:blip r:embed="rId4"/>
          <a:stretch>
            <a:fillRect/>
          </a:stretch>
        </p:blipFill>
        <p:spPr>
          <a:xfrm>
            <a:off x="3904951" y="1970775"/>
            <a:ext cx="752003" cy="762030"/>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56798" y="1970775"/>
            <a:ext cx="1354667" cy="602827"/>
          </a:xfrm>
          <a:prstGeom prst="rect">
            <a:avLst/>
          </a:prstGeom>
        </p:spPr>
      </p:pic>
      <p:pic>
        <p:nvPicPr>
          <p:cNvPr id="16" name="Picture 15"/>
          <p:cNvPicPr>
            <a:picLocks noChangeAspect="1"/>
          </p:cNvPicPr>
          <p:nvPr/>
        </p:nvPicPr>
        <p:blipFill>
          <a:blip r:embed="rId6"/>
          <a:stretch>
            <a:fillRect/>
          </a:stretch>
        </p:blipFill>
        <p:spPr>
          <a:xfrm>
            <a:off x="4346793" y="1324401"/>
            <a:ext cx="1183469" cy="812649"/>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444665" y="600519"/>
            <a:ext cx="1107603" cy="1130207"/>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07396" y="5308600"/>
            <a:ext cx="1653572" cy="2205333"/>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888014" y="5535149"/>
            <a:ext cx="1952901" cy="1388391"/>
          </a:xfrm>
          <a:prstGeom prst="rect">
            <a:avLst/>
          </a:prstGeom>
        </p:spPr>
      </p:pic>
      <p:sp>
        <p:nvSpPr>
          <p:cNvPr id="20" name="Rectangle 19"/>
          <p:cNvSpPr/>
          <p:nvPr/>
        </p:nvSpPr>
        <p:spPr>
          <a:xfrm>
            <a:off x="1870177" y="5543394"/>
            <a:ext cx="1953048" cy="369332"/>
          </a:xfrm>
          <a:prstGeom prst="rect">
            <a:avLst/>
          </a:prstGeom>
        </p:spPr>
        <p:txBody>
          <a:bodyPr wrap="square">
            <a:spAutoFit/>
          </a:bodyPr>
          <a:lstStyle/>
          <a:p>
            <a:r>
              <a:rPr lang="en-US" sz="900" dirty="0">
                <a:solidFill>
                  <a:srgbClr val="FFFFFF"/>
                </a:solidFill>
              </a:rPr>
              <a:t>The endangered </a:t>
            </a:r>
            <a:r>
              <a:rPr lang="en-US" sz="900" dirty="0" err="1">
                <a:solidFill>
                  <a:srgbClr val="FFFFFF"/>
                </a:solidFill>
              </a:rPr>
              <a:t>Karner</a:t>
            </a:r>
            <a:r>
              <a:rPr lang="en-US" sz="900" dirty="0">
                <a:solidFill>
                  <a:srgbClr val="FFFFFF"/>
                </a:solidFill>
              </a:rPr>
              <a:t> Blue Butterfly</a:t>
            </a:r>
          </a:p>
          <a:p>
            <a:r>
              <a:rPr lang="en-US" sz="900" dirty="0">
                <a:solidFill>
                  <a:srgbClr val="FFFFFF"/>
                </a:solidFill>
              </a:rPr>
              <a:t>(found at Albany Pine Bush)</a:t>
            </a:r>
          </a:p>
        </p:txBody>
      </p:sp>
      <p:pic>
        <p:nvPicPr>
          <p:cNvPr id="22" name="Picture 2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886945" y="7061289"/>
            <a:ext cx="1942490" cy="1594384"/>
          </a:xfrm>
          <a:prstGeom prst="rect">
            <a:avLst/>
          </a:prstGeom>
        </p:spPr>
      </p:pic>
      <p:sp>
        <p:nvSpPr>
          <p:cNvPr id="26" name="Rectangle 25"/>
          <p:cNvSpPr/>
          <p:nvPr/>
        </p:nvSpPr>
        <p:spPr>
          <a:xfrm>
            <a:off x="668954" y="6696991"/>
            <a:ext cx="1201733" cy="461665"/>
          </a:xfrm>
          <a:prstGeom prst="rect">
            <a:avLst/>
          </a:prstGeom>
        </p:spPr>
        <p:txBody>
          <a:bodyPr wrap="square">
            <a:spAutoFit/>
          </a:bodyPr>
          <a:lstStyle/>
          <a:p>
            <a:pPr algn="r"/>
            <a:r>
              <a:rPr lang="en-US" sz="1200" b="1" dirty="0">
                <a:solidFill>
                  <a:srgbClr val="FFFFFF"/>
                </a:solidFill>
                <a:latin typeface="Palatino"/>
                <a:cs typeface="Palatino"/>
              </a:rPr>
              <a:t>The Huyck Preserve </a:t>
            </a:r>
            <a:endParaRPr lang="en-US" sz="1200" dirty="0">
              <a:solidFill>
                <a:srgbClr val="FFFFFF"/>
              </a:solidFill>
            </a:endParaRPr>
          </a:p>
        </p:txBody>
      </p:sp>
      <p:sp>
        <p:nvSpPr>
          <p:cNvPr id="27" name="Rectangle 26"/>
          <p:cNvSpPr/>
          <p:nvPr/>
        </p:nvSpPr>
        <p:spPr>
          <a:xfrm>
            <a:off x="1817480" y="7043714"/>
            <a:ext cx="1364586" cy="400110"/>
          </a:xfrm>
          <a:prstGeom prst="rect">
            <a:avLst/>
          </a:prstGeom>
          <a:noFill/>
        </p:spPr>
        <p:txBody>
          <a:bodyPr wrap="square">
            <a:spAutoFit/>
          </a:bodyPr>
          <a:lstStyle/>
          <a:p>
            <a:r>
              <a:rPr lang="en-US" sz="1000" b="1" dirty="0">
                <a:latin typeface="Palatino"/>
                <a:cs typeface="Palatino"/>
              </a:rPr>
              <a:t>The 6.1 million acre</a:t>
            </a:r>
          </a:p>
          <a:p>
            <a:r>
              <a:rPr lang="en-US" sz="1000" b="1" dirty="0">
                <a:latin typeface="Palatino"/>
                <a:cs typeface="Palatino"/>
              </a:rPr>
              <a:t>Adirondack  Park</a:t>
            </a:r>
            <a:endParaRPr lang="en-US" sz="1000" dirty="0"/>
          </a:p>
        </p:txBody>
      </p:sp>
      <p:pic>
        <p:nvPicPr>
          <p:cNvPr id="30" name="Picture 29"/>
          <p:cNvPicPr>
            <a:picLocks noChangeAspect="1"/>
          </p:cNvPicPr>
          <p:nvPr/>
        </p:nvPicPr>
        <p:blipFill>
          <a:blip r:embed="rId11"/>
          <a:stretch>
            <a:fillRect/>
          </a:stretch>
        </p:blipFill>
        <p:spPr>
          <a:xfrm>
            <a:off x="207396" y="7574039"/>
            <a:ext cx="1625324" cy="1087956"/>
          </a:xfrm>
          <a:prstGeom prst="rect">
            <a:avLst/>
          </a:prstGeom>
        </p:spPr>
      </p:pic>
      <p:sp>
        <p:nvSpPr>
          <p:cNvPr id="31" name="Rectangle 30"/>
          <p:cNvSpPr/>
          <p:nvPr/>
        </p:nvSpPr>
        <p:spPr>
          <a:xfrm>
            <a:off x="388403" y="7537732"/>
            <a:ext cx="1192986" cy="261610"/>
          </a:xfrm>
          <a:prstGeom prst="rect">
            <a:avLst/>
          </a:prstGeom>
        </p:spPr>
        <p:txBody>
          <a:bodyPr wrap="none">
            <a:spAutoFit/>
          </a:bodyPr>
          <a:lstStyle/>
          <a:p>
            <a:pPr algn="ctr"/>
            <a:r>
              <a:rPr lang="en-US" sz="1100" dirty="0"/>
              <a:t>The NYS Museum</a:t>
            </a:r>
          </a:p>
        </p:txBody>
      </p:sp>
      <p:sp>
        <p:nvSpPr>
          <p:cNvPr id="32" name="Rectangle 31"/>
          <p:cNvSpPr/>
          <p:nvPr/>
        </p:nvSpPr>
        <p:spPr>
          <a:xfrm>
            <a:off x="1976403" y="8427262"/>
            <a:ext cx="1743535" cy="276999"/>
          </a:xfrm>
          <a:prstGeom prst="rect">
            <a:avLst/>
          </a:prstGeom>
        </p:spPr>
        <p:txBody>
          <a:bodyPr wrap="square">
            <a:spAutoFit/>
          </a:bodyPr>
          <a:lstStyle/>
          <a:p>
            <a:r>
              <a:rPr lang="en-US" sz="600" i="1" dirty="0"/>
              <a:t>https://</a:t>
            </a:r>
            <a:r>
              <a:rPr lang="en-US" sz="600" i="1" dirty="0" err="1"/>
              <a:t>commons.wikimedia.org</a:t>
            </a:r>
            <a:r>
              <a:rPr lang="en-US" sz="600" i="1" dirty="0"/>
              <a:t>/wiki/</a:t>
            </a:r>
            <a:r>
              <a:rPr lang="en-US" sz="600" i="1" dirty="0" err="1"/>
              <a:t>File:Adirondack_Park_map_with_Blue_Line.svg</a:t>
            </a:r>
            <a:endParaRPr lang="en-US" sz="600" i="1" dirty="0"/>
          </a:p>
        </p:txBody>
      </p:sp>
      <p:sp>
        <p:nvSpPr>
          <p:cNvPr id="33" name="Rectangle 32"/>
          <p:cNvSpPr/>
          <p:nvPr/>
        </p:nvSpPr>
        <p:spPr>
          <a:xfrm>
            <a:off x="1909963" y="6754241"/>
            <a:ext cx="1960353" cy="184666"/>
          </a:xfrm>
          <a:prstGeom prst="rect">
            <a:avLst/>
          </a:prstGeom>
        </p:spPr>
        <p:txBody>
          <a:bodyPr wrap="square">
            <a:spAutoFit/>
          </a:bodyPr>
          <a:lstStyle/>
          <a:p>
            <a:r>
              <a:rPr lang="en-US" sz="600" i="1" dirty="0">
                <a:solidFill>
                  <a:schemeClr val="bg1"/>
                </a:solidFill>
              </a:rPr>
              <a:t>U.S. Fish &amp; Wildlife Service  National Digital Library</a:t>
            </a:r>
          </a:p>
        </p:txBody>
      </p:sp>
      <p:sp>
        <p:nvSpPr>
          <p:cNvPr id="29" name="Rectangle 28"/>
          <p:cNvSpPr/>
          <p:nvPr/>
        </p:nvSpPr>
        <p:spPr>
          <a:xfrm>
            <a:off x="207396" y="8524675"/>
            <a:ext cx="1639763" cy="184666"/>
          </a:xfrm>
          <a:prstGeom prst="rect">
            <a:avLst/>
          </a:prstGeom>
          <a:solidFill>
            <a:schemeClr val="accent4">
              <a:lumMod val="20000"/>
              <a:lumOff val="80000"/>
              <a:alpha val="60000"/>
            </a:schemeClr>
          </a:solidFill>
        </p:spPr>
        <p:txBody>
          <a:bodyPr wrap="square">
            <a:spAutoFit/>
          </a:bodyPr>
          <a:lstStyle/>
          <a:p>
            <a:r>
              <a:rPr lang="en-US" sz="600" i="1" dirty="0"/>
              <a:t>CC-BY-SA-3.0/Matt H. Wade at Wikipedia</a:t>
            </a:r>
          </a:p>
        </p:txBody>
      </p:sp>
    </p:spTree>
    <p:extLst>
      <p:ext uri="{BB962C8B-B14F-4D97-AF65-F5344CB8AC3E}">
        <p14:creationId xmlns:p14="http://schemas.microsoft.com/office/powerpoint/2010/main" val="804806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124612" y="152401"/>
            <a:ext cx="6612047" cy="3179095"/>
          </a:xfrm>
          <a:prstGeom prst="rect">
            <a:avLst/>
          </a:prstGeom>
          <a:solidFill>
            <a:schemeClr val="accent3">
              <a:lumMod val="20000"/>
              <a:lumOff val="80000"/>
            </a:scheme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24612" y="5111730"/>
            <a:ext cx="6612047" cy="1695554"/>
          </a:xfrm>
          <a:prstGeom prst="rect">
            <a:avLst/>
          </a:prstGeom>
          <a:solidFill>
            <a:schemeClr val="accent4">
              <a:lumMod val="20000"/>
              <a:lumOff val="80000"/>
            </a:scheme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24612" y="3441296"/>
            <a:ext cx="6612048" cy="1544103"/>
          </a:xfrm>
          <a:prstGeom prst="rect">
            <a:avLst/>
          </a:prstGeom>
          <a:solidFill>
            <a:schemeClr val="accent4">
              <a:lumMod val="20000"/>
              <a:lumOff val="80000"/>
            </a:scheme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869151" y="341816"/>
            <a:ext cx="1396905" cy="1709678"/>
          </a:xfrm>
          <a:prstGeom prst="rect">
            <a:avLst/>
          </a:prstGeom>
        </p:spPr>
      </p:pic>
      <p:sp>
        <p:nvSpPr>
          <p:cNvPr id="3" name="Rectangle 2"/>
          <p:cNvSpPr/>
          <p:nvPr/>
        </p:nvSpPr>
        <p:spPr>
          <a:xfrm>
            <a:off x="3357239" y="152400"/>
            <a:ext cx="3368692" cy="1300356"/>
          </a:xfrm>
          <a:prstGeom prst="rect">
            <a:avLst/>
          </a:prstGeom>
          <a:solidFill>
            <a:schemeClr val="accent3">
              <a:lumMod val="20000"/>
              <a:lumOff val="80000"/>
            </a:schemeClr>
          </a:solidFill>
        </p:spPr>
        <p:txBody>
          <a:bodyPr wrap="square">
            <a:spAutoFit/>
          </a:bodyPr>
          <a:lstStyle/>
          <a:p>
            <a:pPr algn="just"/>
            <a:r>
              <a:rPr lang="en-US" sz="1050" b="1" dirty="0">
                <a:latin typeface="Palatino"/>
                <a:cs typeface="Palatino"/>
              </a:rPr>
              <a:t>Honors Program</a:t>
            </a:r>
            <a:r>
              <a:rPr lang="en-US" sz="1050" dirty="0">
                <a:latin typeface="Palatino"/>
                <a:cs typeface="Palatino"/>
              </a:rPr>
              <a:t>:</a:t>
            </a:r>
          </a:p>
          <a:p>
            <a:pPr algn="just">
              <a:spcBef>
                <a:spcPts val="400"/>
              </a:spcBef>
            </a:pPr>
            <a:r>
              <a:rPr lang="en-US" sz="1050" dirty="0">
                <a:latin typeface="Palatino"/>
                <a:cs typeface="Palatino"/>
              </a:rPr>
              <a:t>Students with a cumulative GPA of at least 3.25, and 3.5 in the major, are eligible to apply for a B.S. with honors in environmental science.  Students must complete 83-84 credits including two semesters of Undergraduate Research (ENV 498) leading to an undergraduate thesis and oral presentation.</a:t>
            </a:r>
            <a:endParaRPr lang="en-US" sz="800" dirty="0">
              <a:latin typeface="Palatino"/>
              <a:cs typeface="Palatino"/>
            </a:endParaRPr>
          </a:p>
        </p:txBody>
      </p:sp>
      <p:sp>
        <p:nvSpPr>
          <p:cNvPr id="5" name="Rectangle 4"/>
          <p:cNvSpPr/>
          <p:nvPr/>
        </p:nvSpPr>
        <p:spPr>
          <a:xfrm>
            <a:off x="152569" y="5108462"/>
            <a:ext cx="6548799" cy="938719"/>
          </a:xfrm>
          <a:prstGeom prst="rect">
            <a:avLst/>
          </a:prstGeom>
        </p:spPr>
        <p:txBody>
          <a:bodyPr wrap="square">
            <a:spAutoFit/>
          </a:bodyPr>
          <a:lstStyle/>
          <a:p>
            <a:pPr algn="just"/>
            <a:r>
              <a:rPr lang="en-US" sz="1100" b="1" i="1" dirty="0">
                <a:latin typeface="Palatino"/>
                <a:cs typeface="Palatino"/>
              </a:rPr>
              <a:t>Careers</a:t>
            </a:r>
            <a:r>
              <a:rPr lang="en-US" sz="1100" dirty="0">
                <a:latin typeface="Palatino"/>
                <a:cs typeface="Palatino"/>
              </a:rPr>
              <a:t>:  </a:t>
            </a:r>
          </a:p>
          <a:p>
            <a:pPr algn="just"/>
            <a:r>
              <a:rPr lang="en-US" sz="1100" dirty="0">
                <a:latin typeface="Palatino"/>
                <a:cs typeface="Palatino"/>
              </a:rPr>
              <a:t>Many of our undergraduate degree recipients continue their education in graduate school in areas such as environmental engineering, law, teaching, geography/GIS, climate science, or ecology. There are also a significant number of jobs available to students with Bachelor’s degrees.  Some of the more common jobs are in:</a:t>
            </a:r>
          </a:p>
        </p:txBody>
      </p:sp>
      <p:sp>
        <p:nvSpPr>
          <p:cNvPr id="6" name="Rectangle 5"/>
          <p:cNvSpPr/>
          <p:nvPr/>
        </p:nvSpPr>
        <p:spPr>
          <a:xfrm>
            <a:off x="355767" y="6145486"/>
            <a:ext cx="3344129" cy="600164"/>
          </a:xfrm>
          <a:prstGeom prst="rect">
            <a:avLst/>
          </a:prstGeom>
        </p:spPr>
        <p:txBody>
          <a:bodyPr wrap="square">
            <a:spAutoFit/>
          </a:bodyPr>
          <a:lstStyle/>
          <a:p>
            <a:pPr marL="171450" indent="-171450" algn="just">
              <a:buFont typeface="Arial"/>
              <a:buChar char="•"/>
            </a:pPr>
            <a:r>
              <a:rPr lang="en-US" sz="1100" dirty="0">
                <a:latin typeface="Palatino"/>
                <a:cs typeface="Palatino"/>
              </a:rPr>
              <a:t>Environmental monitoring (air &amp; water quality)</a:t>
            </a:r>
          </a:p>
          <a:p>
            <a:pPr marL="171450" indent="-171450" algn="just">
              <a:buFont typeface="Arial"/>
              <a:buChar char="•"/>
            </a:pPr>
            <a:r>
              <a:rPr lang="en-US" sz="1100" dirty="0">
                <a:latin typeface="Palatino"/>
                <a:cs typeface="Palatino"/>
              </a:rPr>
              <a:t>Environmental consulting</a:t>
            </a:r>
          </a:p>
          <a:p>
            <a:pPr marL="171450" indent="-171450" algn="just">
              <a:buFont typeface="Arial"/>
              <a:buChar char="•"/>
            </a:pPr>
            <a:r>
              <a:rPr lang="en-US" sz="1100" dirty="0">
                <a:latin typeface="Palatino"/>
                <a:cs typeface="Palatino"/>
              </a:rPr>
              <a:t>Renewable energy </a:t>
            </a:r>
          </a:p>
        </p:txBody>
      </p:sp>
      <p:sp>
        <p:nvSpPr>
          <p:cNvPr id="7" name="Rectangle 6"/>
          <p:cNvSpPr/>
          <p:nvPr/>
        </p:nvSpPr>
        <p:spPr>
          <a:xfrm>
            <a:off x="3770190" y="6158482"/>
            <a:ext cx="3344129" cy="600164"/>
          </a:xfrm>
          <a:prstGeom prst="rect">
            <a:avLst/>
          </a:prstGeom>
        </p:spPr>
        <p:txBody>
          <a:bodyPr wrap="square">
            <a:spAutoFit/>
          </a:bodyPr>
          <a:lstStyle/>
          <a:p>
            <a:pPr marL="171450" indent="-171450" algn="just">
              <a:buFont typeface="Arial"/>
              <a:buChar char="•"/>
            </a:pPr>
            <a:r>
              <a:rPr lang="en-US" sz="1100" dirty="0">
                <a:latin typeface="Palatino"/>
                <a:cs typeface="Palatino"/>
              </a:rPr>
              <a:t>Environmental instrumentation</a:t>
            </a:r>
          </a:p>
          <a:p>
            <a:pPr marL="171450" indent="-171450" algn="just">
              <a:buFont typeface="Arial"/>
              <a:buChar char="•"/>
            </a:pPr>
            <a:r>
              <a:rPr lang="en-US" sz="1100" dirty="0">
                <a:latin typeface="Palatino"/>
                <a:cs typeface="Palatino"/>
              </a:rPr>
              <a:t>Environmental policy </a:t>
            </a:r>
          </a:p>
          <a:p>
            <a:pPr marL="171450" indent="-171450" algn="just">
              <a:buFont typeface="Arial"/>
              <a:buChar char="•"/>
            </a:pPr>
            <a:r>
              <a:rPr lang="en-US" sz="1100" dirty="0">
                <a:latin typeface="Palatino"/>
                <a:cs typeface="Palatino"/>
              </a:rPr>
              <a:t>Environmental education</a:t>
            </a:r>
          </a:p>
        </p:txBody>
      </p:sp>
      <p:sp>
        <p:nvSpPr>
          <p:cNvPr id="8" name="Rectangle 7"/>
          <p:cNvSpPr/>
          <p:nvPr/>
        </p:nvSpPr>
        <p:spPr>
          <a:xfrm>
            <a:off x="152569" y="3499422"/>
            <a:ext cx="6548799" cy="820738"/>
          </a:xfrm>
          <a:prstGeom prst="rect">
            <a:avLst/>
          </a:prstGeom>
        </p:spPr>
        <p:txBody>
          <a:bodyPr wrap="square">
            <a:spAutoFit/>
          </a:bodyPr>
          <a:lstStyle/>
          <a:p>
            <a:pPr algn="just"/>
            <a:r>
              <a:rPr lang="en-US" sz="1100" b="1" dirty="0">
                <a:latin typeface="Palatino"/>
                <a:cs typeface="Palatino"/>
              </a:rPr>
              <a:t>Minors:</a:t>
            </a:r>
          </a:p>
          <a:p>
            <a:pPr algn="just">
              <a:spcBef>
                <a:spcPts val="400"/>
              </a:spcBef>
            </a:pPr>
            <a:r>
              <a:rPr lang="en-US" sz="1100" dirty="0">
                <a:latin typeface="Palatino"/>
                <a:cs typeface="Palatino"/>
              </a:rPr>
              <a:t>While adding a minor isn’t required for ENV majors, it is a great way to diversify your education and learn extra skills that make you more attractive to future employers. Some common minors among environmental science majors include: </a:t>
            </a:r>
          </a:p>
        </p:txBody>
      </p:sp>
      <p:sp>
        <p:nvSpPr>
          <p:cNvPr id="10" name="Rectangle 9"/>
          <p:cNvSpPr/>
          <p:nvPr/>
        </p:nvSpPr>
        <p:spPr>
          <a:xfrm>
            <a:off x="254163" y="4278989"/>
            <a:ext cx="3344129" cy="430887"/>
          </a:xfrm>
          <a:prstGeom prst="rect">
            <a:avLst/>
          </a:prstGeom>
        </p:spPr>
        <p:txBody>
          <a:bodyPr wrap="square">
            <a:spAutoFit/>
          </a:bodyPr>
          <a:lstStyle/>
          <a:p>
            <a:pPr marL="171450" indent="-171450">
              <a:buFont typeface="Arial"/>
              <a:buChar char="•"/>
            </a:pPr>
            <a:r>
              <a:rPr lang="en-US" sz="1100" b="1" dirty="0">
                <a:latin typeface="Palatino"/>
                <a:cs typeface="Palatino"/>
              </a:rPr>
              <a:t>Sustainability</a:t>
            </a:r>
          </a:p>
          <a:p>
            <a:pPr marL="171450" indent="-171450">
              <a:buFont typeface="Arial"/>
              <a:buChar char="•"/>
            </a:pPr>
            <a:r>
              <a:rPr lang="en-US" sz="1100" b="1" dirty="0">
                <a:latin typeface="Palatino"/>
                <a:cs typeface="Palatino"/>
              </a:rPr>
              <a:t>Informatics</a:t>
            </a:r>
          </a:p>
        </p:txBody>
      </p:sp>
      <p:pic>
        <p:nvPicPr>
          <p:cNvPr id="19" name="Picture 1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34550" y="6925514"/>
            <a:ext cx="3693961" cy="1875239"/>
          </a:xfrm>
          <a:prstGeom prst="rect">
            <a:avLst/>
          </a:prstGeom>
          <a:ln>
            <a:solidFill>
              <a:srgbClr val="000000"/>
            </a:solidFill>
          </a:ln>
        </p:spPr>
      </p:pic>
      <p:pic>
        <p:nvPicPr>
          <p:cNvPr id="21" name="Picture 20" descr="IMG_0779.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9349" y="2042244"/>
            <a:ext cx="1651966" cy="1238975"/>
          </a:xfrm>
          <a:prstGeom prst="rect">
            <a:avLst/>
          </a:prstGeom>
        </p:spPr>
      </p:pic>
      <p:pic>
        <p:nvPicPr>
          <p:cNvPr id="22" name="Picture 2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59349" y="341816"/>
            <a:ext cx="1672791" cy="1447764"/>
          </a:xfrm>
          <a:prstGeom prst="rect">
            <a:avLst/>
          </a:prstGeom>
        </p:spPr>
      </p:pic>
      <p:pic>
        <p:nvPicPr>
          <p:cNvPr id="23" name="Picture 22" descr="40154_1456194493941_1505700495_31288779_7209344_n"/>
          <p:cNvPicPr>
            <a:picLocks noChangeAspect="1"/>
          </p:cNvPicPr>
          <p:nvPr/>
        </p:nvPicPr>
        <p:blipFill>
          <a:blip r:embed="rId6">
            <a:extLst>
              <a:ext uri="{28A0092B-C50C-407E-A947-70E740481C1C}">
                <a14:useLocalDpi xmlns:a14="http://schemas.microsoft.com/office/drawing/2010/main" val="0"/>
              </a:ext>
            </a:extLst>
          </a:blip>
          <a:srcRect l="3000" b="3012"/>
          <a:stretch>
            <a:fillRect/>
          </a:stretch>
        </p:blipFill>
        <p:spPr bwMode="auto">
          <a:xfrm>
            <a:off x="3889145" y="6926308"/>
            <a:ext cx="2832101" cy="1874446"/>
          </a:xfrm>
          <a:prstGeom prst="rect">
            <a:avLst/>
          </a:prstGeom>
          <a:noFill/>
          <a:ln w="9525">
            <a:solidFill>
              <a:srgbClr val="000000"/>
            </a:solidFill>
            <a:miter lim="800000"/>
            <a:headEnd/>
            <a:tailEnd/>
          </a:ln>
        </p:spPr>
      </p:pic>
      <p:sp>
        <p:nvSpPr>
          <p:cNvPr id="24" name="Rectangle 23"/>
          <p:cNvSpPr/>
          <p:nvPr/>
        </p:nvSpPr>
        <p:spPr>
          <a:xfrm>
            <a:off x="2878829" y="4278989"/>
            <a:ext cx="3543941" cy="430887"/>
          </a:xfrm>
          <a:prstGeom prst="rect">
            <a:avLst/>
          </a:prstGeom>
        </p:spPr>
        <p:txBody>
          <a:bodyPr wrap="square">
            <a:spAutoFit/>
          </a:bodyPr>
          <a:lstStyle/>
          <a:p>
            <a:pPr marL="171450" indent="-171450">
              <a:buFont typeface="Arial"/>
              <a:buChar char="•"/>
            </a:pPr>
            <a:r>
              <a:rPr lang="en-US" sz="1100" b="1" dirty="0">
                <a:latin typeface="Palatino"/>
                <a:cs typeface="Palatino"/>
              </a:rPr>
              <a:t>Atmospheric Science</a:t>
            </a:r>
          </a:p>
          <a:p>
            <a:pPr marL="171450" indent="-171450">
              <a:buFont typeface="Arial"/>
              <a:buChar char="•"/>
            </a:pPr>
            <a:r>
              <a:rPr lang="en-US" sz="1100" b="1" dirty="0">
                <a:latin typeface="Palatino"/>
                <a:cs typeface="Palatino"/>
              </a:rPr>
              <a:t>Geographic Information Systems (Certificate)</a:t>
            </a:r>
          </a:p>
        </p:txBody>
      </p:sp>
      <p:sp>
        <p:nvSpPr>
          <p:cNvPr id="25" name="Rectangle 24"/>
          <p:cNvSpPr/>
          <p:nvPr/>
        </p:nvSpPr>
        <p:spPr>
          <a:xfrm>
            <a:off x="187860" y="4676836"/>
            <a:ext cx="6548799" cy="261610"/>
          </a:xfrm>
          <a:prstGeom prst="rect">
            <a:avLst/>
          </a:prstGeom>
        </p:spPr>
        <p:txBody>
          <a:bodyPr wrap="square">
            <a:spAutoFit/>
          </a:bodyPr>
          <a:lstStyle/>
          <a:p>
            <a:pPr algn="just"/>
            <a:r>
              <a:rPr lang="en-US" sz="1100" i="1" dirty="0">
                <a:latin typeface="Palatino"/>
                <a:cs typeface="Palatino"/>
              </a:rPr>
              <a:t>… </a:t>
            </a:r>
            <a:r>
              <a:rPr lang="en-US" sz="1100" dirty="0">
                <a:latin typeface="Palatino"/>
                <a:cs typeface="Palatino"/>
              </a:rPr>
              <a:t>although dozens of other possibilities exist as well. </a:t>
            </a:r>
          </a:p>
        </p:txBody>
      </p:sp>
      <p:sp>
        <p:nvSpPr>
          <p:cNvPr id="26" name="TextBox 25"/>
          <p:cNvSpPr txBox="1"/>
          <p:nvPr/>
        </p:nvSpPr>
        <p:spPr>
          <a:xfrm>
            <a:off x="1858732" y="2299840"/>
            <a:ext cx="1407324" cy="923330"/>
          </a:xfrm>
          <a:prstGeom prst="rect">
            <a:avLst/>
          </a:prstGeom>
          <a:noFill/>
          <a:effectLst/>
        </p:spPr>
        <p:txBody>
          <a:bodyPr wrap="square" rtlCol="0">
            <a:spAutoFit/>
          </a:bodyPr>
          <a:lstStyle/>
          <a:p>
            <a:r>
              <a:rPr lang="en-US" sz="900" b="1" i="1" dirty="0"/>
              <a:t>Hand-on education: </a:t>
            </a:r>
            <a:r>
              <a:rPr lang="en-US" sz="900" i="1" dirty="0"/>
              <a:t>simulating atmospheric and oceanic flows in a rotating tank, drying soil samples, launching a weather balloon.</a:t>
            </a:r>
            <a:endParaRPr lang="en-US" sz="900" b="1" i="1" dirty="0"/>
          </a:p>
        </p:txBody>
      </p:sp>
      <p:sp>
        <p:nvSpPr>
          <p:cNvPr id="28" name="Rectangle 27"/>
          <p:cNvSpPr/>
          <p:nvPr/>
        </p:nvSpPr>
        <p:spPr>
          <a:xfrm>
            <a:off x="501453" y="8779362"/>
            <a:ext cx="2845839" cy="246221"/>
          </a:xfrm>
          <a:prstGeom prst="rect">
            <a:avLst/>
          </a:prstGeom>
        </p:spPr>
        <p:txBody>
          <a:bodyPr wrap="none">
            <a:spAutoFit/>
          </a:bodyPr>
          <a:lstStyle/>
          <a:p>
            <a:pPr algn="ctr"/>
            <a:r>
              <a:rPr lang="en-US" sz="1000" i="1" dirty="0"/>
              <a:t>Volunteers at our annual “Family Earth Day” event</a:t>
            </a:r>
          </a:p>
        </p:txBody>
      </p:sp>
      <p:sp>
        <p:nvSpPr>
          <p:cNvPr id="29" name="Rectangle 28"/>
          <p:cNvSpPr/>
          <p:nvPr/>
        </p:nvSpPr>
        <p:spPr>
          <a:xfrm>
            <a:off x="4162716" y="8776997"/>
            <a:ext cx="2260054" cy="246221"/>
          </a:xfrm>
          <a:prstGeom prst="rect">
            <a:avLst/>
          </a:prstGeom>
        </p:spPr>
        <p:txBody>
          <a:bodyPr wrap="none">
            <a:spAutoFit/>
          </a:bodyPr>
          <a:lstStyle/>
          <a:p>
            <a:pPr algn="ctr"/>
            <a:r>
              <a:rPr lang="en-US" sz="1000" i="1" dirty="0"/>
              <a:t>Students hard at work in the map room</a:t>
            </a:r>
          </a:p>
        </p:txBody>
      </p:sp>
      <p:sp>
        <p:nvSpPr>
          <p:cNvPr id="30" name="Rectangle 29"/>
          <p:cNvSpPr/>
          <p:nvPr/>
        </p:nvSpPr>
        <p:spPr>
          <a:xfrm>
            <a:off x="3347292" y="1431291"/>
            <a:ext cx="3381499" cy="1888379"/>
          </a:xfrm>
          <a:prstGeom prst="rect">
            <a:avLst/>
          </a:prstGeom>
          <a:solidFill>
            <a:schemeClr val="accent3">
              <a:lumMod val="20000"/>
              <a:lumOff val="80000"/>
            </a:schemeClr>
          </a:solidFill>
          <a:effectLst/>
        </p:spPr>
        <p:txBody>
          <a:bodyPr wrap="square">
            <a:spAutoFit/>
          </a:bodyPr>
          <a:lstStyle/>
          <a:p>
            <a:pPr algn="just"/>
            <a:r>
              <a:rPr lang="en-US" sz="1100" b="1" dirty="0">
                <a:latin typeface="Palatino"/>
                <a:cs typeface="Palatino"/>
              </a:rPr>
              <a:t>Extra-curricular activities:</a:t>
            </a:r>
            <a:endParaRPr lang="en-US" sz="1100" dirty="0">
              <a:latin typeface="Palatino"/>
              <a:cs typeface="Palatino"/>
            </a:endParaRPr>
          </a:p>
          <a:p>
            <a:pPr algn="just">
              <a:spcBef>
                <a:spcPts val="400"/>
              </a:spcBef>
              <a:spcAft>
                <a:spcPts val="400"/>
              </a:spcAft>
            </a:pPr>
            <a:r>
              <a:rPr lang="en-US" sz="1050" dirty="0">
                <a:latin typeface="Palatino"/>
                <a:cs typeface="Palatino"/>
              </a:rPr>
              <a:t>There are hundreds of campus groups where you can meet up with others that share your interests, including a number of sustainability and environmental campus groups:</a:t>
            </a:r>
          </a:p>
          <a:p>
            <a:pPr marL="171450" indent="-171450">
              <a:buFont typeface="Arial"/>
              <a:buChar char="•"/>
            </a:pPr>
            <a:r>
              <a:rPr lang="en-US" sz="1050" b="1" dirty="0">
                <a:latin typeface="Palatino"/>
                <a:cs typeface="Palatino"/>
              </a:rPr>
              <a:t>The </a:t>
            </a:r>
            <a:r>
              <a:rPr lang="en-US" sz="1050" b="1" dirty="0" err="1">
                <a:latin typeface="Palatino"/>
                <a:cs typeface="Palatino"/>
              </a:rPr>
              <a:t>UAlbany</a:t>
            </a:r>
            <a:r>
              <a:rPr lang="en-US" sz="1050" b="1" dirty="0">
                <a:latin typeface="Palatino"/>
                <a:cs typeface="Palatino"/>
              </a:rPr>
              <a:t> Outdoors Club</a:t>
            </a:r>
          </a:p>
          <a:p>
            <a:pPr marL="171450" indent="-171450">
              <a:buFont typeface="Arial"/>
              <a:buChar char="•"/>
            </a:pPr>
            <a:r>
              <a:rPr lang="en-US" sz="1050" b="1" dirty="0" err="1">
                <a:latin typeface="Palatino"/>
                <a:cs typeface="Palatino"/>
              </a:rPr>
              <a:t>UAlbany</a:t>
            </a:r>
            <a:r>
              <a:rPr lang="en-US" sz="1050" b="1" dirty="0">
                <a:latin typeface="Palatino"/>
                <a:cs typeface="Palatino"/>
              </a:rPr>
              <a:t> Students for Sustainability</a:t>
            </a:r>
          </a:p>
          <a:p>
            <a:pPr marL="171450" indent="-171450">
              <a:buFont typeface="Arial"/>
              <a:buChar char="•"/>
            </a:pPr>
            <a:r>
              <a:rPr lang="en-US" sz="1050" b="1" dirty="0" err="1">
                <a:latin typeface="Palatino"/>
                <a:cs typeface="Palatino"/>
              </a:rPr>
              <a:t>UAlbany</a:t>
            </a:r>
            <a:r>
              <a:rPr lang="en-US" sz="1050" b="1" dirty="0">
                <a:latin typeface="Palatino"/>
                <a:cs typeface="Palatino"/>
              </a:rPr>
              <a:t> Grow Green</a:t>
            </a:r>
          </a:p>
          <a:p>
            <a:pPr>
              <a:spcBef>
                <a:spcPts val="400"/>
              </a:spcBef>
            </a:pPr>
            <a:r>
              <a:rPr lang="en-US" sz="1050" dirty="0">
                <a:latin typeface="Palatino"/>
                <a:cs typeface="Palatino"/>
              </a:rPr>
              <a:t>Many of our students also volunteer at the annual DAES Family Earth Day event.</a:t>
            </a:r>
          </a:p>
        </p:txBody>
      </p:sp>
    </p:spTree>
    <p:extLst>
      <p:ext uri="{BB962C8B-B14F-4D97-AF65-F5344CB8AC3E}">
        <p14:creationId xmlns:p14="http://schemas.microsoft.com/office/powerpoint/2010/main" val="804806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6547" y="86433"/>
            <a:ext cx="5657938" cy="338554"/>
          </a:xfrm>
          <a:prstGeom prst="rect">
            <a:avLst/>
          </a:prstGeom>
        </p:spPr>
        <p:txBody>
          <a:bodyPr wrap="square">
            <a:spAutoFit/>
          </a:bodyPr>
          <a:lstStyle/>
          <a:p>
            <a:pPr algn="ctr"/>
            <a:r>
              <a:rPr lang="en-US" sz="1600" b="1" dirty="0">
                <a:latin typeface="Palatino"/>
                <a:cs typeface="Palatino"/>
              </a:rPr>
              <a:t>Faculty Research Interests and Contact Information</a:t>
            </a:r>
            <a:endParaRPr lang="en-US" sz="1600" dirty="0">
              <a:latin typeface="Palatino"/>
              <a:cs typeface="Palatino"/>
            </a:endParaRPr>
          </a:p>
        </p:txBody>
      </p:sp>
      <p:sp>
        <p:nvSpPr>
          <p:cNvPr id="3" name="Rectangle 2"/>
          <p:cNvSpPr/>
          <p:nvPr/>
        </p:nvSpPr>
        <p:spPr>
          <a:xfrm>
            <a:off x="82419" y="494373"/>
            <a:ext cx="3378331" cy="6601804"/>
          </a:xfrm>
          <a:prstGeom prst="rect">
            <a:avLst/>
          </a:prstGeom>
          <a:ln/>
        </p:spPr>
        <p:style>
          <a:lnRef idx="2">
            <a:schemeClr val="accent4"/>
          </a:lnRef>
          <a:fillRef idx="1">
            <a:schemeClr val="lt1"/>
          </a:fillRef>
          <a:effectRef idx="0">
            <a:schemeClr val="accent4"/>
          </a:effectRef>
          <a:fontRef idx="minor">
            <a:schemeClr val="dk1"/>
          </a:fontRef>
        </p:style>
        <p:txBody>
          <a:bodyPr wrap="square">
            <a:spAutoFit/>
          </a:bodyPr>
          <a:lstStyle/>
          <a:p>
            <a:r>
              <a:rPr lang="en-US" sz="900" b="1" dirty="0">
                <a:latin typeface="Palatino"/>
                <a:cs typeface="Palatino"/>
              </a:rPr>
              <a:t>Lance F. </a:t>
            </a:r>
            <a:r>
              <a:rPr lang="en-US" sz="900" b="1" dirty="0" err="1">
                <a:latin typeface="Palatino"/>
                <a:cs typeface="Palatino"/>
              </a:rPr>
              <a:t>Bosart</a:t>
            </a:r>
            <a:r>
              <a:rPr lang="en-US" sz="900" dirty="0">
                <a:latin typeface="Palatino"/>
                <a:cs typeface="Palatino"/>
              </a:rPr>
              <a:t>, Distinguished Research Professor </a:t>
            </a:r>
          </a:p>
          <a:p>
            <a:r>
              <a:rPr lang="en-US" sz="900" dirty="0">
                <a:latin typeface="Palatino"/>
                <a:cs typeface="Palatino"/>
              </a:rPr>
              <a:t>	(Ph.D., MIT)</a:t>
            </a:r>
          </a:p>
          <a:p>
            <a:r>
              <a:rPr lang="en-US" sz="900" i="1" dirty="0">
                <a:latin typeface="Palatino"/>
                <a:cs typeface="Palatino"/>
              </a:rPr>
              <a:t>	</a:t>
            </a:r>
            <a:r>
              <a:rPr lang="en-US" sz="900" dirty="0">
                <a:solidFill>
                  <a:srgbClr val="00A2EB"/>
                </a:solidFill>
                <a:latin typeface="Palatino"/>
                <a:cs typeface="Palatino"/>
              </a:rPr>
              <a:t>lbosart@albany.edu</a:t>
            </a:r>
          </a:p>
          <a:p>
            <a:r>
              <a:rPr lang="en-US" sz="900" i="1" dirty="0">
                <a:latin typeface="Palatino"/>
                <a:cs typeface="Palatino"/>
              </a:rPr>
              <a:t>	Synoptic meteorology and the weather-climate </a:t>
            </a:r>
            <a:r>
              <a:rPr lang="en-US" sz="900" i="1" dirty="0" smtClean="0">
                <a:latin typeface="Palatino"/>
                <a:cs typeface="Palatino"/>
              </a:rPr>
              <a:t>interface</a:t>
            </a:r>
            <a:endParaRPr lang="en-US" sz="900" i="1" dirty="0">
              <a:latin typeface="Palatino"/>
              <a:cs typeface="Palatino"/>
            </a:endParaRPr>
          </a:p>
          <a:p>
            <a:endParaRPr lang="en-US" sz="900" i="1" dirty="0">
              <a:latin typeface="Palatino"/>
              <a:cs typeface="Palatino"/>
            </a:endParaRPr>
          </a:p>
          <a:p>
            <a:r>
              <a:rPr lang="en-US" sz="900" b="1" dirty="0">
                <a:latin typeface="Palatino"/>
                <a:cs typeface="Palatino"/>
              </a:rPr>
              <a:t>Kristen Corbosiero</a:t>
            </a:r>
            <a:r>
              <a:rPr lang="en-US" sz="900" dirty="0">
                <a:latin typeface="Palatino"/>
                <a:cs typeface="Palatino"/>
              </a:rPr>
              <a:t>, Associate Professor </a:t>
            </a:r>
            <a:br>
              <a:rPr lang="en-US" sz="900" dirty="0">
                <a:latin typeface="Palatino"/>
                <a:cs typeface="Palatino"/>
              </a:rPr>
            </a:br>
            <a:r>
              <a:rPr lang="en-US" sz="900" dirty="0">
                <a:latin typeface="Palatino"/>
                <a:cs typeface="Palatino"/>
              </a:rPr>
              <a:t>	(Ph.D., University at Albany)</a:t>
            </a:r>
          </a:p>
          <a:p>
            <a:r>
              <a:rPr lang="en-US" sz="900" b="1" dirty="0">
                <a:latin typeface="Palatino"/>
                <a:cs typeface="Palatino"/>
              </a:rPr>
              <a:t>	</a:t>
            </a:r>
            <a:r>
              <a:rPr lang="en-US" sz="900" dirty="0">
                <a:solidFill>
                  <a:srgbClr val="00A2EB"/>
                </a:solidFill>
                <a:latin typeface="Palatino"/>
                <a:cs typeface="Palatino"/>
              </a:rPr>
              <a:t>kcorbosiero@albany.edu</a:t>
            </a:r>
          </a:p>
          <a:p>
            <a:r>
              <a:rPr lang="en-US" sz="900" b="1" dirty="0">
                <a:latin typeface="Palatino"/>
                <a:cs typeface="Palatino"/>
              </a:rPr>
              <a:t>	</a:t>
            </a:r>
            <a:r>
              <a:rPr lang="en-US" sz="900" i="1" dirty="0">
                <a:latin typeface="Palatino"/>
                <a:cs typeface="Palatino"/>
              </a:rPr>
              <a:t>Tropical cyclones and lightning</a:t>
            </a:r>
          </a:p>
          <a:p>
            <a:endParaRPr lang="en-US" sz="900" b="1" i="1" dirty="0">
              <a:latin typeface="Palatino"/>
              <a:cs typeface="Palatino"/>
            </a:endParaRPr>
          </a:p>
          <a:p>
            <a:r>
              <a:rPr lang="en-US" sz="900" b="1" dirty="0" err="1">
                <a:latin typeface="Palatino"/>
                <a:cs typeface="Palatino"/>
              </a:rPr>
              <a:t>Aiguo</a:t>
            </a:r>
            <a:r>
              <a:rPr lang="en-US" sz="900" b="1" dirty="0">
                <a:latin typeface="Palatino"/>
                <a:cs typeface="Palatino"/>
              </a:rPr>
              <a:t> Dai</a:t>
            </a:r>
            <a:r>
              <a:rPr lang="en-US" sz="900" dirty="0">
                <a:latin typeface="Palatino"/>
                <a:cs typeface="Palatino"/>
              </a:rPr>
              <a:t>, Professor (Ph.D., Columbia Univ.)</a:t>
            </a:r>
          </a:p>
          <a:p>
            <a:r>
              <a:rPr lang="en-US" sz="900" b="1" dirty="0">
                <a:latin typeface="Palatino"/>
                <a:cs typeface="Palatino"/>
              </a:rPr>
              <a:t>	</a:t>
            </a:r>
            <a:r>
              <a:rPr lang="en-US" sz="900" dirty="0">
                <a:solidFill>
                  <a:srgbClr val="00A2EB"/>
                </a:solidFill>
                <a:latin typeface="Palatino"/>
                <a:cs typeface="Palatino"/>
              </a:rPr>
              <a:t>adai@albany.edu</a:t>
            </a:r>
          </a:p>
          <a:p>
            <a:r>
              <a:rPr lang="en-US" sz="900" b="1" dirty="0">
                <a:latin typeface="Palatino"/>
                <a:cs typeface="Palatino"/>
              </a:rPr>
              <a:t>	</a:t>
            </a:r>
            <a:r>
              <a:rPr lang="en-US" sz="900" i="1" dirty="0">
                <a:latin typeface="Palatino"/>
                <a:cs typeface="Palatino"/>
              </a:rPr>
              <a:t>Climate change and the global water cycle</a:t>
            </a:r>
          </a:p>
          <a:p>
            <a:endParaRPr lang="en-US" sz="900" b="1" i="1" dirty="0">
              <a:latin typeface="Palatino"/>
              <a:cs typeface="Palatino"/>
            </a:endParaRPr>
          </a:p>
          <a:p>
            <a:r>
              <a:rPr lang="en-US" sz="900" b="1" dirty="0">
                <a:latin typeface="Palatino"/>
                <a:cs typeface="Palatino"/>
              </a:rPr>
              <a:t>Oliver </a:t>
            </a:r>
            <a:r>
              <a:rPr lang="en-US" sz="900" b="1" dirty="0" err="1">
                <a:latin typeface="Palatino"/>
                <a:cs typeface="Palatino"/>
              </a:rPr>
              <a:t>Elison</a:t>
            </a:r>
            <a:r>
              <a:rPr lang="en-US" sz="900" b="1" dirty="0">
                <a:latin typeface="Palatino"/>
                <a:cs typeface="Palatino"/>
              </a:rPr>
              <a:t> </a:t>
            </a:r>
            <a:r>
              <a:rPr lang="en-US" sz="900" b="1" dirty="0" err="1">
                <a:latin typeface="Palatino"/>
                <a:cs typeface="Palatino"/>
              </a:rPr>
              <a:t>Timm</a:t>
            </a:r>
            <a:r>
              <a:rPr lang="en-US" sz="900" dirty="0">
                <a:latin typeface="Palatino"/>
                <a:cs typeface="Palatino"/>
              </a:rPr>
              <a:t>, Associate Professor (Ph.D. Univ. of Kiel)</a:t>
            </a:r>
          </a:p>
          <a:p>
            <a:r>
              <a:rPr lang="en-US" sz="900" dirty="0">
                <a:latin typeface="Palatino"/>
                <a:cs typeface="Palatino"/>
              </a:rPr>
              <a:t>	</a:t>
            </a:r>
            <a:r>
              <a:rPr lang="en-US" sz="900" dirty="0">
                <a:solidFill>
                  <a:srgbClr val="00A2EB"/>
                </a:solidFill>
                <a:latin typeface="Palatino"/>
                <a:cs typeface="Palatino"/>
              </a:rPr>
              <a:t>oelisontimm@albany.edu</a:t>
            </a:r>
          </a:p>
          <a:p>
            <a:r>
              <a:rPr lang="en-US" sz="900" dirty="0">
                <a:latin typeface="Palatino"/>
                <a:cs typeface="Palatino"/>
              </a:rPr>
              <a:t>	</a:t>
            </a:r>
            <a:r>
              <a:rPr lang="en-US" sz="900" i="1" dirty="0">
                <a:latin typeface="Palatino"/>
                <a:cs typeface="Palatino"/>
              </a:rPr>
              <a:t>Paleoclimatology and regional climate change</a:t>
            </a:r>
          </a:p>
          <a:p>
            <a:endParaRPr lang="en-US" sz="900" i="1" dirty="0">
              <a:latin typeface="Palatino"/>
              <a:cs typeface="Palatino"/>
            </a:endParaRPr>
          </a:p>
          <a:p>
            <a:r>
              <a:rPr lang="en-US" sz="900" b="1" dirty="0">
                <a:latin typeface="Palatino"/>
                <a:cs typeface="Palatino"/>
              </a:rPr>
              <a:t>Robert </a:t>
            </a:r>
            <a:r>
              <a:rPr lang="en-US" sz="900" b="1" dirty="0" err="1">
                <a:latin typeface="Palatino"/>
                <a:cs typeface="Palatino"/>
              </a:rPr>
              <a:t>Fovell</a:t>
            </a:r>
            <a:r>
              <a:rPr lang="en-US" sz="900" dirty="0">
                <a:latin typeface="Palatino"/>
                <a:cs typeface="Palatino"/>
              </a:rPr>
              <a:t>, Professor (Ph.D., Univ. of Illinois)</a:t>
            </a:r>
          </a:p>
          <a:p>
            <a:r>
              <a:rPr lang="en-US" sz="900" dirty="0">
                <a:latin typeface="Palatino"/>
                <a:cs typeface="Palatino"/>
              </a:rPr>
              <a:t>	</a:t>
            </a:r>
            <a:r>
              <a:rPr lang="en-US" sz="900" dirty="0" err="1">
                <a:solidFill>
                  <a:srgbClr val="00A2EB"/>
                </a:solidFill>
                <a:latin typeface="Palatino"/>
                <a:cs typeface="Palatino"/>
              </a:rPr>
              <a:t>rfovell@albany.edu</a:t>
            </a:r>
            <a:endParaRPr lang="en-US" sz="900" dirty="0">
              <a:solidFill>
                <a:srgbClr val="00A2EB"/>
              </a:solidFill>
              <a:latin typeface="Palatino"/>
              <a:cs typeface="Palatino"/>
            </a:endParaRPr>
          </a:p>
          <a:p>
            <a:r>
              <a:rPr lang="en-US" sz="900" dirty="0">
                <a:latin typeface="Palatino"/>
                <a:cs typeface="Palatino"/>
              </a:rPr>
              <a:t>	</a:t>
            </a:r>
            <a:r>
              <a:rPr lang="en-US" sz="900" i="1" dirty="0">
                <a:latin typeface="Palatino"/>
                <a:cs typeface="Palatino"/>
              </a:rPr>
              <a:t>Numerical weather prediction and </a:t>
            </a:r>
            <a:r>
              <a:rPr lang="en-US" sz="900" i="1" dirty="0" smtClean="0">
                <a:latin typeface="Palatino"/>
                <a:cs typeface="Palatino"/>
              </a:rPr>
              <a:t>mesoscale meteorology</a:t>
            </a:r>
          </a:p>
          <a:p>
            <a:endParaRPr lang="en-US" sz="900" i="1" dirty="0">
              <a:latin typeface="Palatino"/>
              <a:cs typeface="Palatino"/>
            </a:endParaRPr>
          </a:p>
          <a:p>
            <a:r>
              <a:rPr lang="en-US" sz="900" b="1" dirty="0">
                <a:latin typeface="Palatino"/>
                <a:cs typeface="Palatino"/>
              </a:rPr>
              <a:t>Vincent P. </a:t>
            </a:r>
            <a:r>
              <a:rPr lang="en-US" sz="900" b="1" dirty="0" err="1">
                <a:latin typeface="Palatino"/>
                <a:cs typeface="Palatino"/>
              </a:rPr>
              <a:t>Idone</a:t>
            </a:r>
            <a:r>
              <a:rPr lang="en-US" sz="900" dirty="0">
                <a:latin typeface="Palatino"/>
                <a:cs typeface="Palatino"/>
              </a:rPr>
              <a:t>, Associate Professor </a:t>
            </a:r>
            <a:br>
              <a:rPr lang="en-US" sz="900" dirty="0">
                <a:latin typeface="Palatino"/>
                <a:cs typeface="Palatino"/>
              </a:rPr>
            </a:br>
            <a:r>
              <a:rPr lang="en-US" sz="900" dirty="0">
                <a:latin typeface="Palatino"/>
                <a:cs typeface="Palatino"/>
              </a:rPr>
              <a:t>	(Ph.D., University at Albany)</a:t>
            </a:r>
          </a:p>
          <a:p>
            <a:r>
              <a:rPr lang="en-US" sz="900" b="1" dirty="0">
                <a:latin typeface="Palatino"/>
                <a:cs typeface="Palatino"/>
              </a:rPr>
              <a:t>	</a:t>
            </a:r>
            <a:r>
              <a:rPr lang="en-US" sz="900" dirty="0" err="1">
                <a:solidFill>
                  <a:srgbClr val="00A2EB"/>
                </a:solidFill>
                <a:latin typeface="Palatino"/>
                <a:cs typeface="Palatino"/>
              </a:rPr>
              <a:t>vidone@albany.edu</a:t>
            </a:r>
            <a:endParaRPr lang="en-US" sz="900" dirty="0">
              <a:solidFill>
                <a:srgbClr val="00A2EB"/>
              </a:solidFill>
              <a:latin typeface="Palatino"/>
              <a:cs typeface="Palatino"/>
            </a:endParaRPr>
          </a:p>
          <a:p>
            <a:r>
              <a:rPr lang="en-US" sz="900" b="1" dirty="0">
                <a:latin typeface="Palatino"/>
                <a:cs typeface="Palatino"/>
              </a:rPr>
              <a:t>	</a:t>
            </a:r>
            <a:r>
              <a:rPr lang="en-US" sz="900" i="1" dirty="0">
                <a:latin typeface="Palatino"/>
                <a:cs typeface="Palatino"/>
              </a:rPr>
              <a:t>Atmospheric electricity</a:t>
            </a:r>
          </a:p>
          <a:p>
            <a:endParaRPr lang="en-US" sz="900" b="1" i="1" dirty="0">
              <a:latin typeface="Palatino"/>
              <a:cs typeface="Palatino"/>
            </a:endParaRPr>
          </a:p>
          <a:p>
            <a:r>
              <a:rPr lang="en-US" sz="900" b="1" dirty="0">
                <a:latin typeface="Palatino"/>
                <a:cs typeface="Palatino"/>
              </a:rPr>
              <a:t>Daniel Keyser</a:t>
            </a:r>
            <a:r>
              <a:rPr lang="en-US" sz="900" dirty="0">
                <a:latin typeface="Palatino"/>
                <a:cs typeface="Palatino"/>
              </a:rPr>
              <a:t>, Research Professor </a:t>
            </a:r>
            <a:br>
              <a:rPr lang="en-US" sz="900" dirty="0">
                <a:latin typeface="Palatino"/>
                <a:cs typeface="Palatino"/>
              </a:rPr>
            </a:br>
            <a:r>
              <a:rPr lang="en-US" sz="900" dirty="0">
                <a:latin typeface="Palatino"/>
                <a:cs typeface="Palatino"/>
              </a:rPr>
              <a:t>	(Ph.D., Pennsylvania State Univ.)</a:t>
            </a:r>
          </a:p>
          <a:p>
            <a:r>
              <a:rPr lang="en-US" sz="900" b="1" dirty="0">
                <a:latin typeface="Palatino"/>
                <a:cs typeface="Palatino"/>
              </a:rPr>
              <a:t>	</a:t>
            </a:r>
            <a:r>
              <a:rPr lang="en-US" sz="900" dirty="0" err="1">
                <a:solidFill>
                  <a:srgbClr val="00A2EB"/>
                </a:solidFill>
                <a:latin typeface="Palatino"/>
                <a:cs typeface="Palatino"/>
              </a:rPr>
              <a:t>dkeyser@albany.edu</a:t>
            </a:r>
            <a:endParaRPr lang="en-US" sz="900" dirty="0">
              <a:solidFill>
                <a:srgbClr val="00A2EB"/>
              </a:solidFill>
              <a:latin typeface="Palatino"/>
              <a:cs typeface="Palatino"/>
            </a:endParaRPr>
          </a:p>
          <a:p>
            <a:r>
              <a:rPr lang="en-US" sz="900" dirty="0">
                <a:latin typeface="Palatino"/>
                <a:cs typeface="Palatino"/>
              </a:rPr>
              <a:t>	</a:t>
            </a:r>
            <a:r>
              <a:rPr lang="en-US" sz="900" i="1" dirty="0">
                <a:latin typeface="Palatino"/>
                <a:cs typeface="Palatino"/>
              </a:rPr>
              <a:t>Synoptic-dynamic meteorology</a:t>
            </a:r>
          </a:p>
          <a:p>
            <a:endParaRPr lang="en-US" sz="900" i="1" dirty="0">
              <a:latin typeface="Palatino"/>
              <a:cs typeface="Palatino"/>
            </a:endParaRPr>
          </a:p>
          <a:p>
            <a:r>
              <a:rPr lang="en-US" sz="900" b="1" dirty="0">
                <a:latin typeface="Palatino"/>
                <a:cs typeface="Palatino"/>
              </a:rPr>
              <a:t>Andrea L. Lang</a:t>
            </a:r>
            <a:r>
              <a:rPr lang="en-US" sz="900" dirty="0">
                <a:latin typeface="Palatino"/>
                <a:cs typeface="Palatino"/>
              </a:rPr>
              <a:t>, Associate Professor </a:t>
            </a:r>
            <a:br>
              <a:rPr lang="en-US" sz="900" dirty="0">
                <a:latin typeface="Palatino"/>
                <a:cs typeface="Palatino"/>
              </a:rPr>
            </a:br>
            <a:r>
              <a:rPr lang="en-US" sz="900" dirty="0">
                <a:latin typeface="Palatino"/>
                <a:cs typeface="Palatino"/>
              </a:rPr>
              <a:t>	(Ph.D., Univ. of Wisconsin)</a:t>
            </a:r>
          </a:p>
          <a:p>
            <a:r>
              <a:rPr lang="en-US" sz="900" b="1" dirty="0">
                <a:latin typeface="Palatino"/>
                <a:cs typeface="Palatino"/>
              </a:rPr>
              <a:t>	</a:t>
            </a:r>
            <a:r>
              <a:rPr lang="en-US" sz="900" dirty="0" err="1">
                <a:solidFill>
                  <a:srgbClr val="00A2EB"/>
                </a:solidFill>
                <a:latin typeface="Palatino"/>
                <a:cs typeface="Palatino"/>
              </a:rPr>
              <a:t>alang@albany.edu</a:t>
            </a:r>
            <a:endParaRPr lang="en-US" sz="900" dirty="0">
              <a:solidFill>
                <a:srgbClr val="00A2EB"/>
              </a:solidFill>
              <a:latin typeface="Palatino"/>
              <a:cs typeface="Palatino"/>
            </a:endParaRPr>
          </a:p>
          <a:p>
            <a:r>
              <a:rPr lang="en-US" sz="900" dirty="0">
                <a:latin typeface="Palatino"/>
                <a:cs typeface="Palatino"/>
              </a:rPr>
              <a:t>	</a:t>
            </a:r>
            <a:r>
              <a:rPr lang="en-US" sz="900" i="1" dirty="0">
                <a:latin typeface="Palatino"/>
                <a:cs typeface="Palatino"/>
              </a:rPr>
              <a:t>Synoptic meteorology and</a:t>
            </a:r>
            <a:br>
              <a:rPr lang="en-US" sz="900" i="1" dirty="0">
                <a:latin typeface="Palatino"/>
                <a:cs typeface="Palatino"/>
              </a:rPr>
            </a:br>
            <a:r>
              <a:rPr lang="en-US" sz="900" i="1" dirty="0">
                <a:latin typeface="Palatino"/>
                <a:cs typeface="Palatino"/>
              </a:rPr>
              <a:t>	 troposphere-stratosphere interaction</a:t>
            </a:r>
          </a:p>
          <a:p>
            <a:endParaRPr lang="en-US" sz="900" i="1" dirty="0">
              <a:latin typeface="Palatino"/>
              <a:cs typeface="Palatino"/>
            </a:endParaRPr>
          </a:p>
          <a:p>
            <a:r>
              <a:rPr lang="en-US" sz="900" b="1" dirty="0">
                <a:latin typeface="Palatino"/>
                <a:cs typeface="Palatino"/>
              </a:rPr>
              <a:t>Ross A. Lazear</a:t>
            </a:r>
            <a:r>
              <a:rPr lang="en-US" sz="900" dirty="0">
                <a:latin typeface="Palatino"/>
                <a:cs typeface="Palatino"/>
              </a:rPr>
              <a:t>, Instructor (M.S., Univ. of Wisconsin)</a:t>
            </a:r>
          </a:p>
          <a:p>
            <a:r>
              <a:rPr lang="en-US" sz="900" b="1" dirty="0">
                <a:latin typeface="Palatino"/>
                <a:cs typeface="Palatino"/>
              </a:rPr>
              <a:t>	</a:t>
            </a:r>
            <a:r>
              <a:rPr lang="en-US" sz="900" dirty="0" err="1">
                <a:solidFill>
                  <a:srgbClr val="00A2EB"/>
                </a:solidFill>
                <a:latin typeface="Palatino"/>
                <a:cs typeface="Palatino"/>
              </a:rPr>
              <a:t>rlazear@albany.edu</a:t>
            </a:r>
            <a:endParaRPr lang="en-US" sz="900" dirty="0">
              <a:solidFill>
                <a:srgbClr val="00A2EB"/>
              </a:solidFill>
              <a:latin typeface="Palatino"/>
              <a:cs typeface="Palatino"/>
            </a:endParaRPr>
          </a:p>
          <a:p>
            <a:r>
              <a:rPr lang="en-US" sz="900" b="1" dirty="0">
                <a:latin typeface="Palatino"/>
                <a:cs typeface="Palatino"/>
              </a:rPr>
              <a:t>	</a:t>
            </a:r>
            <a:r>
              <a:rPr lang="en-US" sz="900" i="1" dirty="0">
                <a:latin typeface="Palatino"/>
                <a:cs typeface="Palatino"/>
              </a:rPr>
              <a:t>Synoptic and mesoscale meteorology, and 	forecasting</a:t>
            </a:r>
          </a:p>
          <a:p>
            <a:endParaRPr lang="en-US" sz="900" i="1" dirty="0">
              <a:latin typeface="Palatino"/>
              <a:cs typeface="Palatino"/>
            </a:endParaRPr>
          </a:p>
          <a:p>
            <a:r>
              <a:rPr lang="en-US" sz="900" b="1" dirty="0" err="1">
                <a:latin typeface="Palatino"/>
                <a:cs typeface="Palatino"/>
              </a:rPr>
              <a:t>Jiping</a:t>
            </a:r>
            <a:r>
              <a:rPr lang="en-US" sz="900" b="1" dirty="0">
                <a:latin typeface="Palatino"/>
                <a:cs typeface="Palatino"/>
              </a:rPr>
              <a:t> Liu</a:t>
            </a:r>
            <a:r>
              <a:rPr lang="en-US" sz="900" dirty="0">
                <a:latin typeface="Palatino"/>
                <a:cs typeface="Palatino"/>
              </a:rPr>
              <a:t>, Associate Professor (Ph.D., Columbia Univ.)</a:t>
            </a:r>
          </a:p>
          <a:p>
            <a:r>
              <a:rPr lang="en-US" sz="900" i="1" dirty="0">
                <a:latin typeface="Palatino"/>
                <a:cs typeface="Palatino"/>
              </a:rPr>
              <a:t>	</a:t>
            </a:r>
            <a:r>
              <a:rPr lang="en-US" sz="900" dirty="0">
                <a:solidFill>
                  <a:srgbClr val="00A2EB"/>
                </a:solidFill>
                <a:latin typeface="Palatino"/>
                <a:cs typeface="Palatino"/>
              </a:rPr>
              <a:t>jliu26@albany.edu</a:t>
            </a:r>
          </a:p>
          <a:p>
            <a:r>
              <a:rPr lang="en-US" sz="900" i="1" dirty="0">
                <a:latin typeface="Palatino"/>
                <a:cs typeface="Palatino"/>
              </a:rPr>
              <a:t>	Atmosphere-ice-ocean interactions</a:t>
            </a:r>
          </a:p>
        </p:txBody>
      </p:sp>
      <p:sp>
        <p:nvSpPr>
          <p:cNvPr id="4" name="Rectangle 3"/>
          <p:cNvSpPr/>
          <p:nvPr/>
        </p:nvSpPr>
        <p:spPr>
          <a:xfrm>
            <a:off x="3350550" y="492655"/>
            <a:ext cx="3456648" cy="6878806"/>
          </a:xfrm>
          <a:prstGeom prst="rect">
            <a:avLst/>
          </a:prstGeom>
          <a:ln/>
        </p:spPr>
        <p:style>
          <a:lnRef idx="2">
            <a:schemeClr val="accent4"/>
          </a:lnRef>
          <a:fillRef idx="1">
            <a:schemeClr val="lt1"/>
          </a:fillRef>
          <a:effectRef idx="0">
            <a:schemeClr val="accent4"/>
          </a:effectRef>
          <a:fontRef idx="minor">
            <a:schemeClr val="dk1"/>
          </a:fontRef>
        </p:style>
        <p:txBody>
          <a:bodyPr wrap="square">
            <a:spAutoFit/>
          </a:bodyPr>
          <a:lstStyle/>
          <a:p>
            <a:r>
              <a:rPr lang="en-US" sz="900" b="1" dirty="0">
                <a:latin typeface="Palatino"/>
                <a:cs typeface="Palatino"/>
              </a:rPr>
              <a:t>Justin R. Minder</a:t>
            </a:r>
            <a:r>
              <a:rPr lang="en-US" sz="900" dirty="0">
                <a:latin typeface="Palatino"/>
                <a:cs typeface="Palatino"/>
              </a:rPr>
              <a:t>, Associate Professor </a:t>
            </a:r>
            <a:br>
              <a:rPr lang="en-US" sz="900" dirty="0">
                <a:latin typeface="Palatino"/>
                <a:cs typeface="Palatino"/>
              </a:rPr>
            </a:br>
            <a:r>
              <a:rPr lang="en-US" sz="900" dirty="0">
                <a:latin typeface="Palatino"/>
                <a:cs typeface="Palatino"/>
              </a:rPr>
              <a:t>	(Ph.D., Univ. of 	Washington)</a:t>
            </a:r>
          </a:p>
          <a:p>
            <a:r>
              <a:rPr lang="en-US" sz="900" b="1" dirty="0">
                <a:latin typeface="Palatino"/>
                <a:cs typeface="Palatino"/>
              </a:rPr>
              <a:t>	</a:t>
            </a:r>
            <a:r>
              <a:rPr lang="en-US" sz="900" dirty="0" err="1">
                <a:solidFill>
                  <a:srgbClr val="00A2EB"/>
                </a:solidFill>
                <a:latin typeface="Palatino"/>
                <a:cs typeface="Palatino"/>
              </a:rPr>
              <a:t>jminder@albany.edu</a:t>
            </a:r>
            <a:endParaRPr lang="en-US" sz="900" dirty="0">
              <a:solidFill>
                <a:srgbClr val="00A2EB"/>
              </a:solidFill>
              <a:latin typeface="Palatino"/>
              <a:cs typeface="Palatino"/>
            </a:endParaRPr>
          </a:p>
          <a:p>
            <a:r>
              <a:rPr lang="en-US" sz="900" b="1" dirty="0">
                <a:latin typeface="Palatino"/>
                <a:cs typeface="Palatino"/>
              </a:rPr>
              <a:t>	</a:t>
            </a:r>
            <a:r>
              <a:rPr lang="en-US" sz="900" i="1" dirty="0">
                <a:latin typeface="Palatino"/>
                <a:cs typeface="Palatino"/>
              </a:rPr>
              <a:t>Mountain meteorology and </a:t>
            </a:r>
            <a:r>
              <a:rPr lang="en-US" sz="900" i="1" dirty="0" err="1">
                <a:latin typeface="Palatino"/>
                <a:cs typeface="Palatino"/>
              </a:rPr>
              <a:t>mesoscale</a:t>
            </a:r>
            <a:r>
              <a:rPr lang="en-US" sz="900" i="1" dirty="0">
                <a:latin typeface="Palatino"/>
                <a:cs typeface="Palatino"/>
              </a:rPr>
              <a:t> meteorology</a:t>
            </a:r>
            <a:endParaRPr lang="en-US" sz="900" b="1" i="1" dirty="0">
              <a:latin typeface="Palatino"/>
              <a:cs typeface="Palatino"/>
            </a:endParaRPr>
          </a:p>
          <a:p>
            <a:endParaRPr lang="en-US" sz="900" b="1" i="1" dirty="0">
              <a:latin typeface="Palatino"/>
              <a:cs typeface="Palatino"/>
            </a:endParaRPr>
          </a:p>
          <a:p>
            <a:r>
              <a:rPr lang="en-US" sz="900" b="1" dirty="0">
                <a:latin typeface="Palatino"/>
                <a:cs typeface="Palatino"/>
              </a:rPr>
              <a:t>Brian E. J. Rose</a:t>
            </a:r>
            <a:r>
              <a:rPr lang="en-US" sz="900" dirty="0">
                <a:latin typeface="Palatino"/>
                <a:cs typeface="Palatino"/>
              </a:rPr>
              <a:t>, Associate Professor (Ph.D., MIT)</a:t>
            </a:r>
          </a:p>
          <a:p>
            <a:r>
              <a:rPr lang="en-US" sz="900" dirty="0">
                <a:latin typeface="Palatino"/>
                <a:cs typeface="Palatino"/>
              </a:rPr>
              <a:t>	</a:t>
            </a:r>
            <a:r>
              <a:rPr lang="en-US" sz="900" dirty="0" err="1">
                <a:solidFill>
                  <a:srgbClr val="00A2EB"/>
                </a:solidFill>
                <a:latin typeface="Palatino"/>
                <a:cs typeface="Palatino"/>
              </a:rPr>
              <a:t>brose@albany.edu</a:t>
            </a:r>
            <a:endParaRPr lang="en-US" sz="900" dirty="0">
              <a:solidFill>
                <a:srgbClr val="00A2EB"/>
              </a:solidFill>
              <a:latin typeface="Palatino"/>
              <a:cs typeface="Palatino"/>
            </a:endParaRPr>
          </a:p>
          <a:p>
            <a:r>
              <a:rPr lang="en-US" sz="900" dirty="0">
                <a:latin typeface="Palatino"/>
                <a:cs typeface="Palatino"/>
              </a:rPr>
              <a:t>	</a:t>
            </a:r>
            <a:r>
              <a:rPr lang="en-US" sz="900" i="1" dirty="0">
                <a:latin typeface="Palatino"/>
                <a:cs typeface="Palatino"/>
              </a:rPr>
              <a:t>Planetary-scale climate dynamics</a:t>
            </a:r>
          </a:p>
          <a:p>
            <a:endParaRPr lang="en-US" sz="900" i="1" dirty="0">
              <a:latin typeface="Palatino"/>
              <a:cs typeface="Palatino"/>
            </a:endParaRPr>
          </a:p>
          <a:p>
            <a:r>
              <a:rPr lang="en-US" sz="900" b="1" dirty="0">
                <a:latin typeface="Palatino"/>
                <a:cs typeface="Palatino"/>
              </a:rPr>
              <a:t>Paul E. Roundy</a:t>
            </a:r>
            <a:r>
              <a:rPr lang="en-US" sz="900" dirty="0">
                <a:latin typeface="Palatino"/>
                <a:cs typeface="Palatino"/>
              </a:rPr>
              <a:t>, Professor (Ph.D., Pennsylvania State Univ.)</a:t>
            </a:r>
          </a:p>
          <a:p>
            <a:r>
              <a:rPr lang="en-US" sz="900" dirty="0">
                <a:latin typeface="Palatino"/>
                <a:cs typeface="Palatino"/>
              </a:rPr>
              <a:t>	</a:t>
            </a:r>
            <a:r>
              <a:rPr lang="en-US" sz="900" dirty="0" err="1">
                <a:solidFill>
                  <a:srgbClr val="00A2EB"/>
                </a:solidFill>
                <a:latin typeface="Palatino"/>
                <a:cs typeface="Palatino"/>
              </a:rPr>
              <a:t>proundy@albany.edu</a:t>
            </a:r>
            <a:endParaRPr lang="en-US" sz="900" dirty="0">
              <a:solidFill>
                <a:srgbClr val="00A2EB"/>
              </a:solidFill>
              <a:latin typeface="Palatino"/>
              <a:cs typeface="Palatino"/>
            </a:endParaRPr>
          </a:p>
          <a:p>
            <a:r>
              <a:rPr lang="en-US" sz="900" dirty="0">
                <a:latin typeface="Palatino"/>
                <a:cs typeface="Palatino"/>
              </a:rPr>
              <a:t>	</a:t>
            </a:r>
            <a:r>
              <a:rPr lang="en-US" sz="900" i="1" dirty="0">
                <a:latin typeface="Palatino"/>
                <a:cs typeface="Palatino"/>
              </a:rPr>
              <a:t>Tropical atmospheric waves and </a:t>
            </a:r>
            <a:r>
              <a:rPr lang="en-US" sz="900" i="1" dirty="0" err="1">
                <a:latin typeface="Palatino"/>
                <a:cs typeface="Palatino"/>
              </a:rPr>
              <a:t>midlatitude</a:t>
            </a:r>
            <a:r>
              <a:rPr lang="en-US" sz="900" i="1" dirty="0">
                <a:latin typeface="Palatino"/>
                <a:cs typeface="Palatino"/>
              </a:rPr>
              <a:t> interaction</a:t>
            </a:r>
          </a:p>
          <a:p>
            <a:endParaRPr lang="en-US" sz="900" i="1" dirty="0">
              <a:latin typeface="Palatino"/>
              <a:cs typeface="Palatino"/>
            </a:endParaRPr>
          </a:p>
          <a:p>
            <a:r>
              <a:rPr lang="en-US" sz="900" b="1" dirty="0">
                <a:latin typeface="Palatino"/>
                <a:cs typeface="Palatino"/>
              </a:rPr>
              <a:t>Brian H. Tang</a:t>
            </a:r>
            <a:r>
              <a:rPr lang="en-US" sz="900" dirty="0">
                <a:latin typeface="Palatino"/>
                <a:cs typeface="Palatino"/>
              </a:rPr>
              <a:t>, Associate Professor (Ph.D., MIT)</a:t>
            </a:r>
          </a:p>
          <a:p>
            <a:r>
              <a:rPr lang="en-US" sz="900" b="1" dirty="0">
                <a:latin typeface="Palatino"/>
                <a:cs typeface="Palatino"/>
              </a:rPr>
              <a:t>	</a:t>
            </a:r>
            <a:r>
              <a:rPr lang="en-US" sz="900" dirty="0" err="1">
                <a:solidFill>
                  <a:srgbClr val="00A2EB"/>
                </a:solidFill>
                <a:latin typeface="Palatino"/>
                <a:cs typeface="Palatino"/>
              </a:rPr>
              <a:t>btang@albany.edu</a:t>
            </a:r>
            <a:endParaRPr lang="en-US" sz="900" dirty="0">
              <a:solidFill>
                <a:srgbClr val="00A2EB"/>
              </a:solidFill>
              <a:latin typeface="Palatino"/>
              <a:cs typeface="Palatino"/>
            </a:endParaRPr>
          </a:p>
          <a:p>
            <a:r>
              <a:rPr lang="en-US" sz="900" b="1" dirty="0">
                <a:latin typeface="Palatino"/>
                <a:cs typeface="Palatino"/>
              </a:rPr>
              <a:t>	</a:t>
            </a:r>
            <a:r>
              <a:rPr lang="en-US" sz="900" i="1" dirty="0">
                <a:latin typeface="Palatino"/>
                <a:cs typeface="Palatino"/>
              </a:rPr>
              <a:t>Tropical cyclones and </a:t>
            </a:r>
            <a:r>
              <a:rPr lang="en-US" sz="900" i="1" dirty="0" err="1">
                <a:latin typeface="Palatino"/>
                <a:cs typeface="Palatino"/>
              </a:rPr>
              <a:t>mesoscale</a:t>
            </a:r>
            <a:r>
              <a:rPr lang="en-US" sz="900" i="1" dirty="0">
                <a:latin typeface="Palatino"/>
                <a:cs typeface="Palatino"/>
              </a:rPr>
              <a:t> meteorology</a:t>
            </a:r>
          </a:p>
          <a:p>
            <a:endParaRPr lang="en-US" sz="900" b="1" i="1" dirty="0">
              <a:latin typeface="Palatino"/>
              <a:cs typeface="Palatino"/>
            </a:endParaRPr>
          </a:p>
          <a:p>
            <a:r>
              <a:rPr lang="en-US" sz="900" b="1" dirty="0">
                <a:latin typeface="Palatino"/>
                <a:cs typeface="Palatino"/>
              </a:rPr>
              <a:t>Christopher D. </a:t>
            </a:r>
            <a:r>
              <a:rPr lang="en-US" sz="900" b="1" dirty="0" err="1">
                <a:latin typeface="Palatino"/>
                <a:cs typeface="Palatino"/>
              </a:rPr>
              <a:t>Thorncroft</a:t>
            </a:r>
            <a:r>
              <a:rPr lang="en-US" sz="900" dirty="0">
                <a:latin typeface="Palatino"/>
                <a:cs typeface="Palatino"/>
              </a:rPr>
              <a:t>, Professor and ASRC Director 	(Ph.D., </a:t>
            </a:r>
            <a:r>
              <a:rPr lang="en-US" sz="900" dirty="0" smtClean="0">
                <a:latin typeface="Palatino"/>
                <a:cs typeface="Palatino"/>
              </a:rPr>
              <a:t>University </a:t>
            </a:r>
            <a:r>
              <a:rPr lang="en-US" sz="900" dirty="0">
                <a:latin typeface="Palatino"/>
                <a:cs typeface="Palatino"/>
              </a:rPr>
              <a:t>of Reading)</a:t>
            </a:r>
          </a:p>
          <a:p>
            <a:r>
              <a:rPr lang="en-US" sz="900" b="1" dirty="0">
                <a:latin typeface="Palatino"/>
                <a:cs typeface="Palatino"/>
              </a:rPr>
              <a:t>	</a:t>
            </a:r>
            <a:r>
              <a:rPr lang="en-US" sz="900" dirty="0" err="1">
                <a:solidFill>
                  <a:srgbClr val="00A2EB"/>
                </a:solidFill>
                <a:latin typeface="Palatino"/>
                <a:cs typeface="Palatino"/>
              </a:rPr>
              <a:t>cthorncroft@albany.edu</a:t>
            </a:r>
            <a:endParaRPr lang="en-US" sz="900" dirty="0">
              <a:solidFill>
                <a:srgbClr val="00A2EB"/>
              </a:solidFill>
              <a:latin typeface="Palatino"/>
              <a:cs typeface="Palatino"/>
            </a:endParaRPr>
          </a:p>
          <a:p>
            <a:r>
              <a:rPr lang="en-US" sz="900" b="1" dirty="0">
                <a:latin typeface="Palatino"/>
                <a:cs typeface="Palatino"/>
              </a:rPr>
              <a:t>	</a:t>
            </a:r>
            <a:r>
              <a:rPr lang="en-US" sz="900" i="1" dirty="0">
                <a:latin typeface="Palatino"/>
                <a:cs typeface="Palatino"/>
              </a:rPr>
              <a:t>West African monsoon and African easterly waves</a:t>
            </a:r>
          </a:p>
          <a:p>
            <a:endParaRPr lang="en-US" sz="900" b="1" i="1" dirty="0">
              <a:latin typeface="Palatino"/>
              <a:cs typeface="Palatino"/>
            </a:endParaRPr>
          </a:p>
          <a:p>
            <a:r>
              <a:rPr lang="en-US" sz="900" b="1" dirty="0">
                <a:latin typeface="Palatino"/>
                <a:cs typeface="Palatino"/>
              </a:rPr>
              <a:t>Ryan Torn</a:t>
            </a:r>
            <a:r>
              <a:rPr lang="en-US" sz="900" dirty="0">
                <a:latin typeface="Palatino"/>
                <a:cs typeface="Palatino"/>
              </a:rPr>
              <a:t>, Professor and Dept. Chair  (Ph.D., Univ. of 	Washington)</a:t>
            </a:r>
          </a:p>
          <a:p>
            <a:r>
              <a:rPr lang="en-US" sz="900" b="1" dirty="0">
                <a:latin typeface="Palatino"/>
                <a:cs typeface="Palatino"/>
              </a:rPr>
              <a:t>	</a:t>
            </a:r>
            <a:r>
              <a:rPr lang="en-US" sz="900" dirty="0" err="1">
                <a:solidFill>
                  <a:srgbClr val="00A2EB"/>
                </a:solidFill>
                <a:latin typeface="Palatino"/>
                <a:cs typeface="Palatino"/>
              </a:rPr>
              <a:t>rtorn@albany.edu</a:t>
            </a:r>
            <a:endParaRPr lang="en-US" sz="900" dirty="0">
              <a:solidFill>
                <a:srgbClr val="00A2EB"/>
              </a:solidFill>
              <a:latin typeface="Palatino"/>
              <a:cs typeface="Palatino"/>
            </a:endParaRPr>
          </a:p>
          <a:p>
            <a:r>
              <a:rPr lang="en-US" sz="900" dirty="0">
                <a:latin typeface="Palatino"/>
                <a:cs typeface="Palatino"/>
              </a:rPr>
              <a:t>	</a:t>
            </a:r>
            <a:r>
              <a:rPr lang="en-US" sz="900" i="1" dirty="0">
                <a:latin typeface="Palatino"/>
                <a:cs typeface="Palatino"/>
              </a:rPr>
              <a:t>Predictability, data assimilation, and mesoscale 	meteorology</a:t>
            </a:r>
          </a:p>
          <a:p>
            <a:endParaRPr lang="en-US" sz="900" i="1" dirty="0">
              <a:latin typeface="Palatino"/>
              <a:cs typeface="Palatino"/>
            </a:endParaRPr>
          </a:p>
          <a:p>
            <a:r>
              <a:rPr lang="en-US" sz="900" b="1" dirty="0">
                <a:latin typeface="Palatino"/>
                <a:cs typeface="Palatino"/>
              </a:rPr>
              <a:t>Kevin R. </a:t>
            </a:r>
            <a:r>
              <a:rPr lang="en-US" sz="900" b="1" dirty="0" err="1">
                <a:latin typeface="Palatino"/>
                <a:cs typeface="Palatino"/>
              </a:rPr>
              <a:t>Tyle</a:t>
            </a:r>
            <a:r>
              <a:rPr lang="en-US" sz="900" dirty="0">
                <a:latin typeface="Palatino"/>
                <a:cs typeface="Palatino"/>
              </a:rPr>
              <a:t>, Manager of Departmental Computing </a:t>
            </a:r>
            <a:br>
              <a:rPr lang="en-US" sz="900" dirty="0">
                <a:latin typeface="Palatino"/>
                <a:cs typeface="Palatino"/>
              </a:rPr>
            </a:br>
            <a:r>
              <a:rPr lang="en-US" sz="900" dirty="0">
                <a:latin typeface="Palatino"/>
                <a:cs typeface="Palatino"/>
              </a:rPr>
              <a:t>	(M.S., University at Albany)</a:t>
            </a:r>
          </a:p>
          <a:p>
            <a:r>
              <a:rPr lang="en-US" sz="900" b="1" dirty="0">
                <a:latin typeface="Palatino"/>
                <a:cs typeface="Palatino"/>
              </a:rPr>
              <a:t>	</a:t>
            </a:r>
            <a:r>
              <a:rPr lang="en-US" sz="900" dirty="0" err="1">
                <a:solidFill>
                  <a:srgbClr val="00A2EB"/>
                </a:solidFill>
                <a:latin typeface="Palatino"/>
                <a:cs typeface="Palatino"/>
              </a:rPr>
              <a:t>ktyle@albany.edu</a:t>
            </a:r>
            <a:endParaRPr lang="en-US" sz="900" dirty="0">
              <a:solidFill>
                <a:srgbClr val="00A2EB"/>
              </a:solidFill>
              <a:latin typeface="Palatino"/>
              <a:cs typeface="Palatino"/>
            </a:endParaRPr>
          </a:p>
          <a:p>
            <a:r>
              <a:rPr lang="en-US" sz="900" dirty="0">
                <a:latin typeface="Palatino"/>
                <a:cs typeface="Palatino"/>
              </a:rPr>
              <a:t>	</a:t>
            </a:r>
            <a:r>
              <a:rPr lang="en-US" sz="900" i="1" dirty="0">
                <a:latin typeface="Palatino"/>
                <a:cs typeface="Palatino"/>
              </a:rPr>
              <a:t>Big data, and meteorological data visualization</a:t>
            </a:r>
          </a:p>
          <a:p>
            <a:endParaRPr lang="en-US" sz="900" i="1" dirty="0">
              <a:latin typeface="Palatino"/>
              <a:cs typeface="Palatino"/>
            </a:endParaRPr>
          </a:p>
          <a:p>
            <a:r>
              <a:rPr lang="en-US" sz="900" b="1" dirty="0">
                <a:latin typeface="Palatino"/>
                <a:cs typeface="Palatino"/>
              </a:rPr>
              <a:t>Mathias </a:t>
            </a:r>
            <a:r>
              <a:rPr lang="en-US" sz="900" b="1" dirty="0" err="1">
                <a:latin typeface="Palatino"/>
                <a:cs typeface="Palatino"/>
              </a:rPr>
              <a:t>Vuille</a:t>
            </a:r>
            <a:r>
              <a:rPr lang="en-US" sz="900" dirty="0">
                <a:latin typeface="Palatino"/>
                <a:cs typeface="Palatino"/>
              </a:rPr>
              <a:t>, Professor (Ph.D., Univ. of Bern)</a:t>
            </a:r>
          </a:p>
          <a:p>
            <a:r>
              <a:rPr lang="en-US" sz="900" b="1" dirty="0">
                <a:latin typeface="Palatino"/>
                <a:cs typeface="Palatino"/>
              </a:rPr>
              <a:t>	</a:t>
            </a:r>
            <a:r>
              <a:rPr lang="en-US" sz="900" dirty="0" err="1">
                <a:solidFill>
                  <a:srgbClr val="00A2EB"/>
                </a:solidFill>
                <a:latin typeface="Palatino"/>
                <a:cs typeface="Palatino"/>
              </a:rPr>
              <a:t>mvuille@albany.edu</a:t>
            </a:r>
            <a:endParaRPr lang="en-US" sz="900" dirty="0">
              <a:solidFill>
                <a:srgbClr val="00A2EB"/>
              </a:solidFill>
              <a:latin typeface="Palatino"/>
              <a:cs typeface="Palatino"/>
            </a:endParaRPr>
          </a:p>
          <a:p>
            <a:r>
              <a:rPr lang="en-US" sz="900" b="1" dirty="0">
                <a:latin typeface="Palatino"/>
                <a:cs typeface="Palatino"/>
              </a:rPr>
              <a:t>	</a:t>
            </a:r>
            <a:r>
              <a:rPr lang="en-US" sz="900" i="1" dirty="0">
                <a:latin typeface="Palatino"/>
                <a:cs typeface="Palatino"/>
              </a:rPr>
              <a:t>Tropical paleoclimatology and climate change</a:t>
            </a:r>
          </a:p>
          <a:p>
            <a:endParaRPr lang="en-US" sz="900" i="1" dirty="0">
              <a:latin typeface="Palatino"/>
              <a:cs typeface="Palatino"/>
            </a:endParaRPr>
          </a:p>
          <a:p>
            <a:r>
              <a:rPr lang="en-US" sz="900" b="1" dirty="0" err="1">
                <a:latin typeface="Palatino"/>
                <a:cs typeface="Palatino"/>
              </a:rPr>
              <a:t>Junhong</a:t>
            </a:r>
            <a:r>
              <a:rPr lang="en-US" sz="900" b="1" dirty="0">
                <a:latin typeface="Palatino"/>
                <a:cs typeface="Palatino"/>
              </a:rPr>
              <a:t> Wang</a:t>
            </a:r>
            <a:r>
              <a:rPr lang="en-US" sz="900" dirty="0">
                <a:latin typeface="Palatino"/>
                <a:cs typeface="Palatino"/>
              </a:rPr>
              <a:t>, Research Associate Professor </a:t>
            </a:r>
            <a:br>
              <a:rPr lang="en-US" sz="900" dirty="0">
                <a:latin typeface="Palatino"/>
                <a:cs typeface="Palatino"/>
              </a:rPr>
            </a:br>
            <a:r>
              <a:rPr lang="en-US" sz="900" dirty="0">
                <a:latin typeface="Palatino"/>
                <a:cs typeface="Palatino"/>
              </a:rPr>
              <a:t>	(Ph.D., Columbia 	University)</a:t>
            </a:r>
          </a:p>
          <a:p>
            <a:r>
              <a:rPr lang="en-US" sz="900" b="1" dirty="0">
                <a:latin typeface="Palatino"/>
                <a:cs typeface="Palatino"/>
              </a:rPr>
              <a:t>	</a:t>
            </a:r>
            <a:r>
              <a:rPr lang="en-US" sz="900" dirty="0">
                <a:solidFill>
                  <a:srgbClr val="00A2EB"/>
                </a:solidFill>
                <a:latin typeface="Palatino"/>
                <a:cs typeface="Palatino"/>
              </a:rPr>
              <a:t>jwang20@albany.edu</a:t>
            </a:r>
          </a:p>
          <a:p>
            <a:r>
              <a:rPr lang="en-US" sz="900" b="1" dirty="0">
                <a:latin typeface="Palatino"/>
                <a:cs typeface="Palatino"/>
              </a:rPr>
              <a:t>	</a:t>
            </a:r>
            <a:r>
              <a:rPr lang="en-US" sz="900" i="1" dirty="0">
                <a:latin typeface="Palatino"/>
                <a:cs typeface="Palatino"/>
              </a:rPr>
              <a:t>Climate observations and instrumentation</a:t>
            </a:r>
          </a:p>
          <a:p>
            <a:endParaRPr lang="en-US" sz="900" i="1" dirty="0">
              <a:latin typeface="Palatino"/>
              <a:cs typeface="Palatino"/>
            </a:endParaRPr>
          </a:p>
          <a:p>
            <a:r>
              <a:rPr lang="en-US" sz="900" b="1" dirty="0">
                <a:latin typeface="Palatino"/>
                <a:cs typeface="Palatino"/>
              </a:rPr>
              <a:t>Liming Zhou</a:t>
            </a:r>
            <a:r>
              <a:rPr lang="en-US" sz="900" dirty="0">
                <a:latin typeface="Palatino"/>
                <a:cs typeface="Palatino"/>
              </a:rPr>
              <a:t>, Professor (Ph.D., Boston University)</a:t>
            </a:r>
          </a:p>
          <a:p>
            <a:r>
              <a:rPr lang="en-US" sz="900" b="1" dirty="0">
                <a:latin typeface="Palatino"/>
                <a:cs typeface="Palatino"/>
              </a:rPr>
              <a:t>	</a:t>
            </a:r>
            <a:r>
              <a:rPr lang="en-US" sz="900" dirty="0" err="1">
                <a:solidFill>
                  <a:srgbClr val="00A2EB"/>
                </a:solidFill>
                <a:latin typeface="Palatino"/>
                <a:cs typeface="Palatino"/>
              </a:rPr>
              <a:t>lzhou@albany.edu</a:t>
            </a:r>
            <a:endParaRPr lang="en-US" sz="900" dirty="0">
              <a:solidFill>
                <a:srgbClr val="00A2EB"/>
              </a:solidFill>
              <a:latin typeface="Palatino"/>
              <a:cs typeface="Palatino"/>
            </a:endParaRPr>
          </a:p>
          <a:p>
            <a:r>
              <a:rPr lang="en-US" sz="900" b="1" dirty="0">
                <a:latin typeface="Palatino"/>
                <a:cs typeface="Palatino"/>
              </a:rPr>
              <a:t>	</a:t>
            </a:r>
            <a:r>
              <a:rPr lang="en-US" sz="900" i="1" dirty="0">
                <a:latin typeface="Palatino"/>
                <a:cs typeface="Palatino"/>
              </a:rPr>
              <a:t>Remote sensing and land-climate interactions</a:t>
            </a:r>
          </a:p>
          <a:p>
            <a:endParaRPr lang="en-US" sz="900" i="1" dirty="0">
              <a:latin typeface="Palatino"/>
              <a:cs typeface="Palatino"/>
            </a:endParaRPr>
          </a:p>
          <a:p>
            <a:endParaRPr lang="en-US" sz="900" i="1" dirty="0">
              <a:latin typeface="Palatino"/>
              <a:cs typeface="Palatino"/>
            </a:endParaRPr>
          </a:p>
          <a:p>
            <a:endParaRPr lang="en-US" sz="900" i="1" dirty="0">
              <a:latin typeface="Palatino"/>
              <a:cs typeface="Palatino"/>
            </a:endParaRPr>
          </a:p>
          <a:p>
            <a:endParaRPr lang="en-US" sz="900" i="1" dirty="0">
              <a:latin typeface="Palatino"/>
              <a:cs typeface="Palatino"/>
            </a:endParaRPr>
          </a:p>
        </p:txBody>
      </p:sp>
      <p:sp>
        <p:nvSpPr>
          <p:cNvPr id="8" name="Rectangle 7"/>
          <p:cNvSpPr/>
          <p:nvPr/>
        </p:nvSpPr>
        <p:spPr>
          <a:xfrm>
            <a:off x="79311" y="6946900"/>
            <a:ext cx="6724778" cy="2197100"/>
          </a:xfrm>
          <a:prstGeom prst="rect">
            <a:avLst/>
          </a:prstGeom>
          <a:gradFill flip="none" rotWithShape="1">
            <a:gsLst>
              <a:gs pos="0">
                <a:srgbClr val="B195FF"/>
              </a:gs>
              <a:gs pos="100000">
                <a:srgbClr val="FFF670"/>
              </a:gs>
            </a:gsLst>
            <a:lin ang="5400000" scaled="0"/>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361641" y="6991528"/>
            <a:ext cx="3496359" cy="2492990"/>
          </a:xfrm>
          <a:prstGeom prst="rect">
            <a:avLst/>
          </a:prstGeom>
        </p:spPr>
        <p:txBody>
          <a:bodyPr wrap="square">
            <a:spAutoFit/>
          </a:bodyPr>
          <a:lstStyle/>
          <a:p>
            <a:pPr algn="ctr"/>
            <a:r>
              <a:rPr lang="en-US" sz="1600" b="1" dirty="0">
                <a:latin typeface="Palatino"/>
                <a:cs typeface="Palatino"/>
              </a:rPr>
              <a:t>C</a:t>
            </a:r>
            <a:r>
              <a:rPr lang="en-US" sz="1100" b="1" dirty="0">
                <a:latin typeface="Palatino"/>
                <a:cs typeface="Palatino"/>
              </a:rPr>
              <a:t>ONTACT </a:t>
            </a:r>
            <a:r>
              <a:rPr lang="en-US" sz="1600" b="1" dirty="0">
                <a:latin typeface="Palatino"/>
                <a:cs typeface="Palatino"/>
              </a:rPr>
              <a:t>U</a:t>
            </a:r>
            <a:r>
              <a:rPr lang="en-US" sz="1100" b="1" dirty="0">
                <a:latin typeface="Palatino"/>
                <a:cs typeface="Palatino"/>
              </a:rPr>
              <a:t>S</a:t>
            </a:r>
          </a:p>
          <a:p>
            <a:pPr algn="ctr">
              <a:spcBef>
                <a:spcPts val="600"/>
              </a:spcBef>
            </a:pPr>
            <a:r>
              <a:rPr lang="en-US" sz="1100" b="1" dirty="0" smtClean="0">
                <a:latin typeface="Palatino"/>
                <a:cs typeface="Palatino"/>
              </a:rPr>
              <a:t>Dept. of Atmospheric </a:t>
            </a:r>
            <a:r>
              <a:rPr lang="en-US" sz="1100" b="1" dirty="0">
                <a:latin typeface="Palatino"/>
                <a:cs typeface="Palatino"/>
              </a:rPr>
              <a:t>and Environmental Sciences</a:t>
            </a:r>
          </a:p>
          <a:p>
            <a:pPr algn="ctr">
              <a:spcBef>
                <a:spcPts val="600"/>
              </a:spcBef>
            </a:pPr>
            <a:r>
              <a:rPr lang="en-US" sz="1100" b="1" dirty="0">
                <a:latin typeface="Palatino"/>
                <a:cs typeface="Palatino"/>
              </a:rPr>
              <a:t>University at Albany, ES-351</a:t>
            </a:r>
          </a:p>
          <a:p>
            <a:pPr algn="ctr">
              <a:spcBef>
                <a:spcPts val="600"/>
              </a:spcBef>
            </a:pPr>
            <a:r>
              <a:rPr lang="en-US" sz="1100" b="1" dirty="0">
                <a:latin typeface="Palatino"/>
                <a:cs typeface="Palatino"/>
              </a:rPr>
              <a:t>1400 Washington Ave., Albany, NY 12222</a:t>
            </a:r>
          </a:p>
          <a:p>
            <a:pPr algn="ctr">
              <a:spcBef>
                <a:spcPts val="600"/>
              </a:spcBef>
            </a:pPr>
            <a:r>
              <a:rPr lang="en-US" sz="1100" b="1" dirty="0">
                <a:latin typeface="Palatino"/>
                <a:cs typeface="Palatino"/>
              </a:rPr>
              <a:t>(518).442.4556</a:t>
            </a:r>
          </a:p>
          <a:p>
            <a:pPr algn="ctr">
              <a:spcBef>
                <a:spcPts val="600"/>
              </a:spcBef>
            </a:pPr>
            <a:r>
              <a:rPr lang="en-US" sz="1100" b="1" dirty="0">
                <a:latin typeface="Palatino"/>
                <a:cs typeface="Palatino"/>
              </a:rPr>
              <a:t>Email:  </a:t>
            </a:r>
            <a:r>
              <a:rPr lang="en-US" sz="1100" b="1" dirty="0">
                <a:latin typeface="Palatino"/>
                <a:cs typeface="Palatino"/>
                <a:hlinkClick r:id="rId2"/>
              </a:rPr>
              <a:t>daeschair@</a:t>
            </a:r>
            <a:r>
              <a:rPr lang="en-US" sz="1100" b="1" dirty="0" smtClean="0">
                <a:latin typeface="Palatino"/>
                <a:cs typeface="Palatino"/>
                <a:hlinkClick r:id="rId2"/>
              </a:rPr>
              <a:t>albany.edu</a:t>
            </a:r>
            <a:endParaRPr lang="en-US" sz="1100" b="1" dirty="0" smtClean="0">
              <a:latin typeface="Palatino"/>
              <a:cs typeface="Palatino"/>
            </a:endParaRPr>
          </a:p>
          <a:p>
            <a:pPr algn="ctr">
              <a:spcBef>
                <a:spcPts val="600"/>
              </a:spcBef>
            </a:pPr>
            <a:endParaRPr lang="en-US" sz="1100" b="1" dirty="0" smtClean="0">
              <a:latin typeface="Palatino"/>
              <a:cs typeface="Palatino"/>
            </a:endParaRPr>
          </a:p>
          <a:p>
            <a:pPr algn="ctr"/>
            <a:r>
              <a:rPr lang="en-US" sz="1100" b="1" i="1" dirty="0">
                <a:latin typeface="Palatino"/>
                <a:cs typeface="Palatino"/>
              </a:rPr>
              <a:t>Find us on Twitter (@</a:t>
            </a:r>
            <a:r>
              <a:rPr lang="en-US" sz="1100" b="1" i="1" dirty="0" err="1">
                <a:latin typeface="Palatino"/>
                <a:cs typeface="Palatino"/>
              </a:rPr>
              <a:t>UAlbanyDAES</a:t>
            </a:r>
            <a:r>
              <a:rPr lang="en-US" sz="1100" b="1" i="1" dirty="0">
                <a:latin typeface="Palatino"/>
                <a:cs typeface="Palatino"/>
              </a:rPr>
              <a:t>) </a:t>
            </a:r>
          </a:p>
          <a:p>
            <a:pPr algn="ctr"/>
            <a:r>
              <a:rPr lang="en-US" sz="1100" b="1" i="1" dirty="0">
                <a:latin typeface="Palatino"/>
                <a:cs typeface="Palatino"/>
              </a:rPr>
              <a:t>and </a:t>
            </a:r>
            <a:r>
              <a:rPr lang="en-US" sz="1100" b="1" i="1" dirty="0" smtClean="0">
                <a:latin typeface="Palatino"/>
                <a:cs typeface="Palatino"/>
              </a:rPr>
              <a:t>Facebook</a:t>
            </a:r>
          </a:p>
          <a:p>
            <a:pPr algn="ctr"/>
            <a:endParaRPr lang="en-US" sz="1100" b="1" i="1" dirty="0">
              <a:latin typeface="Palatino"/>
              <a:cs typeface="Palatino"/>
            </a:endParaRPr>
          </a:p>
          <a:p>
            <a:pPr algn="ctr">
              <a:spcBef>
                <a:spcPts val="600"/>
              </a:spcBef>
            </a:pPr>
            <a:endParaRPr lang="en-US" sz="1100" b="1" dirty="0">
              <a:latin typeface="Palatino"/>
              <a:cs typeface="Palatino"/>
            </a:endParaRPr>
          </a:p>
        </p:txBody>
      </p:sp>
      <p:pic>
        <p:nvPicPr>
          <p:cNvPr id="14" name="Picture 13" descr="100_8667"/>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1303" y="7297413"/>
            <a:ext cx="2253714" cy="1691928"/>
          </a:xfrm>
          <a:prstGeom prst="rect">
            <a:avLst/>
          </a:prstGeom>
          <a:noFill/>
          <a:ln>
            <a:noFill/>
          </a:ln>
        </p:spPr>
      </p:pic>
      <p:sp>
        <p:nvSpPr>
          <p:cNvPr id="15" name="Rectangle 14"/>
          <p:cNvSpPr/>
          <p:nvPr/>
        </p:nvSpPr>
        <p:spPr>
          <a:xfrm>
            <a:off x="1348545" y="7724603"/>
            <a:ext cx="1602081" cy="430887"/>
          </a:xfrm>
          <a:prstGeom prst="rect">
            <a:avLst/>
          </a:prstGeom>
        </p:spPr>
        <p:txBody>
          <a:bodyPr wrap="square">
            <a:spAutoFit/>
          </a:bodyPr>
          <a:lstStyle/>
          <a:p>
            <a:r>
              <a:rPr lang="en-US" sz="1100" i="1" dirty="0">
                <a:solidFill>
                  <a:schemeClr val="bg1"/>
                </a:solidFill>
              </a:rPr>
              <a:t>DAES department</a:t>
            </a:r>
          </a:p>
          <a:p>
            <a:r>
              <a:rPr lang="en-US" sz="1100" i="1" dirty="0">
                <a:solidFill>
                  <a:schemeClr val="bg1"/>
                </a:solidFill>
              </a:rPr>
              <a:t>graduation ceremony</a:t>
            </a:r>
            <a:endParaRPr lang="en-US" sz="1100" dirty="0">
              <a:solidFill>
                <a:schemeClr val="bg1"/>
              </a:solidFill>
            </a:endParaRPr>
          </a:p>
        </p:txBody>
      </p:sp>
    </p:spTree>
    <p:extLst>
      <p:ext uri="{BB962C8B-B14F-4D97-AF65-F5344CB8AC3E}">
        <p14:creationId xmlns:p14="http://schemas.microsoft.com/office/powerpoint/2010/main" val="8048064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2937</TotalTime>
  <Words>1282</Words>
  <Application>Microsoft Macintosh PowerPoint</Application>
  <PresentationFormat>Letter Paper (8.5x11 in)</PresentationFormat>
  <Paragraphs>296</Paragraphs>
  <Slides>6</Slides>
  <Notes>1</Notes>
  <HiddenSlides>0</HiddenSlides>
  <MMClips>0</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University at Albany, DAES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Ross Lazear</dc:creator>
  <cp:lastModifiedBy>Robert Fovell</cp:lastModifiedBy>
  <cp:revision>162</cp:revision>
  <cp:lastPrinted>2019-09-28T15:41:05Z</cp:lastPrinted>
  <dcterms:created xsi:type="dcterms:W3CDTF">2016-07-05T15:57:16Z</dcterms:created>
  <dcterms:modified xsi:type="dcterms:W3CDTF">2019-09-30T21:23:03Z</dcterms:modified>
</cp:coreProperties>
</file>