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818"/>
    <a:srgbClr val="01FF20"/>
    <a:srgbClr val="00FCFF"/>
    <a:srgbClr val="404040"/>
    <a:srgbClr val="002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9" d="100"/>
          <a:sy n="189" d="100"/>
        </p:scale>
        <p:origin x="-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6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3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1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6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4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19E"/>
            </a:gs>
            <a:gs pos="100000">
              <a:srgbClr val="40404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A515-4196-C749-B8BB-AE631957389F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9C8E-5A24-E342-BF31-613D2C3D4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af_20140526_2318_BR_cover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7" b="19003"/>
          <a:stretch/>
        </p:blipFill>
        <p:spPr>
          <a:xfrm>
            <a:off x="-1" y="1303293"/>
            <a:ext cx="9144001" cy="5554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747" y="133805"/>
            <a:ext cx="8427872" cy="267765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  <a:p>
            <a:endParaRPr lang="en-US" sz="2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  <a:p>
            <a:r>
              <a:rPr lang="en-US" sz="2400" b="1" dirty="0" smtClean="0">
                <a:solidFill>
                  <a:srgbClr val="01FF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Ross A. Lazear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University at Albany,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State University of New York</a:t>
            </a:r>
          </a:p>
          <a:p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January 22, 2017</a:t>
            </a:r>
            <a:endParaRPr lang="en-US" sz="2400" dirty="0">
              <a:solidFill>
                <a:schemeClr val="bg1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658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4_BR_1.3_2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7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537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3_BR_xs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5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3_BR_volum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2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3_BR_volum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2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tlx_20130531_2314_ZDR_0.5_4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7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537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Norman, OK (KTLX) – 31 May 2013 – 2314Z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874" y="2644115"/>
            <a:ext cx="660699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BR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583" y="2644115"/>
            <a:ext cx="660699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BV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874" y="5215503"/>
            <a:ext cx="660699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CC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7583" y="5215503"/>
            <a:ext cx="924927" cy="4616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ZDR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tlx_20130531_2314_BR_volum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2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3193"/>
            <a:ext cx="9144000" cy="46166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Norman, OK (KTLX) – 31 May 2013 – 2314Z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lwx_20120630_0239_BR_xsec_b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5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Sterling, VA (KLWX) – 30 June 2012 – 0239 UTC 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lwx_20120630_0239_BV_xsec_b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5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846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Sterling, VA (KLWX) – 30 June 2012 – 0239 UTC 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mlb_20161007_0916_BR_volu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38234"/>
            <a:ext cx="9144000" cy="830997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Hurricane Matthew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Melbourne, FL (KMLB) – 7 October 2016 – 0916 UTC </a:t>
            </a:r>
          </a:p>
        </p:txBody>
      </p:sp>
    </p:spTree>
    <p:extLst>
      <p:ext uri="{BB962C8B-B14F-4D97-AF65-F5344CB8AC3E}">
        <p14:creationId xmlns:p14="http://schemas.microsoft.com/office/powerpoint/2010/main" val="388447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065" y="827765"/>
            <a:ext cx="854081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•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 </a:t>
            </a:r>
            <a:r>
              <a:rPr lang="en-US" sz="2400" b="1" dirty="0" err="1" smtClean="0">
                <a:solidFill>
                  <a:srgbClr val="01FF20"/>
                </a:solidFill>
                <a:latin typeface="Palatino"/>
              </a:rPr>
              <a:t>GREarth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,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 GRLevel3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, and 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GR2Analyst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can be purchased from </a:t>
            </a:r>
            <a:r>
              <a:rPr lang="en-US" sz="2400" b="1" i="1" dirty="0" err="1" smtClean="0">
                <a:solidFill>
                  <a:srgbClr val="00FCFF"/>
                </a:solidFill>
                <a:latin typeface="Arial"/>
                <a:cs typeface="Arial"/>
              </a:rPr>
              <a:t>grlevelx.com</a:t>
            </a:r>
            <a:endParaRPr lang="en-US" sz="2400" b="1" i="1" dirty="0" smtClean="0">
              <a:solidFill>
                <a:srgbClr val="00FCFF"/>
              </a:solidFill>
              <a:latin typeface="Arial"/>
              <a:cs typeface="Arial"/>
            </a:endParaRPr>
          </a:p>
          <a:p>
            <a:endParaRPr lang="en-US" sz="2400" b="1" i="1" dirty="0">
              <a:solidFill>
                <a:srgbClr val="00FC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• Data feed for </a:t>
            </a:r>
            <a:r>
              <a:rPr lang="en-US" sz="2400" b="1" dirty="0" err="1" smtClean="0">
                <a:solidFill>
                  <a:srgbClr val="01FF20"/>
                </a:solidFill>
                <a:latin typeface="Palatino"/>
              </a:rPr>
              <a:t>GREarth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 from </a:t>
            </a:r>
            <a:r>
              <a:rPr lang="en-US" sz="2400" b="1" i="1" dirty="0" err="1" smtClean="0">
                <a:solidFill>
                  <a:srgbClr val="00FCFF"/>
                </a:solidFill>
                <a:latin typeface="Arial"/>
                <a:cs typeface="Arial"/>
              </a:rPr>
              <a:t>AllisonHouse</a:t>
            </a:r>
            <a:r>
              <a:rPr lang="en-US" sz="2400" b="1" i="1" dirty="0" smtClean="0">
                <a:solidFill>
                  <a:srgbClr val="00FC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at </a:t>
            </a:r>
            <a:r>
              <a:rPr lang="en-US" sz="2400" b="1" i="1" dirty="0" err="1" smtClean="0">
                <a:solidFill>
                  <a:srgbClr val="00FCFF"/>
                </a:solidFill>
                <a:latin typeface="Arial"/>
                <a:cs typeface="Arial"/>
              </a:rPr>
              <a:t>grearth.co</a:t>
            </a:r>
            <a:endParaRPr lang="en-US" sz="2400" b="1" i="1" dirty="0">
              <a:solidFill>
                <a:srgbClr val="00FCFF"/>
              </a:solidFill>
              <a:latin typeface="Arial"/>
              <a:cs typeface="Arial"/>
            </a:endParaRPr>
          </a:p>
          <a:p>
            <a:endParaRPr lang="en-US" sz="2400" b="1" i="1" dirty="0" smtClean="0">
              <a:solidFill>
                <a:srgbClr val="01FF20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Palatino"/>
              </a:rPr>
              <a:t>•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Level-III radar data </a:t>
            </a:r>
            <a:r>
              <a:rPr lang="en-US" sz="2400" b="1" dirty="0">
                <a:solidFill>
                  <a:srgbClr val="FFFFFF"/>
                </a:solidFill>
                <a:latin typeface="Palatino"/>
              </a:rPr>
              <a:t>feed for 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GRLevel3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 from </a:t>
            </a:r>
            <a:r>
              <a:rPr lang="en-US" sz="2400" b="1" i="1" dirty="0" err="1">
                <a:solidFill>
                  <a:srgbClr val="00FCFF"/>
                </a:solidFill>
                <a:latin typeface="Arial"/>
                <a:cs typeface="Arial"/>
              </a:rPr>
              <a:t>AllisonHouse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 </a:t>
            </a:r>
            <a:endParaRPr lang="en-US" sz="2400" b="1" i="1" dirty="0" smtClean="0">
              <a:solidFill>
                <a:srgbClr val="00FCFF"/>
              </a:solidFill>
              <a:latin typeface="Arial"/>
              <a:cs typeface="Arial"/>
            </a:endParaRPr>
          </a:p>
          <a:p>
            <a:endParaRPr lang="en-US" sz="2400" b="1" i="1" dirty="0">
              <a:solidFill>
                <a:srgbClr val="00FCFF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Palatino"/>
              </a:rPr>
              <a:t>•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Level-II radar data </a:t>
            </a:r>
            <a:r>
              <a:rPr lang="en-US" sz="2400" b="1" dirty="0">
                <a:solidFill>
                  <a:srgbClr val="FFFFFF"/>
                </a:solidFill>
                <a:latin typeface="Palatino"/>
              </a:rPr>
              <a:t>feed for 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GR2Analyst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Palatino"/>
              </a:rPr>
              <a:t>from </a:t>
            </a:r>
            <a:r>
              <a:rPr lang="en-US" sz="2400" b="1" i="1" dirty="0" err="1">
                <a:solidFill>
                  <a:srgbClr val="00FCFF"/>
                </a:solidFill>
                <a:latin typeface="Arial"/>
                <a:cs typeface="Arial"/>
              </a:rPr>
              <a:t>AllisonHouse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or via web link such as Iowa State:</a:t>
            </a:r>
          </a:p>
          <a:p>
            <a:r>
              <a:rPr lang="en-US" sz="2400" b="1" i="1" dirty="0">
                <a:solidFill>
                  <a:srgbClr val="FFFFFF"/>
                </a:solidFill>
                <a:latin typeface="Palatino"/>
                <a:cs typeface="Arial"/>
              </a:rPr>
              <a:t>	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http://</a:t>
            </a:r>
            <a:r>
              <a:rPr lang="en-US" sz="2400" b="1" i="1" dirty="0" err="1">
                <a:solidFill>
                  <a:srgbClr val="00FCFF"/>
                </a:solidFill>
                <a:latin typeface="Arial"/>
                <a:cs typeface="Arial"/>
              </a:rPr>
              <a:t>mesonet-nexrad.agron.iastate.edu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/level2/raw</a:t>
            </a:r>
            <a:r>
              <a:rPr lang="en-US" sz="2400" b="1" i="1" dirty="0" smtClean="0">
                <a:solidFill>
                  <a:srgbClr val="00FCFF"/>
                </a:solidFill>
                <a:latin typeface="Arial"/>
                <a:cs typeface="Arial"/>
              </a:rPr>
              <a:t>/</a:t>
            </a:r>
          </a:p>
          <a:p>
            <a:endParaRPr lang="en-US" sz="2400" b="1" i="1" dirty="0">
              <a:solidFill>
                <a:srgbClr val="00FCFF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Palatino"/>
              </a:rPr>
              <a:t>• </a:t>
            </a:r>
            <a:r>
              <a:rPr lang="en-US" sz="2400" b="1" dirty="0" smtClean="0">
                <a:solidFill>
                  <a:srgbClr val="FFFFFF"/>
                </a:solidFill>
                <a:latin typeface="Palatino"/>
              </a:rPr>
              <a:t>Archived radar data from NCEI:</a:t>
            </a:r>
          </a:p>
          <a:p>
            <a:r>
              <a:rPr lang="en-US" sz="2400" b="1" i="1" dirty="0">
                <a:solidFill>
                  <a:srgbClr val="FFFFFF"/>
                </a:solidFill>
                <a:latin typeface="Palatino"/>
                <a:cs typeface="Arial"/>
              </a:rPr>
              <a:t>	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https://</a:t>
            </a:r>
            <a:r>
              <a:rPr lang="en-US" sz="2400" b="1" i="1" dirty="0" err="1">
                <a:solidFill>
                  <a:srgbClr val="00FCFF"/>
                </a:solidFill>
                <a:latin typeface="Arial"/>
                <a:cs typeface="Arial"/>
              </a:rPr>
              <a:t>www.ncdc.noaa.gov</a:t>
            </a:r>
            <a:r>
              <a:rPr lang="en-US" sz="2400" b="1" i="1" dirty="0">
                <a:solidFill>
                  <a:srgbClr val="00FCFF"/>
                </a:solidFill>
                <a:latin typeface="Arial"/>
                <a:cs typeface="Arial"/>
              </a:rPr>
              <a:t>/has/</a:t>
            </a:r>
            <a:r>
              <a:rPr lang="en-US" sz="2400" b="1" i="1" dirty="0" err="1">
                <a:solidFill>
                  <a:srgbClr val="00FCFF"/>
                </a:solidFill>
                <a:latin typeface="Arial"/>
                <a:cs typeface="Arial"/>
              </a:rPr>
              <a:t>has.dsselect</a:t>
            </a:r>
            <a:endParaRPr lang="en-US" sz="2400" b="1" i="1" dirty="0">
              <a:solidFill>
                <a:srgbClr val="00FCFF"/>
              </a:solidFill>
              <a:latin typeface="Arial"/>
              <a:cs typeface="Arial"/>
            </a:endParaRPr>
          </a:p>
          <a:p>
            <a:endParaRPr lang="en-US" sz="2400" b="1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rgbClr val="00FCFF"/>
              </a:solidFill>
              <a:latin typeface="Palatino"/>
            </a:endParaRPr>
          </a:p>
          <a:p>
            <a:endParaRPr lang="en-US" sz="2400" dirty="0">
              <a:solidFill>
                <a:srgbClr val="00FCFF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49422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773" y="824785"/>
            <a:ext cx="880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Windows</a:t>
            </a:r>
            <a:r>
              <a:rPr lang="en-US" sz="2400" dirty="0" smtClean="0">
                <a:solidFill>
                  <a:srgbClr val="01FF20"/>
                </a:solidFill>
                <a:latin typeface="Palatino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weather data visualization software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774" y="1860116"/>
            <a:ext cx="8354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• </a:t>
            </a:r>
            <a:r>
              <a:rPr lang="en-US" sz="2400" dirty="0" err="1" smtClean="0">
                <a:solidFill>
                  <a:schemeClr val="bg1"/>
                </a:solidFill>
                <a:latin typeface="Palatino"/>
              </a:rPr>
              <a:t>GREarth</a:t>
            </a:r>
            <a:endParaRPr lang="en-US" sz="2400" dirty="0" smtClean="0">
              <a:solidFill>
                <a:schemeClr val="bg1"/>
              </a:solidFill>
              <a:latin typeface="Palatino"/>
            </a:endParaRPr>
          </a:p>
          <a:p>
            <a:endParaRPr lang="en-US" sz="2400" dirty="0" smtClean="0">
              <a:solidFill>
                <a:schemeClr val="bg1"/>
              </a:solidFill>
              <a:latin typeface="Palatino"/>
            </a:endParaRPr>
          </a:p>
          <a:p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• GRLevel2 </a:t>
            </a:r>
            <a:r>
              <a:rPr lang="en-US" sz="2400" i="1" dirty="0" smtClean="0">
                <a:solidFill>
                  <a:schemeClr val="bg1"/>
                </a:solidFill>
                <a:latin typeface="Palatino"/>
              </a:rPr>
              <a:t>– no longer available for purchase </a:t>
            </a:r>
            <a:endParaRPr lang="en-US" sz="2400" dirty="0" smtClean="0">
              <a:solidFill>
                <a:schemeClr val="bg1"/>
              </a:solidFill>
              <a:latin typeface="Palatino"/>
            </a:endParaRPr>
          </a:p>
          <a:p>
            <a:endParaRPr lang="en-US" sz="2400" dirty="0" smtClean="0">
              <a:solidFill>
                <a:schemeClr val="bg1"/>
              </a:solidFill>
              <a:latin typeface="Palatino"/>
            </a:endParaRPr>
          </a:p>
          <a:p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• GRLevel3</a:t>
            </a:r>
          </a:p>
          <a:p>
            <a:endParaRPr lang="en-US" sz="2400" dirty="0" smtClean="0">
              <a:solidFill>
                <a:schemeClr val="bg1"/>
              </a:solidFill>
              <a:latin typeface="Palatino"/>
            </a:endParaRPr>
          </a:p>
          <a:p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• GR2Analyst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65" y="827765"/>
            <a:ext cx="8540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• </a:t>
            </a:r>
            <a:r>
              <a:rPr lang="en-US" sz="2400" b="1" dirty="0" err="1" smtClean="0">
                <a:solidFill>
                  <a:srgbClr val="01FF20"/>
                </a:solidFill>
                <a:latin typeface="Palatino"/>
              </a:rPr>
              <a:t>GREarth</a:t>
            </a:r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 </a:t>
            </a:r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Worldwide weather data analysis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METAR</a:t>
            </a:r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observations</a:t>
            </a:r>
          </a:p>
          <a:p>
            <a:r>
              <a:rPr lang="en-US" sz="2400" dirty="0">
                <a:solidFill>
                  <a:schemeClr val="bg1"/>
                </a:solidFill>
                <a:latin typeface="Palatino"/>
              </a:rPr>
              <a:t>	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Satellite and radar </a:t>
            </a:r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	- Model and analysis fields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/>
              </a:rPr>
              <a:t>	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Integrates NWS, SPC products, webpages, as well as 		other GR products</a:t>
            </a:r>
          </a:p>
          <a:p>
            <a:r>
              <a:rPr lang="en-US" sz="2400" b="1" dirty="0">
                <a:solidFill>
                  <a:srgbClr val="01FF20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Palatino"/>
              </a:rPr>
              <a:t>- $180/year or $15/month for data feed from </a:t>
            </a:r>
            <a:r>
              <a:rPr lang="en-US" sz="2400" i="1" dirty="0" err="1" smtClean="0">
                <a:solidFill>
                  <a:srgbClr val="01FF20"/>
                </a:solidFill>
                <a:latin typeface="Palatino"/>
              </a:rPr>
              <a:t>AllisonHouse</a:t>
            </a:r>
            <a:endParaRPr lang="en-US" sz="2400" b="1" i="1" dirty="0">
              <a:solidFill>
                <a:srgbClr val="01FF20"/>
              </a:solidFill>
              <a:latin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</p:txBody>
      </p:sp>
      <p:pic>
        <p:nvPicPr>
          <p:cNvPr id="4" name="Picture 3" descr="Screen Shot 2017-01-03 at 1.3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2" y="3940536"/>
            <a:ext cx="3678640" cy="2696797"/>
          </a:xfrm>
          <a:prstGeom prst="rect">
            <a:avLst/>
          </a:prstGeom>
        </p:spPr>
      </p:pic>
      <p:pic>
        <p:nvPicPr>
          <p:cNvPr id="5" name="Picture 4" descr="Screen Shot 2017-01-03 at 1.40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59" y="3940536"/>
            <a:ext cx="3681030" cy="2696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822" y="6273167"/>
            <a:ext cx="1320688" cy="36933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grearth.co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5059" y="6273167"/>
            <a:ext cx="1320688" cy="36933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grearth.co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65" y="827765"/>
            <a:ext cx="854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• GRLevel3 </a:t>
            </a:r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Level-III (post-processed) radar data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Palatino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Base, dual-polarization, and derived radar products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Local storm reports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Warnings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$79.95 (21-day free trial)</a:t>
            </a:r>
            <a:endParaRPr lang="en-US" sz="2400" b="1" i="1" dirty="0">
              <a:solidFill>
                <a:srgbClr val="01FF20"/>
              </a:solidFill>
              <a:latin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</p:txBody>
      </p:sp>
      <p:pic>
        <p:nvPicPr>
          <p:cNvPr id="4" name="Picture 3" descr="main_wind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4732" r="1013" b="1358"/>
          <a:stretch/>
        </p:blipFill>
        <p:spPr>
          <a:xfrm>
            <a:off x="2377051" y="3266846"/>
            <a:ext cx="5915457" cy="3321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021" y="5452687"/>
            <a:ext cx="1599825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ial"/>
                <a:cs typeface="Arial"/>
              </a:rPr>
              <a:t>Images from </a:t>
            </a:r>
            <a:r>
              <a:rPr lang="en-US" b="1" i="1" dirty="0" err="1" smtClean="0">
                <a:solidFill>
                  <a:schemeClr val="bg1"/>
                </a:solidFill>
                <a:latin typeface="Arial"/>
                <a:cs typeface="Arial"/>
              </a:rPr>
              <a:t>grlevelx.com</a:t>
            </a:r>
            <a:endParaRPr lang="en-US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65" y="827765"/>
            <a:ext cx="8540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1FF20"/>
                </a:solidFill>
                <a:latin typeface="Palatino"/>
              </a:rPr>
              <a:t>• GR2Analyst</a:t>
            </a:r>
          </a:p>
          <a:p>
            <a:endParaRPr lang="en-US" sz="2400" dirty="0">
              <a:solidFill>
                <a:schemeClr val="bg1"/>
              </a:solidFill>
              <a:latin typeface="Palatino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High resolution Level-II radar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Base, dual-polarization, and derived radar products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Local storm reports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Warnings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Vertical cross-sections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Volume scans</a:t>
            </a:r>
          </a:p>
          <a:p>
            <a:endParaRPr lang="en-US" sz="2400" b="1" i="1" dirty="0" smtClean="0">
              <a:solidFill>
                <a:schemeClr val="bg1"/>
              </a:solidFill>
              <a:latin typeface="Palatino"/>
            </a:endParaRPr>
          </a:p>
          <a:p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Switch between live feed and archived data</a:t>
            </a:r>
            <a:endParaRPr lang="en-US" sz="2400" b="1" i="1" dirty="0">
              <a:solidFill>
                <a:schemeClr val="bg1"/>
              </a:solidFill>
              <a:latin typeface="Palatino"/>
            </a:endParaRPr>
          </a:p>
          <a:p>
            <a:endParaRPr lang="en-US" sz="2400" b="1" i="1" dirty="0">
              <a:solidFill>
                <a:schemeClr val="bg1"/>
              </a:solidFill>
              <a:latin typeface="Palatino"/>
            </a:endParaRPr>
          </a:p>
          <a:p>
            <a:r>
              <a:rPr lang="en-US" sz="2400" b="1" i="1" dirty="0" smtClean="0">
                <a:solidFill>
                  <a:schemeClr val="bg1"/>
                </a:solidFill>
                <a:latin typeface="Palatino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alatino"/>
              </a:rPr>
              <a:t>- $250 (21-day free trial)</a:t>
            </a:r>
            <a:endParaRPr lang="en-US" sz="2400" b="1" i="1" dirty="0">
              <a:solidFill>
                <a:srgbClr val="01FF20"/>
              </a:solidFill>
              <a:latin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Gibson Ridge (GR) Products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3_BR_0.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3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UTC 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5_BV_1.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3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UTC 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jkl_20120302_2245_SRV_1.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3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846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UTC 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62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GR2Analyst</a:t>
            </a:r>
          </a:p>
        </p:txBody>
      </p:sp>
      <p:pic>
        <p:nvPicPr>
          <p:cNvPr id="3" name="Picture 2" descr="kjkl_20120302_2244_BR_1.3_wa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7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2296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Jackson, KY (KJKL) – 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March 2012 –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2243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UTC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</a:rPr>
              <a:t>Warnings and local storm reports </a:t>
            </a:r>
          </a:p>
        </p:txBody>
      </p:sp>
    </p:spTree>
    <p:extLst>
      <p:ext uri="{BB962C8B-B14F-4D97-AF65-F5344CB8AC3E}">
        <p14:creationId xmlns:p14="http://schemas.microsoft.com/office/powerpoint/2010/main" val="34813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314</Words>
  <Application>Microsoft Macintosh PowerPoint</Application>
  <PresentationFormat>On-screen Show (4:3)</PresentationFormat>
  <Paragraphs>83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Ross Lazear</cp:lastModifiedBy>
  <cp:revision>31</cp:revision>
  <dcterms:created xsi:type="dcterms:W3CDTF">2017-01-03T16:49:15Z</dcterms:created>
  <dcterms:modified xsi:type="dcterms:W3CDTF">2017-01-05T23:16:16Z</dcterms:modified>
</cp:coreProperties>
</file>