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69"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66" r:id="rId21"/>
    <p:sldId id="292" r:id="rId22"/>
    <p:sldId id="267" r:id="rId23"/>
    <p:sldId id="264" r:id="rId24"/>
    <p:sldId id="294" r:id="rId25"/>
    <p:sldId id="288" r:id="rId26"/>
    <p:sldId id="289" r:id="rId27"/>
    <p:sldId id="263" r:id="rId28"/>
    <p:sldId id="296" r:id="rId29"/>
    <p:sldId id="297" r:id="rId30"/>
    <p:sldId id="301" r:id="rId31"/>
    <p:sldId id="302" r:id="rId32"/>
    <p:sldId id="303" r:id="rId33"/>
    <p:sldId id="304" r:id="rId34"/>
    <p:sldId id="305" r:id="rId35"/>
    <p:sldId id="295" r:id="rId36"/>
    <p:sldId id="291" r:id="rId37"/>
    <p:sldId id="290"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5EFF"/>
    <a:srgbClr val="00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4694"/>
  </p:normalViewPr>
  <p:slideViewPr>
    <p:cSldViewPr snapToGrid="0" snapToObjects="1">
      <p:cViewPr varScale="1">
        <p:scale>
          <a:sx n="98" d="100"/>
          <a:sy n="98" d="100"/>
        </p:scale>
        <p:origin x="21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3BBA8-229C-4A4F-AF05-9CB2897E8AC6}" type="datetimeFigureOut">
              <a:rPr lang="en-US" smtClean="0"/>
              <a:t>8/15/22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79726-E2D3-C14C-B62B-731CA31FDE75}" type="slidenum">
              <a:rPr lang="en-US" smtClean="0"/>
              <a:t>‹#›</a:t>
            </a:fld>
            <a:endParaRPr lang="en-US"/>
          </a:p>
        </p:txBody>
      </p:sp>
    </p:spTree>
    <p:extLst>
      <p:ext uri="{BB962C8B-B14F-4D97-AF65-F5344CB8AC3E}">
        <p14:creationId xmlns:p14="http://schemas.microsoft.com/office/powerpoint/2010/main" val="331182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79331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2</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29535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25</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extLst>
      <p:ext uri="{BB962C8B-B14F-4D97-AF65-F5344CB8AC3E}">
        <p14:creationId xmlns:p14="http://schemas.microsoft.com/office/powerpoint/2010/main" val="118366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26</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extLst>
      <p:ext uri="{BB962C8B-B14F-4D97-AF65-F5344CB8AC3E}">
        <p14:creationId xmlns:p14="http://schemas.microsoft.com/office/powerpoint/2010/main" val="93927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27</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extLst>
      <p:ext uri="{BB962C8B-B14F-4D97-AF65-F5344CB8AC3E}">
        <p14:creationId xmlns:p14="http://schemas.microsoft.com/office/powerpoint/2010/main" val="79282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37</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extLst>
      <p:ext uri="{BB962C8B-B14F-4D97-AF65-F5344CB8AC3E}">
        <p14:creationId xmlns:p14="http://schemas.microsoft.com/office/powerpoint/2010/main" val="186215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0B73-A195-3046-DE12-89224E01DC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66A243-CEBE-78AA-AABA-F20E69308E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0CC11C-2011-71DC-6E97-84411A237785}"/>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5" name="Footer Placeholder 4">
            <a:extLst>
              <a:ext uri="{FF2B5EF4-FFF2-40B4-BE49-F238E27FC236}">
                <a16:creationId xmlns:a16="http://schemas.microsoft.com/office/drawing/2014/main" id="{C8FEC83A-7488-DB11-0DCB-AAF4CF9E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FED6E-6C4F-685C-ED32-5417C8F624C0}"/>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59034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50CC-BBB8-B32B-A4BE-E5ED6EFDE4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8FEB0E-1694-8040-00B1-8DC50F8D5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8BF18-F497-D229-E083-97C8BFD0DE5A}"/>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5" name="Footer Placeholder 4">
            <a:extLst>
              <a:ext uri="{FF2B5EF4-FFF2-40B4-BE49-F238E27FC236}">
                <a16:creationId xmlns:a16="http://schemas.microsoft.com/office/drawing/2014/main" id="{098C7761-18FD-7146-AF45-5DFF13089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98EF9-E0B7-7E03-7C81-8CD2B452B89D}"/>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45366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B7C63D-6102-E8A0-A64F-D804176C96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33A30B-9161-4FA9-CD82-178F468842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38074-9843-64E2-0245-F1AF2A71ECA9}"/>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5" name="Footer Placeholder 4">
            <a:extLst>
              <a:ext uri="{FF2B5EF4-FFF2-40B4-BE49-F238E27FC236}">
                <a16:creationId xmlns:a16="http://schemas.microsoft.com/office/drawing/2014/main" id="{CE1D7DBF-CE6D-CA6E-E918-F46BB4F2D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AF89E-204E-A417-2FCC-07547A3B7374}"/>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60368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BCD01-833D-2839-07D8-7C6E707F8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9700F-E29A-C3DB-6041-F2B1FF60D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90E3B-189C-781B-21B0-46E396169EA5}"/>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5" name="Footer Placeholder 4">
            <a:extLst>
              <a:ext uri="{FF2B5EF4-FFF2-40B4-BE49-F238E27FC236}">
                <a16:creationId xmlns:a16="http://schemas.microsoft.com/office/drawing/2014/main" id="{06382FC9-F599-1163-DDE3-9199B0F77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97D14-2E78-9E41-F4A1-EA462645926F}"/>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425234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8B9A-8BBA-BB15-F466-B52B9DF8D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DFAB5F-AB66-4F22-7D7B-3AD176D6CF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CEC15-A9F6-D0DD-549D-3B6E87373DC0}"/>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5" name="Footer Placeholder 4">
            <a:extLst>
              <a:ext uri="{FF2B5EF4-FFF2-40B4-BE49-F238E27FC236}">
                <a16:creationId xmlns:a16="http://schemas.microsoft.com/office/drawing/2014/main" id="{B3684422-A7E8-AF11-4EC0-9DF98F6A3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6D2B-9536-0A57-34D8-E0BB1A0DB733}"/>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51795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88A9-E917-2ADA-3893-3A4C9633D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88729-0F60-F47E-0CA5-1B9DBBB1A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F305B-52CC-A7BD-34EC-4BF28C297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3A9A8-BE5E-9F66-5910-B5BC4601EA30}"/>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6" name="Footer Placeholder 5">
            <a:extLst>
              <a:ext uri="{FF2B5EF4-FFF2-40B4-BE49-F238E27FC236}">
                <a16:creationId xmlns:a16="http://schemas.microsoft.com/office/drawing/2014/main" id="{68843CDC-AD66-18F1-C5AA-73A6DE277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2B27C-28A9-A512-0E01-C172DA98391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197301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9C1B-378C-B663-6527-8EEBAE75B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B3A62-4126-AA88-374A-E51F304D7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EF940E-2171-E22D-AE43-D9BF766CC3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6F72E0-E8C9-4980-DB94-6E10430C2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F4292A-B865-412D-53BA-8A5F024B73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654BA8-20A6-EE4E-6D20-97504DF17AB9}"/>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8" name="Footer Placeholder 7">
            <a:extLst>
              <a:ext uri="{FF2B5EF4-FFF2-40B4-BE49-F238E27FC236}">
                <a16:creationId xmlns:a16="http://schemas.microsoft.com/office/drawing/2014/main" id="{8CBE6860-1205-C836-6B84-03534E236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4F766F-BDA2-9888-639C-0A8608EF7AB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124942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D7CB-E568-168E-97E6-A578AB42A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A600C-ADCE-799F-2FAE-92F7654692A7}"/>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4" name="Footer Placeholder 3">
            <a:extLst>
              <a:ext uri="{FF2B5EF4-FFF2-40B4-BE49-F238E27FC236}">
                <a16:creationId xmlns:a16="http://schemas.microsoft.com/office/drawing/2014/main" id="{8F1BD509-2850-B13F-AE44-622DD49CB9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AF578-AB00-28FC-39C0-FA0DF5073AF8}"/>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24257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08153-4D6C-0C81-C20A-9D445C0819D3}"/>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3" name="Footer Placeholder 2">
            <a:extLst>
              <a:ext uri="{FF2B5EF4-FFF2-40B4-BE49-F238E27FC236}">
                <a16:creationId xmlns:a16="http://schemas.microsoft.com/office/drawing/2014/main" id="{833AE916-7CF2-44D9-E41F-54C32199EB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36B37-9B42-8155-61AA-FBA50240909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340525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F0C6-D76E-E306-EAAF-879B99940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B20B6-135B-D174-FEE3-770597EE1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1867E-BF8B-FBE8-226B-16DDB0216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489DD-857F-6B87-B365-ED33E1AB7E8D}"/>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6" name="Footer Placeholder 5">
            <a:extLst>
              <a:ext uri="{FF2B5EF4-FFF2-40B4-BE49-F238E27FC236}">
                <a16:creationId xmlns:a16="http://schemas.microsoft.com/office/drawing/2014/main" id="{D21F2ED3-B155-EE81-4080-71CF9DDEE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4CFB3-D9E2-4BDB-74DF-DDB1E7774227}"/>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63427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A894-7ED1-0DC5-61FE-139231547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46BB9-BCAC-C6E4-6E3C-16F22664D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CD9A6-D66D-629A-BBAE-D503E71FF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EF9CE-38AD-AF0E-B57F-C61EDB2D735D}"/>
              </a:ext>
            </a:extLst>
          </p:cNvPr>
          <p:cNvSpPr>
            <a:spLocks noGrp="1"/>
          </p:cNvSpPr>
          <p:nvPr>
            <p:ph type="dt" sz="half" idx="10"/>
          </p:nvPr>
        </p:nvSpPr>
        <p:spPr/>
        <p:txBody>
          <a:bodyPr/>
          <a:lstStyle/>
          <a:p>
            <a:fld id="{4AF90764-D9FC-D048-8D9E-3BDD779DACE5}" type="datetimeFigureOut">
              <a:rPr lang="en-US" smtClean="0"/>
              <a:t>8/15/22</a:t>
            </a:fld>
            <a:endParaRPr lang="en-US"/>
          </a:p>
        </p:txBody>
      </p:sp>
      <p:sp>
        <p:nvSpPr>
          <p:cNvPr id="6" name="Footer Placeholder 5">
            <a:extLst>
              <a:ext uri="{FF2B5EF4-FFF2-40B4-BE49-F238E27FC236}">
                <a16:creationId xmlns:a16="http://schemas.microsoft.com/office/drawing/2014/main" id="{F8BBDEB8-A85A-605E-4306-999D220B4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4BED9-4671-E324-A39C-57EE23604635}"/>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89835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48000"/>
                    </a14:imgEffect>
                    <a14:imgEffect>
                      <a14:colorTemperature colorTemp="6630"/>
                    </a14:imgEffect>
                    <a14:imgEffect>
                      <a14:saturation sat="231000"/>
                    </a14:imgEffect>
                    <a14:imgEffect>
                      <a14:brightnessContrast bright="-64000" contrast="-1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68CB7-3D5B-CA6F-5208-913BE4E0A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0DB765-4FE8-6AD6-250D-F5D09D5E13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9F7F9-2204-D33E-F81A-AC3AF9E5A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90764-D9FC-D048-8D9E-3BDD779DACE5}" type="datetimeFigureOut">
              <a:rPr lang="en-US" smtClean="0"/>
              <a:t>8/15/22</a:t>
            </a:fld>
            <a:endParaRPr lang="en-US"/>
          </a:p>
        </p:txBody>
      </p:sp>
      <p:sp>
        <p:nvSpPr>
          <p:cNvPr id="5" name="Footer Placeholder 4">
            <a:extLst>
              <a:ext uri="{FF2B5EF4-FFF2-40B4-BE49-F238E27FC236}">
                <a16:creationId xmlns:a16="http://schemas.microsoft.com/office/drawing/2014/main" id="{4553C4F6-7F9E-D7CA-3F35-CE165313C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AE902-15E0-CCA6-26D6-71DD5E43C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D84D3-5AB9-6342-B91F-C51AEC2732CE}" type="slidenum">
              <a:rPr lang="en-US" smtClean="0"/>
              <a:t>‹#›</a:t>
            </a:fld>
            <a:endParaRPr lang="en-US"/>
          </a:p>
        </p:txBody>
      </p:sp>
    </p:spTree>
    <p:extLst>
      <p:ext uri="{BB962C8B-B14F-4D97-AF65-F5344CB8AC3E}">
        <p14:creationId xmlns:p14="http://schemas.microsoft.com/office/powerpoint/2010/main" val="209111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1.jpg"/><Relationship Id="rId1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1.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4.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3.wdp"/><Relationship Id="rId1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png"/><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microsoft.com/office/2007/relationships/hdphoto" Target="../media/hdphoto4.wdp"/><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 Id="rId5" Type="http://schemas.openxmlformats.org/officeDocument/2006/relationships/hyperlink" Target="mailto:jminder@Albany.edu" TargetMode="External"/><Relationship Id="rId4" Type="http://schemas.openxmlformats.org/officeDocument/2006/relationships/hyperlink" Target="mailto:rlazear@albany.edu"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jpg"/><Relationship Id="rId4" Type="http://schemas.openxmlformats.org/officeDocument/2006/relationships/image" Target="../media/image47.png"/><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1524000" y="2514601"/>
            <a:ext cx="4995864" cy="3785652"/>
          </a:xfrm>
          <a:prstGeom prst="rect">
            <a:avLst/>
          </a:prstGeom>
        </p:spPr>
        <p:txBody>
          <a:bodyPr wrap="square">
            <a:spAutoFit/>
          </a:bodyPr>
          <a:lstStyle/>
          <a:p>
            <a:pPr algn="ctr"/>
            <a:endParaRPr lang="en-US" sz="2000" dirty="0">
              <a:solidFill>
                <a:schemeClr val="bg1"/>
              </a:solidFill>
            </a:endParaRPr>
          </a:p>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 </a:t>
            </a:r>
          </a:p>
          <a:p>
            <a:pPr algn="ctr"/>
            <a:r>
              <a:rPr lang="en-US" dirty="0">
                <a:solidFill>
                  <a:schemeClr val="bg1"/>
                </a:solidFill>
              </a:rPr>
              <a:t>Contact me at:</a:t>
            </a:r>
          </a:p>
          <a:p>
            <a:pPr algn="ctr"/>
            <a:endParaRPr lang="en-US" dirty="0">
              <a:solidFill>
                <a:schemeClr val="bg1"/>
              </a:solidFill>
            </a:endParaRPr>
          </a:p>
          <a:p>
            <a:pPr algn="ctr"/>
            <a:r>
              <a:rPr lang="en-US" dirty="0">
                <a:solidFill>
                  <a:schemeClr val="bg1"/>
                </a:solidFill>
              </a:rPr>
              <a:t>Ross Lazear</a:t>
            </a:r>
          </a:p>
          <a:p>
            <a:pPr algn="ctr"/>
            <a:r>
              <a:rPr lang="en-US" dirty="0" err="1">
                <a:solidFill>
                  <a:schemeClr val="bg1"/>
                </a:solidFill>
              </a:rPr>
              <a:t>rlazear@albany.edu</a:t>
            </a:r>
            <a:endParaRPr lang="en-US" dirty="0">
              <a:solidFill>
                <a:schemeClr val="bg1"/>
              </a:solidFill>
            </a:endParaRP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albany.edu</a:t>
            </a:r>
            <a:r>
              <a:rPr lang="en-US" dirty="0">
                <a:solidFill>
                  <a:schemeClr val="bg1"/>
                </a:solidFill>
              </a:rPr>
              <a:t>/</a:t>
            </a:r>
            <a:r>
              <a:rPr lang="en-US" dirty="0" err="1">
                <a:solidFill>
                  <a:schemeClr val="bg1"/>
                </a:solidFill>
              </a:rPr>
              <a:t>daes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6"/>
          <a:srcRect l="12475" t="13478" r="22878" b="21829"/>
          <a:stretch/>
        </p:blipFill>
        <p:spPr>
          <a:xfrm>
            <a:off x="4114801" y="6096000"/>
            <a:ext cx="550077" cy="525828"/>
          </a:xfrm>
          <a:prstGeom prst="ellipse">
            <a:avLst/>
          </a:prstGeom>
        </p:spPr>
      </p:pic>
      <p:pic>
        <p:nvPicPr>
          <p:cNvPr id="8" name="Picture 7"/>
          <p:cNvPicPr>
            <a:picLocks noChangeAspect="1"/>
          </p:cNvPicPr>
          <p:nvPr/>
        </p:nvPicPr>
        <p:blipFill rotWithShape="1">
          <a:blip r:embed="rId17"/>
          <a:srcRect l="10888" t="19163" r="12461" b="23247"/>
          <a:stretch/>
        </p:blipFill>
        <p:spPr>
          <a:xfrm>
            <a:off x="3429001" y="6096000"/>
            <a:ext cx="546617" cy="508142"/>
          </a:xfrm>
          <a:prstGeom prst="ellipse">
            <a:avLst/>
          </a:prstGeom>
        </p:spPr>
      </p:pic>
      <p:pic>
        <p:nvPicPr>
          <p:cNvPr id="10" name="Picture 9"/>
          <p:cNvPicPr>
            <a:picLocks noChangeAspect="1"/>
          </p:cNvPicPr>
          <p:nvPr/>
        </p:nvPicPr>
        <p:blipFill>
          <a:blip r:embed="rId18"/>
          <a:stretch>
            <a:fillRect/>
          </a:stretch>
        </p:blipFill>
        <p:spPr>
          <a:xfrm>
            <a:off x="9245600" y="5791200"/>
            <a:ext cx="1422400" cy="1066800"/>
          </a:xfrm>
          <a:prstGeom prst="rect">
            <a:avLst/>
          </a:prstGeom>
        </p:spPr>
      </p:pic>
    </p:spTree>
    <p:extLst>
      <p:ext uri="{BB962C8B-B14F-4D97-AF65-F5344CB8AC3E}">
        <p14:creationId xmlns:p14="http://schemas.microsoft.com/office/powerpoint/2010/main" val="392186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pic>
        <p:nvPicPr>
          <p:cNvPr id="7" name="Picture 6">
            <a:extLst>
              <a:ext uri="{FF2B5EF4-FFF2-40B4-BE49-F238E27FC236}">
                <a16:creationId xmlns:a16="http://schemas.microsoft.com/office/drawing/2014/main" id="{23455E18-104B-AF4E-A69E-964318B654B6}"/>
              </a:ext>
            </a:extLst>
          </p:cNvPr>
          <p:cNvPicPr>
            <a:picLocks noChangeAspect="1"/>
          </p:cNvPicPr>
          <p:nvPr/>
        </p:nvPicPr>
        <p:blipFill rotWithShape="1">
          <a:blip r:embed="rId3">
            <a:extLst>
              <a:ext uri="{28A0092B-C50C-407E-A947-70E740481C1C}">
                <a14:useLocalDpi xmlns:a14="http://schemas.microsoft.com/office/drawing/2010/main" val="0"/>
              </a:ext>
            </a:extLst>
          </a:blip>
          <a:srcRect l="4057" r="11487"/>
          <a:stretch/>
        </p:blipFill>
        <p:spPr bwMode="auto">
          <a:xfrm>
            <a:off x="4318950" y="3342356"/>
            <a:ext cx="3969446" cy="31912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75F2CB-00CF-2146-A204-2846189F88D5}"/>
              </a:ext>
            </a:extLst>
          </p:cNvPr>
          <p:cNvPicPr>
            <a:picLocks noChangeAspect="1"/>
          </p:cNvPicPr>
          <p:nvPr/>
        </p:nvPicPr>
        <p:blipFill rotWithShape="1">
          <a:blip r:embed="rId4"/>
          <a:srcRect l="2547" r="11439"/>
          <a:stretch/>
        </p:blipFill>
        <p:spPr>
          <a:xfrm>
            <a:off x="8580132" y="3341974"/>
            <a:ext cx="3414292" cy="3191637"/>
          </a:xfrm>
          <a:prstGeom prst="rect">
            <a:avLst/>
          </a:prstGeom>
          <a:ln w="38100">
            <a:solidFill>
              <a:schemeClr val="tx1"/>
            </a:solidFill>
          </a:ln>
        </p:spPr>
      </p:pic>
      <p:sp>
        <p:nvSpPr>
          <p:cNvPr id="8" name="TextBox 7">
            <a:extLst>
              <a:ext uri="{FF2B5EF4-FFF2-40B4-BE49-F238E27FC236}">
                <a16:creationId xmlns:a16="http://schemas.microsoft.com/office/drawing/2014/main" id="{46BB45F0-CC89-4BD9-C83D-884FA522C51D}"/>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147221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B9A4B1-BD99-0826-E8A0-9928DB641973}"/>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312246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D864F9-7032-6B4F-91F2-F52B4E8E8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27" y="3272806"/>
            <a:ext cx="4498839" cy="3323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523476-951B-A587-83CA-099664DDDAC4}"/>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2322250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4CF693-0E3E-3246-A1C1-A498D188D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27" y="3272806"/>
            <a:ext cx="4498839" cy="3323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916869-7719-8047-8E38-20669175FD64}"/>
              </a:ext>
            </a:extLst>
          </p:cNvPr>
          <p:cNvPicPr>
            <a:picLocks noChangeAspect="1"/>
          </p:cNvPicPr>
          <p:nvPr/>
        </p:nvPicPr>
        <p:blipFill rotWithShape="1">
          <a:blip r:embed="rId3"/>
          <a:srcRect l="16427" t="1834" r="1377" b="4150"/>
          <a:stretch/>
        </p:blipFill>
        <p:spPr>
          <a:xfrm>
            <a:off x="5085362" y="3272806"/>
            <a:ext cx="6764331" cy="3323066"/>
          </a:xfrm>
          <a:prstGeom prst="rect">
            <a:avLst/>
          </a:prstGeom>
          <a:ln w="38100">
            <a:solidFill>
              <a:schemeClr val="tx1"/>
            </a:solidFill>
          </a:ln>
        </p:spPr>
      </p:pic>
      <p:sp>
        <p:nvSpPr>
          <p:cNvPr id="8" name="TextBox 7">
            <a:extLst>
              <a:ext uri="{FF2B5EF4-FFF2-40B4-BE49-F238E27FC236}">
                <a16:creationId xmlns:a16="http://schemas.microsoft.com/office/drawing/2014/main" id="{7F80F468-C02E-75FD-0E55-2A21277B3A41}"/>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216329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1B614-0960-39BE-66A1-81A216CE3E0E}"/>
              </a:ext>
            </a:extLst>
          </p:cNvPr>
          <p:cNvSpPr txBox="1"/>
          <p:nvPr/>
        </p:nvSpPr>
        <p:spPr>
          <a:xfrm>
            <a:off x="-98856"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3201828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in graphic">
            <a:extLst>
              <a:ext uri="{FF2B5EF4-FFF2-40B4-BE49-F238E27FC236}">
                <a16:creationId xmlns:a16="http://schemas.microsoft.com/office/drawing/2014/main" id="{86300CF1-36EE-7342-988E-4069F2698377}"/>
              </a:ext>
            </a:extLst>
          </p:cNvPr>
          <p:cNvPicPr/>
          <p:nvPr/>
        </p:nvPicPr>
        <p:blipFill>
          <a:blip r:embed="rId2"/>
          <a:stretch/>
        </p:blipFill>
        <p:spPr>
          <a:xfrm>
            <a:off x="373299" y="3349251"/>
            <a:ext cx="7005610" cy="3290580"/>
          </a:xfrm>
          <a:prstGeom prst="rect">
            <a:avLst/>
          </a:prstGeom>
          <a:ln w="38100">
            <a:solidFill>
              <a:schemeClr val="tx1"/>
            </a:solidFill>
          </a:ln>
        </p:spPr>
      </p:pic>
      <p:sp>
        <p:nvSpPr>
          <p:cNvPr id="5" name="TextBox 4">
            <a:extLst>
              <a:ext uri="{FF2B5EF4-FFF2-40B4-BE49-F238E27FC236}">
                <a16:creationId xmlns:a16="http://schemas.microsoft.com/office/drawing/2014/main" id="{6B362E6F-54EC-E5F3-6DEC-57CE513796C3}"/>
              </a:ext>
            </a:extLst>
          </p:cNvPr>
          <p:cNvSpPr txBox="1"/>
          <p:nvPr/>
        </p:nvSpPr>
        <p:spPr>
          <a:xfrm>
            <a:off x="-98854"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278291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4723B7-AAA5-0541-9B6A-EBD6885055A4}"/>
              </a:ext>
            </a:extLst>
          </p:cNvPr>
          <p:cNvPicPr>
            <a:picLocks noChangeAspect="1"/>
          </p:cNvPicPr>
          <p:nvPr/>
        </p:nvPicPr>
        <p:blipFill>
          <a:blip r:embed="rId2"/>
          <a:stretch>
            <a:fillRect/>
          </a:stretch>
        </p:blipFill>
        <p:spPr>
          <a:xfrm>
            <a:off x="7634641" y="3348621"/>
            <a:ext cx="4114800" cy="3291840"/>
          </a:xfrm>
          <a:prstGeom prst="rect">
            <a:avLst/>
          </a:prstGeom>
          <a:ln w="38100">
            <a:solidFill>
              <a:schemeClr val="tx1"/>
            </a:solidFill>
          </a:ln>
        </p:spPr>
      </p:pic>
      <p:pic>
        <p:nvPicPr>
          <p:cNvPr id="7" name="Main graphic">
            <a:extLst>
              <a:ext uri="{FF2B5EF4-FFF2-40B4-BE49-F238E27FC236}">
                <a16:creationId xmlns:a16="http://schemas.microsoft.com/office/drawing/2014/main" id="{86300CF1-36EE-7342-988E-4069F2698377}"/>
              </a:ext>
            </a:extLst>
          </p:cNvPr>
          <p:cNvPicPr/>
          <p:nvPr/>
        </p:nvPicPr>
        <p:blipFill>
          <a:blip r:embed="rId3"/>
          <a:stretch/>
        </p:blipFill>
        <p:spPr>
          <a:xfrm>
            <a:off x="373299" y="3349251"/>
            <a:ext cx="7005610" cy="3290580"/>
          </a:xfrm>
          <a:prstGeom prst="rect">
            <a:avLst/>
          </a:prstGeom>
          <a:ln w="38100">
            <a:solidFill>
              <a:schemeClr val="tx1"/>
            </a:solidFill>
          </a:ln>
        </p:spPr>
      </p:pic>
      <p:sp>
        <p:nvSpPr>
          <p:cNvPr id="8" name="TextBox 7">
            <a:extLst>
              <a:ext uri="{FF2B5EF4-FFF2-40B4-BE49-F238E27FC236}">
                <a16:creationId xmlns:a16="http://schemas.microsoft.com/office/drawing/2014/main" id="{8811C36B-192B-7BFE-7419-66F1F5FF4850}"/>
              </a:ext>
            </a:extLst>
          </p:cNvPr>
          <p:cNvSpPr txBox="1"/>
          <p:nvPr/>
        </p:nvSpPr>
        <p:spPr>
          <a:xfrm>
            <a:off x="-98854"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805299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B2E45B-FE94-36AB-E1EF-E9E4E5DB7F39}"/>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2401097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31315-8368-9D49-AC6A-42DCFFA44ED7}"/>
              </a:ext>
            </a:extLst>
          </p:cNvPr>
          <p:cNvPicPr>
            <a:picLocks noChangeAspect="1"/>
          </p:cNvPicPr>
          <p:nvPr/>
        </p:nvPicPr>
        <p:blipFill>
          <a:blip r:embed="rId2"/>
          <a:stretch>
            <a:fillRect/>
          </a:stretch>
        </p:blipFill>
        <p:spPr>
          <a:xfrm>
            <a:off x="831245" y="2633496"/>
            <a:ext cx="5525689" cy="4023360"/>
          </a:xfrm>
          <a:prstGeom prst="rect">
            <a:avLst/>
          </a:prstGeom>
          <a:ln w="38100">
            <a:solidFill>
              <a:schemeClr val="tx1"/>
            </a:solidFill>
          </a:ln>
        </p:spPr>
      </p:pic>
      <p:sp>
        <p:nvSpPr>
          <p:cNvPr id="5" name="TextBox 4">
            <a:extLst>
              <a:ext uri="{FF2B5EF4-FFF2-40B4-BE49-F238E27FC236}">
                <a16:creationId xmlns:a16="http://schemas.microsoft.com/office/drawing/2014/main" id="{F12CE502-E3E3-33C0-F4E2-13D40DC71927}"/>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3807612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31315-8368-9D49-AC6A-42DCFFA44ED7}"/>
              </a:ext>
            </a:extLst>
          </p:cNvPr>
          <p:cNvPicPr>
            <a:picLocks noChangeAspect="1"/>
          </p:cNvPicPr>
          <p:nvPr/>
        </p:nvPicPr>
        <p:blipFill>
          <a:blip r:embed="rId2"/>
          <a:stretch>
            <a:fillRect/>
          </a:stretch>
        </p:blipFill>
        <p:spPr>
          <a:xfrm>
            <a:off x="831245" y="2633496"/>
            <a:ext cx="5525689" cy="4023360"/>
          </a:xfrm>
          <a:prstGeom prst="rect">
            <a:avLst/>
          </a:prstGeom>
          <a:ln w="38100">
            <a:solidFill>
              <a:schemeClr val="tx1"/>
            </a:solidFill>
          </a:ln>
        </p:spPr>
      </p:pic>
      <p:pic>
        <p:nvPicPr>
          <p:cNvPr id="5" name="Picture 4">
            <a:extLst>
              <a:ext uri="{FF2B5EF4-FFF2-40B4-BE49-F238E27FC236}">
                <a16:creationId xmlns:a16="http://schemas.microsoft.com/office/drawing/2014/main" id="{B5D2700F-032F-1441-BAD4-C714507474DB}"/>
              </a:ext>
            </a:extLst>
          </p:cNvPr>
          <p:cNvPicPr>
            <a:picLocks noChangeAspect="1"/>
          </p:cNvPicPr>
          <p:nvPr/>
        </p:nvPicPr>
        <p:blipFill>
          <a:blip r:embed="rId3"/>
          <a:stretch>
            <a:fillRect/>
          </a:stretch>
        </p:blipFill>
        <p:spPr>
          <a:xfrm>
            <a:off x="6636400" y="2633496"/>
            <a:ext cx="4724355" cy="4023360"/>
          </a:xfrm>
          <a:prstGeom prst="rect">
            <a:avLst/>
          </a:prstGeom>
          <a:ln w="38100">
            <a:solidFill>
              <a:schemeClr val="tx1"/>
            </a:solidFill>
          </a:ln>
        </p:spPr>
      </p:pic>
      <p:sp>
        <p:nvSpPr>
          <p:cNvPr id="7" name="TextBox 6">
            <a:extLst>
              <a:ext uri="{FF2B5EF4-FFF2-40B4-BE49-F238E27FC236}">
                <a16:creationId xmlns:a16="http://schemas.microsoft.com/office/drawing/2014/main" id="{0BE08E9A-8C97-564B-14C7-9EE78E8EC916}"/>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2741606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pic>
        <p:nvPicPr>
          <p:cNvPr id="10" name="Picture 9"/>
          <p:cNvPicPr>
            <a:picLocks noChangeAspect="1"/>
          </p:cNvPicPr>
          <p:nvPr/>
        </p:nvPicPr>
        <p:blipFill>
          <a:blip r:embed="rId16"/>
          <a:stretch>
            <a:fillRect/>
          </a:stretch>
        </p:blipFill>
        <p:spPr>
          <a:xfrm>
            <a:off x="9245600" y="5791200"/>
            <a:ext cx="1422400" cy="1066800"/>
          </a:xfrm>
          <a:prstGeom prst="rect">
            <a:avLst/>
          </a:prstGeom>
        </p:spPr>
      </p:pic>
      <p:sp>
        <p:nvSpPr>
          <p:cNvPr id="29" name="Rectangle 28"/>
          <p:cNvSpPr/>
          <p:nvPr/>
        </p:nvSpPr>
        <p:spPr>
          <a:xfrm>
            <a:off x="1521270" y="2658852"/>
            <a:ext cx="4995864" cy="4111895"/>
          </a:xfrm>
          <a:prstGeom prst="rect">
            <a:avLst/>
          </a:prstGeom>
        </p:spPr>
        <p:txBody>
          <a:bodyPr wrap="square">
            <a:spAutoFit/>
          </a:bodyPr>
          <a:lstStyle/>
          <a:p>
            <a:pPr algn="ctr">
              <a:lnSpc>
                <a:spcPct val="130000"/>
              </a:lnSpc>
            </a:pPr>
            <a:endParaRPr lang="en-US" sz="2400" dirty="0">
              <a:solidFill>
                <a:schemeClr val="bg1"/>
              </a:solidFill>
            </a:endParaRPr>
          </a:p>
          <a:p>
            <a:pPr algn="ctr"/>
            <a:r>
              <a:rPr lang="en-US" sz="2400" dirty="0">
                <a:solidFill>
                  <a:schemeClr val="bg1"/>
                </a:solidFill>
              </a:rPr>
              <a:t>B.S. in Atmospheric Science </a:t>
            </a:r>
          </a:p>
          <a:p>
            <a:pPr algn="ctr"/>
            <a:r>
              <a:rPr lang="en-US" sz="1600" i="1" dirty="0">
                <a:solidFill>
                  <a:schemeClr val="bg1"/>
                </a:solidFill>
              </a:rPr>
              <a:t>(meteorology and more)</a:t>
            </a:r>
          </a:p>
          <a:p>
            <a:pPr algn="ctr"/>
            <a:endParaRPr lang="en-US" sz="1600" i="1" dirty="0">
              <a:solidFill>
                <a:schemeClr val="bg1"/>
              </a:solidFill>
            </a:endParaRPr>
          </a:p>
          <a:p>
            <a:pPr algn="ctr"/>
            <a:r>
              <a:rPr lang="en-US" sz="2400" dirty="0">
                <a:solidFill>
                  <a:schemeClr val="bg1"/>
                </a:solidFill>
              </a:rPr>
              <a:t>B.S. in Environmental Science</a:t>
            </a:r>
          </a:p>
          <a:p>
            <a:pPr algn="ctr"/>
            <a:endParaRPr lang="en-US" sz="2400" dirty="0">
              <a:solidFill>
                <a:schemeClr val="bg1"/>
              </a:solidFill>
            </a:endParaRPr>
          </a:p>
          <a:p>
            <a:pPr algn="ctr"/>
            <a:r>
              <a:rPr lang="en-US" sz="2400" dirty="0">
                <a:solidFill>
                  <a:schemeClr val="bg1"/>
                </a:solidFill>
              </a:rPr>
              <a:t>B.S. in Climate Science</a:t>
            </a:r>
          </a:p>
          <a:p>
            <a:pPr algn="ctr"/>
            <a:r>
              <a:rPr lang="en-US" sz="1600" i="1" dirty="0">
                <a:solidFill>
                  <a:schemeClr val="bg1"/>
                </a:solidFill>
              </a:rPr>
              <a:t>(coming soon) </a:t>
            </a:r>
          </a:p>
          <a:p>
            <a:pPr algn="ctr"/>
            <a:endParaRPr lang="en-US" sz="1600" i="1" dirty="0">
              <a:solidFill>
                <a:schemeClr val="bg1"/>
              </a:solidFill>
            </a:endParaRPr>
          </a:p>
          <a:p>
            <a:pPr lvl="0" algn="ctr"/>
            <a:r>
              <a:rPr lang="en-US" sz="2400" dirty="0">
                <a:solidFill>
                  <a:prstClr val="white"/>
                </a:solidFill>
              </a:rPr>
              <a:t>B.A. in Environmental Studies</a:t>
            </a:r>
          </a:p>
          <a:p>
            <a:pPr lvl="0" algn="ctr"/>
            <a:r>
              <a:rPr lang="en-US" sz="1600" i="1" dirty="0">
                <a:solidFill>
                  <a:prstClr val="white"/>
                </a:solidFill>
              </a:rPr>
              <a:t>(coming soon) </a:t>
            </a:r>
          </a:p>
          <a:p>
            <a:pPr algn="ctr"/>
            <a:endParaRPr lang="en-US" sz="1600" i="1" dirty="0">
              <a:solidFill>
                <a:schemeClr val="bg1"/>
              </a:solidFill>
            </a:endParaRPr>
          </a:p>
          <a:p>
            <a:pPr algn="ctr"/>
            <a:endParaRPr lang="en-US" sz="1400" i="1" dirty="0">
              <a:solidFill>
                <a:schemeClr val="bg1"/>
              </a:solidFill>
            </a:endParaRPr>
          </a:p>
        </p:txBody>
      </p:sp>
    </p:spTree>
    <p:extLst>
      <p:ext uri="{BB962C8B-B14F-4D97-AF65-F5344CB8AC3E}">
        <p14:creationId xmlns:p14="http://schemas.microsoft.com/office/powerpoint/2010/main" val="1709750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18B1BE-073C-D1F1-FEE1-26BAAE54F0D4}"/>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3" name="Picture 2">
            <a:extLst>
              <a:ext uri="{FF2B5EF4-FFF2-40B4-BE49-F238E27FC236}">
                <a16:creationId xmlns:a16="http://schemas.microsoft.com/office/drawing/2014/main" id="{A541A37D-EE8B-46CE-D24C-DBFBC8C7517E}"/>
              </a:ext>
            </a:extLst>
          </p:cNvPr>
          <p:cNvPicPr>
            <a:picLocks/>
          </p:cNvPicPr>
          <p:nvPr/>
        </p:nvPicPr>
        <p:blipFill rotWithShape="1">
          <a:blip r:embed="rId2">
            <a:alphaModFix/>
          </a:blip>
          <a:srcRect t="8952"/>
          <a:stretch/>
        </p:blipFill>
        <p:spPr>
          <a:xfrm>
            <a:off x="420130" y="716351"/>
            <a:ext cx="11145795" cy="6141649"/>
          </a:xfrm>
          <a:prstGeom prst="rect">
            <a:avLst/>
          </a:prstGeom>
        </p:spPr>
      </p:pic>
    </p:spTree>
    <p:extLst>
      <p:ext uri="{BB962C8B-B14F-4D97-AF65-F5344CB8AC3E}">
        <p14:creationId xmlns:p14="http://schemas.microsoft.com/office/powerpoint/2010/main" val="47733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18B1BE-073C-D1F1-FEE1-26BAAE54F0D4}"/>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5" name="Picture 4" descr="A group of people looking at a large globe&#10;&#10;Description automatically generated with low confidence">
            <a:extLst>
              <a:ext uri="{FF2B5EF4-FFF2-40B4-BE49-F238E27FC236}">
                <a16:creationId xmlns:a16="http://schemas.microsoft.com/office/drawing/2014/main" id="{4F84D428-22F2-DFC5-56B2-B402067BDD96}"/>
              </a:ext>
            </a:extLst>
          </p:cNvPr>
          <p:cNvPicPr>
            <a:picLocks noChangeAspect="1"/>
          </p:cNvPicPr>
          <p:nvPr/>
        </p:nvPicPr>
        <p:blipFill>
          <a:blip r:embed="rId2"/>
          <a:stretch>
            <a:fillRect/>
          </a:stretch>
        </p:blipFill>
        <p:spPr>
          <a:xfrm>
            <a:off x="1353789" y="716351"/>
            <a:ext cx="9246219" cy="6141649"/>
          </a:xfrm>
          <a:prstGeom prst="rect">
            <a:avLst/>
          </a:prstGeom>
        </p:spPr>
      </p:pic>
    </p:spTree>
    <p:extLst>
      <p:ext uri="{BB962C8B-B14F-4D97-AF65-F5344CB8AC3E}">
        <p14:creationId xmlns:p14="http://schemas.microsoft.com/office/powerpoint/2010/main" val="21958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EF6CDF-86ED-6138-A578-AA87148C988F}"/>
              </a:ext>
            </a:extLst>
          </p:cNvPr>
          <p:cNvPicPr>
            <a:picLocks noChangeAspect="1"/>
          </p:cNvPicPr>
          <p:nvPr/>
        </p:nvPicPr>
        <p:blipFill rotWithShape="1">
          <a:blip r:embed="rId2">
            <a:alphaModFix/>
          </a:blip>
          <a:srcRect t="18245" b="5927"/>
          <a:stretch/>
        </p:blipFill>
        <p:spPr>
          <a:xfrm>
            <a:off x="689919" y="709099"/>
            <a:ext cx="10812162" cy="6148901"/>
          </a:xfrm>
          <a:prstGeom prst="rect">
            <a:avLst/>
          </a:prstGeom>
        </p:spPr>
      </p:pic>
      <p:sp>
        <p:nvSpPr>
          <p:cNvPr id="3" name="TextBox 2">
            <a:extLst>
              <a:ext uri="{FF2B5EF4-FFF2-40B4-BE49-F238E27FC236}">
                <a16:creationId xmlns:a16="http://schemas.microsoft.com/office/drawing/2014/main" id="{D4801344-FA13-291A-4F63-B325599212A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spTree>
    <p:extLst>
      <p:ext uri="{BB962C8B-B14F-4D97-AF65-F5344CB8AC3E}">
        <p14:creationId xmlns:p14="http://schemas.microsoft.com/office/powerpoint/2010/main" val="763009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7474A-A6BA-4A42-90AA-37D2E64A5FC4}"/>
              </a:ext>
            </a:extLst>
          </p:cNvPr>
          <p:cNvPicPr>
            <a:picLocks noChangeAspect="1"/>
          </p:cNvPicPr>
          <p:nvPr/>
        </p:nvPicPr>
        <p:blipFill rotWithShape="1">
          <a:blip r:embed="rId2">
            <a:alphaModFix/>
          </a:blip>
          <a:srcRect t="20509" b="8855"/>
          <a:stretch/>
        </p:blipFill>
        <p:spPr>
          <a:xfrm>
            <a:off x="0" y="926756"/>
            <a:ext cx="12199751" cy="5634681"/>
          </a:xfrm>
          <a:prstGeom prst="rect">
            <a:avLst/>
          </a:prstGeom>
        </p:spPr>
      </p:pic>
      <p:sp>
        <p:nvSpPr>
          <p:cNvPr id="4" name="TextBox 3">
            <a:extLst>
              <a:ext uri="{FF2B5EF4-FFF2-40B4-BE49-F238E27FC236}">
                <a16:creationId xmlns:a16="http://schemas.microsoft.com/office/drawing/2014/main" id="{4F7CF922-478D-4768-0043-475E447316E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spTree>
    <p:extLst>
      <p:ext uri="{BB962C8B-B14F-4D97-AF65-F5344CB8AC3E}">
        <p14:creationId xmlns:p14="http://schemas.microsoft.com/office/powerpoint/2010/main" val="2096365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5" name="Picture 4" descr="A group of people sitting at computers&#10;&#10;Description automatically generated with medium confidence">
            <a:extLst>
              <a:ext uri="{FF2B5EF4-FFF2-40B4-BE49-F238E27FC236}">
                <a16:creationId xmlns:a16="http://schemas.microsoft.com/office/drawing/2014/main" id="{553CCD98-B1FB-B3B5-3E3A-7DEE49F9AEF4}"/>
              </a:ext>
            </a:extLst>
          </p:cNvPr>
          <p:cNvPicPr>
            <a:picLocks noChangeAspect="1"/>
          </p:cNvPicPr>
          <p:nvPr/>
        </p:nvPicPr>
        <p:blipFill>
          <a:blip r:embed="rId2"/>
          <a:stretch>
            <a:fillRect/>
          </a:stretch>
        </p:blipFill>
        <p:spPr>
          <a:xfrm>
            <a:off x="2001567" y="716351"/>
            <a:ext cx="8188865" cy="6141649"/>
          </a:xfrm>
          <a:prstGeom prst="rect">
            <a:avLst/>
          </a:prstGeom>
        </p:spPr>
      </p:pic>
    </p:spTree>
    <p:extLst>
      <p:ext uri="{BB962C8B-B14F-4D97-AF65-F5344CB8AC3E}">
        <p14:creationId xmlns:p14="http://schemas.microsoft.com/office/powerpoint/2010/main" val="308325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427D5B-73A5-0DD1-A6A1-219F595A76C0}"/>
              </a:ext>
            </a:extLst>
          </p:cNvPr>
          <p:cNvSpPr/>
          <p:nvPr/>
        </p:nvSpPr>
        <p:spPr>
          <a:xfrm>
            <a:off x="1" y="0"/>
            <a:ext cx="10668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8305800" y="3048001"/>
            <a:ext cx="2362200" cy="16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4"/>
          <p:cNvSpPr>
            <a:spLocks noChangeArrowheads="1"/>
          </p:cNvSpPr>
          <p:nvPr/>
        </p:nvSpPr>
        <p:spPr bwMode="auto">
          <a:xfrm>
            <a:off x="1676400" y="1143001"/>
            <a:ext cx="8382000" cy="48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800" b="1" dirty="0">
                <a:solidFill>
                  <a:srgbClr val="280C3E"/>
                </a:solidFill>
                <a:latin typeface="Calibri" panose="020F0502020204030204" pitchFamily="34" charset="0"/>
                <a:cs typeface="Calibri" panose="020F0502020204030204" pitchFamily="34" charset="0"/>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Calibri" panose="020F0502020204030204" pitchFamily="34" charset="0"/>
                <a:cs typeface="Calibri" panose="020F0502020204030204" pitchFamily="34" charset="0"/>
              </a:rPr>
              <a:t>Broad foundation in four fundamental areas:</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Observations and weather forecasting</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Dynamic</a:t>
            </a:r>
          </a:p>
          <a:p>
            <a:pPr marL="1371600" lvl="1" indent="6350">
              <a:lnSpc>
                <a:spcPct val="120000"/>
              </a:lnSpc>
              <a:buFont typeface="Arial"/>
              <a:buChar char="•"/>
              <a:defRPr/>
            </a:pPr>
            <a:r>
              <a:rPr lang="en-US" sz="2400" dirty="0">
                <a:solidFill>
                  <a:srgbClr val="280C3E"/>
                </a:solidFill>
                <a:latin typeface="+mj-lt"/>
              </a:rPr>
              <a:t> Theory and computer modeling </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Clouds and atmospheric chemistry</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Climate</a:t>
            </a:r>
          </a:p>
          <a:p>
            <a:pPr marL="1371600" lvl="1" indent="6350">
              <a:lnSpc>
                <a:spcPct val="120000"/>
              </a:lnSpc>
              <a:buFont typeface="Arial"/>
              <a:buChar char="•"/>
              <a:defRPr/>
            </a:pPr>
            <a:r>
              <a:rPr lang="en-US" sz="2400" dirty="0">
                <a:solidFill>
                  <a:srgbClr val="280C3E"/>
                </a:solidFill>
                <a:latin typeface="+mj-lt"/>
              </a:rPr>
              <a:t> Land-ocean-atmosphere processes</a:t>
            </a: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8305884" y="5715000"/>
            <a:ext cx="236211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1524000" y="1"/>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4572001"/>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5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730908"/>
            <a:ext cx="2362200" cy="1205122"/>
          </a:xfrm>
          <a:prstGeom prst="rect">
            <a:avLst/>
          </a:prstGeom>
        </p:spPr>
      </p:pic>
      <p:sp>
        <p:nvSpPr>
          <p:cNvPr id="9" name="Rectangle 8">
            <a:extLst>
              <a:ext uri="{FF2B5EF4-FFF2-40B4-BE49-F238E27FC236}">
                <a16:creationId xmlns:a16="http://schemas.microsoft.com/office/drawing/2014/main" id="{CAE8642C-BD6A-A04F-9272-23197062569F}"/>
              </a:ext>
            </a:extLst>
          </p:cNvPr>
          <p:cNvSpPr/>
          <p:nvPr/>
        </p:nvSpPr>
        <p:spPr>
          <a:xfrm>
            <a:off x="0" y="5729135"/>
            <a:ext cx="7006213" cy="1107996"/>
          </a:xfrm>
          <a:prstGeom prst="rect">
            <a:avLst/>
          </a:prstGeom>
        </p:spPr>
        <p:txBody>
          <a:bodyPr wrap="none">
            <a:spAutoFit/>
          </a:bodyPr>
          <a:lstStyle/>
          <a:p>
            <a:pPr>
              <a:defRPr/>
            </a:pPr>
            <a:r>
              <a:rPr lang="en-US" sz="1600" u="sng" dirty="0">
                <a:solidFill>
                  <a:srgbClr val="660066"/>
                </a:solidFill>
              </a:rPr>
              <a:t>Also available:</a:t>
            </a:r>
          </a:p>
          <a:p>
            <a:pPr marL="285750" indent="-285750">
              <a:buFont typeface="Arial"/>
              <a:buChar char="•"/>
              <a:defRPr/>
            </a:pPr>
            <a:r>
              <a:rPr lang="en-US" sz="1600" dirty="0">
                <a:solidFill>
                  <a:srgbClr val="660066"/>
                </a:solidFill>
              </a:rPr>
              <a:t>Minors: Broadcast Meteorology/Sustainability/Math</a:t>
            </a:r>
          </a:p>
          <a:p>
            <a:pPr marL="285750" indent="-285750">
              <a:buFont typeface="Arial"/>
              <a:buChar char="•"/>
              <a:defRPr/>
            </a:pPr>
            <a:r>
              <a:rPr lang="en-US" sz="1600" dirty="0">
                <a:solidFill>
                  <a:srgbClr val="660066"/>
                </a:solidFill>
              </a:rPr>
              <a:t>Emergency Preparedness, Homeland Security, and Cybersecurity Minor (CEHC)</a:t>
            </a:r>
          </a:p>
          <a:p>
            <a:pPr marL="285750" indent="-285750">
              <a:buFont typeface="Arial"/>
              <a:buChar char="•"/>
              <a:defRPr/>
            </a:pPr>
            <a:r>
              <a:rPr lang="en-US" sz="1600" dirty="0">
                <a:solidFill>
                  <a:srgbClr val="660066"/>
                </a:solidFill>
              </a:rPr>
              <a:t>Masters in Secondary Education (5-year program)</a:t>
            </a:r>
          </a:p>
        </p:txBody>
      </p:sp>
    </p:spTree>
    <p:extLst>
      <p:ext uri="{BB962C8B-B14F-4D97-AF65-F5344CB8AC3E}">
        <p14:creationId xmlns:p14="http://schemas.microsoft.com/office/powerpoint/2010/main" val="11312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7962EE-6D49-FE5A-E572-BF88E0652EFB}"/>
              </a:ext>
            </a:extLst>
          </p:cNvPr>
          <p:cNvSpPr/>
          <p:nvPr/>
        </p:nvSpPr>
        <p:spPr>
          <a:xfrm>
            <a:off x="1" y="0"/>
            <a:ext cx="1096044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Rectangle 4"/>
          <p:cNvSpPr>
            <a:spLocks noChangeArrowheads="1"/>
          </p:cNvSpPr>
          <p:nvPr/>
        </p:nvSpPr>
        <p:spPr bwMode="auto">
          <a:xfrm>
            <a:off x="1676399" y="1143000"/>
            <a:ext cx="9428603" cy="30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2800" b="1" dirty="0">
                <a:solidFill>
                  <a:srgbClr val="280C3E"/>
                </a:solidFill>
              </a:rPr>
              <a:t>B.S. in Environmental Science</a:t>
            </a:r>
          </a:p>
          <a:p>
            <a:pPr>
              <a:defRPr/>
            </a:pPr>
            <a:endParaRPr lang="en-US" sz="2400" dirty="0">
              <a:solidFill>
                <a:srgbClr val="280C3E"/>
              </a:solidFill>
            </a:endParaRPr>
          </a:p>
          <a:p>
            <a:pPr>
              <a:defRPr/>
            </a:pPr>
            <a:r>
              <a:rPr lang="en-US" sz="2400" dirty="0">
                <a:solidFill>
                  <a:srgbClr val="280C3E"/>
                </a:solidFill>
              </a:rPr>
              <a:t>          Core environmental fundamentals + four specializations:</a:t>
            </a:r>
          </a:p>
          <a:p>
            <a:pPr marL="1263650" indent="-342900">
              <a:lnSpc>
                <a:spcPct val="120000"/>
              </a:lnSpc>
              <a:buFont typeface="Arial"/>
              <a:buChar char="•"/>
              <a:defRPr/>
            </a:pPr>
            <a:r>
              <a:rPr lang="en-US" sz="2400" b="1" dirty="0">
                <a:solidFill>
                  <a:srgbClr val="280C3E"/>
                </a:solidFill>
              </a:rPr>
              <a:t>Climate Change</a:t>
            </a:r>
            <a:r>
              <a:rPr lang="en-US" sz="2400" dirty="0">
                <a:solidFill>
                  <a:srgbClr val="280C3E"/>
                </a:solidFill>
              </a:rPr>
              <a:t>: </a:t>
            </a:r>
            <a:r>
              <a:rPr lang="en-US" sz="2000" dirty="0">
                <a:solidFill>
                  <a:srgbClr val="280C3E"/>
                </a:solidFill>
              </a:rPr>
              <a:t>long-term variability and change </a:t>
            </a:r>
            <a:r>
              <a:rPr lang="en-US" sz="2000" dirty="0">
                <a:solidFill>
                  <a:srgbClr val="FF0000"/>
                </a:solidFill>
                <a:sym typeface="Wingdings" pitchFamily="2" charset="2"/>
              </a:rPr>
              <a:t> Climate Science B.S.</a:t>
            </a:r>
            <a:endParaRPr lang="en-US" sz="2000" dirty="0">
              <a:solidFill>
                <a:srgbClr val="FF0000"/>
              </a:solidFill>
            </a:endParaRPr>
          </a:p>
          <a:p>
            <a:pPr marL="1263650" indent="-342900">
              <a:lnSpc>
                <a:spcPct val="120000"/>
              </a:lnSpc>
              <a:buFont typeface="Arial"/>
              <a:buChar char="•"/>
              <a:defRPr/>
            </a:pPr>
            <a:r>
              <a:rPr lang="en-US" sz="2400" b="1" dirty="0">
                <a:solidFill>
                  <a:srgbClr val="280C3E"/>
                </a:solidFill>
              </a:rPr>
              <a:t>Ecosystems</a:t>
            </a:r>
            <a:r>
              <a:rPr lang="en-US" sz="2400" dirty="0">
                <a:solidFill>
                  <a:srgbClr val="280C3E"/>
                </a:solidFill>
              </a:rPr>
              <a:t>: </a:t>
            </a:r>
            <a:r>
              <a:rPr lang="en-US" sz="2000" dirty="0">
                <a:solidFill>
                  <a:srgbClr val="280C3E"/>
                </a:solidFill>
              </a:rPr>
              <a:t>ecology, biodiversity, sustainability</a:t>
            </a:r>
          </a:p>
          <a:p>
            <a:pPr marL="1257300" indent="-342900">
              <a:lnSpc>
                <a:spcPct val="120000"/>
              </a:lnSpc>
              <a:buFont typeface="Arial"/>
              <a:buChar char="•"/>
              <a:defRPr/>
            </a:pPr>
            <a:r>
              <a:rPr lang="en-US" sz="2400" b="1" dirty="0">
                <a:solidFill>
                  <a:srgbClr val="280C3E"/>
                </a:solidFill>
              </a:rPr>
              <a:t>Geography</a:t>
            </a:r>
            <a:r>
              <a:rPr lang="en-US" sz="2400" dirty="0">
                <a:solidFill>
                  <a:srgbClr val="280C3E"/>
                </a:solidFill>
              </a:rPr>
              <a:t>: </a:t>
            </a:r>
            <a:r>
              <a:rPr lang="en-US" sz="2000" dirty="0">
                <a:solidFill>
                  <a:srgbClr val="280C3E"/>
                </a:solidFill>
              </a:rPr>
              <a:t>land-use planning, resource management, GIS</a:t>
            </a:r>
          </a:p>
          <a:p>
            <a:pPr marL="1257300" indent="-342900">
              <a:lnSpc>
                <a:spcPct val="120000"/>
              </a:lnSpc>
              <a:buFont typeface="Arial"/>
              <a:buChar char="•"/>
              <a:defRPr/>
            </a:pPr>
            <a:r>
              <a:rPr lang="en-US" sz="2400" b="1" dirty="0">
                <a:solidFill>
                  <a:srgbClr val="280C3E"/>
                </a:solidFill>
              </a:rPr>
              <a:t>Sustainability Science and Policy</a:t>
            </a:r>
            <a:r>
              <a:rPr lang="en-US" sz="2400" dirty="0">
                <a:solidFill>
                  <a:srgbClr val="280C3E"/>
                </a:solidFill>
              </a:rPr>
              <a:t>: </a:t>
            </a:r>
            <a:r>
              <a:rPr lang="en-US" sz="2000" dirty="0">
                <a:solidFill>
                  <a:srgbClr val="280C3E"/>
                </a:solidFill>
              </a:rPr>
              <a:t>renewable energy, air quality</a:t>
            </a:r>
            <a:endParaRPr lang="en-US" sz="2400" dirty="0">
              <a:solidFill>
                <a:srgbClr val="280C3E"/>
              </a:solidFill>
            </a:endParaRPr>
          </a:p>
        </p:txBody>
      </p:sp>
      <p:sp>
        <p:nvSpPr>
          <p:cNvPr id="3" name="Rectangle 2"/>
          <p:cNvSpPr/>
          <p:nvPr/>
        </p:nvSpPr>
        <p:spPr>
          <a:xfrm>
            <a:off x="1500062" y="4241294"/>
            <a:ext cx="9191875"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 &amp; Emergency Preparedness, Homeland Security, and Cybersecurity Minor</a:t>
            </a:r>
          </a:p>
          <a:p>
            <a:pPr marL="285750" indent="-285750">
              <a:buFont typeface="Arial"/>
              <a:buChar char="•"/>
              <a:defRPr/>
            </a:pPr>
            <a:r>
              <a:rPr lang="en-US" dirty="0">
                <a:solidFill>
                  <a:srgbClr val="660066"/>
                </a:solidFill>
              </a:rPr>
              <a:t>Geographic information systems (GIS) certificate</a:t>
            </a:r>
          </a:p>
        </p:txBody>
      </p:sp>
      <p:pic>
        <p:nvPicPr>
          <p:cNvPr id="8" name="Picture 7"/>
          <p:cNvPicPr>
            <a:picLocks noChangeAspect="1"/>
          </p:cNvPicPr>
          <p:nvPr/>
        </p:nvPicPr>
        <p:blipFill rotWithShape="1">
          <a:blip r:embed="rId3"/>
          <a:srcRect t="69629" b="-1"/>
          <a:stretch/>
        </p:blipFill>
        <p:spPr>
          <a:xfrm>
            <a:off x="1524000" y="1"/>
            <a:ext cx="9144000" cy="751611"/>
          </a:xfrm>
          <a:prstGeom prst="rect">
            <a:avLst/>
          </a:prstGeom>
        </p:spPr>
      </p:pic>
      <p:pic>
        <p:nvPicPr>
          <p:cNvPr id="6" name="Picture 5" descr="PHOTO-2019-09-17-16-54-51(1).jpg"/>
          <p:cNvPicPr>
            <a:picLocks noChangeAspect="1"/>
          </p:cNvPicPr>
          <p:nvPr/>
        </p:nvPicPr>
        <p:blipFill rotWithShape="1">
          <a:blip r:embed="rId4">
            <a:extLst>
              <a:ext uri="{28A0092B-C50C-407E-A947-70E740481C1C}">
                <a14:useLocalDpi xmlns:a14="http://schemas.microsoft.com/office/drawing/2010/main" val="0"/>
              </a:ext>
            </a:extLst>
          </a:blip>
          <a:srcRect t="15997" r="1689" b="30667"/>
          <a:stretch/>
        </p:blipFill>
        <p:spPr>
          <a:xfrm>
            <a:off x="1524001" y="5257800"/>
            <a:ext cx="2212277" cy="1600200"/>
          </a:xfrm>
          <a:prstGeom prst="rect">
            <a:avLst/>
          </a:prstGeom>
        </p:spPr>
      </p:pic>
      <p:pic>
        <p:nvPicPr>
          <p:cNvPr id="7" name="Picture 6"/>
          <p:cNvPicPr>
            <a:picLocks noChangeAspect="1"/>
          </p:cNvPicPr>
          <p:nvPr/>
        </p:nvPicPr>
        <p:blipFill>
          <a:blip r:embed="rId5"/>
          <a:stretch>
            <a:fillRect/>
          </a:stretch>
        </p:blipFill>
        <p:spPr>
          <a:xfrm>
            <a:off x="6096000" y="5257800"/>
            <a:ext cx="2400300" cy="1600200"/>
          </a:xfrm>
          <a:prstGeom prst="rect">
            <a:avLst/>
          </a:prstGeom>
        </p:spPr>
      </p:pic>
      <p:pic>
        <p:nvPicPr>
          <p:cNvPr id="10" name="Picture 9"/>
          <p:cNvPicPr>
            <a:picLocks noChangeAspect="1"/>
          </p:cNvPicPr>
          <p:nvPr/>
        </p:nvPicPr>
        <p:blipFill>
          <a:blip r:embed="rId6"/>
          <a:stretch>
            <a:fillRect/>
          </a:stretch>
        </p:blipFill>
        <p:spPr>
          <a:xfrm>
            <a:off x="3733800" y="5257800"/>
            <a:ext cx="2399820" cy="1600200"/>
          </a:xfrm>
          <a:prstGeom prst="rect">
            <a:avLst/>
          </a:prstGeom>
        </p:spPr>
      </p:pic>
      <p:pic>
        <p:nvPicPr>
          <p:cNvPr id="11" name="Picture 10"/>
          <p:cNvPicPr>
            <a:picLocks noChangeAspect="1"/>
          </p:cNvPicPr>
          <p:nvPr/>
        </p:nvPicPr>
        <p:blipFill>
          <a:blip r:embed="rId7"/>
          <a:stretch>
            <a:fillRect/>
          </a:stretch>
        </p:blipFill>
        <p:spPr>
          <a:xfrm>
            <a:off x="8458201" y="5230042"/>
            <a:ext cx="2220047" cy="1665035"/>
          </a:xfrm>
          <a:prstGeom prst="rect">
            <a:avLst/>
          </a:prstGeom>
        </p:spPr>
      </p:pic>
    </p:spTree>
    <p:extLst>
      <p:ext uri="{BB962C8B-B14F-4D97-AF65-F5344CB8AC3E}">
        <p14:creationId xmlns:p14="http://schemas.microsoft.com/office/powerpoint/2010/main" val="1786197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6580" y="800273"/>
            <a:ext cx="7938840" cy="461665"/>
          </a:xfrm>
          <a:prstGeom prst="rect">
            <a:avLst/>
          </a:prstGeom>
          <a:noFill/>
        </p:spPr>
        <p:txBody>
          <a:bodyPr wrap="none">
            <a:spAutoFit/>
          </a:bodyPr>
          <a:lstStyle/>
          <a:p>
            <a:pPr>
              <a:defRPr/>
            </a:pPr>
            <a:r>
              <a:rPr lang="en-US" sz="2400" dirty="0">
                <a:solidFill>
                  <a:srgbClr val="FFFF00"/>
                </a:solidFill>
                <a:latin typeface="Palatino" pitchFamily="2" charset="77"/>
                <a:ea typeface="Palatino" pitchFamily="2" charset="77"/>
              </a:rPr>
              <a:t>Hands-on research, internships and student involvement</a:t>
            </a:r>
          </a:p>
        </p:txBody>
      </p:sp>
      <p:pic>
        <p:nvPicPr>
          <p:cNvPr id="27653" name="Picture 9" descr="Screen Shot 2013-10-18 at 4.46.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31638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514600"/>
            <a:ext cx="17208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343400"/>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429000"/>
            <a:ext cx="1658938" cy="6096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766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35098" y="6276429"/>
            <a:ext cx="43942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rotWithShape="1">
          <a:blip r:embed="rId9"/>
          <a:srcRect t="69629" b="-1"/>
          <a:stretch/>
        </p:blipFill>
        <p:spPr>
          <a:xfrm>
            <a:off x="1524000" y="1"/>
            <a:ext cx="9144000" cy="751611"/>
          </a:xfrm>
          <a:prstGeom prst="rect">
            <a:avLst/>
          </a:prstGeom>
        </p:spPr>
      </p:pic>
      <p:pic>
        <p:nvPicPr>
          <p:cNvPr id="4" name="Picture 3"/>
          <p:cNvPicPr>
            <a:picLocks noChangeAspect="1"/>
          </p:cNvPicPr>
          <p:nvPr/>
        </p:nvPicPr>
        <p:blipFill>
          <a:blip r:embed="rId10"/>
          <a:stretch>
            <a:fillRect/>
          </a:stretch>
        </p:blipFill>
        <p:spPr>
          <a:xfrm>
            <a:off x="7696200" y="1371600"/>
            <a:ext cx="2832862" cy="1206500"/>
          </a:xfrm>
          <a:prstGeom prst="rect">
            <a:avLst/>
          </a:prstGeom>
          <a:ln>
            <a:solidFill>
              <a:srgbClr val="FFFF00"/>
            </a:solidFill>
          </a:ln>
        </p:spPr>
      </p:pic>
      <p:pic>
        <p:nvPicPr>
          <p:cNvPr id="5" name="Picture 4" descr="mp_logo_s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3124201"/>
            <a:ext cx="1447800" cy="1075099"/>
          </a:xfrm>
          <a:prstGeom prst="rect">
            <a:avLst/>
          </a:prstGeom>
        </p:spPr>
      </p:pic>
      <p:pic>
        <p:nvPicPr>
          <p:cNvPr id="8" name="Picture 7" descr="Mesonet-Logo-2015-v1.png"/>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29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4" cstate="print">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00800" y="6096000"/>
            <a:ext cx="4114800" cy="81337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6"/>
          <a:stretch>
            <a:fillRect/>
          </a:stretch>
        </p:blipFill>
        <p:spPr>
          <a:xfrm>
            <a:off x="2209800" y="4248150"/>
            <a:ext cx="2895600" cy="2171700"/>
          </a:xfrm>
          <a:prstGeom prst="rect">
            <a:avLst/>
          </a:prstGeom>
        </p:spPr>
      </p:pic>
      <p:pic>
        <p:nvPicPr>
          <p:cNvPr id="10" name="Picture 9"/>
          <p:cNvPicPr>
            <a:picLocks noChangeAspect="1"/>
          </p:cNvPicPr>
          <p:nvPr/>
        </p:nvPicPr>
        <p:blipFill>
          <a:blip r:embed="rId17"/>
          <a:stretch>
            <a:fillRect/>
          </a:stretch>
        </p:blipFill>
        <p:spPr>
          <a:xfrm>
            <a:off x="8001000" y="3124200"/>
            <a:ext cx="2540000" cy="1905000"/>
          </a:xfrm>
          <a:prstGeom prst="rect">
            <a:avLst/>
          </a:prstGeom>
        </p:spPr>
      </p:pic>
      <p:pic>
        <p:nvPicPr>
          <p:cNvPr id="12" name="Picture 11" descr="Logo CREATE png.big.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7200" y="4953001"/>
            <a:ext cx="2286000" cy="1285473"/>
          </a:xfrm>
          <a:prstGeom prst="rect">
            <a:avLst/>
          </a:prstGeom>
        </p:spPr>
      </p:pic>
    </p:spTree>
    <p:extLst>
      <p:ext uri="{BB962C8B-B14F-4D97-AF65-F5344CB8AC3E}">
        <p14:creationId xmlns:p14="http://schemas.microsoft.com/office/powerpoint/2010/main" val="1196387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E56DED03-0C62-B7E2-5135-ABD38788A952}"/>
              </a:ext>
            </a:extLst>
          </p:cNvPr>
          <p:cNvPicPr>
            <a:picLocks noChangeAspect="1"/>
          </p:cNvPicPr>
          <p:nvPr/>
        </p:nvPicPr>
        <p:blipFill rotWithShape="1">
          <a:blip r:embed="rId2"/>
          <a:srcRect b="4330"/>
          <a:stretch/>
        </p:blipFill>
        <p:spPr>
          <a:xfrm>
            <a:off x="950884" y="523345"/>
            <a:ext cx="10290232" cy="6060335"/>
          </a:xfrm>
          <a:prstGeom prst="rect">
            <a:avLst/>
          </a:prstGeom>
        </p:spPr>
      </p:pic>
      <p:sp>
        <p:nvSpPr>
          <p:cNvPr id="5" name="TextBox 4">
            <a:extLst>
              <a:ext uri="{FF2B5EF4-FFF2-40B4-BE49-F238E27FC236}">
                <a16:creationId xmlns:a16="http://schemas.microsoft.com/office/drawing/2014/main" id="{C68C0266-5F5C-C5C8-4AE6-C881722457E8}"/>
              </a:ext>
            </a:extLst>
          </p:cNvPr>
          <p:cNvSpPr txBox="1"/>
          <p:nvPr/>
        </p:nvSpPr>
        <p:spPr>
          <a:xfrm>
            <a:off x="4290858" y="61680"/>
            <a:ext cx="3610284" cy="461665"/>
          </a:xfrm>
          <a:prstGeom prst="rect">
            <a:avLst/>
          </a:prstGeom>
          <a:noFill/>
        </p:spPr>
        <p:txBody>
          <a:bodyPr wrap="none">
            <a:spAutoFit/>
          </a:bodyPr>
          <a:lstStyle/>
          <a:p>
            <a:pPr algn="ctr">
              <a:defRPr/>
            </a:pPr>
            <a:r>
              <a:rPr lang="en-US" sz="2400" dirty="0">
                <a:solidFill>
                  <a:srgbClr val="FFFF00"/>
                </a:solidFill>
                <a:latin typeface="Palatino" pitchFamily="2" charset="77"/>
                <a:ea typeface="Palatino" pitchFamily="2" charset="77"/>
              </a:rPr>
              <a:t>Atmospheric Science B.S.</a:t>
            </a:r>
          </a:p>
        </p:txBody>
      </p:sp>
    </p:spTree>
    <p:extLst>
      <p:ext uri="{BB962C8B-B14F-4D97-AF65-F5344CB8AC3E}">
        <p14:creationId xmlns:p14="http://schemas.microsoft.com/office/powerpoint/2010/main" val="859060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C0266-5F5C-C5C8-4AE6-C881722457E8}"/>
              </a:ext>
            </a:extLst>
          </p:cNvPr>
          <p:cNvSpPr txBox="1"/>
          <p:nvPr/>
        </p:nvSpPr>
        <p:spPr>
          <a:xfrm>
            <a:off x="4156499" y="61680"/>
            <a:ext cx="3879011" cy="461665"/>
          </a:xfrm>
          <a:prstGeom prst="rect">
            <a:avLst/>
          </a:prstGeom>
          <a:noFill/>
        </p:spPr>
        <p:txBody>
          <a:bodyPr wrap="none">
            <a:spAutoFit/>
          </a:bodyPr>
          <a:lstStyle/>
          <a:p>
            <a:pPr algn="ctr">
              <a:defRPr/>
            </a:pPr>
            <a:r>
              <a:rPr lang="en-US" sz="2400" dirty="0">
                <a:solidFill>
                  <a:srgbClr val="FFFF00"/>
                </a:solidFill>
                <a:latin typeface="Palatino" pitchFamily="2" charset="77"/>
                <a:ea typeface="Palatino" pitchFamily="2" charset="77"/>
              </a:rPr>
              <a:t>Environmental Science B.S.</a:t>
            </a:r>
          </a:p>
        </p:txBody>
      </p:sp>
      <p:pic>
        <p:nvPicPr>
          <p:cNvPr id="4" name="Picture 3" descr="Graphical user interface, text, application&#10;&#10;Description automatically generated">
            <a:extLst>
              <a:ext uri="{FF2B5EF4-FFF2-40B4-BE49-F238E27FC236}">
                <a16:creationId xmlns:a16="http://schemas.microsoft.com/office/drawing/2014/main" id="{E3FC9A0E-C731-3C35-A694-43D3EF701E5D}"/>
              </a:ext>
            </a:extLst>
          </p:cNvPr>
          <p:cNvPicPr>
            <a:picLocks noChangeAspect="1"/>
          </p:cNvPicPr>
          <p:nvPr/>
        </p:nvPicPr>
        <p:blipFill rotWithShape="1">
          <a:blip r:embed="rId2"/>
          <a:srcRect b="970"/>
          <a:stretch/>
        </p:blipFill>
        <p:spPr>
          <a:xfrm>
            <a:off x="773364" y="501252"/>
            <a:ext cx="10645271" cy="6295068"/>
          </a:xfrm>
          <a:prstGeom prst="rect">
            <a:avLst/>
          </a:prstGeom>
        </p:spPr>
      </p:pic>
    </p:spTree>
    <p:extLst>
      <p:ext uri="{BB962C8B-B14F-4D97-AF65-F5344CB8AC3E}">
        <p14:creationId xmlns:p14="http://schemas.microsoft.com/office/powerpoint/2010/main" val="129785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D46DF1-5605-1A49-B007-FBBC7369650C}"/>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1501075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C0266-5F5C-C5C8-4AE6-C881722457E8}"/>
              </a:ext>
            </a:extLst>
          </p:cNvPr>
          <p:cNvSpPr txBox="1"/>
          <p:nvPr/>
        </p:nvSpPr>
        <p:spPr>
          <a:xfrm>
            <a:off x="184125" y="140058"/>
            <a:ext cx="5527475" cy="461665"/>
          </a:xfrm>
          <a:prstGeom prst="rect">
            <a:avLst/>
          </a:prstGeom>
          <a:noFill/>
        </p:spPr>
        <p:txBody>
          <a:bodyPr wrap="none">
            <a:spAutoFit/>
          </a:bodyPr>
          <a:lstStyle/>
          <a:p>
            <a:pPr algn="ctr">
              <a:defRPr/>
            </a:pPr>
            <a:r>
              <a:rPr lang="en-US" sz="2400" b="1" dirty="0">
                <a:solidFill>
                  <a:srgbClr val="FFFF00"/>
                </a:solidFill>
                <a:latin typeface="Palatino" pitchFamily="2" charset="77"/>
                <a:ea typeface="Palatino" pitchFamily="2" charset="77"/>
              </a:rPr>
              <a:t>Atmospheric Science Honors Program</a:t>
            </a:r>
          </a:p>
        </p:txBody>
      </p:sp>
      <p:sp>
        <p:nvSpPr>
          <p:cNvPr id="2" name="TextBox 1">
            <a:extLst>
              <a:ext uri="{FF2B5EF4-FFF2-40B4-BE49-F238E27FC236}">
                <a16:creationId xmlns:a16="http://schemas.microsoft.com/office/drawing/2014/main" id="{4BD4A7D8-2AE9-5C1B-4628-243C16C522E6}"/>
              </a:ext>
            </a:extLst>
          </p:cNvPr>
          <p:cNvSpPr txBox="1"/>
          <p:nvPr/>
        </p:nvSpPr>
        <p:spPr>
          <a:xfrm>
            <a:off x="6200164" y="140058"/>
            <a:ext cx="5819222" cy="461665"/>
          </a:xfrm>
          <a:prstGeom prst="rect">
            <a:avLst/>
          </a:prstGeom>
          <a:noFill/>
        </p:spPr>
        <p:txBody>
          <a:bodyPr wrap="none">
            <a:spAutoFit/>
          </a:bodyPr>
          <a:lstStyle/>
          <a:p>
            <a:pPr algn="ctr">
              <a:defRPr/>
            </a:pPr>
            <a:r>
              <a:rPr lang="en-US" sz="2400" b="1" dirty="0">
                <a:solidFill>
                  <a:srgbClr val="00B0F0"/>
                </a:solidFill>
                <a:latin typeface="Palatino" pitchFamily="2" charset="77"/>
                <a:ea typeface="Palatino" pitchFamily="2" charset="77"/>
              </a:rPr>
              <a:t>Environmental Science Honors Program</a:t>
            </a:r>
          </a:p>
        </p:txBody>
      </p:sp>
      <p:cxnSp>
        <p:nvCxnSpPr>
          <p:cNvPr id="6" name="Straight Connector 5">
            <a:extLst>
              <a:ext uri="{FF2B5EF4-FFF2-40B4-BE49-F238E27FC236}">
                <a16:creationId xmlns:a16="http://schemas.microsoft.com/office/drawing/2014/main" id="{4B6C92E4-B4D2-1E09-D03B-26E6092AC88F}"/>
              </a:ext>
            </a:extLst>
          </p:cNvPr>
          <p:cNvCxnSpPr/>
          <p:nvPr/>
        </p:nvCxnSpPr>
        <p:spPr>
          <a:xfrm>
            <a:off x="5943600" y="0"/>
            <a:ext cx="0" cy="6858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4EFEA2-3395-D0B8-1074-D3AB94F16FEA}"/>
              </a:ext>
            </a:extLst>
          </p:cNvPr>
          <p:cNvSpPr txBox="1"/>
          <p:nvPr/>
        </p:nvSpPr>
        <p:spPr>
          <a:xfrm>
            <a:off x="306386" y="1263575"/>
            <a:ext cx="5380651" cy="4985980"/>
          </a:xfrm>
          <a:prstGeom prst="rect">
            <a:avLst/>
          </a:prstGeom>
          <a:noFill/>
        </p:spPr>
        <p:txBody>
          <a:bodyPr wrap="square">
            <a:spAutoFit/>
          </a:bodyPr>
          <a:lstStyle/>
          <a:p>
            <a:pPr>
              <a:defRPr/>
            </a:pPr>
            <a:r>
              <a:rPr lang="en-US" dirty="0">
                <a:solidFill>
                  <a:srgbClr val="FFFF00"/>
                </a:solidFill>
                <a:latin typeface="Palatino" pitchFamily="2" charset="77"/>
                <a:ea typeface="Palatino" pitchFamily="2" charset="77"/>
              </a:rPr>
              <a:t>•Apply junior year</a:t>
            </a:r>
          </a:p>
          <a:p>
            <a:pPr>
              <a:defRPr/>
            </a:pPr>
            <a:r>
              <a:rPr lang="en-US" dirty="0">
                <a:solidFill>
                  <a:srgbClr val="FFFF00"/>
                </a:solidFill>
                <a:latin typeface="Palatino" pitchFamily="2" charset="77"/>
                <a:ea typeface="Palatino" pitchFamily="2" charset="77"/>
              </a:rPr>
              <a:t>	-Email DAES UG director, 	Justin Minder</a:t>
            </a:r>
          </a:p>
          <a:p>
            <a:pPr>
              <a:defRPr/>
            </a:pPr>
            <a:r>
              <a:rPr lang="en-US" dirty="0">
                <a:solidFill>
                  <a:srgbClr val="FFFF00"/>
                </a:solidFill>
                <a:latin typeface="Palatino" pitchFamily="2" charset="77"/>
                <a:ea typeface="Palatino" pitchFamily="2" charset="77"/>
              </a:rPr>
              <a:t>	-Two letters of recommendation</a:t>
            </a:r>
          </a:p>
          <a:p>
            <a:pPr>
              <a:defRPr/>
            </a:pPr>
            <a:endParaRPr lang="en-US" dirty="0">
              <a:solidFill>
                <a:srgbClr val="FFFF00"/>
              </a:solidFill>
              <a:latin typeface="Palatino" pitchFamily="2" charset="77"/>
              <a:ea typeface="Palatino" pitchFamily="2" charset="77"/>
            </a:endParaRPr>
          </a:p>
          <a:p>
            <a:pPr>
              <a:defRPr/>
            </a:pPr>
            <a:r>
              <a:rPr lang="en-US" dirty="0">
                <a:solidFill>
                  <a:srgbClr val="FFFF00"/>
                </a:solidFill>
                <a:latin typeface="Palatino" pitchFamily="2" charset="77"/>
                <a:ea typeface="Palatino" pitchFamily="2" charset="77"/>
              </a:rPr>
              <a:t>•Requirements</a:t>
            </a:r>
          </a:p>
          <a:p>
            <a:pPr>
              <a:defRPr/>
            </a:pPr>
            <a:r>
              <a:rPr lang="en-US" dirty="0">
                <a:solidFill>
                  <a:srgbClr val="FFFF00"/>
                </a:solidFill>
                <a:latin typeface="Palatino" pitchFamily="2" charset="77"/>
                <a:ea typeface="Palatino" pitchFamily="2" charset="77"/>
              </a:rPr>
              <a:t>	-Six additional credits of ATM electives 	(300- or higher)</a:t>
            </a:r>
          </a:p>
          <a:p>
            <a:pPr>
              <a:defRPr/>
            </a:pPr>
            <a:r>
              <a:rPr lang="en-US" dirty="0">
                <a:solidFill>
                  <a:srgbClr val="FFFF00"/>
                </a:solidFill>
                <a:latin typeface="Palatino" pitchFamily="2" charset="77"/>
                <a:ea typeface="Palatino" pitchFamily="2" charset="77"/>
              </a:rPr>
              <a:t>	-Six credits of research (ATM 499):</a:t>
            </a:r>
          </a:p>
          <a:p>
            <a:pPr>
              <a:defRPr/>
            </a:pPr>
            <a:endParaRPr lang="en-US" dirty="0">
              <a:solidFill>
                <a:srgbClr val="FFFF00"/>
              </a:solidFill>
              <a:latin typeface="Palatino" pitchFamily="2" charset="77"/>
              <a:ea typeface="Palatino" pitchFamily="2" charset="77"/>
            </a:endParaRPr>
          </a:p>
          <a:p>
            <a:pPr>
              <a:defRPr/>
            </a:pPr>
            <a:r>
              <a:rPr lang="en-US" dirty="0">
                <a:solidFill>
                  <a:srgbClr val="FFFF00"/>
                </a:solidFill>
                <a:latin typeface="Palatino" pitchFamily="2" charset="77"/>
                <a:ea typeface="Palatino" pitchFamily="2" charset="77"/>
              </a:rPr>
              <a:t>•Research</a:t>
            </a:r>
          </a:p>
          <a:p>
            <a:pPr>
              <a:defRPr/>
            </a:pPr>
            <a:r>
              <a:rPr lang="en-US" dirty="0">
                <a:solidFill>
                  <a:srgbClr val="FFFF00"/>
                </a:solidFill>
                <a:latin typeface="Palatino" pitchFamily="2" charset="77"/>
                <a:ea typeface="Palatino" pitchFamily="2" charset="77"/>
              </a:rPr>
              <a:t>	-Work with one or more faculty on a two-	semester research project</a:t>
            </a:r>
          </a:p>
          <a:p>
            <a:pPr>
              <a:defRPr/>
            </a:pPr>
            <a:r>
              <a:rPr lang="en-US" dirty="0">
                <a:solidFill>
                  <a:srgbClr val="FFFF00"/>
                </a:solidFill>
                <a:latin typeface="Palatino" pitchFamily="2" charset="77"/>
                <a:ea typeface="Palatino" pitchFamily="2" charset="77"/>
              </a:rPr>
              <a:t>	-Thesis, and present to department</a:t>
            </a:r>
          </a:p>
          <a:p>
            <a:pPr>
              <a:defRPr/>
            </a:pPr>
            <a:endParaRPr lang="en-US" dirty="0">
              <a:solidFill>
                <a:srgbClr val="FFFF00"/>
              </a:solidFill>
              <a:latin typeface="Palatino" pitchFamily="2" charset="77"/>
              <a:ea typeface="Palatino" pitchFamily="2" charset="77"/>
            </a:endParaRPr>
          </a:p>
          <a:p>
            <a:pPr>
              <a:defRPr/>
            </a:pPr>
            <a:r>
              <a:rPr lang="en-US" dirty="0">
                <a:solidFill>
                  <a:srgbClr val="FFFF00"/>
                </a:solidFill>
                <a:latin typeface="Palatino" pitchFamily="2" charset="77"/>
                <a:ea typeface="Palatino" pitchFamily="2" charset="77"/>
              </a:rPr>
              <a:t>•Maintain 3.25 cumulative GPA, 3.50 major GPA</a:t>
            </a:r>
          </a:p>
          <a:p>
            <a:pPr>
              <a:defRPr/>
            </a:pPr>
            <a:endParaRPr lang="en-US" sz="2400" dirty="0">
              <a:solidFill>
                <a:srgbClr val="FFFF00"/>
              </a:solidFill>
              <a:latin typeface="Palatino" pitchFamily="2" charset="77"/>
              <a:ea typeface="Palatino" pitchFamily="2" charset="77"/>
            </a:endParaRPr>
          </a:p>
          <a:p>
            <a:pPr>
              <a:defRPr/>
            </a:pPr>
            <a:endParaRPr lang="en-US" sz="2400" b="1" dirty="0">
              <a:solidFill>
                <a:srgbClr val="FFFF00"/>
              </a:solidFill>
              <a:latin typeface="Palatino" pitchFamily="2" charset="77"/>
              <a:ea typeface="Palatino" pitchFamily="2" charset="77"/>
            </a:endParaRPr>
          </a:p>
        </p:txBody>
      </p:sp>
      <p:sp>
        <p:nvSpPr>
          <p:cNvPr id="8" name="TextBox 7">
            <a:extLst>
              <a:ext uri="{FF2B5EF4-FFF2-40B4-BE49-F238E27FC236}">
                <a16:creationId xmlns:a16="http://schemas.microsoft.com/office/drawing/2014/main" id="{5A7EC806-41CD-403F-9E72-3F91FA3DE188}"/>
              </a:ext>
            </a:extLst>
          </p:cNvPr>
          <p:cNvSpPr txBox="1"/>
          <p:nvPr/>
        </p:nvSpPr>
        <p:spPr>
          <a:xfrm>
            <a:off x="6419449" y="1263575"/>
            <a:ext cx="5380651" cy="4985980"/>
          </a:xfrm>
          <a:prstGeom prst="rect">
            <a:avLst/>
          </a:prstGeom>
          <a:noFill/>
        </p:spPr>
        <p:txBody>
          <a:bodyPr wrap="square">
            <a:spAutoFit/>
          </a:bodyPr>
          <a:lstStyle/>
          <a:p>
            <a:pPr>
              <a:defRPr/>
            </a:pPr>
            <a:r>
              <a:rPr lang="en-US" dirty="0">
                <a:solidFill>
                  <a:srgbClr val="00B0F0"/>
                </a:solidFill>
                <a:latin typeface="Palatino" pitchFamily="2" charset="77"/>
                <a:ea typeface="Palatino" pitchFamily="2" charset="77"/>
              </a:rPr>
              <a:t>•Apply junior year</a:t>
            </a:r>
          </a:p>
          <a:p>
            <a:pPr>
              <a:defRPr/>
            </a:pPr>
            <a:r>
              <a:rPr lang="en-US" dirty="0">
                <a:solidFill>
                  <a:srgbClr val="00B0F0"/>
                </a:solidFill>
                <a:latin typeface="Palatino" pitchFamily="2" charset="77"/>
                <a:ea typeface="Palatino" pitchFamily="2" charset="77"/>
              </a:rPr>
              <a:t>	-Email DAES UG director, 	Justin Minder</a:t>
            </a:r>
          </a:p>
          <a:p>
            <a:pPr>
              <a:defRPr/>
            </a:pPr>
            <a:r>
              <a:rPr lang="en-US" dirty="0">
                <a:solidFill>
                  <a:srgbClr val="00B0F0"/>
                </a:solidFill>
                <a:latin typeface="Palatino" pitchFamily="2" charset="77"/>
                <a:ea typeface="Palatino" pitchFamily="2" charset="77"/>
              </a:rPr>
              <a:t>	-Two letters of recommendation</a:t>
            </a:r>
          </a:p>
          <a:p>
            <a:pPr>
              <a:defRPr/>
            </a:pPr>
            <a:endParaRPr lang="en-US" dirty="0">
              <a:solidFill>
                <a:srgbClr val="00B0F0"/>
              </a:solidFill>
              <a:latin typeface="Palatino" pitchFamily="2" charset="77"/>
              <a:ea typeface="Palatino" pitchFamily="2" charset="77"/>
            </a:endParaRPr>
          </a:p>
          <a:p>
            <a:pPr>
              <a:defRPr/>
            </a:pPr>
            <a:r>
              <a:rPr lang="en-US" dirty="0">
                <a:solidFill>
                  <a:srgbClr val="00B0F0"/>
                </a:solidFill>
                <a:latin typeface="Palatino" pitchFamily="2" charset="77"/>
                <a:ea typeface="Palatino" pitchFamily="2" charset="77"/>
              </a:rPr>
              <a:t>•Requirements</a:t>
            </a:r>
          </a:p>
          <a:p>
            <a:pPr>
              <a:defRPr/>
            </a:pPr>
            <a:r>
              <a:rPr lang="en-US" dirty="0">
                <a:solidFill>
                  <a:srgbClr val="00B0F0"/>
                </a:solidFill>
                <a:latin typeface="Palatino" pitchFamily="2" charset="77"/>
                <a:ea typeface="Palatino" pitchFamily="2" charset="77"/>
              </a:rPr>
              <a:t>	-MAT 113 (Calculus II)</a:t>
            </a:r>
          </a:p>
          <a:p>
            <a:pPr>
              <a:defRPr/>
            </a:pPr>
            <a:r>
              <a:rPr lang="en-US" dirty="0">
                <a:solidFill>
                  <a:srgbClr val="00B0F0"/>
                </a:solidFill>
                <a:latin typeface="Palatino" pitchFamily="2" charset="77"/>
                <a:ea typeface="Palatino" pitchFamily="2" charset="77"/>
              </a:rPr>
              <a:t>	-Additional specialization elective</a:t>
            </a:r>
          </a:p>
          <a:p>
            <a:pPr>
              <a:defRPr/>
            </a:pPr>
            <a:r>
              <a:rPr lang="en-US" dirty="0">
                <a:solidFill>
                  <a:srgbClr val="00B0F0"/>
                </a:solidFill>
                <a:latin typeface="Palatino" pitchFamily="2" charset="77"/>
                <a:ea typeface="Palatino" pitchFamily="2" charset="77"/>
              </a:rPr>
              <a:t>	-Six credits of research (ENV 498):</a:t>
            </a:r>
          </a:p>
          <a:p>
            <a:pPr>
              <a:defRPr/>
            </a:pPr>
            <a:endParaRPr lang="en-US" dirty="0">
              <a:solidFill>
                <a:srgbClr val="00B0F0"/>
              </a:solidFill>
              <a:latin typeface="Palatino" pitchFamily="2" charset="77"/>
              <a:ea typeface="Palatino" pitchFamily="2" charset="77"/>
            </a:endParaRPr>
          </a:p>
          <a:p>
            <a:pPr>
              <a:defRPr/>
            </a:pPr>
            <a:r>
              <a:rPr lang="en-US" dirty="0">
                <a:solidFill>
                  <a:srgbClr val="00B0F0"/>
                </a:solidFill>
                <a:latin typeface="Palatino" pitchFamily="2" charset="77"/>
                <a:ea typeface="Palatino" pitchFamily="2" charset="77"/>
              </a:rPr>
              <a:t>•Research</a:t>
            </a:r>
          </a:p>
          <a:p>
            <a:pPr>
              <a:defRPr/>
            </a:pPr>
            <a:r>
              <a:rPr lang="en-US" dirty="0">
                <a:solidFill>
                  <a:srgbClr val="00B0F0"/>
                </a:solidFill>
                <a:latin typeface="Palatino" pitchFamily="2" charset="77"/>
                <a:ea typeface="Palatino" pitchFamily="2" charset="77"/>
              </a:rPr>
              <a:t>	-Work with one or more faculty on a two-	semester research project</a:t>
            </a:r>
          </a:p>
          <a:p>
            <a:pPr>
              <a:defRPr/>
            </a:pPr>
            <a:r>
              <a:rPr lang="en-US" dirty="0">
                <a:solidFill>
                  <a:srgbClr val="00B0F0"/>
                </a:solidFill>
                <a:latin typeface="Palatino" pitchFamily="2" charset="77"/>
                <a:ea typeface="Palatino" pitchFamily="2" charset="77"/>
              </a:rPr>
              <a:t>	-Thesis, and present to department</a:t>
            </a:r>
          </a:p>
          <a:p>
            <a:pPr>
              <a:defRPr/>
            </a:pPr>
            <a:endParaRPr lang="en-US" dirty="0">
              <a:solidFill>
                <a:srgbClr val="00B0F0"/>
              </a:solidFill>
              <a:latin typeface="Palatino" pitchFamily="2" charset="77"/>
              <a:ea typeface="Palatino" pitchFamily="2" charset="77"/>
            </a:endParaRPr>
          </a:p>
          <a:p>
            <a:pPr>
              <a:defRPr/>
            </a:pPr>
            <a:r>
              <a:rPr lang="en-US" dirty="0">
                <a:solidFill>
                  <a:srgbClr val="00B0F0"/>
                </a:solidFill>
                <a:latin typeface="Palatino" pitchFamily="2" charset="77"/>
                <a:ea typeface="Palatino" pitchFamily="2" charset="77"/>
              </a:rPr>
              <a:t>•Maintain 3.25 cumulative GPA, 3.50 major GPA</a:t>
            </a:r>
          </a:p>
          <a:p>
            <a:pPr>
              <a:defRPr/>
            </a:pPr>
            <a:endParaRPr lang="en-US" sz="2400" dirty="0">
              <a:solidFill>
                <a:srgbClr val="00B0F0"/>
              </a:solidFill>
              <a:latin typeface="Palatino" pitchFamily="2" charset="77"/>
              <a:ea typeface="Palatino" pitchFamily="2" charset="77"/>
            </a:endParaRPr>
          </a:p>
          <a:p>
            <a:pPr>
              <a:defRPr/>
            </a:pPr>
            <a:endParaRPr lang="en-US" sz="2400" b="1" dirty="0">
              <a:solidFill>
                <a:srgbClr val="FFFF00"/>
              </a:solidFill>
              <a:latin typeface="Palatino" pitchFamily="2" charset="77"/>
              <a:ea typeface="Palatino" pitchFamily="2" charset="77"/>
            </a:endParaRPr>
          </a:p>
        </p:txBody>
      </p:sp>
    </p:spTree>
    <p:extLst>
      <p:ext uri="{BB962C8B-B14F-4D97-AF65-F5344CB8AC3E}">
        <p14:creationId xmlns:p14="http://schemas.microsoft.com/office/powerpoint/2010/main" val="2830389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0" y="0"/>
            <a:ext cx="12191999"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Recent undergrad research in Atmospheric and Environmental Sciences</a:t>
            </a:r>
            <a:endParaRPr lang="en-US" sz="2400" dirty="0">
              <a:solidFill>
                <a:srgbClr val="C45EFF"/>
              </a:solidFill>
              <a:latin typeface="Palatino" pitchFamily="2" charset="77"/>
              <a:ea typeface="Palatino" pitchFamily="2" charset="77"/>
            </a:endParaRPr>
          </a:p>
        </p:txBody>
      </p:sp>
      <p:pic>
        <p:nvPicPr>
          <p:cNvPr id="8" name="Picture 7" descr="A couple of men sitting on the floor next to a toilet&#10;&#10;Description automatically generated with medium confidence">
            <a:extLst>
              <a:ext uri="{FF2B5EF4-FFF2-40B4-BE49-F238E27FC236}">
                <a16:creationId xmlns:a16="http://schemas.microsoft.com/office/drawing/2014/main" id="{CBFDF405-0F5F-5ABD-2F02-AB8C337824DC}"/>
              </a:ext>
            </a:extLst>
          </p:cNvPr>
          <p:cNvPicPr>
            <a:picLocks noChangeAspect="1"/>
          </p:cNvPicPr>
          <p:nvPr/>
        </p:nvPicPr>
        <p:blipFill>
          <a:blip r:embed="rId2"/>
          <a:stretch>
            <a:fillRect/>
          </a:stretch>
        </p:blipFill>
        <p:spPr>
          <a:xfrm>
            <a:off x="2031999" y="523220"/>
            <a:ext cx="8128000" cy="6096000"/>
          </a:xfrm>
          <a:prstGeom prst="rect">
            <a:avLst/>
          </a:prstGeom>
        </p:spPr>
      </p:pic>
    </p:spTree>
    <p:extLst>
      <p:ext uri="{BB962C8B-B14F-4D97-AF65-F5344CB8AC3E}">
        <p14:creationId xmlns:p14="http://schemas.microsoft.com/office/powerpoint/2010/main" val="3214770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0" y="0"/>
            <a:ext cx="12191999"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Recent undergrad research in Atmospheric and Environmental Sciences</a:t>
            </a:r>
            <a:endParaRPr lang="en-US" sz="2400" dirty="0">
              <a:solidFill>
                <a:srgbClr val="C45EFF"/>
              </a:solidFill>
              <a:latin typeface="Palatino" pitchFamily="2" charset="77"/>
              <a:ea typeface="Palatino" pitchFamily="2" charset="77"/>
            </a:endParaRPr>
          </a:p>
        </p:txBody>
      </p:sp>
      <p:pic>
        <p:nvPicPr>
          <p:cNvPr id="3" name="Picture 2" descr="A group of people in a boat&#10;&#10;Description automatically generated with medium confidence">
            <a:extLst>
              <a:ext uri="{FF2B5EF4-FFF2-40B4-BE49-F238E27FC236}">
                <a16:creationId xmlns:a16="http://schemas.microsoft.com/office/drawing/2014/main" id="{9F2B8607-F5A0-11D7-C309-49DC242CBEC4}"/>
              </a:ext>
            </a:extLst>
          </p:cNvPr>
          <p:cNvPicPr>
            <a:picLocks noChangeAspect="1"/>
          </p:cNvPicPr>
          <p:nvPr/>
        </p:nvPicPr>
        <p:blipFill>
          <a:blip r:embed="rId2"/>
          <a:stretch>
            <a:fillRect/>
          </a:stretch>
        </p:blipFill>
        <p:spPr>
          <a:xfrm>
            <a:off x="5351413" y="693038"/>
            <a:ext cx="6723019" cy="5042264"/>
          </a:xfrm>
          <a:prstGeom prst="rect">
            <a:avLst/>
          </a:prstGeom>
        </p:spPr>
      </p:pic>
      <p:pic>
        <p:nvPicPr>
          <p:cNvPr id="6" name="Picture 5" descr="A group of people in a lab&#10;&#10;Description automatically generated with low confidence">
            <a:extLst>
              <a:ext uri="{FF2B5EF4-FFF2-40B4-BE49-F238E27FC236}">
                <a16:creationId xmlns:a16="http://schemas.microsoft.com/office/drawing/2014/main" id="{15F72CC9-A6D5-5F30-3355-48B35238CEBF}"/>
              </a:ext>
            </a:extLst>
          </p:cNvPr>
          <p:cNvPicPr>
            <a:picLocks noChangeAspect="1"/>
          </p:cNvPicPr>
          <p:nvPr/>
        </p:nvPicPr>
        <p:blipFill rotWithShape="1">
          <a:blip r:embed="rId3"/>
          <a:srcRect l="16981" r="10849"/>
          <a:stretch/>
        </p:blipFill>
        <p:spPr>
          <a:xfrm>
            <a:off x="180702" y="1528354"/>
            <a:ext cx="5107577" cy="5042263"/>
          </a:xfrm>
          <a:prstGeom prst="rect">
            <a:avLst/>
          </a:prstGeom>
        </p:spPr>
      </p:pic>
    </p:spTree>
    <p:extLst>
      <p:ext uri="{BB962C8B-B14F-4D97-AF65-F5344CB8AC3E}">
        <p14:creationId xmlns:p14="http://schemas.microsoft.com/office/powerpoint/2010/main" val="837865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0" y="0"/>
            <a:ext cx="12191999"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Recent undergrad research in Atmospheric and Environmental Sciences</a:t>
            </a:r>
            <a:endParaRPr lang="en-US" sz="2400" dirty="0">
              <a:solidFill>
                <a:srgbClr val="C45EFF"/>
              </a:solidFill>
              <a:latin typeface="Palatino" pitchFamily="2" charset="77"/>
              <a:ea typeface="Palatino" pitchFamily="2" charset="77"/>
            </a:endParaRPr>
          </a:p>
        </p:txBody>
      </p:sp>
      <p:pic>
        <p:nvPicPr>
          <p:cNvPr id="5" name="Picture 4" descr="A person standing at a podium in front of a projector screen&#10;&#10;Description automatically generated with medium confidence">
            <a:extLst>
              <a:ext uri="{FF2B5EF4-FFF2-40B4-BE49-F238E27FC236}">
                <a16:creationId xmlns:a16="http://schemas.microsoft.com/office/drawing/2014/main" id="{A222B2AC-300D-306C-FA25-B3024111ECEE}"/>
              </a:ext>
            </a:extLst>
          </p:cNvPr>
          <p:cNvPicPr>
            <a:picLocks noChangeAspect="1"/>
          </p:cNvPicPr>
          <p:nvPr/>
        </p:nvPicPr>
        <p:blipFill rotWithShape="1">
          <a:blip r:embed="rId2"/>
          <a:srcRect t="16190" r="45380"/>
          <a:stretch/>
        </p:blipFill>
        <p:spPr>
          <a:xfrm>
            <a:off x="6492240" y="555171"/>
            <a:ext cx="4994366" cy="5747658"/>
          </a:xfrm>
          <a:prstGeom prst="rect">
            <a:avLst/>
          </a:prstGeom>
        </p:spPr>
      </p:pic>
      <p:pic>
        <p:nvPicPr>
          <p:cNvPr id="8" name="Picture 7" descr="A person standing at a podium&#10;&#10;Description automatically generated with medium confidence">
            <a:extLst>
              <a:ext uri="{FF2B5EF4-FFF2-40B4-BE49-F238E27FC236}">
                <a16:creationId xmlns:a16="http://schemas.microsoft.com/office/drawing/2014/main" id="{3ABE409C-6BCD-B603-4D76-F0C3088C882C}"/>
              </a:ext>
            </a:extLst>
          </p:cNvPr>
          <p:cNvPicPr>
            <a:picLocks noChangeAspect="1"/>
          </p:cNvPicPr>
          <p:nvPr/>
        </p:nvPicPr>
        <p:blipFill rotWithShape="1">
          <a:blip r:embed="rId3"/>
          <a:srcRect l="1" t="16190" r="47189"/>
          <a:stretch/>
        </p:blipFill>
        <p:spPr>
          <a:xfrm>
            <a:off x="870857" y="555172"/>
            <a:ext cx="4828904" cy="5747657"/>
          </a:xfrm>
          <a:prstGeom prst="rect">
            <a:avLst/>
          </a:prstGeom>
        </p:spPr>
      </p:pic>
    </p:spTree>
    <p:extLst>
      <p:ext uri="{BB962C8B-B14F-4D97-AF65-F5344CB8AC3E}">
        <p14:creationId xmlns:p14="http://schemas.microsoft.com/office/powerpoint/2010/main" val="1870043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0" y="0"/>
            <a:ext cx="12191999"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Recent undergrad research in Atmospheric and Environmental Sciences</a:t>
            </a:r>
            <a:endParaRPr lang="en-US" sz="2400" dirty="0">
              <a:solidFill>
                <a:srgbClr val="C45EFF"/>
              </a:solidFill>
              <a:latin typeface="Palatino" pitchFamily="2" charset="77"/>
              <a:ea typeface="Palatino" pitchFamily="2" charset="77"/>
            </a:endParaRPr>
          </a:p>
        </p:txBody>
      </p:sp>
      <p:pic>
        <p:nvPicPr>
          <p:cNvPr id="3" name="Picture 2" descr="A person speaking at a podium&#10;&#10;Description automatically generated with medium confidence">
            <a:extLst>
              <a:ext uri="{FF2B5EF4-FFF2-40B4-BE49-F238E27FC236}">
                <a16:creationId xmlns:a16="http://schemas.microsoft.com/office/drawing/2014/main" id="{B5592FE0-5AF1-41C5-7A5E-64DBF1B88409}"/>
              </a:ext>
            </a:extLst>
          </p:cNvPr>
          <p:cNvPicPr>
            <a:picLocks noChangeAspect="1"/>
          </p:cNvPicPr>
          <p:nvPr/>
        </p:nvPicPr>
        <p:blipFill rotWithShape="1">
          <a:blip r:embed="rId2"/>
          <a:srcRect l="18923" r="16127"/>
          <a:stretch/>
        </p:blipFill>
        <p:spPr>
          <a:xfrm>
            <a:off x="613954" y="624748"/>
            <a:ext cx="3958046" cy="5608501"/>
          </a:xfrm>
          <a:prstGeom prst="rect">
            <a:avLst/>
          </a:prstGeom>
        </p:spPr>
      </p:pic>
      <p:pic>
        <p:nvPicPr>
          <p:cNvPr id="9" name="Picture 8" descr="A person sitting at a desk with a large screen behind him&#10;&#10;Description automatically generated with low confidence">
            <a:extLst>
              <a:ext uri="{FF2B5EF4-FFF2-40B4-BE49-F238E27FC236}">
                <a16:creationId xmlns:a16="http://schemas.microsoft.com/office/drawing/2014/main" id="{93262C4F-D506-D747-6BC6-8185482BC2F2}"/>
              </a:ext>
            </a:extLst>
          </p:cNvPr>
          <p:cNvPicPr>
            <a:picLocks noChangeAspect="1"/>
          </p:cNvPicPr>
          <p:nvPr/>
        </p:nvPicPr>
        <p:blipFill>
          <a:blip r:embed="rId3"/>
          <a:stretch>
            <a:fillRect/>
          </a:stretch>
        </p:blipFill>
        <p:spPr>
          <a:xfrm>
            <a:off x="4676502" y="624748"/>
            <a:ext cx="7158445" cy="5608501"/>
          </a:xfrm>
          <a:prstGeom prst="rect">
            <a:avLst/>
          </a:prstGeom>
        </p:spPr>
      </p:pic>
    </p:spTree>
    <p:extLst>
      <p:ext uri="{BB962C8B-B14F-4D97-AF65-F5344CB8AC3E}">
        <p14:creationId xmlns:p14="http://schemas.microsoft.com/office/powerpoint/2010/main" val="717171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4437393" y="136454"/>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Questions?</a:t>
            </a:r>
            <a:endParaRPr lang="en-US" sz="2400" dirty="0">
              <a:solidFill>
                <a:srgbClr val="C45EFF"/>
              </a:solidFill>
              <a:latin typeface="Palatino" pitchFamily="2" charset="77"/>
              <a:ea typeface="Palatino" pitchFamily="2" charset="77"/>
            </a:endParaRPr>
          </a:p>
        </p:txBody>
      </p:sp>
      <p:pic>
        <p:nvPicPr>
          <p:cNvPr id="3" name="Picture 2" descr="A group of people posing for a photo&#10;&#10;Description automatically generated">
            <a:extLst>
              <a:ext uri="{FF2B5EF4-FFF2-40B4-BE49-F238E27FC236}">
                <a16:creationId xmlns:a16="http://schemas.microsoft.com/office/drawing/2014/main" id="{9B01EDB7-5327-29D2-6FB5-D23ECFF5D172}"/>
              </a:ext>
            </a:extLst>
          </p:cNvPr>
          <p:cNvPicPr>
            <a:picLocks noChangeAspect="1"/>
          </p:cNvPicPr>
          <p:nvPr/>
        </p:nvPicPr>
        <p:blipFill>
          <a:blip r:embed="rId2"/>
          <a:stretch>
            <a:fillRect/>
          </a:stretch>
        </p:blipFill>
        <p:spPr>
          <a:xfrm>
            <a:off x="304800" y="659674"/>
            <a:ext cx="6631577" cy="5296989"/>
          </a:xfrm>
          <a:prstGeom prst="rect">
            <a:avLst/>
          </a:prstGeom>
        </p:spPr>
      </p:pic>
      <p:pic>
        <p:nvPicPr>
          <p:cNvPr id="8" name="Picture 7" descr="A group of people in a room&#10;&#10;Description automatically generated with medium confidence">
            <a:extLst>
              <a:ext uri="{FF2B5EF4-FFF2-40B4-BE49-F238E27FC236}">
                <a16:creationId xmlns:a16="http://schemas.microsoft.com/office/drawing/2014/main" id="{D78AA09D-0B04-6726-FE87-B9DEEBDFAF49}"/>
              </a:ext>
            </a:extLst>
          </p:cNvPr>
          <p:cNvPicPr>
            <a:picLocks noChangeAspect="1"/>
          </p:cNvPicPr>
          <p:nvPr/>
        </p:nvPicPr>
        <p:blipFill rotWithShape="1">
          <a:blip r:embed="rId3"/>
          <a:srcRect l="8026" t="8191" r="21223"/>
          <a:stretch/>
        </p:blipFill>
        <p:spPr>
          <a:xfrm>
            <a:off x="6727369" y="659674"/>
            <a:ext cx="5133705" cy="5296989"/>
          </a:xfrm>
          <a:prstGeom prst="rect">
            <a:avLst/>
          </a:prstGeom>
        </p:spPr>
      </p:pic>
      <p:sp>
        <p:nvSpPr>
          <p:cNvPr id="9" name="TextBox 8">
            <a:extLst>
              <a:ext uri="{FF2B5EF4-FFF2-40B4-BE49-F238E27FC236}">
                <a16:creationId xmlns:a16="http://schemas.microsoft.com/office/drawing/2014/main" id="{094C725F-D288-EA48-9507-7850931536C8}"/>
              </a:ext>
            </a:extLst>
          </p:cNvPr>
          <p:cNvSpPr txBox="1"/>
          <p:nvPr/>
        </p:nvSpPr>
        <p:spPr>
          <a:xfrm>
            <a:off x="232954" y="6013660"/>
            <a:ext cx="11726091" cy="646331"/>
          </a:xfrm>
          <a:prstGeom prst="rect">
            <a:avLst/>
          </a:prstGeom>
          <a:noFill/>
        </p:spPr>
        <p:txBody>
          <a:bodyPr wrap="square">
            <a:spAutoFit/>
          </a:bodyPr>
          <a:lstStyle/>
          <a:p>
            <a:pPr algn="ctr">
              <a:defRPr/>
            </a:pPr>
            <a:r>
              <a:rPr lang="en-US" dirty="0">
                <a:solidFill>
                  <a:srgbClr val="FFFF00"/>
                </a:solidFill>
                <a:latin typeface="Palatino" pitchFamily="2" charset="77"/>
                <a:ea typeface="Palatino" pitchFamily="2" charset="77"/>
              </a:rPr>
              <a:t>DAES Director of Student Engagement and Recruitment:  Ross Lazear – </a:t>
            </a:r>
            <a:r>
              <a:rPr lang="en-US" dirty="0">
                <a:solidFill>
                  <a:srgbClr val="FFFF00"/>
                </a:solidFill>
                <a:latin typeface="Palatino" pitchFamily="2" charset="77"/>
                <a:ea typeface="Palatino" pitchFamily="2" charset="77"/>
                <a:hlinkClick r:id="rId4"/>
              </a:rPr>
              <a:t>rlazear@albany.edu</a:t>
            </a:r>
            <a:endParaRPr lang="en-US" dirty="0">
              <a:solidFill>
                <a:srgbClr val="FFFF00"/>
              </a:solidFill>
              <a:latin typeface="Palatino" pitchFamily="2" charset="77"/>
              <a:ea typeface="Palatino" pitchFamily="2" charset="77"/>
            </a:endParaRPr>
          </a:p>
          <a:p>
            <a:pPr algn="ctr">
              <a:defRPr/>
            </a:pPr>
            <a:r>
              <a:rPr lang="en-US" dirty="0">
                <a:solidFill>
                  <a:srgbClr val="FFFF00"/>
                </a:solidFill>
                <a:latin typeface="Palatino" pitchFamily="2" charset="77"/>
                <a:ea typeface="Palatino" pitchFamily="2" charset="77"/>
              </a:rPr>
              <a:t>DAES Undergraduate Program Director:  Justin Minder – </a:t>
            </a:r>
            <a:r>
              <a:rPr lang="en-US" dirty="0">
                <a:solidFill>
                  <a:srgbClr val="FFFF00"/>
                </a:solidFill>
                <a:latin typeface="Palatino" pitchFamily="2" charset="77"/>
                <a:ea typeface="Palatino" pitchFamily="2" charset="77"/>
                <a:hlinkClick r:id="rId5"/>
              </a:rPr>
              <a:t>jminder@albany.edu</a:t>
            </a:r>
            <a:endParaRPr lang="en-US" dirty="0">
              <a:solidFill>
                <a:srgbClr val="FFFF00"/>
              </a:solidFill>
              <a:latin typeface="Palatino" pitchFamily="2" charset="77"/>
              <a:ea typeface="Palatino" pitchFamily="2" charset="77"/>
            </a:endParaRPr>
          </a:p>
        </p:txBody>
      </p:sp>
    </p:spTree>
    <p:extLst>
      <p:ext uri="{BB962C8B-B14F-4D97-AF65-F5344CB8AC3E}">
        <p14:creationId xmlns:p14="http://schemas.microsoft.com/office/powerpoint/2010/main" val="2954822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723" y="934536"/>
            <a:ext cx="7772400" cy="4216539"/>
          </a:xfrm>
          <a:prstGeom prst="rect">
            <a:avLst/>
          </a:prstGeom>
          <a:noFill/>
        </p:spPr>
        <p:txBody>
          <a:bodyPr>
            <a:spAutoFit/>
          </a:bodyPr>
          <a:lstStyle/>
          <a:p>
            <a:pPr>
              <a:defRPr/>
            </a:pPr>
            <a:r>
              <a:rPr lang="en-US" sz="2800" b="1" dirty="0">
                <a:solidFill>
                  <a:srgbClr val="FFFF00"/>
                </a:solidFill>
                <a:latin typeface="Palatino" pitchFamily="2" charset="77"/>
                <a:ea typeface="Palatino" pitchFamily="2" charset="77"/>
              </a:rPr>
              <a:t>Where some of our recent graduates are now:</a:t>
            </a:r>
          </a:p>
          <a:p>
            <a:pPr marL="285750" indent="-285750">
              <a:buFont typeface="Arial"/>
              <a:buChar char="•"/>
              <a:defRPr/>
            </a:pPr>
            <a:r>
              <a:rPr lang="en-US" sz="2400" dirty="0">
                <a:solidFill>
                  <a:srgbClr val="FFFF00"/>
                </a:solidFill>
                <a:latin typeface="Palatino" pitchFamily="2" charset="77"/>
                <a:ea typeface="Palatino" pitchFamily="2" charset="77"/>
              </a:rPr>
              <a:t>Graduate school</a:t>
            </a:r>
          </a:p>
          <a:p>
            <a:pPr marL="285750" indent="-285750">
              <a:buFont typeface="Arial"/>
              <a:buChar char="•"/>
              <a:defRPr/>
            </a:pPr>
            <a:r>
              <a:rPr lang="en-US" sz="2400" dirty="0">
                <a:solidFill>
                  <a:srgbClr val="FFFF00"/>
                </a:solidFill>
                <a:latin typeface="Palatino" pitchFamily="2" charset="77"/>
                <a:ea typeface="Palatino" pitchFamily="2" charset="77"/>
              </a:rPr>
              <a:t>National Weather Service</a:t>
            </a:r>
          </a:p>
          <a:p>
            <a:pPr marL="285750" indent="-285750">
              <a:buFont typeface="Arial"/>
              <a:buChar char="•"/>
              <a:defRPr/>
            </a:pPr>
            <a:r>
              <a:rPr lang="en-US" sz="2400" dirty="0">
                <a:solidFill>
                  <a:srgbClr val="FFFF00"/>
                </a:solidFill>
                <a:latin typeface="Palatino" pitchFamily="2" charset="77"/>
                <a:ea typeface="Palatino" pitchFamily="2" charset="77"/>
              </a:rPr>
              <a:t>United States Geological Survey</a:t>
            </a:r>
          </a:p>
          <a:p>
            <a:pPr marL="285750" indent="-285750">
              <a:buFont typeface="Arial"/>
              <a:buChar char="•"/>
              <a:defRPr/>
            </a:pPr>
            <a:r>
              <a:rPr lang="en-US" sz="2400" dirty="0">
                <a:solidFill>
                  <a:srgbClr val="FFFF00"/>
                </a:solidFill>
                <a:latin typeface="Palatino" pitchFamily="2" charset="77"/>
                <a:ea typeface="Palatino" pitchFamily="2" charset="77"/>
              </a:rPr>
              <a:t>US &amp; NY Environmental Protection</a:t>
            </a:r>
          </a:p>
          <a:p>
            <a:pPr marL="285750" indent="-285750">
              <a:buFont typeface="Arial"/>
              <a:buChar char="•"/>
              <a:defRPr/>
            </a:pPr>
            <a:r>
              <a:rPr lang="en-US" sz="2400" dirty="0">
                <a:solidFill>
                  <a:srgbClr val="FFFF00"/>
                </a:solidFill>
                <a:latin typeface="Palatino" pitchFamily="2" charset="77"/>
                <a:ea typeface="Palatino" pitchFamily="2" charset="77"/>
              </a:rPr>
              <a:t>Renewable energy companies</a:t>
            </a:r>
          </a:p>
          <a:p>
            <a:pPr marL="285750" indent="-285750">
              <a:buFont typeface="Arial"/>
              <a:buChar char="•"/>
              <a:defRPr/>
            </a:pPr>
            <a:r>
              <a:rPr lang="en-US" sz="2400" dirty="0">
                <a:solidFill>
                  <a:srgbClr val="FFFF00"/>
                </a:solidFill>
                <a:latin typeface="Palatino" pitchFamily="2" charset="77"/>
                <a:ea typeface="Palatino" pitchFamily="2" charset="77"/>
              </a:rPr>
              <a:t>Local and national media</a:t>
            </a:r>
          </a:p>
          <a:p>
            <a:pPr marL="285750" indent="-285750">
              <a:buFont typeface="Arial"/>
              <a:buChar char="•"/>
              <a:defRPr/>
            </a:pPr>
            <a:r>
              <a:rPr lang="en-US" sz="2400" dirty="0">
                <a:solidFill>
                  <a:srgbClr val="FFFF00"/>
                </a:solidFill>
                <a:latin typeface="Palatino" pitchFamily="2" charset="77"/>
                <a:ea typeface="Palatino" pitchFamily="2" charset="77"/>
              </a:rPr>
              <a:t>New York State </a:t>
            </a:r>
            <a:r>
              <a:rPr lang="en-US" sz="2400" dirty="0" err="1">
                <a:solidFill>
                  <a:srgbClr val="FFFF00"/>
                </a:solidFill>
                <a:latin typeface="Palatino" pitchFamily="2" charset="77"/>
                <a:ea typeface="Palatino" pitchFamily="2" charset="77"/>
              </a:rPr>
              <a:t>Mesonet</a:t>
            </a:r>
            <a:endParaRPr lang="en-US" sz="2400" dirty="0">
              <a:solidFill>
                <a:srgbClr val="FFFF00"/>
              </a:solidFill>
              <a:latin typeface="Palatino" pitchFamily="2" charset="77"/>
              <a:ea typeface="Palatino" pitchFamily="2" charset="77"/>
            </a:endParaRPr>
          </a:p>
          <a:p>
            <a:pPr marL="285750" indent="-285750">
              <a:buFont typeface="Arial"/>
              <a:buChar char="•"/>
              <a:defRPr/>
            </a:pPr>
            <a:r>
              <a:rPr lang="en-US" sz="2400" dirty="0">
                <a:solidFill>
                  <a:srgbClr val="FFFF00"/>
                </a:solidFill>
                <a:latin typeface="Palatino" pitchFamily="2" charset="77"/>
                <a:ea typeface="Palatino" pitchFamily="2" charset="77"/>
              </a:rPr>
              <a:t>Environmental Consulting</a:t>
            </a:r>
          </a:p>
          <a:p>
            <a:pPr marL="285750" indent="-285750">
              <a:buFont typeface="Arial"/>
              <a:buChar char="•"/>
              <a:defRPr/>
            </a:pPr>
            <a:r>
              <a:rPr lang="en-US" sz="2400" dirty="0">
                <a:solidFill>
                  <a:srgbClr val="FFFF00"/>
                </a:solidFill>
                <a:latin typeface="Palatino" pitchFamily="2" charset="77"/>
                <a:ea typeface="Palatino" pitchFamily="2" charset="77"/>
              </a:rPr>
              <a:t>Emergency Preparedness</a:t>
            </a:r>
          </a:p>
          <a:p>
            <a:pPr marL="285750" indent="-285750">
              <a:buFont typeface="Arial"/>
              <a:buChar char="•"/>
              <a:defRPr/>
            </a:pPr>
            <a:r>
              <a:rPr lang="en-US" sz="2400" dirty="0">
                <a:solidFill>
                  <a:srgbClr val="FFFF00"/>
                </a:solidFill>
                <a:latin typeface="Palatino" pitchFamily="2" charset="77"/>
                <a:ea typeface="Palatino" pitchFamily="2" charset="77"/>
              </a:rPr>
              <a:t>Risk assessment in Insurance/Financial sectors</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6370" y="9144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985950" y="5562600"/>
            <a:ext cx="2667000" cy="1143000"/>
          </a:xfrm>
          <a:prstGeom prst="rect">
            <a:avLst/>
          </a:prstGeom>
          <a:solidFill>
            <a:schemeClr val="accent4">
              <a:lumMod val="50000"/>
            </a:schemeClr>
          </a:solidFill>
        </p:spPr>
      </p:pic>
      <p:pic>
        <p:nvPicPr>
          <p:cNvPr id="317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867400"/>
            <a:ext cx="16589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334000"/>
            <a:ext cx="14859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207448"/>
            <a:ext cx="2133600"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1" y="1371600"/>
            <a:ext cx="27590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rotWithShape="1">
          <a:blip r:embed="rId8"/>
          <a:srcRect t="69629" b="-1"/>
          <a:stretch/>
        </p:blipFill>
        <p:spPr>
          <a:xfrm>
            <a:off x="1524000" y="1"/>
            <a:ext cx="9144000" cy="751611"/>
          </a:xfrm>
          <a:prstGeom prst="rect">
            <a:avLst/>
          </a:prstGeom>
        </p:spPr>
      </p:pic>
      <p:pic>
        <p:nvPicPr>
          <p:cNvPr id="7" name="Picture 6"/>
          <p:cNvPicPr>
            <a:picLocks noChangeAspect="1"/>
          </p:cNvPicPr>
          <p:nvPr/>
        </p:nvPicPr>
        <p:blipFill>
          <a:blip r:embed="rId9"/>
          <a:stretch>
            <a:fillRect/>
          </a:stretch>
        </p:blipFill>
        <p:spPr>
          <a:xfrm>
            <a:off x="8670926" y="5029200"/>
            <a:ext cx="1997075" cy="431800"/>
          </a:xfrm>
          <a:prstGeom prst="rect">
            <a:avLst/>
          </a:prstGeom>
        </p:spPr>
      </p:pic>
      <p:pic>
        <p:nvPicPr>
          <p:cNvPr id="8" name="Picture 7" descr="imgr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1" y="3276601"/>
            <a:ext cx="1183409" cy="1183409"/>
          </a:xfrm>
          <a:prstGeom prst="rect">
            <a:avLst/>
          </a:prstGeom>
        </p:spPr>
      </p:pic>
      <p:pic>
        <p:nvPicPr>
          <p:cNvPr id="9" name="Picture 8"/>
          <p:cNvPicPr>
            <a:picLocks noChangeAspect="1"/>
          </p:cNvPicPr>
          <p:nvPr/>
        </p:nvPicPr>
        <p:blipFill>
          <a:blip r:embed="rId11"/>
          <a:stretch>
            <a:fillRect/>
          </a:stretch>
        </p:blipFill>
        <p:spPr>
          <a:xfrm>
            <a:off x="6019800" y="3200400"/>
            <a:ext cx="1447800" cy="1447800"/>
          </a:xfrm>
          <a:prstGeom prst="rect">
            <a:avLst/>
          </a:prstGeom>
        </p:spPr>
      </p:pic>
      <p:pic>
        <p:nvPicPr>
          <p:cNvPr id="14" name="Picture 13"/>
          <p:cNvPicPr>
            <a:picLocks noChangeAspect="1"/>
          </p:cNvPicPr>
          <p:nvPr/>
        </p:nvPicPr>
        <p:blipFill>
          <a:blip r:embed="rId12"/>
          <a:stretch>
            <a:fillRect/>
          </a:stretch>
        </p:blipFill>
        <p:spPr>
          <a:xfrm>
            <a:off x="6705600" y="2667001"/>
            <a:ext cx="2590800" cy="465805"/>
          </a:xfrm>
          <a:prstGeom prst="rect">
            <a:avLst/>
          </a:prstGeom>
        </p:spPr>
      </p:pic>
      <p:pic>
        <p:nvPicPr>
          <p:cNvPr id="2" name="Picture 1"/>
          <p:cNvPicPr>
            <a:picLocks noChangeAspect="1"/>
          </p:cNvPicPr>
          <p:nvPr/>
        </p:nvPicPr>
        <p:blipFill rotWithShape="1">
          <a:blip r:embed="rId13"/>
          <a:srcRect l="-27" r="64218"/>
          <a:stretch/>
        </p:blipFill>
        <p:spPr>
          <a:xfrm>
            <a:off x="8382000" y="4267200"/>
            <a:ext cx="2073394" cy="762000"/>
          </a:xfrm>
          <a:prstGeom prst="rect">
            <a:avLst/>
          </a:prstGeom>
        </p:spPr>
      </p:pic>
    </p:spTree>
    <p:extLst>
      <p:ext uri="{BB962C8B-B14F-4D97-AF65-F5344CB8AC3E}">
        <p14:creationId xmlns:p14="http://schemas.microsoft.com/office/powerpoint/2010/main" val="1950300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4267200"/>
            <a:ext cx="2448899"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676400" y="4622383"/>
            <a:ext cx="3124200" cy="2083217"/>
          </a:xfrm>
          <a:prstGeom prst="rect">
            <a:avLst/>
          </a:prstGeom>
        </p:spPr>
      </p:pic>
      <p:pic>
        <p:nvPicPr>
          <p:cNvPr id="29701" name="Picture 1" descr="Screen Shot 2013-10-18 at 5.20.2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352800"/>
            <a:ext cx="3157629"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6"/>
          <a:srcRect t="22126" b="-22125"/>
          <a:stretch/>
        </p:blipFill>
        <p:spPr>
          <a:xfrm>
            <a:off x="1676400" y="1755648"/>
            <a:ext cx="3124200" cy="2084832"/>
          </a:xfrm>
          <a:prstGeom prst="rect">
            <a:avLst/>
          </a:prstGeom>
        </p:spPr>
      </p:pic>
      <p:sp>
        <p:nvSpPr>
          <p:cNvPr id="10" name="TextBox 9"/>
          <p:cNvSpPr txBox="1"/>
          <p:nvPr/>
        </p:nvSpPr>
        <p:spPr>
          <a:xfrm>
            <a:off x="1752600" y="838201"/>
            <a:ext cx="8763000" cy="830263"/>
          </a:xfrm>
          <a:prstGeom prst="rect">
            <a:avLst/>
          </a:prstGeom>
          <a:noFill/>
        </p:spPr>
        <p:txBody>
          <a:bodyPr>
            <a:spAutoFit/>
          </a:bodyPr>
          <a:lstStyle/>
          <a:p>
            <a:pPr algn="ctr">
              <a:defRPr/>
            </a:pPr>
            <a:r>
              <a:rPr lang="en-US" sz="2400" dirty="0">
                <a:solidFill>
                  <a:srgbClr val="FFFF00"/>
                </a:solidFill>
                <a:latin typeface="Palatino" pitchFamily="2" charset="77"/>
                <a:ea typeface="Palatino" pitchFamily="2" charset="77"/>
              </a:rPr>
              <a:t>Demand for atmospheric and environmental scientists </a:t>
            </a:r>
          </a:p>
          <a:p>
            <a:pPr algn="ctr">
              <a:defRPr/>
            </a:pPr>
            <a:r>
              <a:rPr lang="en-US" sz="2400" dirty="0">
                <a:solidFill>
                  <a:srgbClr val="FFFF00"/>
                </a:solidFill>
                <a:latin typeface="Palatino" pitchFamily="2" charset="77"/>
                <a:ea typeface="Palatino" pitchFamily="2" charset="77"/>
              </a:rPr>
              <a:t>in a variety of fields</a:t>
            </a:r>
          </a:p>
        </p:txBody>
      </p:sp>
      <p:sp>
        <p:nvSpPr>
          <p:cNvPr id="11" name="TextBox 10"/>
          <p:cNvSpPr txBox="1"/>
          <p:nvPr/>
        </p:nvSpPr>
        <p:spPr>
          <a:xfrm>
            <a:off x="7316481" y="1668464"/>
            <a:ext cx="3200400" cy="4926990"/>
          </a:xfrm>
          <a:prstGeom prst="rect">
            <a:avLst/>
          </a:prstGeom>
          <a:noFill/>
        </p:spPr>
        <p:txBody>
          <a:bodyPr>
            <a:spAutoFit/>
          </a:bodyPr>
          <a:lstStyle/>
          <a:p>
            <a:pPr algn="ctr">
              <a:lnSpc>
                <a:spcPct val="110000"/>
              </a:lnSpc>
              <a:defRPr/>
            </a:pPr>
            <a:r>
              <a:rPr lang="en-US" sz="2600" b="1" dirty="0">
                <a:solidFill>
                  <a:srgbClr val="FFFF00"/>
                </a:solidFill>
                <a:latin typeface="Palatino" pitchFamily="2" charset="77"/>
                <a:ea typeface="Palatino" pitchFamily="2" charset="77"/>
              </a:rPr>
              <a:t>Academics</a:t>
            </a:r>
          </a:p>
          <a:p>
            <a:pPr algn="ctr">
              <a:lnSpc>
                <a:spcPct val="110000"/>
              </a:lnSpc>
              <a:defRPr/>
            </a:pPr>
            <a:r>
              <a:rPr lang="en-US" sz="2600" b="1" dirty="0">
                <a:solidFill>
                  <a:srgbClr val="FFFF00"/>
                </a:solidFill>
                <a:latin typeface="Palatino" pitchFamily="2" charset="77"/>
                <a:ea typeface="Palatino" pitchFamily="2" charset="77"/>
              </a:rPr>
              <a:t>Consulting</a:t>
            </a:r>
          </a:p>
          <a:p>
            <a:pPr algn="ctr">
              <a:lnSpc>
                <a:spcPct val="110000"/>
              </a:lnSpc>
              <a:defRPr/>
            </a:pPr>
            <a:r>
              <a:rPr lang="en-US" sz="2600" b="1" dirty="0">
                <a:solidFill>
                  <a:srgbClr val="FFFF00"/>
                </a:solidFill>
                <a:latin typeface="Palatino" pitchFamily="2" charset="77"/>
                <a:ea typeface="Palatino" pitchFamily="2" charset="77"/>
              </a:rPr>
              <a:t>Economics</a:t>
            </a:r>
          </a:p>
          <a:p>
            <a:pPr algn="ctr">
              <a:lnSpc>
                <a:spcPct val="110000"/>
              </a:lnSpc>
              <a:defRPr/>
            </a:pPr>
            <a:r>
              <a:rPr lang="en-US" sz="2600" b="1" dirty="0">
                <a:solidFill>
                  <a:srgbClr val="FFFF00"/>
                </a:solidFill>
                <a:latin typeface="Palatino" pitchFamily="2" charset="77"/>
                <a:ea typeface="Palatino" pitchFamily="2" charset="77"/>
              </a:rPr>
              <a:t>Education</a:t>
            </a:r>
          </a:p>
          <a:p>
            <a:pPr algn="ctr">
              <a:lnSpc>
                <a:spcPct val="110000"/>
              </a:lnSpc>
              <a:defRPr/>
            </a:pPr>
            <a:r>
              <a:rPr lang="en-US" sz="2600" b="1" dirty="0">
                <a:solidFill>
                  <a:srgbClr val="FFFF00"/>
                </a:solidFill>
                <a:latin typeface="Palatino" pitchFamily="2" charset="77"/>
                <a:ea typeface="Palatino" pitchFamily="2" charset="77"/>
              </a:rPr>
              <a:t>Forensics</a:t>
            </a:r>
          </a:p>
          <a:p>
            <a:pPr algn="ctr">
              <a:lnSpc>
                <a:spcPct val="110000"/>
              </a:lnSpc>
              <a:defRPr/>
            </a:pPr>
            <a:r>
              <a:rPr lang="en-US" sz="2600" b="1" dirty="0">
                <a:solidFill>
                  <a:srgbClr val="FFFF00"/>
                </a:solidFill>
                <a:latin typeface="Palatino" pitchFamily="2" charset="77"/>
                <a:ea typeface="Palatino" pitchFamily="2" charset="77"/>
              </a:rPr>
              <a:t>Government</a:t>
            </a:r>
          </a:p>
          <a:p>
            <a:pPr algn="ctr">
              <a:lnSpc>
                <a:spcPct val="110000"/>
              </a:lnSpc>
              <a:defRPr/>
            </a:pPr>
            <a:r>
              <a:rPr lang="en-US" sz="2600" b="1" dirty="0">
                <a:solidFill>
                  <a:srgbClr val="FFFF00"/>
                </a:solidFill>
                <a:latin typeface="Palatino" pitchFamily="2" charset="77"/>
                <a:ea typeface="Palatino" pitchFamily="2" charset="77"/>
              </a:rPr>
              <a:t>Insurance</a:t>
            </a:r>
          </a:p>
          <a:p>
            <a:pPr algn="ctr">
              <a:lnSpc>
                <a:spcPct val="110000"/>
              </a:lnSpc>
              <a:defRPr/>
            </a:pPr>
            <a:r>
              <a:rPr lang="en-US" sz="2600" b="1" dirty="0">
                <a:solidFill>
                  <a:srgbClr val="FFFF00"/>
                </a:solidFill>
                <a:latin typeface="Palatino" pitchFamily="2" charset="77"/>
                <a:ea typeface="Palatino" pitchFamily="2" charset="77"/>
              </a:rPr>
              <a:t>Media</a:t>
            </a:r>
          </a:p>
          <a:p>
            <a:pPr algn="ctr">
              <a:lnSpc>
                <a:spcPct val="110000"/>
              </a:lnSpc>
              <a:defRPr/>
            </a:pPr>
            <a:r>
              <a:rPr lang="en-US" sz="2600" b="1" dirty="0">
                <a:solidFill>
                  <a:srgbClr val="FFFF00"/>
                </a:solidFill>
                <a:latin typeface="Palatino" pitchFamily="2" charset="77"/>
                <a:ea typeface="Palatino" pitchFamily="2" charset="77"/>
              </a:rPr>
              <a:t>Planning</a:t>
            </a:r>
          </a:p>
          <a:p>
            <a:pPr algn="ctr">
              <a:lnSpc>
                <a:spcPct val="110000"/>
              </a:lnSpc>
              <a:defRPr/>
            </a:pPr>
            <a:r>
              <a:rPr lang="en-US" sz="2600" b="1" dirty="0">
                <a:solidFill>
                  <a:srgbClr val="FFFF00"/>
                </a:solidFill>
                <a:latin typeface="Palatino" pitchFamily="2" charset="77"/>
                <a:ea typeface="Palatino" pitchFamily="2" charset="77"/>
              </a:rPr>
              <a:t>Research</a:t>
            </a:r>
          </a:p>
          <a:p>
            <a:pPr algn="ctr">
              <a:lnSpc>
                <a:spcPct val="110000"/>
              </a:lnSpc>
              <a:defRPr/>
            </a:pPr>
            <a:r>
              <a:rPr lang="en-US" sz="2600" b="1" dirty="0">
                <a:solidFill>
                  <a:srgbClr val="FFFF00"/>
                </a:solidFill>
                <a:latin typeface="Palatino" pitchFamily="2" charset="77"/>
                <a:ea typeface="Palatino" pitchFamily="2" charset="77"/>
              </a:rPr>
              <a:t>Transportation</a:t>
            </a:r>
            <a:endParaRPr lang="en-US" sz="2800" b="1" dirty="0">
              <a:solidFill>
                <a:srgbClr val="FFFF00"/>
              </a:solidFill>
              <a:latin typeface="Palatino" pitchFamily="2" charset="77"/>
              <a:ea typeface="Palatino" pitchFamily="2" charset="77"/>
            </a:endParaRPr>
          </a:p>
        </p:txBody>
      </p:sp>
      <p:pic>
        <p:nvPicPr>
          <p:cNvPr id="29702" name="Picture 4"/>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00600" y="1752601"/>
            <a:ext cx="2065338"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rotWithShape="1">
          <a:blip r:embed="rId9"/>
          <a:srcRect t="69629" b="-1"/>
          <a:stretch/>
        </p:blipFill>
        <p:spPr>
          <a:xfrm>
            <a:off x="1524000" y="1"/>
            <a:ext cx="9144000" cy="751611"/>
          </a:xfrm>
          <a:prstGeom prst="rect">
            <a:avLst/>
          </a:prstGeom>
        </p:spPr>
      </p:pic>
    </p:spTree>
    <p:extLst>
      <p:ext uri="{BB962C8B-B14F-4D97-AF65-F5344CB8AC3E}">
        <p14:creationId xmlns:p14="http://schemas.microsoft.com/office/powerpoint/2010/main" val="789621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C0266-5F5C-C5C8-4AE6-C881722457E8}"/>
              </a:ext>
            </a:extLst>
          </p:cNvPr>
          <p:cNvSpPr txBox="1"/>
          <p:nvPr/>
        </p:nvSpPr>
        <p:spPr>
          <a:xfrm>
            <a:off x="3119360" y="61680"/>
            <a:ext cx="5953296" cy="461665"/>
          </a:xfrm>
          <a:prstGeom prst="rect">
            <a:avLst/>
          </a:prstGeom>
          <a:noFill/>
        </p:spPr>
        <p:txBody>
          <a:bodyPr wrap="none">
            <a:spAutoFit/>
          </a:bodyPr>
          <a:lstStyle/>
          <a:p>
            <a:pPr algn="ctr">
              <a:defRPr/>
            </a:pPr>
            <a:r>
              <a:rPr lang="en-US" sz="2400" dirty="0">
                <a:solidFill>
                  <a:srgbClr val="FFFF00"/>
                </a:solidFill>
                <a:latin typeface="Palatino" pitchFamily="2" charset="77"/>
                <a:ea typeface="Palatino" pitchFamily="2" charset="77"/>
              </a:rPr>
              <a:t>Environmental Science B.S. specializations</a:t>
            </a:r>
          </a:p>
        </p:txBody>
      </p:sp>
      <p:pic>
        <p:nvPicPr>
          <p:cNvPr id="3" name="Picture 2" descr="Table&#10;&#10;Description automatically generated">
            <a:extLst>
              <a:ext uri="{FF2B5EF4-FFF2-40B4-BE49-F238E27FC236}">
                <a16:creationId xmlns:a16="http://schemas.microsoft.com/office/drawing/2014/main" id="{2DCAD6C4-4ED7-C48C-58E2-33EE7910DF52}"/>
              </a:ext>
            </a:extLst>
          </p:cNvPr>
          <p:cNvPicPr>
            <a:picLocks noChangeAspect="1"/>
          </p:cNvPicPr>
          <p:nvPr/>
        </p:nvPicPr>
        <p:blipFill>
          <a:blip r:embed="rId2"/>
          <a:stretch>
            <a:fillRect/>
          </a:stretch>
        </p:blipFill>
        <p:spPr>
          <a:xfrm>
            <a:off x="1259217" y="523345"/>
            <a:ext cx="9673565" cy="6334655"/>
          </a:xfrm>
          <a:prstGeom prst="rect">
            <a:avLst/>
          </a:prstGeom>
        </p:spPr>
      </p:pic>
    </p:spTree>
    <p:extLst>
      <p:ext uri="{BB962C8B-B14F-4D97-AF65-F5344CB8AC3E}">
        <p14:creationId xmlns:p14="http://schemas.microsoft.com/office/powerpoint/2010/main" val="177314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2"/>
          <a:stretch>
            <a:fillRect/>
          </a:stretch>
        </p:blipFill>
        <p:spPr>
          <a:xfrm>
            <a:off x="266700" y="3328987"/>
            <a:ext cx="3758420" cy="3316918"/>
          </a:xfrm>
          <a:prstGeom prst="rect">
            <a:avLst/>
          </a:prstGeom>
          <a:ln w="38100">
            <a:solidFill>
              <a:schemeClr val="tx1"/>
            </a:solidFill>
          </a:ln>
        </p:spPr>
      </p:pic>
      <p:sp>
        <p:nvSpPr>
          <p:cNvPr id="7" name="TextBox 6">
            <a:extLst>
              <a:ext uri="{FF2B5EF4-FFF2-40B4-BE49-F238E27FC236}">
                <a16:creationId xmlns:a16="http://schemas.microsoft.com/office/drawing/2014/main" id="{3F39F05C-9D48-3034-8C15-A88AEE95FD97}"/>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1887798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74B18F-46B9-824B-BB07-62F0B70A9CC1}"/>
              </a:ext>
            </a:extLst>
          </p:cNvPr>
          <p:cNvPicPr>
            <a:picLocks noChangeAspect="1"/>
          </p:cNvPicPr>
          <p:nvPr/>
        </p:nvPicPr>
        <p:blipFill rotWithShape="1">
          <a:blip r:embed="rId2"/>
          <a:srcRect r="50058"/>
          <a:stretch/>
        </p:blipFill>
        <p:spPr>
          <a:xfrm>
            <a:off x="4250577" y="3328986"/>
            <a:ext cx="3159873" cy="3316917"/>
          </a:xfrm>
          <a:prstGeom prst="rect">
            <a:avLst/>
          </a:prstGeom>
          <a:ln w="38100">
            <a:solidFill>
              <a:schemeClr val="tx1"/>
            </a:solidFill>
          </a:ln>
        </p:spPr>
      </p:pic>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3"/>
          <a:stretch>
            <a:fillRect/>
          </a:stretch>
        </p:blipFill>
        <p:spPr>
          <a:xfrm>
            <a:off x="266700" y="3328987"/>
            <a:ext cx="3758420" cy="3316918"/>
          </a:xfrm>
          <a:prstGeom prst="rect">
            <a:avLst/>
          </a:prstGeom>
          <a:ln w="38100">
            <a:solidFill>
              <a:schemeClr val="tx1"/>
            </a:solidFill>
          </a:ln>
        </p:spPr>
      </p:pic>
      <p:sp>
        <p:nvSpPr>
          <p:cNvPr id="7" name="TextBox 6">
            <a:extLst>
              <a:ext uri="{FF2B5EF4-FFF2-40B4-BE49-F238E27FC236}">
                <a16:creationId xmlns:a16="http://schemas.microsoft.com/office/drawing/2014/main" id="{45847A21-AC91-1FF0-14D6-6C196F7B2598}"/>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402908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74B18F-46B9-824B-BB07-62F0B70A9CC1}"/>
              </a:ext>
            </a:extLst>
          </p:cNvPr>
          <p:cNvPicPr>
            <a:picLocks noChangeAspect="1"/>
          </p:cNvPicPr>
          <p:nvPr/>
        </p:nvPicPr>
        <p:blipFill rotWithShape="1">
          <a:blip r:embed="rId2"/>
          <a:srcRect r="50058"/>
          <a:stretch/>
        </p:blipFill>
        <p:spPr>
          <a:xfrm>
            <a:off x="4250577" y="3328986"/>
            <a:ext cx="3159873" cy="3316917"/>
          </a:xfrm>
          <a:prstGeom prst="rect">
            <a:avLst/>
          </a:prstGeom>
          <a:ln w="38100">
            <a:solidFill>
              <a:schemeClr val="tx1"/>
            </a:solidFill>
          </a:ln>
        </p:spPr>
      </p:pic>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3"/>
          <a:stretch>
            <a:fillRect/>
          </a:stretch>
        </p:blipFill>
        <p:spPr>
          <a:xfrm>
            <a:off x="266700" y="3328987"/>
            <a:ext cx="3758420" cy="3316918"/>
          </a:xfrm>
          <a:prstGeom prst="rect">
            <a:avLst/>
          </a:prstGeom>
          <a:ln w="38100">
            <a:solidFill>
              <a:schemeClr val="tx1"/>
            </a:solidFill>
          </a:ln>
        </p:spPr>
      </p:pic>
      <p:pic>
        <p:nvPicPr>
          <p:cNvPr id="12" name="Picture 11">
            <a:extLst>
              <a:ext uri="{FF2B5EF4-FFF2-40B4-BE49-F238E27FC236}">
                <a16:creationId xmlns:a16="http://schemas.microsoft.com/office/drawing/2014/main" id="{4E95E21D-DC43-5A42-BA04-A0D21426EC46}"/>
              </a:ext>
            </a:extLst>
          </p:cNvPr>
          <p:cNvPicPr>
            <a:picLocks noChangeAspect="1"/>
          </p:cNvPicPr>
          <p:nvPr/>
        </p:nvPicPr>
        <p:blipFill rotWithShape="1">
          <a:blip r:embed="rId4"/>
          <a:srcRect r="13288"/>
          <a:stretch/>
        </p:blipFill>
        <p:spPr>
          <a:xfrm>
            <a:off x="7616857" y="3328985"/>
            <a:ext cx="4403693" cy="3316917"/>
          </a:xfrm>
          <a:prstGeom prst="rect">
            <a:avLst/>
          </a:prstGeom>
          <a:ln w="38100">
            <a:solidFill>
              <a:schemeClr val="tx1"/>
            </a:solidFill>
          </a:ln>
        </p:spPr>
      </p:pic>
      <p:sp>
        <p:nvSpPr>
          <p:cNvPr id="7" name="TextBox 6">
            <a:extLst>
              <a:ext uri="{FF2B5EF4-FFF2-40B4-BE49-F238E27FC236}">
                <a16:creationId xmlns:a16="http://schemas.microsoft.com/office/drawing/2014/main" id="{A4993EB2-F830-29B9-B82E-CE0AFD3AC299}"/>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799163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0547A9-7B1F-BDC2-6147-A5AE791CC3FD}"/>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11379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sp>
        <p:nvSpPr>
          <p:cNvPr id="5" name="TextBox 4">
            <a:extLst>
              <a:ext uri="{FF2B5EF4-FFF2-40B4-BE49-F238E27FC236}">
                <a16:creationId xmlns:a16="http://schemas.microsoft.com/office/drawing/2014/main" id="{8DD68544-12B0-4A35-9907-ABF972BC0DD8}"/>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280763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pic>
        <p:nvPicPr>
          <p:cNvPr id="7" name="Picture 6">
            <a:extLst>
              <a:ext uri="{FF2B5EF4-FFF2-40B4-BE49-F238E27FC236}">
                <a16:creationId xmlns:a16="http://schemas.microsoft.com/office/drawing/2014/main" id="{23455E18-104B-AF4E-A69E-964318B654B6}"/>
              </a:ext>
            </a:extLst>
          </p:cNvPr>
          <p:cNvPicPr>
            <a:picLocks noChangeAspect="1"/>
          </p:cNvPicPr>
          <p:nvPr/>
        </p:nvPicPr>
        <p:blipFill rotWithShape="1">
          <a:blip r:embed="rId3">
            <a:extLst>
              <a:ext uri="{28A0092B-C50C-407E-A947-70E740481C1C}">
                <a14:useLocalDpi xmlns:a14="http://schemas.microsoft.com/office/drawing/2010/main" val="0"/>
              </a:ext>
            </a:extLst>
          </a:blip>
          <a:srcRect l="4057" r="11487"/>
          <a:stretch/>
        </p:blipFill>
        <p:spPr bwMode="auto">
          <a:xfrm>
            <a:off x="4318950" y="3342356"/>
            <a:ext cx="3969446" cy="31912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5A7F8A-42D6-B974-FE2E-FB4C0B530C7B}"/>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542560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1171</Words>
  <Application>Microsoft Macintosh PowerPoint</Application>
  <PresentationFormat>Widescreen</PresentationFormat>
  <Paragraphs>182</Paragraphs>
  <Slides>38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Adobe Caslon Pro Bold</vt:lpstr>
      <vt:lpstr>Arial</vt:lpstr>
      <vt:lpstr>Calibri</vt:lpstr>
      <vt:lpstr>Calibri Light</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Lazear, Ross</dc:creator>
  <cp:lastModifiedBy>Lazear, Ross</cp:lastModifiedBy>
  <cp:revision>28</cp:revision>
  <dcterms:created xsi:type="dcterms:W3CDTF">2022-05-19T15:25:26Z</dcterms:created>
  <dcterms:modified xsi:type="dcterms:W3CDTF">2022-08-15T20:53:01Z</dcterms:modified>
</cp:coreProperties>
</file>