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307" r:id="rId3"/>
    <p:sldId id="362" r:id="rId4"/>
    <p:sldId id="337" r:id="rId5"/>
    <p:sldId id="358" r:id="rId6"/>
    <p:sldId id="357" r:id="rId7"/>
    <p:sldId id="339" r:id="rId8"/>
    <p:sldId id="381" r:id="rId9"/>
    <p:sldId id="364" r:id="rId10"/>
    <p:sldId id="365" r:id="rId11"/>
    <p:sldId id="366" r:id="rId12"/>
    <p:sldId id="367" r:id="rId13"/>
    <p:sldId id="368" r:id="rId14"/>
    <p:sldId id="346" r:id="rId15"/>
    <p:sldId id="372" r:id="rId16"/>
    <p:sldId id="383" r:id="rId17"/>
    <p:sldId id="375" r:id="rId18"/>
    <p:sldId id="384" r:id="rId19"/>
    <p:sldId id="363" r:id="rId20"/>
    <p:sldId id="330" r:id="rId21"/>
    <p:sldId id="291" r:id="rId22"/>
    <p:sldId id="353" r:id="rId23"/>
    <p:sldId id="264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3820"/>
    <a:srgbClr val="E1432E"/>
    <a:srgbClr val="4F5682"/>
    <a:srgbClr val="3F4772"/>
    <a:srgbClr val="3D4162"/>
    <a:srgbClr val="363B4A"/>
    <a:srgbClr val="1A1E2B"/>
    <a:srgbClr val="4074A7"/>
    <a:srgbClr val="CCFEC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1"/>
    <p:restoredTop sz="94762"/>
  </p:normalViewPr>
  <p:slideViewPr>
    <p:cSldViewPr>
      <p:cViewPr varScale="1">
        <p:scale>
          <a:sx n="121" d="100"/>
          <a:sy n="121" d="100"/>
        </p:scale>
        <p:origin x="16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0EB1C4-3CDE-6C42-9268-930BD48F5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31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D27FF6-4A63-FB45-96B9-434B243C81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02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6E5A24-3B9E-F44A-8A5C-7D75387A438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47F4F5-C932-6541-A025-2082E1FE3A5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47F4F5-C932-6541-A025-2082E1FE3A5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F0696B-EF92-3B45-BC95-3AA50FC858E9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3715EB-CB2D-334F-A61F-8E81989495AC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ABCD2D-A523-514E-AE73-B83E9E0B83EA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69C025-95E4-E945-9381-EB3E6A1D05C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69C025-95E4-E945-9381-EB3E6A1D05C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AF3B89-693F-7A41-8461-43C785AC4FC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5D15AE-0873-494B-9569-975E851B548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5D15AE-0873-494B-9569-975E851B548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619F86-CDAA-6641-B613-8B93F963B3BD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619F86-CDAA-6641-B613-8B93F963B3BD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619F86-CDAA-6641-B613-8B93F963B3BD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51DEF-32D2-BD47-80FA-B7574EF411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4A037-3170-464C-9D85-853B10969A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5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5C26CF-1751-884C-B1B7-B4FE1E859A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8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D1B7-9C25-BD4F-B00A-CB41F61BF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8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74C98-3BB2-1140-ACCF-CF81292BC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A5407-7E5D-0D45-850E-5107CBEF24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2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80630-E36E-3A41-94C0-8C5FE8E6C3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1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A4D5E-E999-DD4B-A18C-F2EC7B1A0D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9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65834-404C-3849-AC78-2ABA066B0B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7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3DDD0-B58E-4640-9530-DFC54F1DB2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2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F7660-74FA-0F47-8442-0A31DF05D9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4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A287F0-B9F8-7B4D-863C-65C0CDB9E6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6550223"/>
            <a:ext cx="220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 Floyd (1999)</a:t>
            </a:r>
          </a:p>
        </p:txBody>
      </p:sp>
      <p:pic>
        <p:nvPicPr>
          <p:cNvPr id="3" name="Picture 2" descr="A picture containing nature, outdoor, water, wave&#10;&#10;Description automatically generated">
            <a:extLst>
              <a:ext uri="{FF2B5EF4-FFF2-40B4-BE49-F238E27FC236}">
                <a16:creationId xmlns:a16="http://schemas.microsoft.com/office/drawing/2014/main" id="{E2B0B320-EEB7-774A-A0DC-26CE88639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5EB356E7-F8A2-9340-8F9C-8C39B073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69922"/>
            <a:ext cx="4495800" cy="567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chemeClr val="bg1"/>
                </a:solidFill>
                <a:effectLst>
                  <a:glow rad="139700">
                    <a:srgbClr val="4F5682">
                      <a:alpha val="86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Hurricanes</a:t>
            </a:r>
          </a:p>
          <a:p>
            <a:pPr algn="ctr" eaLnBrk="1" hangingPunct="1">
              <a:spcBef>
                <a:spcPct val="50000"/>
              </a:spcBef>
            </a:pPr>
            <a:endParaRPr lang="en-US" sz="4000" b="1" dirty="0">
              <a:solidFill>
                <a:schemeClr val="bg1"/>
              </a:solidFill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1600" b="1" dirty="0">
              <a:solidFill>
                <a:schemeClr val="bg1"/>
              </a:solidFill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4F5682"/>
                  </a:glow>
                </a:effectLst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Kristen L.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4F5682"/>
                  </a:glow>
                </a:effectLst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Corbosiero</a:t>
            </a:r>
            <a:endParaRPr lang="en-US" sz="400" b="1" dirty="0">
              <a:solidFill>
                <a:schemeClr val="bg1"/>
              </a:solidFill>
              <a:effectLst>
                <a:glow rad="127000">
                  <a:srgbClr val="4F5682"/>
                </a:glow>
              </a:effectLst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400" b="1" dirty="0">
              <a:solidFill>
                <a:schemeClr val="bg1"/>
              </a:solidFill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00" b="1" i="1" dirty="0">
              <a:solidFill>
                <a:schemeClr val="bg1"/>
              </a:solidFill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000" b="1" i="1" dirty="0">
                <a:solidFill>
                  <a:schemeClr val="bg1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Department of Atmospheric &amp; Environmental Sciences</a:t>
            </a:r>
          </a:p>
          <a:p>
            <a:pPr algn="ctr" eaLnBrk="1" hangingPunct="1">
              <a:spcBef>
                <a:spcPct val="50000"/>
              </a:spcBef>
            </a:pPr>
            <a:endParaRPr lang="en-US" sz="800" b="1" dirty="0">
              <a:solidFill>
                <a:schemeClr val="bg1"/>
              </a:solidFill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000" b="1" dirty="0">
                <a:solidFill>
                  <a:schemeClr val="bg1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University at Albany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wyMMdCXnrc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10127" r="6118" b="5404"/>
          <a:stretch/>
        </p:blipFill>
        <p:spPr>
          <a:xfrm>
            <a:off x="1417320" y="1828800"/>
            <a:ext cx="6300211" cy="4873752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404E663F-EC43-C440-BD74-6907E1542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73152"/>
            <a:ext cx="9140949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necessary for a hurricane to form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2) </a:t>
            </a:r>
            <a:r>
              <a:rPr lang="en-US" sz="2800" b="1" u="sng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Warm sea surface temperatures</a:t>
            </a:r>
            <a:br>
              <a:rPr lang="en-US" sz="2800" b="1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 Greater than 26ºC or 79ºF)</a:t>
            </a:r>
            <a:endParaRPr lang="en-US" sz="28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A42A4-5CC7-D942-AD74-3348F044CF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648" y="5961888"/>
            <a:ext cx="175724" cy="1554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9619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76200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necessary for a hurricane to form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940B9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3) </a:t>
            </a:r>
            <a:r>
              <a:rPr lang="en-US" sz="2800" b="1" u="sng" dirty="0">
                <a:solidFill>
                  <a:srgbClr val="940B9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lot of moisture</a:t>
            </a:r>
            <a:r>
              <a:rPr lang="en-US" sz="2800" b="1" dirty="0">
                <a:solidFill>
                  <a:srgbClr val="940B9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in the air</a:t>
            </a:r>
          </a:p>
        </p:txBody>
      </p:sp>
      <p:pic>
        <p:nvPicPr>
          <p:cNvPr id="4" name="Picture 13" descr="colorbarN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5540375"/>
            <a:ext cx="59721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0080810T000000anim7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752600"/>
            <a:ext cx="89154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526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necessary for a hurricane to form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sz="2800" b="1" dirty="0">
                <a:solidFill>
                  <a:srgbClr val="0000C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4) </a:t>
            </a:r>
            <a:r>
              <a:rPr lang="en-US" sz="2800" b="1" u="sng" dirty="0">
                <a:solidFill>
                  <a:srgbClr val="0000C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Weak winds</a:t>
            </a:r>
            <a:r>
              <a:rPr lang="en-US" sz="2800" b="1" dirty="0">
                <a:solidFill>
                  <a:srgbClr val="0000C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above the hurricane</a:t>
            </a:r>
            <a:endParaRPr lang="en-US" sz="28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 b="6636"/>
          <a:stretch>
            <a:fillRect/>
          </a:stretch>
        </p:blipFill>
        <p:spPr bwMode="auto">
          <a:xfrm>
            <a:off x="2876550" y="1447800"/>
            <a:ext cx="3390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3124200" y="1676400"/>
            <a:ext cx="1143000" cy="210308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953000" y="1676402"/>
            <a:ext cx="1143000" cy="210309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9937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necessary for a hurricane to form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sz="2800" b="1" dirty="0">
                <a:solidFill>
                  <a:srgbClr val="0000C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4) </a:t>
            </a:r>
            <a:r>
              <a:rPr lang="en-US" sz="2800" b="1" u="sng" dirty="0">
                <a:solidFill>
                  <a:srgbClr val="0000C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Weak winds</a:t>
            </a:r>
            <a:r>
              <a:rPr lang="en-US" sz="2800" b="1" dirty="0">
                <a:solidFill>
                  <a:srgbClr val="0000C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above the hurricane</a:t>
            </a:r>
            <a:endParaRPr lang="en-US" sz="28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 b="6636"/>
          <a:stretch>
            <a:fillRect/>
          </a:stretch>
        </p:blipFill>
        <p:spPr bwMode="auto">
          <a:xfrm>
            <a:off x="2876550" y="1447800"/>
            <a:ext cx="3390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ropcyc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" b="11104"/>
          <a:stretch>
            <a:fillRect/>
          </a:stretch>
        </p:blipFill>
        <p:spPr bwMode="auto">
          <a:xfrm>
            <a:off x="5853113" y="3582988"/>
            <a:ext cx="3290887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Hurricane-Warning-U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21207" r="1636" b="7855"/>
          <a:stretch>
            <a:fillRect/>
          </a:stretch>
        </p:blipFill>
        <p:spPr bwMode="auto">
          <a:xfrm>
            <a:off x="0" y="3589338"/>
            <a:ext cx="35639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324600" y="2971800"/>
            <a:ext cx="990600" cy="533400"/>
          </a:xfrm>
          <a:prstGeom prst="line">
            <a:avLst/>
          </a:prstGeom>
          <a:noFill/>
          <a:ln w="76200">
            <a:solidFill>
              <a:srgbClr val="0000DD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828800" y="2971800"/>
            <a:ext cx="990600" cy="533400"/>
          </a:xfrm>
          <a:prstGeom prst="line">
            <a:avLst/>
          </a:prstGeom>
          <a:noFill/>
          <a:ln w="76200">
            <a:solidFill>
              <a:srgbClr val="0000DD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 bwMode="auto">
          <a:xfrm>
            <a:off x="3124200" y="1676400"/>
            <a:ext cx="1143000" cy="210308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953000" y="1676402"/>
            <a:ext cx="1143000" cy="210309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165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3564"/>
          <a:stretch>
            <a:fillRect/>
          </a:stretch>
        </p:blipFill>
        <p:spPr bwMode="auto">
          <a:xfrm>
            <a:off x="0" y="-9144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0" y="44450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Arial Rounded MT Bold" charset="0"/>
            </a:endParaRPr>
          </a:p>
        </p:txBody>
      </p:sp>
      <p:pic>
        <p:nvPicPr>
          <p:cNvPr id="36868" name="Picture 6" descr="saffir-simpson-s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28950"/>
            <a:ext cx="289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152400"/>
            <a:ext cx="3810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If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all four factors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are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in place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, a </a:t>
            </a:r>
            <a:r>
              <a:rPr lang="en-US" sz="2800" b="1" u="sng" dirty="0">
                <a:solidFill>
                  <a:srgbClr val="8EFFC7"/>
                </a:solidFill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tropical depression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can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form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and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strengthen into</a:t>
            </a:r>
            <a:b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</a:b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a named</a:t>
            </a:r>
            <a:b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</a:br>
            <a:r>
              <a:rPr lang="en-US" sz="2800" b="1" u="sng" dirty="0">
                <a:solidFill>
                  <a:srgbClr val="C1FFBF"/>
                </a:solidFill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tropical storm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450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3564"/>
          <a:stretch>
            <a:fillRect/>
          </a:stretch>
        </p:blipFill>
        <p:spPr bwMode="auto">
          <a:xfrm>
            <a:off x="0" y="-9144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0" y="44450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 dirty="0">
              <a:latin typeface="Arial Rounded MT Bold" charset="0"/>
            </a:endParaRPr>
          </a:p>
        </p:txBody>
      </p:sp>
      <p:pic>
        <p:nvPicPr>
          <p:cNvPr id="36868" name="Picture 6" descr="saffir-simpson-s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28950"/>
            <a:ext cx="289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28"/>
          <p:cNvCxnSpPr>
            <a:cxnSpLocks noChangeShapeType="1"/>
          </p:cNvCxnSpPr>
          <p:nvPr/>
        </p:nvCxnSpPr>
        <p:spPr bwMode="auto">
          <a:xfrm flipV="1">
            <a:off x="3276600" y="6019800"/>
            <a:ext cx="762000" cy="457200"/>
          </a:xfrm>
          <a:prstGeom prst="straightConnector1">
            <a:avLst/>
          </a:prstGeom>
          <a:noFill/>
          <a:ln w="92075">
            <a:solidFill>
              <a:srgbClr val="99FF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52400" y="152400"/>
            <a:ext cx="3810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If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all four factors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are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in place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, a </a:t>
            </a:r>
            <a:r>
              <a:rPr lang="en-US" sz="2800" b="1" u="sng" dirty="0">
                <a:solidFill>
                  <a:srgbClr val="8EFFC7"/>
                </a:solidFill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tropical depression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can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form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and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strengthen into</a:t>
            </a:r>
            <a:b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</a:b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a named</a:t>
            </a:r>
            <a:b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</a:br>
            <a:r>
              <a:rPr lang="en-US" sz="2800" b="1" u="sng" dirty="0">
                <a:solidFill>
                  <a:srgbClr val="C1FFBF"/>
                </a:solidFill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tropical storm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3" name="Picture 2" descr="20180831.1445.goes16.x.vis1km.06LFLORENCE.x.100p0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0"/>
            <a:ext cx="3739900" cy="3657527"/>
          </a:xfrm>
          <a:prstGeom prst="rect">
            <a:avLst/>
          </a:prstGeom>
        </p:spPr>
      </p:pic>
      <p:sp>
        <p:nvSpPr>
          <p:cNvPr id="10" name="TextBox 25"/>
          <p:cNvSpPr txBox="1">
            <a:spLocks noChangeArrowheads="1"/>
          </p:cNvSpPr>
          <p:nvPr/>
        </p:nvSpPr>
        <p:spPr bwMode="auto">
          <a:xfrm flipH="1">
            <a:off x="4599432" y="6181344"/>
            <a:ext cx="2862072" cy="347472"/>
          </a:xfrm>
          <a:prstGeom prst="rect">
            <a:avLst/>
          </a:prstGeom>
          <a:solidFill>
            <a:srgbClr val="1C1C1C">
              <a:alpha val="36000"/>
            </a:srgbClr>
          </a:solidFill>
          <a:ln w="38100" cmpd="sng">
            <a:solidFill>
              <a:srgbClr val="99FFCC"/>
            </a:solidFill>
            <a:miter lim="800000"/>
            <a:headEnd/>
            <a:tailEnd/>
          </a:ln>
        </p:spPr>
        <p:txBody>
          <a:bodyPr wrap="square" tIns="0" bIns="4572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99FFC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Tropical Depression #6</a:t>
            </a:r>
          </a:p>
        </p:txBody>
      </p:sp>
    </p:spTree>
    <p:extLst>
      <p:ext uri="{BB962C8B-B14F-4D97-AF65-F5344CB8AC3E}">
        <p14:creationId xmlns:p14="http://schemas.microsoft.com/office/powerpoint/2010/main" val="237695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3564"/>
          <a:stretch>
            <a:fillRect/>
          </a:stretch>
        </p:blipFill>
        <p:spPr bwMode="auto">
          <a:xfrm>
            <a:off x="0" y="-9144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0" y="44450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Arial Rounded MT Bold" charset="0"/>
            </a:endParaRPr>
          </a:p>
        </p:txBody>
      </p:sp>
      <p:pic>
        <p:nvPicPr>
          <p:cNvPr id="36868" name="Picture 6" descr="saffir-simpson-s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28950"/>
            <a:ext cx="289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28"/>
          <p:cNvCxnSpPr>
            <a:cxnSpLocks noChangeShapeType="1"/>
          </p:cNvCxnSpPr>
          <p:nvPr/>
        </p:nvCxnSpPr>
        <p:spPr bwMode="auto">
          <a:xfrm flipV="1">
            <a:off x="3276600" y="6019800"/>
            <a:ext cx="762000" cy="457200"/>
          </a:xfrm>
          <a:prstGeom prst="straightConnector1">
            <a:avLst/>
          </a:prstGeom>
          <a:noFill/>
          <a:ln w="92075">
            <a:solidFill>
              <a:srgbClr val="99FF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52400" y="152400"/>
            <a:ext cx="3810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If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all four factors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are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in place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, a </a:t>
            </a:r>
            <a:r>
              <a:rPr lang="en-US" sz="2800" b="1" u="sng" dirty="0">
                <a:solidFill>
                  <a:srgbClr val="8EFFC7"/>
                </a:solidFill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tropical depression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can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form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and </a:t>
            </a:r>
            <a: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strengthen into</a:t>
            </a:r>
            <a:br>
              <a:rPr lang="en-US" sz="28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</a:b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a named</a:t>
            </a:r>
            <a:b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</a:br>
            <a:r>
              <a:rPr lang="en-US" sz="2800" b="1" u="sng" dirty="0">
                <a:solidFill>
                  <a:srgbClr val="C1FFBF"/>
                </a:solidFill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tropical storm</a:t>
            </a:r>
            <a:r>
              <a:rPr lang="en-US" sz="28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3" name="Picture 2" descr="20180831.1445.goes16.x.vis1km.06LFLORENCE.x.100p0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0"/>
            <a:ext cx="3739900" cy="3657527"/>
          </a:xfrm>
          <a:prstGeom prst="rect">
            <a:avLst/>
          </a:prstGeom>
        </p:spPr>
      </p:pic>
      <p:pic>
        <p:nvPicPr>
          <p:cNvPr id="4" name="Picture 3" descr="20180901.1200.goes16.x.vis1km.06LFLORENCE.x.100p0p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6200"/>
            <a:ext cx="3739968" cy="36576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3352800" y="2743200"/>
            <a:ext cx="2590800" cy="3276600"/>
          </a:xfrm>
          <a:prstGeom prst="straightConnector1">
            <a:avLst/>
          </a:prstGeom>
          <a:noFill/>
          <a:ln w="92075">
            <a:solidFill>
              <a:srgbClr val="CCFECB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 flipH="1">
            <a:off x="5843016" y="3246120"/>
            <a:ext cx="2916936" cy="320040"/>
          </a:xfrm>
          <a:prstGeom prst="rect">
            <a:avLst/>
          </a:prstGeom>
          <a:solidFill>
            <a:srgbClr val="1C1C1C">
              <a:alpha val="34000"/>
            </a:srgbClr>
          </a:solidFill>
          <a:ln w="38100">
            <a:solidFill>
              <a:srgbClr val="CCFECB"/>
            </a:solidFill>
            <a:miter lim="800000"/>
            <a:headEnd/>
            <a:tailEnd/>
          </a:ln>
        </p:spPr>
        <p:txBody>
          <a:bodyPr wrap="square" tIns="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CCFEC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Tropical Storm Florence</a:t>
            </a: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873CB744-4405-B045-8E3E-CE068EDE607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99432" y="6181344"/>
            <a:ext cx="2862072" cy="347472"/>
          </a:xfrm>
          <a:prstGeom prst="rect">
            <a:avLst/>
          </a:prstGeom>
          <a:solidFill>
            <a:srgbClr val="1C1C1C">
              <a:alpha val="36000"/>
            </a:srgbClr>
          </a:solidFill>
          <a:ln w="38100" cmpd="sng">
            <a:solidFill>
              <a:srgbClr val="99FFCC"/>
            </a:solidFill>
            <a:miter lim="800000"/>
            <a:headEnd/>
            <a:tailEnd/>
          </a:ln>
        </p:spPr>
        <p:txBody>
          <a:bodyPr wrap="square" tIns="0" bIns="4572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99FFC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Tropical Depression #6</a:t>
            </a:r>
          </a:p>
        </p:txBody>
      </p:sp>
    </p:spTree>
    <p:extLst>
      <p:ext uri="{BB962C8B-B14F-4D97-AF65-F5344CB8AC3E}">
        <p14:creationId xmlns:p14="http://schemas.microsoft.com/office/powerpoint/2010/main" val="382231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3564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0" y="44450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Arial Rounded MT Bold" charset="0"/>
            </a:endParaRPr>
          </a:p>
        </p:txBody>
      </p:sp>
      <p:pic>
        <p:nvPicPr>
          <p:cNvPr id="40964" name="Picture 6" descr="saffir-simpson-sm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3"/>
          <a:stretch/>
        </p:blipFill>
        <p:spPr bwMode="auto">
          <a:xfrm>
            <a:off x="152400" y="76200"/>
            <a:ext cx="2743200" cy="24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0180904.1445.goes16.x.vis1km.06LFLORENCE.x.100p0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"/>
            <a:ext cx="3739968" cy="3657600"/>
          </a:xfrm>
          <a:prstGeom prst="rect">
            <a:avLst/>
          </a:prstGeom>
        </p:spPr>
      </p:pic>
      <p:sp>
        <p:nvSpPr>
          <p:cNvPr id="9" name="TextBox 25"/>
          <p:cNvSpPr txBox="1">
            <a:spLocks noChangeArrowheads="1"/>
          </p:cNvSpPr>
          <p:nvPr/>
        </p:nvSpPr>
        <p:spPr bwMode="auto">
          <a:xfrm flipH="1">
            <a:off x="6217920" y="3236976"/>
            <a:ext cx="2468880" cy="320040"/>
          </a:xfrm>
          <a:prstGeom prst="rect">
            <a:avLst/>
          </a:prstGeom>
          <a:solidFill>
            <a:srgbClr val="1C1C1C">
              <a:alpha val="39000"/>
            </a:srgbClr>
          </a:solidFill>
          <a:ln w="38100" cmpd="sng">
            <a:solidFill>
              <a:srgbClr val="F9FFBD"/>
            </a:solidFill>
            <a:miter lim="800000"/>
            <a:headEnd/>
            <a:tailEnd/>
          </a:ln>
        </p:spPr>
        <p:txBody>
          <a:bodyPr wrap="square" tIns="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b="1" dirty="0">
                <a:solidFill>
                  <a:srgbClr val="F9FFB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Category 1 Florence</a:t>
            </a:r>
          </a:p>
        </p:txBody>
      </p:sp>
      <p:cxnSp>
        <p:nvCxnSpPr>
          <p:cNvPr id="10" name="Straight Arrow Connector 28"/>
          <p:cNvCxnSpPr>
            <a:cxnSpLocks noChangeShapeType="1"/>
          </p:cNvCxnSpPr>
          <p:nvPr/>
        </p:nvCxnSpPr>
        <p:spPr bwMode="auto">
          <a:xfrm flipV="1">
            <a:off x="2724912" y="1905000"/>
            <a:ext cx="3828288" cy="476250"/>
          </a:xfrm>
          <a:prstGeom prst="straightConnector1">
            <a:avLst/>
          </a:prstGeom>
          <a:noFill/>
          <a:ln w="92075">
            <a:solidFill>
              <a:srgbClr val="FFFF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3480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3564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0" y="44450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Arial Rounded MT Bold" charset="0"/>
            </a:endParaRPr>
          </a:p>
        </p:txBody>
      </p:sp>
      <p:pic>
        <p:nvPicPr>
          <p:cNvPr id="40964" name="Picture 6" descr="saffir-simpson-sm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3"/>
          <a:stretch/>
        </p:blipFill>
        <p:spPr bwMode="auto">
          <a:xfrm>
            <a:off x="152400" y="76200"/>
            <a:ext cx="2743200" cy="24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0180904.1445.goes16.x.vis1km.06LFLORENCE.x.100p0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"/>
            <a:ext cx="3739968" cy="3657600"/>
          </a:xfrm>
          <a:prstGeom prst="rect">
            <a:avLst/>
          </a:prstGeom>
        </p:spPr>
      </p:pic>
      <p:cxnSp>
        <p:nvCxnSpPr>
          <p:cNvPr id="10" name="Straight Arrow Connector 28"/>
          <p:cNvCxnSpPr>
            <a:cxnSpLocks noChangeShapeType="1"/>
          </p:cNvCxnSpPr>
          <p:nvPr/>
        </p:nvCxnSpPr>
        <p:spPr bwMode="auto">
          <a:xfrm flipV="1">
            <a:off x="2724912" y="1905000"/>
            <a:ext cx="3828288" cy="476250"/>
          </a:xfrm>
          <a:prstGeom prst="straightConnector1">
            <a:avLst/>
          </a:prstGeom>
          <a:noFill/>
          <a:ln w="92075">
            <a:solidFill>
              <a:srgbClr val="FFFF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" name="Picture 4" descr="20180910.1745.goes16.x.vis1km.06LFLORENCE.x.100p0p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8" y="2667000"/>
            <a:ext cx="4194432" cy="4102055"/>
          </a:xfrm>
          <a:prstGeom prst="rect">
            <a:avLst/>
          </a:prstGeom>
        </p:spPr>
      </p:pic>
      <p:sp>
        <p:nvSpPr>
          <p:cNvPr id="13" name="TextBox 25"/>
          <p:cNvSpPr txBox="1">
            <a:spLocks noChangeArrowheads="1"/>
          </p:cNvSpPr>
          <p:nvPr/>
        </p:nvSpPr>
        <p:spPr bwMode="auto">
          <a:xfrm flipH="1">
            <a:off x="2221992" y="6245352"/>
            <a:ext cx="2368296" cy="323165"/>
          </a:xfrm>
          <a:prstGeom prst="rect">
            <a:avLst/>
          </a:prstGeom>
          <a:solidFill>
            <a:srgbClr val="1C1C1C">
              <a:alpha val="40000"/>
            </a:srgbClr>
          </a:solidFill>
          <a:ln w="38100" cmpd="sng">
            <a:solidFill>
              <a:srgbClr val="FC4E05"/>
            </a:solidFill>
            <a:miter lim="800000"/>
            <a:headEnd/>
            <a:tailEnd/>
          </a:ln>
        </p:spPr>
        <p:txBody>
          <a:bodyPr wrap="square" tIns="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FC4E0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Category 4 Florence</a:t>
            </a:r>
          </a:p>
        </p:txBody>
      </p:sp>
      <p:cxnSp>
        <p:nvCxnSpPr>
          <p:cNvPr id="14" name="Straight Arrow Connector 28"/>
          <p:cNvCxnSpPr>
            <a:cxnSpLocks noChangeShapeType="1"/>
          </p:cNvCxnSpPr>
          <p:nvPr/>
        </p:nvCxnSpPr>
        <p:spPr bwMode="auto">
          <a:xfrm>
            <a:off x="914400" y="1295400"/>
            <a:ext cx="457200" cy="2286000"/>
          </a:xfrm>
          <a:prstGeom prst="straightConnector1">
            <a:avLst/>
          </a:prstGeom>
          <a:noFill/>
          <a:ln w="92075">
            <a:solidFill>
              <a:srgbClr val="FF64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25">
            <a:extLst>
              <a:ext uri="{FF2B5EF4-FFF2-40B4-BE49-F238E27FC236}">
                <a16:creationId xmlns:a16="http://schemas.microsoft.com/office/drawing/2014/main" id="{F88996E4-C5B2-2841-A85D-C47496139BD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17920" y="3236976"/>
            <a:ext cx="2468880" cy="320040"/>
          </a:xfrm>
          <a:prstGeom prst="rect">
            <a:avLst/>
          </a:prstGeom>
          <a:solidFill>
            <a:srgbClr val="1C1C1C">
              <a:alpha val="39000"/>
            </a:srgbClr>
          </a:solidFill>
          <a:ln w="38100" cmpd="sng">
            <a:solidFill>
              <a:srgbClr val="F9FFBD"/>
            </a:solidFill>
            <a:miter lim="800000"/>
            <a:headEnd/>
            <a:tailEnd/>
          </a:ln>
        </p:spPr>
        <p:txBody>
          <a:bodyPr wrap="square" tIns="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b="1" dirty="0">
                <a:solidFill>
                  <a:srgbClr val="F9FFB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Category 1 Florence</a:t>
            </a:r>
          </a:p>
        </p:txBody>
      </p:sp>
    </p:spTree>
    <p:extLst>
      <p:ext uri="{BB962C8B-B14F-4D97-AF65-F5344CB8AC3E}">
        <p14:creationId xmlns:p14="http://schemas.microsoft.com/office/powerpoint/2010/main" val="190888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3564"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0" y="42956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 dirty="0">
              <a:latin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66" y="240844"/>
            <a:ext cx="8848558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Atlantic Ocean hurricane </a:t>
            </a:r>
            <a:r>
              <a:rPr lang="en-US" sz="29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names repeat every six years</a:t>
            </a:r>
            <a: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, </a:t>
            </a:r>
            <a:r>
              <a:rPr lang="en-US" sz="29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unless</a:t>
            </a:r>
            <a: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the name is </a:t>
            </a:r>
            <a:r>
              <a:rPr lang="en-US" sz="29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retired because</a:t>
            </a:r>
            <a: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the storm</a:t>
            </a:r>
            <a:b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</a:br>
            <a: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was </a:t>
            </a:r>
            <a:r>
              <a:rPr lang="en-US" sz="29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severe</a:t>
            </a:r>
            <a: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and </a:t>
            </a:r>
            <a:r>
              <a:rPr lang="en-US" sz="2900" b="1" u="sng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destructive</a:t>
            </a:r>
            <a:r>
              <a:rPr lang="en-US" sz="2900" b="1" dirty="0"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.</a:t>
            </a:r>
            <a:r>
              <a:rPr lang="en-US" sz="29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Futura Medium" panose="020B0602020204020303" pitchFamily="34" charset="-79"/>
                <a:ea typeface="ＭＳ Ｐゴシック" pitchFamily="-111" charset="-128"/>
                <a:cs typeface="Futura Medium" panose="020B0602020204020303" pitchFamily="34" charset="-79"/>
              </a:rPr>
              <a:t> </a:t>
            </a:r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3397941-0EB4-FDC2-41A4-2544DB6D0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86000"/>
            <a:ext cx="8381070" cy="34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5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kat_i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85903"/>
            <a:ext cx="9144000" cy="278537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300" b="1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 </a:t>
            </a:r>
            <a:r>
              <a:rPr lang="en-US" sz="3300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What is a hurricane</a:t>
            </a:r>
            <a:r>
              <a:rPr lang="en-US" sz="3300" b="1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?</a:t>
            </a:r>
          </a:p>
          <a:p>
            <a:endParaRPr lang="en-US" sz="1600" b="1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buFont typeface="Wingdings" charset="0"/>
              <a:buChar char=""/>
            </a:pP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A 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hurricane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(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typhoon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= Pacific,</a:t>
            </a:r>
            <a:b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cyclone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= Indian) is a </a:t>
            </a:r>
            <a: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large</a:t>
            </a:r>
            <a: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,</a:t>
            </a:r>
            <a:b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rotating, </a:t>
            </a:r>
            <a:r>
              <a:rPr lang="en-US" b="1" u="sng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low pressure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area with</a:t>
            </a:r>
            <a:b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u="sng" dirty="0">
                <a:solidFill>
                  <a:srgbClr val="D8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winds &gt;74 miles per hour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.</a:t>
            </a:r>
          </a:p>
          <a:p>
            <a:pPr>
              <a:buFont typeface="Wingdings" charset="0"/>
              <a:buChar char=""/>
            </a:pPr>
            <a:endParaRPr lang="en-US" sz="1000" b="1" dirty="0">
              <a:latin typeface="Helvetica Neue"/>
              <a:cs typeface="Helvetica Neue"/>
            </a:endParaRPr>
          </a:p>
          <a:p>
            <a:pPr>
              <a:buFont typeface="Wingdings" charset="0"/>
              <a:buChar char=""/>
            </a:pPr>
            <a:endParaRPr lang="en-US" sz="2000" b="1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" b="2344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1854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6096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19558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"/>
          <a:stretch>
            <a:fillRect/>
          </a:stretch>
        </p:blipFill>
        <p:spPr bwMode="auto">
          <a:xfrm>
            <a:off x="7188200" y="3276600"/>
            <a:ext cx="18907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76600"/>
            <a:ext cx="521017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43200" y="2738735"/>
            <a:ext cx="37338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Air Force Reserve C-130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3276600"/>
            <a:ext cx="2133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NOAA P-3s</a:t>
            </a:r>
          </a:p>
        </p:txBody>
      </p:sp>
    </p:spTree>
    <p:extLst>
      <p:ext uri="{BB962C8B-B14F-4D97-AF65-F5344CB8AC3E}">
        <p14:creationId xmlns:p14="http://schemas.microsoft.com/office/powerpoint/2010/main" val="98769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5" name="Group 16"/>
          <p:cNvGrpSpPr>
            <a:grpSpLocks noChangeAspect="1"/>
          </p:cNvGrpSpPr>
          <p:nvPr/>
        </p:nvGrpSpPr>
        <p:grpSpPr bwMode="auto">
          <a:xfrm>
            <a:off x="304800" y="46037"/>
            <a:ext cx="3565525" cy="4127500"/>
            <a:chOff x="672" y="616"/>
            <a:chExt cx="2496" cy="2888"/>
          </a:xfrm>
        </p:grpSpPr>
        <p:grpSp>
          <p:nvGrpSpPr>
            <p:cNvPr id="59411" name="Group 14"/>
            <p:cNvGrpSpPr>
              <a:grpSpLocks noChangeAspect="1"/>
            </p:cNvGrpSpPr>
            <p:nvPr/>
          </p:nvGrpSpPr>
          <p:grpSpPr bwMode="auto">
            <a:xfrm>
              <a:off x="672" y="616"/>
              <a:ext cx="2496" cy="2888"/>
              <a:chOff x="672" y="616"/>
              <a:chExt cx="2496" cy="2888"/>
            </a:xfrm>
          </p:grpSpPr>
          <p:grpSp>
            <p:nvGrpSpPr>
              <p:cNvPr id="59413" name="Group 11"/>
              <p:cNvGrpSpPr>
                <a:grpSpLocks noChangeAspect="1"/>
              </p:cNvGrpSpPr>
              <p:nvPr/>
            </p:nvGrpSpPr>
            <p:grpSpPr bwMode="auto">
              <a:xfrm>
                <a:off x="672" y="624"/>
                <a:ext cx="2496" cy="2880"/>
                <a:chOff x="0" y="0"/>
                <a:chExt cx="2496" cy="2880"/>
              </a:xfrm>
            </p:grpSpPr>
            <p:pic>
              <p:nvPicPr>
                <p:cNvPr id="59416" name="Picture 9" descr="e01_160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476" cy="2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9417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2640"/>
                  <a:ext cx="672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41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152" y="616"/>
                <a:ext cx="1536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5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720" y="3264"/>
                <a:ext cx="86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412" name="Oval 15"/>
            <p:cNvSpPr>
              <a:spLocks noChangeAspect="1" noChangeArrowheads="1"/>
            </p:cNvSpPr>
            <p:nvPr/>
          </p:nvSpPr>
          <p:spPr bwMode="auto">
            <a:xfrm>
              <a:off x="1536" y="3264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396" name="Group 20"/>
          <p:cNvGrpSpPr>
            <a:grpSpLocks noChangeAspect="1"/>
          </p:cNvGrpSpPr>
          <p:nvPr/>
        </p:nvGrpSpPr>
        <p:grpSpPr bwMode="auto">
          <a:xfrm>
            <a:off x="1828800" y="4160837"/>
            <a:ext cx="685800" cy="639763"/>
            <a:chOff x="1008" y="3024"/>
            <a:chExt cx="720" cy="672"/>
          </a:xfrm>
        </p:grpSpPr>
        <p:pic>
          <p:nvPicPr>
            <p:cNvPr id="59409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024"/>
              <a:ext cx="64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0" name="Rectangle 19"/>
            <p:cNvSpPr>
              <a:spLocks noChangeAspect="1" noChangeArrowheads="1"/>
            </p:cNvSpPr>
            <p:nvPr/>
          </p:nvSpPr>
          <p:spPr bwMode="auto">
            <a:xfrm>
              <a:off x="1584" y="3120"/>
              <a:ext cx="144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7" name="Line 22"/>
          <p:cNvSpPr>
            <a:spLocks noChangeAspect="1" noChangeShapeType="1"/>
          </p:cNvSpPr>
          <p:nvPr/>
        </p:nvSpPr>
        <p:spPr bwMode="auto">
          <a:xfrm flipV="1">
            <a:off x="2085975" y="46037"/>
            <a:ext cx="1588" cy="40767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Line 23"/>
          <p:cNvSpPr>
            <a:spLocks noChangeShapeType="1"/>
          </p:cNvSpPr>
          <p:nvPr/>
        </p:nvSpPr>
        <p:spPr bwMode="auto">
          <a:xfrm rot="5400000" flipV="1">
            <a:off x="2095500" y="53975"/>
            <a:ext cx="0" cy="403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Line 25"/>
          <p:cNvSpPr>
            <a:spLocks noChangeAspect="1" noChangeShapeType="1"/>
          </p:cNvSpPr>
          <p:nvPr/>
        </p:nvSpPr>
        <p:spPr bwMode="auto">
          <a:xfrm flipH="1">
            <a:off x="73152" y="54864"/>
            <a:ext cx="2020888" cy="2020888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Line 28"/>
          <p:cNvSpPr>
            <a:spLocks noChangeShapeType="1"/>
          </p:cNvSpPr>
          <p:nvPr/>
        </p:nvSpPr>
        <p:spPr bwMode="auto">
          <a:xfrm flipH="1">
            <a:off x="2075688" y="2065336"/>
            <a:ext cx="2057400" cy="2049463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01" name="Group 31"/>
          <p:cNvGrpSpPr>
            <a:grpSpLocks/>
          </p:cNvGrpSpPr>
          <p:nvPr/>
        </p:nvGrpSpPr>
        <p:grpSpPr bwMode="auto">
          <a:xfrm>
            <a:off x="3048000" y="3276600"/>
            <a:ext cx="6096000" cy="3438525"/>
            <a:chOff x="1920" y="2112"/>
            <a:chExt cx="3840" cy="2166"/>
          </a:xfrm>
        </p:grpSpPr>
        <p:graphicFrame>
          <p:nvGraphicFramePr>
            <p:cNvPr id="59394" name="Object 2"/>
            <p:cNvGraphicFramePr>
              <a:graphicFrameLocks noChangeAspect="1"/>
            </p:cNvGraphicFramePr>
            <p:nvPr/>
          </p:nvGraphicFramePr>
          <p:xfrm>
            <a:off x="2112" y="2112"/>
            <a:ext cx="3525" cy="2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SPW 9.0 Graph" r:id="rId5" imgW="7318308" imgH="4495865" progId="SigmaPlotGraphicObject.8">
                    <p:embed/>
                  </p:oleObj>
                </mc:Choice>
                <mc:Fallback>
                  <p:oleObj name="SPW 9.0 Graph" r:id="rId5" imgW="7318308" imgH="4495865" progId="SigmaPlotGraphicObject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247" t="5185"/>
                        <a:stretch>
                          <a:fillRect/>
                        </a:stretch>
                      </p:blipFill>
                      <p:spPr bwMode="auto">
                        <a:xfrm>
                          <a:off x="2112" y="2112"/>
                          <a:ext cx="3525" cy="21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07" name="Text Box 29"/>
            <p:cNvSpPr txBox="1">
              <a:spLocks noChangeArrowheads="1"/>
            </p:cNvSpPr>
            <p:nvPr/>
          </p:nvSpPr>
          <p:spPr bwMode="auto">
            <a:xfrm rot="-5400000">
              <a:off x="1221" y="2955"/>
              <a:ext cx="158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300" b="1" dirty="0"/>
                <a:t>Tangential wind speed (m s</a:t>
              </a:r>
              <a:r>
                <a:rPr lang="en-US" sz="1300" b="1" baseline="30000" dirty="0"/>
                <a:t>-1</a:t>
              </a:r>
              <a:r>
                <a:rPr lang="en-US" sz="1300" b="1" dirty="0"/>
                <a:t>)</a:t>
              </a:r>
              <a:endParaRPr lang="en-US" sz="1400" b="1" dirty="0"/>
            </a:p>
          </p:txBody>
        </p:sp>
        <p:sp>
          <p:nvSpPr>
            <p:cNvPr id="59408" name="Text Box 30"/>
            <p:cNvSpPr txBox="1">
              <a:spLocks noChangeArrowheads="1"/>
            </p:cNvSpPr>
            <p:nvPr/>
          </p:nvSpPr>
          <p:spPr bwMode="auto">
            <a:xfrm rot="5400000">
              <a:off x="4805" y="3220"/>
              <a:ext cx="1728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300" b="1">
                  <a:solidFill>
                    <a:srgbClr val="F30202"/>
                  </a:solidFill>
                </a:rPr>
                <a:t>Vertical wind speed (m s</a:t>
              </a:r>
              <a:r>
                <a:rPr lang="en-US" sz="1300" b="1" baseline="30000">
                  <a:solidFill>
                    <a:srgbClr val="F30202"/>
                  </a:solidFill>
                </a:rPr>
                <a:t>-1</a:t>
              </a:r>
              <a:r>
                <a:rPr lang="en-US" sz="1300" b="1">
                  <a:solidFill>
                    <a:srgbClr val="F30202"/>
                  </a:solidFill>
                </a:rPr>
                <a:t>)</a:t>
              </a:r>
              <a:endParaRPr lang="en-US" sz="1400" b="1">
                <a:solidFill>
                  <a:srgbClr val="F30202"/>
                </a:solidFill>
              </a:endParaRPr>
            </a:p>
          </p:txBody>
        </p:sp>
      </p:grpSp>
      <p:sp>
        <p:nvSpPr>
          <p:cNvPr id="59402" name="Rectangle 33"/>
          <p:cNvSpPr>
            <a:spLocks noChangeArrowheads="1"/>
          </p:cNvSpPr>
          <p:nvPr/>
        </p:nvSpPr>
        <p:spPr bwMode="auto">
          <a:xfrm>
            <a:off x="1919288" y="3886200"/>
            <a:ext cx="76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Text Box 34"/>
          <p:cNvSpPr txBox="1">
            <a:spLocks noChangeArrowheads="1"/>
          </p:cNvSpPr>
          <p:nvPr/>
        </p:nvSpPr>
        <p:spPr bwMode="auto">
          <a:xfrm>
            <a:off x="4038600" y="0"/>
            <a:ext cx="5105400" cy="32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    “Figure 4”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flight path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and</a:t>
            </a:r>
            <a:b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     </a:t>
            </a:r>
            <a:r>
              <a:rPr lang="en-US" sz="2500" b="1" u="sng" dirty="0">
                <a:solidFill>
                  <a:srgbClr val="00CD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precipitation structure</a:t>
            </a:r>
            <a:r>
              <a:rPr lang="en-US" sz="2500" b="1" dirty="0">
                <a:solidFill>
                  <a:srgbClr val="00CD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</a:t>
            </a:r>
            <a:b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     </a:t>
            </a:r>
            <a:r>
              <a:rPr lang="en-US" sz="2500" b="1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Hurricane Elena (1985)</a:t>
            </a:r>
          </a:p>
          <a:p>
            <a:pPr>
              <a:spcBef>
                <a:spcPct val="50000"/>
              </a:spcBef>
            </a:pPr>
            <a:endParaRPr lang="en-US" sz="7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spcBef>
                <a:spcPct val="50000"/>
              </a:spcBef>
            </a:pP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 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Wind speed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and </a:t>
            </a:r>
            <a:r>
              <a:rPr lang="en-US" sz="2500" b="1" u="sng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vertical air</a:t>
            </a:r>
            <a:br>
              <a:rPr lang="en-US" sz="2500" b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</a:t>
            </a:r>
            <a:r>
              <a:rPr lang="en-US" sz="2500" b="1" u="sng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motion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at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1 mile above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the</a:t>
            </a:r>
            <a:b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  </a:t>
            </a:r>
            <a:r>
              <a:rPr lang="en-US" sz="2500" b="1" u="sng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ground</a:t>
            </a:r>
            <a:r>
              <a:rPr lang="en-US" sz="2500" b="1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along the </a:t>
            </a:r>
            <a:r>
              <a:rPr lang="en-US" sz="2500" b="1" u="sng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southern</a:t>
            </a:r>
            <a:br>
              <a:rPr lang="en-US" sz="2500" b="1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</a:t>
            </a:r>
            <a:r>
              <a:rPr lang="en-US" sz="2500" b="1" u="sng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flight path</a:t>
            </a:r>
            <a:r>
              <a:rPr lang="en-US" sz="2500" b="1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59404" name="Rectangle 35"/>
          <p:cNvSpPr>
            <a:spLocks noChangeArrowheads="1"/>
          </p:cNvSpPr>
          <p:nvPr/>
        </p:nvSpPr>
        <p:spPr bwMode="auto">
          <a:xfrm>
            <a:off x="78455" y="6477000"/>
            <a:ext cx="31219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Corbosiero et al. (2005, 2006)</a:t>
            </a:r>
          </a:p>
        </p:txBody>
      </p:sp>
      <p:sp>
        <p:nvSpPr>
          <p:cNvPr id="59405" name="AutoShape 36"/>
          <p:cNvSpPr>
            <a:spLocks noChangeArrowheads="1"/>
          </p:cNvSpPr>
          <p:nvPr/>
        </p:nvSpPr>
        <p:spPr bwMode="auto">
          <a:xfrm rot="20072888">
            <a:off x="3637481" y="574675"/>
            <a:ext cx="1119188" cy="457200"/>
          </a:xfrm>
          <a:prstGeom prst="leftArrow">
            <a:avLst>
              <a:gd name="adj1" fmla="val 50000"/>
              <a:gd name="adj2" fmla="val 56812"/>
            </a:avLst>
          </a:prstGeom>
          <a:solidFill>
            <a:srgbClr val="00CA0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AutoShape 37"/>
          <p:cNvSpPr>
            <a:spLocks noChangeArrowheads="1"/>
          </p:cNvSpPr>
          <p:nvPr/>
        </p:nvSpPr>
        <p:spPr bwMode="auto">
          <a:xfrm rot="13357991">
            <a:off x="6182875" y="2855146"/>
            <a:ext cx="599518" cy="457200"/>
          </a:xfrm>
          <a:prstGeom prst="leftArrow">
            <a:avLst>
              <a:gd name="adj1" fmla="val 50000"/>
              <a:gd name="adj2" fmla="val 3645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sonde operator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76200"/>
            <a:ext cx="4256757" cy="2835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400" y="3352800"/>
            <a:ext cx="4800600" cy="3124200"/>
            <a:chOff x="4484674" y="0"/>
            <a:chExt cx="4659326" cy="2961031"/>
          </a:xfrm>
        </p:grpSpPr>
        <p:pic>
          <p:nvPicPr>
            <p:cNvPr id="9" name="Picture 8" descr="20110822N1_track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87"/>
            <a:stretch/>
          </p:blipFill>
          <p:spPr>
            <a:xfrm>
              <a:off x="4484674" y="0"/>
              <a:ext cx="4659326" cy="2961031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</p:spPr>
        </p:pic>
        <p:pic>
          <p:nvPicPr>
            <p:cNvPr id="18" name="Picture 17" descr="normal_ian-symbol-weather-hurricane-n-hemispher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1752600"/>
              <a:ext cx="741491" cy="596900"/>
            </a:xfrm>
            <a:prstGeom prst="rect">
              <a:avLst/>
            </a:prstGeom>
            <a:ln w="28575" cmpd="sng">
              <a:noFill/>
            </a:ln>
          </p:spPr>
        </p:pic>
      </p:grpSp>
      <p:pic>
        <p:nvPicPr>
          <p:cNvPr id="7" name="Picture 6" descr="188156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b="6749"/>
          <a:stretch/>
        </p:blipFill>
        <p:spPr>
          <a:xfrm>
            <a:off x="0" y="0"/>
            <a:ext cx="4495800" cy="2974474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2514600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NOAA G-IV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922" r="7843"/>
          <a:stretch/>
        </p:blipFill>
        <p:spPr>
          <a:xfrm>
            <a:off x="5113894" y="3352800"/>
            <a:ext cx="3801506" cy="3165302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9031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15685"/>
          <a:stretch>
            <a:fillRect/>
          </a:stretch>
        </p:blipFill>
        <p:spPr bwMode="auto">
          <a:xfrm>
            <a:off x="0" y="0"/>
            <a:ext cx="9159875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r="1913"/>
          <a:stretch>
            <a:fillRect/>
          </a:stretch>
        </p:blipFill>
        <p:spPr bwMode="auto">
          <a:xfrm>
            <a:off x="0" y="4149725"/>
            <a:ext cx="31083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124200" y="4240213"/>
            <a:ext cx="6019800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Coastal counties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contain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53%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the</a:t>
            </a:r>
            <a:b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US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population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yet account for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only</a:t>
            </a:r>
            <a:b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17%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of the US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land area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Five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of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the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six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counties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with the</a:t>
            </a:r>
            <a:b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fastest growing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5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coastal populations</a:t>
            </a:r>
            <a:b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are in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Florida</a:t>
            </a:r>
            <a:r>
              <a:rPr lang="en-US" sz="25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and </a:t>
            </a:r>
            <a:r>
              <a:rPr lang="en-US" sz="2500" b="1" u="sng" dirty="0">
                <a:solidFill>
                  <a:srgbClr val="8F232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Georgia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6172200" y="1295400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Helvetica Neue"/>
                <a:cs typeface="Helvetica Neue"/>
              </a:rPr>
              <a:t>Population change 1980-2010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7162800" y="0"/>
            <a:ext cx="2057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Helvetica Neue"/>
                <a:cs typeface="Helvetica Neue"/>
              </a:rPr>
              <a:t>US Census Bureau</a:t>
            </a:r>
            <a:br>
              <a:rPr lang="en-US" sz="1600" b="1" dirty="0">
                <a:solidFill>
                  <a:schemeClr val="bg1"/>
                </a:solidFill>
                <a:latin typeface="Helvetica Neue"/>
                <a:cs typeface="Helvetica Neue"/>
              </a:rPr>
            </a:br>
            <a:r>
              <a:rPr lang="en-US" sz="1600" b="1" dirty="0">
                <a:solidFill>
                  <a:schemeClr val="bg1"/>
                </a:solidFill>
                <a:latin typeface="Helvetica Neue"/>
                <a:cs typeface="Helvetica Neue"/>
              </a:rPr>
              <a:t>NOAA NOS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5903"/>
            <a:ext cx="9144000" cy="40934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300" b="1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 </a:t>
            </a:r>
            <a:r>
              <a:rPr lang="en-US" sz="3300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What is a hurricane</a:t>
            </a:r>
            <a:r>
              <a:rPr lang="en-US" sz="3300" b="1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?</a:t>
            </a:r>
          </a:p>
          <a:p>
            <a:endParaRPr lang="en-US" sz="1600" b="1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buFont typeface="Wingdings" charset="0"/>
              <a:buChar char=""/>
            </a:pP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A 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hurricane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(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typhoon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= Pacific,</a:t>
            </a:r>
            <a:b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cyclone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= Indian) is a </a:t>
            </a:r>
            <a: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large</a:t>
            </a:r>
            <a: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,</a:t>
            </a:r>
            <a:b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rotating, </a:t>
            </a:r>
            <a:r>
              <a:rPr lang="en-US" b="1" u="sng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low pressure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area with</a:t>
            </a:r>
            <a:b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u="sng" dirty="0">
                <a:solidFill>
                  <a:srgbClr val="D8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winds &gt;74 miles per hour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.</a:t>
            </a:r>
          </a:p>
          <a:p>
            <a:pPr>
              <a:buFont typeface="Wingdings" charset="0"/>
              <a:buChar char=""/>
            </a:pPr>
            <a:endParaRPr lang="en-US" sz="1000" b="1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buFont typeface="Wingdings" charset="0"/>
              <a:buChar char=""/>
            </a:pPr>
            <a:endParaRPr lang="en-US" b="1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buFont typeface="Wingdings" charset="0"/>
              <a:buChar char=""/>
            </a:pPr>
            <a:endParaRPr lang="en-US" sz="1000" b="1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buFont typeface="Wingdings" charset="0"/>
              <a:buChar char=""/>
            </a:pP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</a:t>
            </a:r>
            <a: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Air flows</a:t>
            </a:r>
            <a: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counterclockwise</a:t>
            </a:r>
            <a:r>
              <a:rPr lang="en-US" b="1" dirty="0">
                <a:solidFill>
                  <a:srgbClr val="008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</a:t>
            </a:r>
            <a:r>
              <a:rPr lang="en-US" b="1" u="sng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and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inward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, where it </a:t>
            </a:r>
            <a: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converges</a:t>
            </a:r>
            <a:b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u="sng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and rises</a:t>
            </a:r>
            <a:r>
              <a:rPr lang="en-US" b="1" dirty="0">
                <a:solidFill>
                  <a:srgbClr val="00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in the </a:t>
            </a:r>
            <a:r>
              <a:rPr lang="en-US" b="1" u="sng" dirty="0">
                <a:solidFill>
                  <a:srgbClr val="00009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eyewall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, the location of the </a:t>
            </a:r>
            <a:r>
              <a:rPr lang="en-US" b="1" u="sng" dirty="0">
                <a:solidFill>
                  <a:srgbClr val="D8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fastest winds</a:t>
            </a:r>
            <a:br>
              <a:rPr lang="en-US" b="1" u="sng" dirty="0">
                <a:solidFill>
                  <a:srgbClr val="D8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</a:br>
            <a:r>
              <a:rPr lang="en-US" b="1" dirty="0">
                <a:solidFill>
                  <a:srgbClr val="D8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  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and </a:t>
            </a:r>
            <a:r>
              <a:rPr lang="en-US" b="1" u="sng" dirty="0">
                <a:solidFill>
                  <a:srgbClr val="D80000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heaviest rains</a:t>
            </a:r>
            <a:r>
              <a:rPr lang="en-US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19460" name="Picture 24" descr="band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91000"/>
            <a:ext cx="50292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kat_i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54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-76200" y="152400"/>
            <a:ext cx="9296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Where do hurricanes form</a:t>
            </a:r>
            <a:r>
              <a:rPr lang="en-US" sz="3400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sz="3200" b="1" u="sng" dirty="0">
                <a:solidFill>
                  <a:srgbClr val="120A55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Only</a:t>
            </a:r>
            <a:r>
              <a:rPr lang="en-US" sz="3200" b="1" dirty="0">
                <a:solidFill>
                  <a:srgbClr val="120A55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over the tropical oceans!</a:t>
            </a:r>
          </a:p>
        </p:txBody>
      </p:sp>
      <p:pic>
        <p:nvPicPr>
          <p:cNvPr id="20484" name="Picture 4" descr="global_tropical_cyclone_tracks.v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752600"/>
            <a:ext cx="8915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86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52400"/>
            <a:ext cx="9296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When do hurricanes form</a:t>
            </a:r>
            <a:r>
              <a:rPr lang="en-US" sz="3400" b="1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E00903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During the </a:t>
            </a:r>
            <a:r>
              <a:rPr lang="en-US" sz="3200" b="1" u="sng" dirty="0">
                <a:solidFill>
                  <a:srgbClr val="E00903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late summer months</a:t>
            </a:r>
          </a:p>
        </p:txBody>
      </p:sp>
      <p:pic>
        <p:nvPicPr>
          <p:cNvPr id="7" name="Picture 5" descr="peakofseason-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89100"/>
            <a:ext cx="7543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81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8"/>
          <p:cNvSpPr txBox="1">
            <a:spLocks noChangeArrowheads="1"/>
          </p:cNvSpPr>
          <p:nvPr/>
        </p:nvSpPr>
        <p:spPr bwMode="auto">
          <a:xfrm>
            <a:off x="0" y="76200"/>
            <a:ext cx="92964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How many hurricanes form each year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sz="3100" b="1" dirty="0">
                <a:solidFill>
                  <a:srgbClr val="DE382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 average, seven in the Atlantic, but there is</a:t>
            </a:r>
            <a:br>
              <a:rPr lang="en-US" sz="3100" b="1" dirty="0">
                <a:solidFill>
                  <a:srgbClr val="DE382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100" b="1" u="sng" dirty="0">
                <a:solidFill>
                  <a:srgbClr val="DE382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lot of variability</a:t>
            </a:r>
            <a:r>
              <a:rPr lang="en-US" sz="3100" b="1" dirty="0">
                <a:solidFill>
                  <a:srgbClr val="DE382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from year to year!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956AE-57B0-A944-8E3B-3FEB60E91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037" t="1795" r="1715" b="48175"/>
          <a:stretch/>
        </p:blipFill>
        <p:spPr>
          <a:xfrm>
            <a:off x="507112" y="2057400"/>
            <a:ext cx="8129777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42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32"/>
          <p:cNvSpPr txBox="1">
            <a:spLocks noChangeArrowheads="1"/>
          </p:cNvSpPr>
          <p:nvPr/>
        </p:nvSpPr>
        <p:spPr bwMode="auto">
          <a:xfrm>
            <a:off x="0" y="76200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necessary for a hurricane to form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79F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1) A large group of </a:t>
            </a:r>
            <a:r>
              <a:rPr lang="en-US" sz="2800" b="1" u="sng" dirty="0">
                <a:solidFill>
                  <a:srgbClr val="0079F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strong thunderstorms</a:t>
            </a:r>
          </a:p>
        </p:txBody>
      </p:sp>
      <p:pic>
        <p:nvPicPr>
          <p:cNvPr id="5" name="Picture 8" descr="slide0002_image007.gif">
            <a:extLst>
              <a:ext uri="{FF2B5EF4-FFF2-40B4-BE49-F238E27FC236}">
                <a16:creationId xmlns:a16="http://schemas.microsoft.com/office/drawing/2014/main" id="{F4FBD946-16BB-2848-BEC7-2758866A7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47800"/>
            <a:ext cx="43434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37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32"/>
          <p:cNvSpPr txBox="1">
            <a:spLocks noChangeArrowheads="1"/>
          </p:cNvSpPr>
          <p:nvPr/>
        </p:nvSpPr>
        <p:spPr bwMode="auto">
          <a:xfrm>
            <a:off x="0" y="76200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necessary for a hurricane to form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79F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1) A large group of </a:t>
            </a:r>
            <a:r>
              <a:rPr lang="en-US" sz="2800" b="1" u="sng" dirty="0">
                <a:solidFill>
                  <a:srgbClr val="0079F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strong thunderstorms</a:t>
            </a:r>
          </a:p>
        </p:txBody>
      </p:sp>
      <p:pic>
        <p:nvPicPr>
          <p:cNvPr id="24580" name="Picture 7" descr="africanw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47800"/>
            <a:ext cx="39814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slide0002_image007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47800"/>
            <a:ext cx="43434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invest9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 bwMode="auto">
          <a:xfrm>
            <a:off x="1987550" y="4072116"/>
            <a:ext cx="5168900" cy="270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7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" y="73152"/>
            <a:ext cx="9140949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necessary for a hurricane to form</a:t>
            </a:r>
            <a:r>
              <a:rPr lang="en-US" sz="3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2) </a:t>
            </a:r>
            <a:r>
              <a:rPr lang="en-US" sz="2800" b="1" u="sng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Warm sea surface temperatures</a:t>
            </a:r>
            <a:br>
              <a:rPr lang="en-US" sz="2800" b="1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DC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 Greater than 26ºC or 79ºF)</a:t>
            </a:r>
            <a:endParaRPr lang="en-US" sz="28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" name="Picture 2" descr="P8WFlBwH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t="10119" r="6056" b="5287"/>
          <a:stretch/>
        </p:blipFill>
        <p:spPr>
          <a:xfrm>
            <a:off x="1420835" y="1827287"/>
            <a:ext cx="6302330" cy="4878313"/>
          </a:xfrm>
          <a:prstGeom prst="rect">
            <a:avLst/>
          </a:prstGeom>
          <a:solidFill>
            <a:schemeClr val="bg1">
              <a:alpha val="5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EFF4C-D107-F343-A155-ADACC95D09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648" y="5961888"/>
            <a:ext cx="175724" cy="1554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9207177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7724</TotalTime>
  <Words>569</Words>
  <Application>Microsoft Macintosh PowerPoint</Application>
  <PresentationFormat>On-screen Show (4:3)</PresentationFormat>
  <Paragraphs>77</Paragraphs>
  <Slides>23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Futura Medium</vt:lpstr>
      <vt:lpstr>Helvetica Neue</vt:lpstr>
      <vt:lpstr>Wingdings</vt:lpstr>
      <vt:lpstr>Blank Presentation</vt:lpstr>
      <vt:lpstr>SPW 9.0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 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UCLA UCLA</dc:creator>
  <cp:lastModifiedBy>Lazear, Ross</cp:lastModifiedBy>
  <cp:revision>243</cp:revision>
  <dcterms:created xsi:type="dcterms:W3CDTF">2010-04-27T15:42:24Z</dcterms:created>
  <dcterms:modified xsi:type="dcterms:W3CDTF">2022-10-17T18:10:34Z</dcterms:modified>
</cp:coreProperties>
</file>