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51206400" cy="329184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BFE1A"/>
    <a:srgbClr val="00FF00"/>
    <a:srgbClr val="FF00FF"/>
    <a:srgbClr val="FF66FF"/>
    <a:srgbClr val="9423E9"/>
    <a:srgbClr val="00FFFF"/>
    <a:srgbClr val="245A29"/>
    <a:srgbClr val="00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500" autoAdjust="0"/>
    <p:restoredTop sz="98057" autoAdjust="0"/>
  </p:normalViewPr>
  <p:slideViewPr>
    <p:cSldViewPr snapToGrid="0">
      <p:cViewPr>
        <p:scale>
          <a:sx n="50" d="100"/>
          <a:sy n="50" d="100"/>
        </p:scale>
        <p:origin x="328" y="2112"/>
      </p:cViewPr>
      <p:guideLst>
        <p:guide orient="horz" pos="16500"/>
        <p:guide pos="216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533" cy="465230"/>
          </a:xfrm>
          <a:prstGeom prst="rect">
            <a:avLst/>
          </a:prstGeom>
          <a:noFill/>
          <a:ln w="9525">
            <a:noFill/>
            <a:miter lim="800000"/>
            <a:headEnd/>
            <a:tailEnd/>
          </a:ln>
        </p:spPr>
        <p:txBody>
          <a:bodyPr vert="horz" wrap="square" lIns="93144" tIns="46572" rIns="93144" bIns="46572" numCol="1" anchor="t" anchorCtr="0" compatLnSpc="1">
            <a:prstTxWarp prst="textNoShape">
              <a:avLst/>
            </a:prstTxWarp>
          </a:bodyPr>
          <a:lstStyle>
            <a:lvl1pPr defTabSz="931501">
              <a:defRPr sz="1200" smtClean="0"/>
            </a:lvl1pPr>
          </a:lstStyle>
          <a:p>
            <a:pPr>
              <a:defRPr/>
            </a:pPr>
            <a:endParaRPr lang="en-US" dirty="0"/>
          </a:p>
        </p:txBody>
      </p:sp>
      <p:sp>
        <p:nvSpPr>
          <p:cNvPr id="6147" name="Rectangle 3"/>
          <p:cNvSpPr>
            <a:spLocks noGrp="1" noChangeArrowheads="1"/>
          </p:cNvSpPr>
          <p:nvPr>
            <p:ph type="dt" idx="1"/>
          </p:nvPr>
        </p:nvSpPr>
        <p:spPr bwMode="auto">
          <a:xfrm>
            <a:off x="3970480" y="0"/>
            <a:ext cx="3038187" cy="465230"/>
          </a:xfrm>
          <a:prstGeom prst="rect">
            <a:avLst/>
          </a:prstGeom>
          <a:noFill/>
          <a:ln w="9525">
            <a:noFill/>
            <a:miter lim="800000"/>
            <a:headEnd/>
            <a:tailEnd/>
          </a:ln>
        </p:spPr>
        <p:txBody>
          <a:bodyPr vert="horz" wrap="square" lIns="93144" tIns="46572" rIns="93144" bIns="46572" numCol="1" anchor="t" anchorCtr="0" compatLnSpc="1">
            <a:prstTxWarp prst="textNoShape">
              <a:avLst/>
            </a:prstTxWarp>
          </a:bodyPr>
          <a:lstStyle>
            <a:lvl1pPr algn="r" defTabSz="931501">
              <a:defRPr sz="1200" smtClean="0"/>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793750" y="696913"/>
            <a:ext cx="54229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1734" y="4416463"/>
            <a:ext cx="5606933" cy="4182970"/>
          </a:xfrm>
          <a:prstGeom prst="rect">
            <a:avLst/>
          </a:prstGeom>
          <a:noFill/>
          <a:ln w="9525">
            <a:noFill/>
            <a:miter lim="800000"/>
            <a:headEnd/>
            <a:tailEnd/>
          </a:ln>
        </p:spPr>
        <p:txBody>
          <a:bodyPr vert="horz" wrap="square" lIns="93144" tIns="46572" rIns="93144" bIns="4657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29707"/>
            <a:ext cx="3038533" cy="465230"/>
          </a:xfrm>
          <a:prstGeom prst="rect">
            <a:avLst/>
          </a:prstGeom>
          <a:noFill/>
          <a:ln w="9525">
            <a:noFill/>
            <a:miter lim="800000"/>
            <a:headEnd/>
            <a:tailEnd/>
          </a:ln>
        </p:spPr>
        <p:txBody>
          <a:bodyPr vert="horz" wrap="square" lIns="93144" tIns="46572" rIns="93144" bIns="46572" numCol="1" anchor="b" anchorCtr="0" compatLnSpc="1">
            <a:prstTxWarp prst="textNoShape">
              <a:avLst/>
            </a:prstTxWarp>
          </a:bodyPr>
          <a:lstStyle>
            <a:lvl1pPr defTabSz="931501">
              <a:defRPr sz="1200" smtClean="0"/>
            </a:lvl1pPr>
          </a:lstStyle>
          <a:p>
            <a:pPr>
              <a:defRPr/>
            </a:pPr>
            <a:endParaRPr lang="en-US" dirty="0"/>
          </a:p>
        </p:txBody>
      </p:sp>
      <p:sp>
        <p:nvSpPr>
          <p:cNvPr id="6151" name="Rectangle 7"/>
          <p:cNvSpPr>
            <a:spLocks noGrp="1" noChangeArrowheads="1"/>
          </p:cNvSpPr>
          <p:nvPr>
            <p:ph type="sldNum" sz="quarter" idx="5"/>
          </p:nvPr>
        </p:nvSpPr>
        <p:spPr bwMode="auto">
          <a:xfrm>
            <a:off x="3970480" y="8829707"/>
            <a:ext cx="3038187" cy="465230"/>
          </a:xfrm>
          <a:prstGeom prst="rect">
            <a:avLst/>
          </a:prstGeom>
          <a:noFill/>
          <a:ln w="9525">
            <a:noFill/>
            <a:miter lim="800000"/>
            <a:headEnd/>
            <a:tailEnd/>
          </a:ln>
        </p:spPr>
        <p:txBody>
          <a:bodyPr vert="horz" wrap="square" lIns="93144" tIns="46572" rIns="93144" bIns="46572" numCol="1" anchor="b" anchorCtr="0" compatLnSpc="1">
            <a:prstTxWarp prst="textNoShape">
              <a:avLst/>
            </a:prstTxWarp>
          </a:bodyPr>
          <a:lstStyle>
            <a:lvl1pPr algn="r" defTabSz="931501">
              <a:defRPr sz="1200" smtClean="0"/>
            </a:lvl1pPr>
          </a:lstStyle>
          <a:p>
            <a:pPr>
              <a:defRPr/>
            </a:pPr>
            <a:fld id="{93B867C2-E9C9-44D1-A156-BB5201965B63}" type="slidenum">
              <a:rPr lang="en-US"/>
              <a:pPr>
                <a:defRPr/>
              </a:pPr>
              <a:t>‹#›</a:t>
            </a:fld>
            <a:endParaRPr lang="en-US" dirty="0"/>
          </a:p>
        </p:txBody>
      </p:sp>
    </p:spTree>
    <p:extLst>
      <p:ext uri="{BB962C8B-B14F-4D97-AF65-F5344CB8AC3E}">
        <p14:creationId xmlns:p14="http://schemas.microsoft.com/office/powerpoint/2010/main" val="2467149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9A122BE8-CBF6-4765-BF88-D16F157ED428}" type="slidenum">
              <a:rPr lang="en-US"/>
              <a:pPr/>
              <a:t>1</a:t>
            </a:fld>
            <a:endParaRPr lang="en-US" dirty="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r>
              <a:rPr lang="en-US" dirty="0" smtClean="0"/>
              <a:t>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3" y="10226675"/>
            <a:ext cx="43526075"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325" y="18653125"/>
            <a:ext cx="35845750"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D5C5752-1AE0-4E36-80ED-423308FFA93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786FF2E-4873-4BFA-AB48-F53FD1C408D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275" y="1314450"/>
            <a:ext cx="11520488" cy="28093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60638" y="1314450"/>
            <a:ext cx="34412237" cy="28093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F177731-1C17-4B12-99FA-C21473957EC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9705753-6853-484A-A155-646D529840B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0" y="21153438"/>
            <a:ext cx="43526075"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0" y="13952538"/>
            <a:ext cx="43526075"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AD58E43-B371-465D-B5B5-132DAA7460E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0638" y="7681913"/>
            <a:ext cx="22966362" cy="2172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79400" y="7681913"/>
            <a:ext cx="22966363" cy="2172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3FDF885-A1AF-4A4B-B108-0FB31BE1395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317625"/>
            <a:ext cx="46085125"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638" y="7369175"/>
            <a:ext cx="2262505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60638" y="10439400"/>
            <a:ext cx="2262505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775" y="7369175"/>
            <a:ext cx="22632988"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6012775" y="10439400"/>
            <a:ext cx="22632988"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41B1AC2-6634-4747-A8E0-E22E0C527BF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6315D74-F48A-4CEA-A1C6-C99361B1A8D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3245652-B4E0-42D4-A774-7FD31040835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311275"/>
            <a:ext cx="1684655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0019963" y="1311275"/>
            <a:ext cx="286258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638" y="6888163"/>
            <a:ext cx="1684655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CF35CC6-DE65-477E-B1E3-E122C940E95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5" y="23042563"/>
            <a:ext cx="30724475"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0036175" y="2941638"/>
            <a:ext cx="30724475"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0036175" y="25763538"/>
            <a:ext cx="30724475"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E2C5090-BB54-44D4-ACB6-2D56751E4C3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60638" y="1314450"/>
            <a:ext cx="46085125" cy="5486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560638" y="7681913"/>
            <a:ext cx="46085125" cy="2172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560638" y="29979938"/>
            <a:ext cx="11947525"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17495838" y="29979938"/>
            <a:ext cx="16214725"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36698238" y="29979938"/>
            <a:ext cx="11947525"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EC37E95-CD08-4A89-9034-89F8CE1ED1F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gif"/><Relationship Id="rId14" Type="http://schemas.openxmlformats.org/officeDocument/2006/relationships/image" Target="../media/image12.gif"/><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52" y="26212800"/>
            <a:ext cx="7760208" cy="6138672"/>
          </a:xfrm>
          <a:prstGeom prst="rect">
            <a:avLst/>
          </a:prstGeom>
          <a:ln>
            <a:solidFill>
              <a:schemeClr val="tx1"/>
            </a:solidFill>
          </a:ln>
        </p:spPr>
      </p:pic>
      <p:pic>
        <p:nvPicPr>
          <p:cNvPr id="232" name="Picture 231" descr="Fig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2118" y="1275306"/>
            <a:ext cx="11440414" cy="7552493"/>
          </a:xfrm>
          <a:prstGeom prst="rect">
            <a:avLst/>
          </a:prstGeom>
          <a:ln>
            <a:solidFill>
              <a:schemeClr val="tx1"/>
            </a:solidFill>
          </a:ln>
        </p:spPr>
      </p:pic>
      <p:pic>
        <p:nvPicPr>
          <p:cNvPr id="24" name="Picture 23" descr="Fig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3" y="26209340"/>
            <a:ext cx="7760208" cy="6138672"/>
          </a:xfrm>
          <a:prstGeom prst="rect">
            <a:avLst/>
          </a:prstGeom>
          <a:ln>
            <a:solidFill>
              <a:schemeClr val="tx1"/>
            </a:solidFill>
          </a:ln>
        </p:spPr>
      </p:pic>
      <p:pic>
        <p:nvPicPr>
          <p:cNvPr id="14" name="Picture 13" descr="Fig1.png"/>
          <p:cNvPicPr>
            <a:picLocks noChangeAspect="1"/>
          </p:cNvPicPr>
          <p:nvPr/>
        </p:nvPicPr>
        <p:blipFill rotWithShape="1">
          <a:blip r:embed="rId6">
            <a:extLst>
              <a:ext uri="{28A0092B-C50C-407E-A947-70E740481C1C}">
                <a14:useLocalDpi xmlns:a14="http://schemas.microsoft.com/office/drawing/2010/main" val="0"/>
              </a:ext>
            </a:extLst>
          </a:blip>
          <a:srcRect l="6019" t="2696" b="3644"/>
          <a:stretch/>
        </p:blipFill>
        <p:spPr>
          <a:xfrm>
            <a:off x="14489518" y="4329470"/>
            <a:ext cx="5107937" cy="4618100"/>
          </a:xfrm>
          <a:prstGeom prst="rect">
            <a:avLst/>
          </a:prstGeom>
          <a:ln>
            <a:solidFill>
              <a:srgbClr val="000000"/>
            </a:solidFill>
          </a:ln>
        </p:spPr>
      </p:pic>
      <p:sp>
        <p:nvSpPr>
          <p:cNvPr id="3" name="Rectangle 2"/>
          <p:cNvSpPr/>
          <p:nvPr/>
        </p:nvSpPr>
        <p:spPr>
          <a:xfrm>
            <a:off x="67939" y="85774"/>
            <a:ext cx="50977800" cy="32851868"/>
          </a:xfrm>
          <a:prstGeom prst="rect">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17634" y="3480468"/>
            <a:ext cx="24515629" cy="707886"/>
          </a:xfrm>
          <a:prstGeom prst="rect">
            <a:avLst/>
          </a:prstGeom>
          <a:solidFill>
            <a:srgbClr val="006600"/>
          </a:solid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Introduction: </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83" name="TextBox 82"/>
          <p:cNvSpPr txBox="1"/>
          <p:nvPr/>
        </p:nvSpPr>
        <p:spPr>
          <a:xfrm>
            <a:off x="346362" y="11230854"/>
            <a:ext cx="24602353" cy="707886"/>
          </a:xfrm>
          <a:prstGeom prst="rect">
            <a:avLst/>
          </a:prstGeom>
          <a:solidFill>
            <a:srgbClr val="006600"/>
          </a:solid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Synoptic and Mesoscale Overview</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TextBox 6"/>
          <p:cNvSpPr txBox="1"/>
          <p:nvPr/>
        </p:nvSpPr>
        <p:spPr>
          <a:xfrm>
            <a:off x="5467766" y="2069468"/>
            <a:ext cx="14647030" cy="707886"/>
          </a:xfrm>
          <a:prstGeom prst="rect">
            <a:avLst/>
          </a:prstGeom>
          <a:noFill/>
        </p:spPr>
        <p:txBody>
          <a:bodyPr wrap="square" rtlCol="0">
            <a:spAutoFit/>
          </a:bodyPr>
          <a:lstStyle/>
          <a:p>
            <a:pPr algn="ctr"/>
            <a:r>
              <a:rPr lang="en-US" sz="4000" b="1" i="1" dirty="0" smtClean="0">
                <a:latin typeface="Cambria" pitchFamily="18" charset="0"/>
              </a:rPr>
              <a:t>Nicholas D. Metz</a:t>
            </a:r>
            <a:r>
              <a:rPr lang="en-US" sz="4000" b="1" i="1" baseline="30000" dirty="0" smtClean="0">
                <a:latin typeface="Cambria" pitchFamily="18" charset="0"/>
              </a:rPr>
              <a:t>1</a:t>
            </a:r>
            <a:r>
              <a:rPr lang="en-US" sz="4000" b="1" i="1" dirty="0" smtClean="0">
                <a:latin typeface="Cambria" pitchFamily="18" charset="0"/>
              </a:rPr>
              <a:t> and Ross A. Lazear</a:t>
            </a:r>
            <a:r>
              <a:rPr lang="en-US" sz="4000" b="1" i="1" baseline="30000" dirty="0" smtClean="0">
                <a:latin typeface="Cambria" pitchFamily="18" charset="0"/>
              </a:rPr>
              <a:t>2</a:t>
            </a:r>
            <a:r>
              <a:rPr lang="en-US" sz="4000" b="1" i="1" dirty="0" smtClean="0">
                <a:latin typeface="Cambria" pitchFamily="18" charset="0"/>
              </a:rPr>
              <a:t>						</a:t>
            </a:r>
            <a:endParaRPr lang="en-US" sz="4000" b="1" i="1" dirty="0">
              <a:latin typeface="Cambria" pitchFamily="18" charset="0"/>
            </a:endParaRPr>
          </a:p>
        </p:txBody>
      </p:sp>
      <p:sp>
        <p:nvSpPr>
          <p:cNvPr id="70" name="TextBox 69"/>
          <p:cNvSpPr txBox="1"/>
          <p:nvPr/>
        </p:nvSpPr>
        <p:spPr>
          <a:xfrm>
            <a:off x="25246757" y="31448838"/>
            <a:ext cx="25684933" cy="1446550"/>
          </a:xfrm>
          <a:prstGeom prst="rect">
            <a:avLst/>
          </a:prstGeom>
          <a:noFill/>
        </p:spPr>
        <p:txBody>
          <a:bodyPr wrap="square" rtlCol="0">
            <a:spAutoFit/>
          </a:bodyPr>
          <a:lstStyle/>
          <a:p>
            <a:pPr algn="just"/>
            <a:r>
              <a:rPr lang="en-US" sz="3200" b="1" i="1" dirty="0" smtClean="0">
                <a:latin typeface="Cambria" pitchFamily="18" charset="0"/>
              </a:rPr>
              <a:t>References:</a:t>
            </a:r>
            <a:r>
              <a:rPr lang="en-US" sz="2800" dirty="0" smtClean="0"/>
              <a:t> </a:t>
            </a:r>
            <a:r>
              <a:rPr lang="en-US" sz="2800" dirty="0" err="1" smtClean="0"/>
              <a:t>Bosart</a:t>
            </a:r>
            <a:r>
              <a:rPr lang="en-US" sz="2800" dirty="0" smtClean="0"/>
              <a:t>, L. F., A. </a:t>
            </a:r>
            <a:r>
              <a:rPr lang="en-US" sz="2800" dirty="0" err="1"/>
              <a:t>Seimon</a:t>
            </a:r>
            <a:r>
              <a:rPr lang="en-US" sz="2800" dirty="0"/>
              <a:t>, </a:t>
            </a:r>
            <a:r>
              <a:rPr lang="en-US" sz="2800" dirty="0" smtClean="0"/>
              <a:t>K. </a:t>
            </a:r>
            <a:r>
              <a:rPr lang="en-US" sz="2800" dirty="0"/>
              <a:t>D. </a:t>
            </a:r>
            <a:r>
              <a:rPr lang="en-US" sz="2800" dirty="0" err="1"/>
              <a:t>LaPenta</a:t>
            </a:r>
            <a:r>
              <a:rPr lang="en-US" sz="2800" dirty="0"/>
              <a:t>, and </a:t>
            </a:r>
            <a:r>
              <a:rPr lang="en-US" sz="2800" dirty="0" smtClean="0"/>
              <a:t>M. </a:t>
            </a:r>
            <a:r>
              <a:rPr lang="en-US" sz="2800" dirty="0"/>
              <a:t>J. Dickinson, 2006: </a:t>
            </a:r>
            <a:r>
              <a:rPr lang="en-US" sz="2800" dirty="0" err="1"/>
              <a:t>Supercell</a:t>
            </a:r>
            <a:r>
              <a:rPr lang="en-US" sz="2800" dirty="0"/>
              <a:t> </a:t>
            </a:r>
            <a:r>
              <a:rPr lang="en-US" sz="2800" dirty="0" err="1"/>
              <a:t>Tornadogenesis</a:t>
            </a:r>
            <a:r>
              <a:rPr lang="en-US" sz="2800" dirty="0"/>
              <a:t> over Complex Terrain: The Great Barrington, Massachusetts, Tornado on 29 May 1995. </a:t>
            </a:r>
            <a:r>
              <a:rPr lang="en-US" sz="2800" i="1" dirty="0" err="1"/>
              <a:t>Wea</a:t>
            </a:r>
            <a:r>
              <a:rPr lang="en-US" sz="2800" i="1" dirty="0"/>
              <a:t>. Forecasting</a:t>
            </a:r>
            <a:r>
              <a:rPr lang="en-US" sz="2800" dirty="0"/>
              <a:t>, </a:t>
            </a:r>
            <a:r>
              <a:rPr lang="en-US" sz="2800" b="1" dirty="0"/>
              <a:t>21</a:t>
            </a:r>
            <a:r>
              <a:rPr lang="en-US" sz="2800" dirty="0"/>
              <a:t>, 897–</a:t>
            </a:r>
            <a:r>
              <a:rPr lang="en-US" sz="2800"/>
              <a:t>922</a:t>
            </a:r>
            <a:r>
              <a:rPr lang="en-US" sz="2800" smtClean="0"/>
              <a:t>.</a:t>
            </a:r>
            <a:endParaRPr lang="en-US" sz="2800" b="1" i="1" dirty="0" smtClean="0">
              <a:latin typeface="Cambria" pitchFamily="18" charset="0"/>
            </a:endParaRPr>
          </a:p>
          <a:p>
            <a:pPr algn="just"/>
            <a:r>
              <a:rPr lang="en-US" sz="2800" b="1" i="1" dirty="0" smtClean="0">
                <a:latin typeface="Cambria" pitchFamily="18" charset="0"/>
              </a:rPr>
              <a:t>Acknowledgements</a:t>
            </a:r>
            <a:r>
              <a:rPr lang="en-US" sz="2800" b="1" dirty="0" smtClean="0">
                <a:latin typeface="Cambria" pitchFamily="18" charset="0"/>
              </a:rPr>
              <a:t>: </a:t>
            </a:r>
            <a:r>
              <a:rPr lang="en-US" sz="2400" dirty="0" smtClean="0">
                <a:latin typeface="+mn-lt"/>
              </a:rPr>
              <a:t>Funding for this research was provided by the HWS Provost Office.</a:t>
            </a:r>
            <a:r>
              <a:rPr lang="en-US" sz="2400" dirty="0" smtClean="0"/>
              <a:t> </a:t>
            </a:r>
            <a:endParaRPr lang="en-US" sz="2400" dirty="0"/>
          </a:p>
        </p:txBody>
      </p:sp>
      <p:cxnSp>
        <p:nvCxnSpPr>
          <p:cNvPr id="9" name="Straight Connector 8"/>
          <p:cNvCxnSpPr/>
          <p:nvPr/>
        </p:nvCxnSpPr>
        <p:spPr>
          <a:xfrm>
            <a:off x="25128323" y="357800"/>
            <a:ext cx="0" cy="32033151"/>
          </a:xfrm>
          <a:prstGeom prst="line">
            <a:avLst/>
          </a:prstGeom>
          <a:ln w="762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5462495" y="31504546"/>
            <a:ext cx="25397877" cy="0"/>
          </a:xfrm>
          <a:prstGeom prst="line">
            <a:avLst/>
          </a:prstGeom>
          <a:ln w="76200">
            <a:solidFill>
              <a:srgbClr val="006600"/>
            </a:solidFill>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25309829" y="331012"/>
            <a:ext cx="25337264" cy="720953"/>
          </a:xfrm>
          <a:prstGeom prst="rect">
            <a:avLst/>
          </a:prstGeom>
          <a:solidFill>
            <a:srgbClr val="006600"/>
          </a:solid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Radar Evolution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cont.: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185" name="TextBox 184"/>
          <p:cNvSpPr txBox="1"/>
          <p:nvPr/>
        </p:nvSpPr>
        <p:spPr>
          <a:xfrm>
            <a:off x="25416308" y="26058888"/>
            <a:ext cx="25382620" cy="720954"/>
          </a:xfrm>
          <a:prstGeom prst="rect">
            <a:avLst/>
          </a:prstGeom>
          <a:solidFill>
            <a:srgbClr val="245A29"/>
          </a:solid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Summary and Future Work: </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10" name="Rectangle 9"/>
          <p:cNvSpPr/>
          <p:nvPr/>
        </p:nvSpPr>
        <p:spPr>
          <a:xfrm>
            <a:off x="11565662" y="4738237"/>
            <a:ext cx="13461805" cy="646331"/>
          </a:xfrm>
          <a:prstGeom prst="rect">
            <a:avLst/>
          </a:prstGeom>
        </p:spPr>
        <p:txBody>
          <a:bodyPr wrap="square">
            <a:spAutoFit/>
          </a:bodyPr>
          <a:lstStyle/>
          <a:p>
            <a:pPr algn="just"/>
            <a:r>
              <a:rPr lang="en-US" sz="3600" dirty="0" smtClean="0">
                <a:latin typeface="Calibri" pitchFamily="34" charset="0"/>
              </a:rPr>
              <a:t>	</a:t>
            </a:r>
            <a:endParaRPr lang="en-US" sz="3600" dirty="0">
              <a:latin typeface="Cambria" pitchFamily="18" charset="0"/>
            </a:endParaRPr>
          </a:p>
        </p:txBody>
      </p:sp>
      <p:sp>
        <p:nvSpPr>
          <p:cNvPr id="235" name="TextBox 234"/>
          <p:cNvSpPr txBox="1"/>
          <p:nvPr/>
        </p:nvSpPr>
        <p:spPr>
          <a:xfrm>
            <a:off x="651483" y="13991726"/>
            <a:ext cx="4030128" cy="461665"/>
          </a:xfrm>
          <a:prstGeom prst="rect">
            <a:avLst/>
          </a:prstGeom>
          <a:noFill/>
          <a:ln>
            <a:noFill/>
          </a:ln>
        </p:spPr>
        <p:txBody>
          <a:bodyPr wrap="square" rtlCol="0">
            <a:spAutoFit/>
          </a:bodyPr>
          <a:lstStyle/>
          <a:p>
            <a:r>
              <a:rPr lang="en-US" sz="2400" b="1" dirty="0" smtClean="0">
                <a:solidFill>
                  <a:schemeClr val="bg1"/>
                </a:solidFill>
                <a:latin typeface="Cambria"/>
                <a:cs typeface="Cambria"/>
              </a:rPr>
              <a:t>Source: NOAA HDSS Server</a:t>
            </a:r>
            <a:endParaRPr lang="en-US" sz="2400" b="1" dirty="0">
              <a:solidFill>
                <a:schemeClr val="bg1"/>
              </a:solidFill>
              <a:latin typeface="Cambria"/>
              <a:cs typeface="Cambria"/>
            </a:endParaRPr>
          </a:p>
        </p:txBody>
      </p:sp>
      <p:sp>
        <p:nvSpPr>
          <p:cNvPr id="16" name="TextBox 15"/>
          <p:cNvSpPr txBox="1"/>
          <p:nvPr/>
        </p:nvSpPr>
        <p:spPr>
          <a:xfrm>
            <a:off x="3792471" y="2722952"/>
            <a:ext cx="17500600" cy="707886"/>
          </a:xfrm>
          <a:prstGeom prst="rect">
            <a:avLst/>
          </a:prstGeom>
          <a:noFill/>
        </p:spPr>
        <p:txBody>
          <a:bodyPr wrap="square" rtlCol="0">
            <a:spAutoFit/>
          </a:bodyPr>
          <a:lstStyle/>
          <a:p>
            <a:pPr algn="ctr"/>
            <a:r>
              <a:rPr lang="en-US" sz="4000" i="1" baseline="30000" dirty="0">
                <a:latin typeface="Cambria" pitchFamily="18" charset="0"/>
              </a:rPr>
              <a:t>1</a:t>
            </a:r>
            <a:r>
              <a:rPr lang="en-US" sz="4000" i="1" dirty="0" smtClean="0">
                <a:latin typeface="Cambria" pitchFamily="18" charset="0"/>
              </a:rPr>
              <a:t>Hobart </a:t>
            </a:r>
            <a:r>
              <a:rPr lang="en-US" sz="4000" i="1" dirty="0">
                <a:latin typeface="Cambria" pitchFamily="18" charset="0"/>
              </a:rPr>
              <a:t>and William Smith </a:t>
            </a:r>
            <a:r>
              <a:rPr lang="en-US" sz="4000" i="1" dirty="0" smtClean="0">
                <a:latin typeface="Cambria" pitchFamily="18" charset="0"/>
              </a:rPr>
              <a:t>Colleges               </a:t>
            </a:r>
            <a:r>
              <a:rPr lang="en-US" sz="4000" i="1" baseline="30000" dirty="0" smtClean="0">
                <a:latin typeface="Cambria" pitchFamily="18" charset="0"/>
              </a:rPr>
              <a:t>2</a:t>
            </a:r>
            <a:r>
              <a:rPr lang="en-US" sz="4000" i="1" dirty="0" smtClean="0">
                <a:latin typeface="Cambria" pitchFamily="18" charset="0"/>
              </a:rPr>
              <a:t>University at Albany, SUNY</a:t>
            </a:r>
            <a:endParaRPr lang="en-US" sz="4000" dirty="0"/>
          </a:p>
        </p:txBody>
      </p:sp>
      <p:sp>
        <p:nvSpPr>
          <p:cNvPr id="12" name="TextBox 11"/>
          <p:cNvSpPr txBox="1"/>
          <p:nvPr/>
        </p:nvSpPr>
        <p:spPr>
          <a:xfrm>
            <a:off x="3934399" y="492647"/>
            <a:ext cx="17361030" cy="1569660"/>
          </a:xfrm>
          <a:prstGeom prst="rect">
            <a:avLst/>
          </a:prstGeom>
          <a:noFill/>
        </p:spPr>
        <p:txBody>
          <a:bodyPr wrap="square" rtlCol="0">
            <a:spAutoFit/>
          </a:bodyPr>
          <a:lstStyle/>
          <a:p>
            <a:pPr algn="ctr"/>
            <a:r>
              <a:rPr lang="en-US" sz="4800" b="1" i="1" dirty="0" smtClean="0"/>
              <a:t>A </a:t>
            </a:r>
            <a:r>
              <a:rPr lang="en-US" sz="4800" b="1" i="1" dirty="0" err="1" smtClean="0"/>
              <a:t>Multiscale</a:t>
            </a:r>
            <a:r>
              <a:rPr lang="en-US" sz="4800" b="1" i="1" dirty="0" smtClean="0"/>
              <a:t> Analysis of the 29 May 2013 Severe Weather Outbreak near Albany, New York</a:t>
            </a:r>
            <a:r>
              <a:rPr lang="en-US" dirty="0"/>
              <a:t> </a:t>
            </a:r>
          </a:p>
        </p:txBody>
      </p:sp>
      <p:sp>
        <p:nvSpPr>
          <p:cNvPr id="22" name="TextBox 21"/>
          <p:cNvSpPr txBox="1"/>
          <p:nvPr/>
        </p:nvSpPr>
        <p:spPr>
          <a:xfrm>
            <a:off x="14039849" y="11928242"/>
            <a:ext cx="10972800" cy="6647975"/>
          </a:xfrm>
          <a:prstGeom prst="rect">
            <a:avLst/>
          </a:prstGeom>
          <a:noFill/>
        </p:spPr>
        <p:txBody>
          <a:bodyPr wrap="square" rtlCol="0">
            <a:spAutoFit/>
          </a:bodyPr>
          <a:lstStyle/>
          <a:p>
            <a:pPr marL="285750" indent="-285750">
              <a:spcAft>
                <a:spcPts val="1200"/>
              </a:spcAft>
              <a:buFont typeface="Arial" pitchFamily="34" charset="0"/>
              <a:buChar char="•"/>
            </a:pPr>
            <a:r>
              <a:rPr lang="en-US" sz="3600" dirty="0" smtClean="0"/>
              <a:t>Convection formed in the </a:t>
            </a:r>
            <a:r>
              <a:rPr lang="en-US" sz="3600" dirty="0" err="1" smtClean="0"/>
              <a:t>equatorward</a:t>
            </a:r>
            <a:r>
              <a:rPr lang="en-US" sz="3600" dirty="0" smtClean="0"/>
              <a:t> entrance region of a 30 m s</a:t>
            </a:r>
            <a:r>
              <a:rPr lang="en-US" sz="3600" baseline="30000" dirty="0" smtClean="0"/>
              <a:t>−1</a:t>
            </a:r>
            <a:r>
              <a:rPr lang="en-US" sz="3600" dirty="0" smtClean="0"/>
              <a:t> 250-hPa jet stream ahead of a midlevel short-wave trough (Fig. 3)</a:t>
            </a:r>
          </a:p>
          <a:p>
            <a:pPr marL="285750" indent="-285750">
              <a:spcAft>
                <a:spcPts val="1200"/>
              </a:spcAft>
              <a:buFont typeface="Arial" pitchFamily="34" charset="0"/>
              <a:buChar char="•"/>
            </a:pPr>
            <a:r>
              <a:rPr lang="en-US" sz="3600" dirty="0" smtClean="0"/>
              <a:t>Low-level convergence (not shown) occurred in the convective initiation region in association with broad 20 m s</a:t>
            </a:r>
            <a:r>
              <a:rPr lang="en-US" sz="3600" baseline="30000" dirty="0" smtClean="0"/>
              <a:t>−1</a:t>
            </a:r>
            <a:r>
              <a:rPr lang="en-US" sz="3600" dirty="0" smtClean="0"/>
              <a:t> 850-hPa flow (Fig. 4) </a:t>
            </a:r>
          </a:p>
          <a:p>
            <a:pPr marL="285750" indent="-285750">
              <a:spcAft>
                <a:spcPts val="1200"/>
              </a:spcAft>
              <a:buFont typeface="Arial" pitchFamily="34" charset="0"/>
              <a:buChar char="•"/>
            </a:pPr>
            <a:r>
              <a:rPr lang="en-US" sz="3600" dirty="0" smtClean="0"/>
              <a:t>MCS and </a:t>
            </a:r>
            <a:r>
              <a:rPr lang="en-US" sz="3600" dirty="0" err="1" smtClean="0"/>
              <a:t>supercells</a:t>
            </a:r>
            <a:r>
              <a:rPr lang="en-US" sz="3600" dirty="0" smtClean="0"/>
              <a:t> formed in an environment that featured 1000–2000 J kg</a:t>
            </a:r>
            <a:r>
              <a:rPr lang="en-US" sz="3600" baseline="30000" dirty="0" smtClean="0"/>
              <a:t>−1</a:t>
            </a:r>
            <a:r>
              <a:rPr lang="en-US" sz="3600" dirty="0" smtClean="0"/>
              <a:t> of CAPE and nearly 25 m s</a:t>
            </a:r>
            <a:r>
              <a:rPr lang="en-US" sz="3600" baseline="30000" dirty="0" smtClean="0"/>
              <a:t>−1</a:t>
            </a:r>
            <a:r>
              <a:rPr lang="en-US" sz="3600" dirty="0" smtClean="0"/>
              <a:t> of 0–6-km shear (Fig. 4)</a:t>
            </a:r>
          </a:p>
          <a:p>
            <a:pPr marL="285750" indent="-285750">
              <a:spcAft>
                <a:spcPts val="1200"/>
              </a:spcAft>
              <a:buFont typeface="Arial" pitchFamily="34" charset="0"/>
              <a:buChar char="•"/>
            </a:pPr>
            <a:r>
              <a:rPr lang="en-US" sz="3600" dirty="0" smtClean="0"/>
              <a:t>Low-level shear may have been enhanced due to local topography in the Mohawk Valley (not shown)</a:t>
            </a:r>
          </a:p>
        </p:txBody>
      </p:sp>
      <p:sp>
        <p:nvSpPr>
          <p:cNvPr id="2062" name="TextBox 2061"/>
          <p:cNvSpPr txBox="1"/>
          <p:nvPr/>
        </p:nvSpPr>
        <p:spPr>
          <a:xfrm>
            <a:off x="25370985" y="26781722"/>
            <a:ext cx="25242089" cy="4524316"/>
          </a:xfrm>
          <a:prstGeom prst="rect">
            <a:avLst/>
          </a:prstGeom>
          <a:noFill/>
        </p:spPr>
        <p:txBody>
          <a:bodyPr wrap="square" rtlCol="0">
            <a:spAutoFit/>
          </a:bodyPr>
          <a:lstStyle/>
          <a:p>
            <a:r>
              <a:rPr lang="en-US" sz="3600" dirty="0" smtClean="0"/>
              <a:t>	Beginning on 29 May 2013, a relatively localized severe weather outbreak occurred in the northeast.  The convection initiated ahead of </a:t>
            </a:r>
            <a:r>
              <a:rPr lang="en-US" sz="3600" dirty="0" smtClean="0"/>
              <a:t>an upper</a:t>
            </a:r>
            <a:r>
              <a:rPr lang="en-US" sz="3600" dirty="0" smtClean="0"/>
              <a:t>-level short-wave trough and in the </a:t>
            </a:r>
            <a:r>
              <a:rPr lang="en-US" sz="3600" dirty="0" err="1" smtClean="0"/>
              <a:t>equatorward</a:t>
            </a:r>
            <a:r>
              <a:rPr lang="en-US" sz="3600" dirty="0" smtClean="0"/>
              <a:t> entrance region of an upper-level jet </a:t>
            </a:r>
            <a:r>
              <a:rPr lang="en-US" sz="3600" dirty="0" smtClean="0"/>
              <a:t>streak.  </a:t>
            </a:r>
            <a:r>
              <a:rPr lang="en-US" sz="3600" dirty="0" smtClean="0"/>
              <a:t>The convective environment featured ~1500 J kg</a:t>
            </a:r>
            <a:r>
              <a:rPr lang="en-US" sz="3600" baseline="30000" dirty="0" smtClean="0"/>
              <a:t>−1</a:t>
            </a:r>
            <a:r>
              <a:rPr lang="en-US" sz="3600" dirty="0" smtClean="0"/>
              <a:t> of CAPE, ~20 m s</a:t>
            </a:r>
            <a:r>
              <a:rPr lang="en-US" sz="3600" baseline="30000" dirty="0" smtClean="0"/>
              <a:t>−1</a:t>
            </a:r>
            <a:r>
              <a:rPr lang="en-US" sz="3600" dirty="0" smtClean="0"/>
              <a:t> of 0–6-km shear, and ~15 m s</a:t>
            </a:r>
            <a:r>
              <a:rPr lang="en-US" sz="3600" baseline="30000" dirty="0" smtClean="0"/>
              <a:t>−1</a:t>
            </a:r>
            <a:r>
              <a:rPr lang="en-US" sz="3600" dirty="0" smtClean="0"/>
              <a:t> of 0–1 km shear.  A weak frontal boundary (confluence zone) may have aided in focusing storm development.  Two discrete </a:t>
            </a:r>
            <a:r>
              <a:rPr lang="en-US" sz="3600" dirty="0" err="1" smtClean="0"/>
              <a:t>supercells</a:t>
            </a:r>
            <a:r>
              <a:rPr lang="en-US" sz="3600" dirty="0" smtClean="0"/>
              <a:t> formed that produced multiple reports of large hail and three tornadoes, the most intense of which was a thirteen mile long EF2.  Convection eventually evolved upscale into an MCS and bow echo leading to wind damage across eastern New York and New England.  Future work will focus on potential linkages between convective initiation/evolution and the complex topography of the Mohawk Valley region of New York.</a:t>
            </a:r>
            <a:endParaRPr lang="en-US" sz="3600" dirty="0"/>
          </a:p>
        </p:txBody>
      </p:sp>
      <p:sp>
        <p:nvSpPr>
          <p:cNvPr id="202" name="TextBox 201"/>
          <p:cNvSpPr txBox="1"/>
          <p:nvPr/>
        </p:nvSpPr>
        <p:spPr>
          <a:xfrm>
            <a:off x="317511" y="4137641"/>
            <a:ext cx="13906930" cy="2862322"/>
          </a:xfrm>
          <a:prstGeom prst="rect">
            <a:avLst/>
          </a:prstGeom>
          <a:noFill/>
        </p:spPr>
        <p:txBody>
          <a:bodyPr wrap="square" rtlCol="0">
            <a:spAutoFit/>
          </a:bodyPr>
          <a:lstStyle/>
          <a:p>
            <a:pPr algn="just"/>
            <a:r>
              <a:rPr lang="en-US" sz="2800" dirty="0" smtClean="0"/>
              <a:t>	</a:t>
            </a:r>
            <a:r>
              <a:rPr lang="en-US" sz="3600" dirty="0" smtClean="0"/>
              <a:t>On the afternoon of 29 May 2013, convection developed over western and central New York.  Initially this convection featured isolated </a:t>
            </a:r>
            <a:r>
              <a:rPr lang="en-US" sz="3600" dirty="0" err="1" smtClean="0"/>
              <a:t>supercells</a:t>
            </a:r>
            <a:r>
              <a:rPr lang="en-US" sz="3600" dirty="0" smtClean="0"/>
              <a:t> located in close proximity to a disorganized </a:t>
            </a:r>
            <a:r>
              <a:rPr lang="en-US" sz="3600" dirty="0" err="1" smtClean="0"/>
              <a:t>mesoscale</a:t>
            </a:r>
            <a:r>
              <a:rPr lang="en-US" sz="3600" dirty="0" smtClean="0"/>
              <a:t> convective system (MCS).  These </a:t>
            </a:r>
            <a:r>
              <a:rPr lang="en-US" sz="3600" dirty="0" err="1" smtClean="0"/>
              <a:t>supercells</a:t>
            </a:r>
            <a:r>
              <a:rPr lang="en-US" sz="3600" dirty="0" smtClean="0"/>
              <a:t> produced three tornadoes, an EF1 in Schoharie County, an EF1 in Saratoga</a:t>
            </a:r>
            <a:endParaRPr lang="en-US" sz="3600" dirty="0"/>
          </a:p>
        </p:txBody>
      </p:sp>
      <p:sp>
        <p:nvSpPr>
          <p:cNvPr id="210" name="TextBox 209"/>
          <p:cNvSpPr txBox="1"/>
          <p:nvPr/>
        </p:nvSpPr>
        <p:spPr>
          <a:xfrm>
            <a:off x="14483467" y="8492362"/>
            <a:ext cx="1126345" cy="461665"/>
          </a:xfrm>
          <a:prstGeom prst="rect">
            <a:avLst/>
          </a:prstGeom>
          <a:solidFill>
            <a:schemeClr val="accent3"/>
          </a:solidFill>
          <a:ln>
            <a:solidFill>
              <a:schemeClr val="tx1"/>
            </a:solidFill>
          </a:ln>
        </p:spPr>
        <p:txBody>
          <a:bodyPr wrap="square" rtlCol="0">
            <a:spAutoFit/>
          </a:bodyPr>
          <a:lstStyle/>
          <a:p>
            <a:r>
              <a:rPr lang="en-US" sz="2400" dirty="0" smtClean="0"/>
              <a:t>Fig. 1a</a:t>
            </a:r>
            <a:endParaRPr lang="en-US" sz="2400" dirty="0"/>
          </a:p>
        </p:txBody>
      </p:sp>
      <p:sp>
        <p:nvSpPr>
          <p:cNvPr id="349" name="TextBox 348"/>
          <p:cNvSpPr txBox="1"/>
          <p:nvPr/>
        </p:nvSpPr>
        <p:spPr>
          <a:xfrm>
            <a:off x="25806780" y="14971744"/>
            <a:ext cx="7785659" cy="398611"/>
          </a:xfrm>
          <a:prstGeom prst="rect">
            <a:avLst/>
          </a:prstGeom>
          <a:noFill/>
        </p:spPr>
        <p:txBody>
          <a:bodyPr wrap="square" rtlCol="0">
            <a:spAutoFit/>
          </a:bodyPr>
          <a:lstStyle/>
          <a:p>
            <a:r>
              <a:rPr lang="en-US" sz="2000" dirty="0" smtClean="0">
                <a:solidFill>
                  <a:schemeClr val="bg1"/>
                </a:solidFill>
              </a:rPr>
              <a:t>Source: NCDC – KTYX Radar</a:t>
            </a:r>
            <a:endParaRPr lang="en-US" sz="2000" dirty="0">
              <a:solidFill>
                <a:schemeClr val="bg1"/>
              </a:solidFill>
            </a:endParaRPr>
          </a:p>
        </p:txBody>
      </p:sp>
      <p:pic>
        <p:nvPicPr>
          <p:cNvPr id="195" name="Picture 194"/>
          <p:cNvPicPr>
            <a:picLocks noChangeAspect="1"/>
          </p:cNvPicPr>
          <p:nvPr/>
        </p:nvPicPr>
        <p:blipFill rotWithShape="1">
          <a:blip r:embed="rId7"/>
          <a:srcRect t="14757" b="17024"/>
          <a:stretch/>
        </p:blipFill>
        <p:spPr>
          <a:xfrm>
            <a:off x="300837" y="484894"/>
            <a:ext cx="3723190" cy="2539918"/>
          </a:xfrm>
          <a:prstGeom prst="rect">
            <a:avLst/>
          </a:prstGeom>
        </p:spPr>
      </p:pic>
      <p:pic>
        <p:nvPicPr>
          <p:cNvPr id="5" name="Picture 4" descr="Screen Shot 2014-10-27 at 2.17.1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16800" y="381562"/>
            <a:ext cx="2837928" cy="2930974"/>
          </a:xfrm>
          <a:prstGeom prst="rect">
            <a:avLst/>
          </a:prstGeom>
        </p:spPr>
      </p:pic>
      <p:pic>
        <p:nvPicPr>
          <p:cNvPr id="25" name="Picture 24" descr="Fig8inset.png"/>
          <p:cNvPicPr>
            <a:picLocks noChangeAspect="1"/>
          </p:cNvPicPr>
          <p:nvPr/>
        </p:nvPicPr>
        <p:blipFill rotWithShape="1">
          <a:blip r:embed="rId9">
            <a:extLst>
              <a:ext uri="{28A0092B-C50C-407E-A947-70E740481C1C}">
                <a14:useLocalDpi xmlns:a14="http://schemas.microsoft.com/office/drawing/2010/main" val="0"/>
              </a:ext>
            </a:extLst>
          </a:blip>
          <a:srcRect l="13639" t="8138" r="14784" b="20136"/>
          <a:stretch/>
        </p:blipFill>
        <p:spPr>
          <a:xfrm>
            <a:off x="37477710" y="1298291"/>
            <a:ext cx="3001369" cy="2379133"/>
          </a:xfrm>
          <a:prstGeom prst="rect">
            <a:avLst/>
          </a:prstGeom>
          <a:ln>
            <a:solidFill>
              <a:srgbClr val="000000"/>
            </a:solidFill>
          </a:ln>
        </p:spPr>
      </p:pic>
      <p:sp>
        <p:nvSpPr>
          <p:cNvPr id="26" name="TextBox 25"/>
          <p:cNvSpPr txBox="1"/>
          <p:nvPr/>
        </p:nvSpPr>
        <p:spPr>
          <a:xfrm>
            <a:off x="36559067" y="10938933"/>
            <a:ext cx="184666" cy="369332"/>
          </a:xfrm>
          <a:prstGeom prst="rect">
            <a:avLst/>
          </a:prstGeom>
          <a:noFill/>
        </p:spPr>
        <p:txBody>
          <a:bodyPr wrap="none" rtlCol="0">
            <a:spAutoFit/>
          </a:bodyPr>
          <a:lstStyle/>
          <a:p>
            <a:endParaRPr lang="en-US" dirty="0"/>
          </a:p>
        </p:txBody>
      </p:sp>
      <p:pic>
        <p:nvPicPr>
          <p:cNvPr id="228" name="Picture 227" descr="Fig1.png"/>
          <p:cNvPicPr>
            <a:picLocks noChangeAspect="1"/>
          </p:cNvPicPr>
          <p:nvPr/>
        </p:nvPicPr>
        <p:blipFill rotWithShape="1">
          <a:blip r:embed="rId10">
            <a:extLst>
              <a:ext uri="{28A0092B-C50C-407E-A947-70E740481C1C}">
                <a14:useLocalDpi xmlns:a14="http://schemas.microsoft.com/office/drawing/2010/main" val="0"/>
              </a:ext>
            </a:extLst>
          </a:blip>
          <a:srcRect l="1448" t="2988" r="29037" b="25451"/>
          <a:stretch/>
        </p:blipFill>
        <p:spPr>
          <a:xfrm>
            <a:off x="288635" y="7023361"/>
            <a:ext cx="5695747" cy="4002355"/>
          </a:xfrm>
          <a:prstGeom prst="rect">
            <a:avLst/>
          </a:prstGeom>
          <a:ln>
            <a:solidFill>
              <a:srgbClr val="000000"/>
            </a:solidFill>
          </a:ln>
        </p:spPr>
      </p:pic>
      <p:pic>
        <p:nvPicPr>
          <p:cNvPr id="229" name="Picture 228" descr="Fig2.png"/>
          <p:cNvPicPr>
            <a:picLocks noChangeAspect="1"/>
          </p:cNvPicPr>
          <p:nvPr/>
        </p:nvPicPr>
        <p:blipFill rotWithShape="1">
          <a:blip r:embed="rId11">
            <a:extLst>
              <a:ext uri="{28A0092B-C50C-407E-A947-70E740481C1C}">
                <a14:useLocalDpi xmlns:a14="http://schemas.microsoft.com/office/drawing/2010/main" val="0"/>
              </a:ext>
            </a:extLst>
          </a:blip>
          <a:srcRect l="3746" r="6308"/>
          <a:stretch/>
        </p:blipFill>
        <p:spPr>
          <a:xfrm>
            <a:off x="10128999" y="18657018"/>
            <a:ext cx="8301438" cy="6304975"/>
          </a:xfrm>
          <a:prstGeom prst="rect">
            <a:avLst/>
          </a:prstGeom>
          <a:ln>
            <a:solidFill>
              <a:srgbClr val="000000"/>
            </a:solidFill>
          </a:ln>
        </p:spPr>
      </p:pic>
      <p:pic>
        <p:nvPicPr>
          <p:cNvPr id="230" name="Picture 229" descr="Fig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513206" y="18627719"/>
            <a:ext cx="6518157" cy="6354521"/>
          </a:xfrm>
          <a:prstGeom prst="rect">
            <a:avLst/>
          </a:prstGeom>
          <a:ln>
            <a:solidFill>
              <a:srgbClr val="000000"/>
            </a:solidFill>
          </a:ln>
        </p:spPr>
      </p:pic>
      <p:pic>
        <p:nvPicPr>
          <p:cNvPr id="2" name="Picture 1" descr="13052920_250850wind_NESC.gif"/>
          <p:cNvPicPr>
            <a:picLocks noChangeAspect="1"/>
          </p:cNvPicPr>
          <p:nvPr/>
        </p:nvPicPr>
        <p:blipFill rotWithShape="1">
          <a:blip r:embed="rId13">
            <a:extLst>
              <a:ext uri="{28A0092B-C50C-407E-A947-70E740481C1C}">
                <a14:useLocalDpi xmlns:a14="http://schemas.microsoft.com/office/drawing/2010/main" val="0"/>
              </a:ext>
            </a:extLst>
          </a:blip>
          <a:srcRect l="11576" t="4099" r="12930" b="9138"/>
          <a:stretch/>
        </p:blipFill>
        <p:spPr>
          <a:xfrm>
            <a:off x="323686" y="12046101"/>
            <a:ext cx="6801014" cy="6039909"/>
          </a:xfrm>
          <a:prstGeom prst="rect">
            <a:avLst/>
          </a:prstGeom>
          <a:solidFill>
            <a:schemeClr val="bg1"/>
          </a:solidFill>
          <a:ln>
            <a:solidFill>
              <a:schemeClr val="tx1"/>
            </a:solidFill>
          </a:ln>
        </p:spPr>
      </p:pic>
      <p:pic>
        <p:nvPicPr>
          <p:cNvPr id="11" name="Picture 10" descr="13052920_CAPEshear_NESC.gif"/>
          <p:cNvPicPr>
            <a:picLocks noChangeAspect="1"/>
          </p:cNvPicPr>
          <p:nvPr/>
        </p:nvPicPr>
        <p:blipFill rotWithShape="1">
          <a:blip r:embed="rId14">
            <a:extLst>
              <a:ext uri="{28A0092B-C50C-407E-A947-70E740481C1C}">
                <a14:useLocalDpi xmlns:a14="http://schemas.microsoft.com/office/drawing/2010/main" val="0"/>
              </a:ext>
            </a:extLst>
          </a:blip>
          <a:srcRect l="11577" t="4124" r="12919" b="9044"/>
          <a:stretch/>
        </p:blipFill>
        <p:spPr>
          <a:xfrm>
            <a:off x="7186284" y="12049096"/>
            <a:ext cx="6790168" cy="6035704"/>
          </a:xfrm>
          <a:prstGeom prst="rect">
            <a:avLst/>
          </a:prstGeom>
          <a:solidFill>
            <a:schemeClr val="bg1"/>
          </a:solidFill>
          <a:ln>
            <a:solidFill>
              <a:schemeClr val="tx1"/>
            </a:solidFill>
          </a:ln>
        </p:spPr>
      </p:pic>
      <p:pic>
        <p:nvPicPr>
          <p:cNvPr id="13" name="Picture 12" descr="Figa.png"/>
          <p:cNvPicPr>
            <a:picLocks noChangeAspect="1"/>
          </p:cNvPicPr>
          <p:nvPr/>
        </p:nvPicPr>
        <p:blipFill rotWithShape="1">
          <a:blip r:embed="rId15">
            <a:extLst>
              <a:ext uri="{28A0092B-C50C-407E-A947-70E740481C1C}">
                <a14:useLocalDpi xmlns:a14="http://schemas.microsoft.com/office/drawing/2010/main" val="0"/>
              </a:ext>
            </a:extLst>
          </a:blip>
          <a:srcRect l="16133" t="12921" r="18642" b="11804"/>
          <a:stretch/>
        </p:blipFill>
        <p:spPr>
          <a:xfrm>
            <a:off x="330200" y="15684500"/>
            <a:ext cx="2387600" cy="2400300"/>
          </a:xfrm>
          <a:prstGeom prst="rect">
            <a:avLst/>
          </a:prstGeom>
          <a:ln>
            <a:solidFill>
              <a:srgbClr val="000000"/>
            </a:solidFill>
          </a:ln>
        </p:spPr>
      </p:pic>
      <p:pic>
        <p:nvPicPr>
          <p:cNvPr id="17" name="Picture 16" descr="Fig1b.png"/>
          <p:cNvPicPr>
            <a:picLocks noChangeAspect="1"/>
          </p:cNvPicPr>
          <p:nvPr/>
        </p:nvPicPr>
        <p:blipFill rotWithShape="1">
          <a:blip r:embed="rId16">
            <a:extLst>
              <a:ext uri="{28A0092B-C50C-407E-A947-70E740481C1C}">
                <a14:useLocalDpi xmlns:a14="http://schemas.microsoft.com/office/drawing/2010/main" val="0"/>
              </a:ext>
            </a:extLst>
          </a:blip>
          <a:srcRect l="355" t="2263" b="2989"/>
          <a:stretch/>
        </p:blipFill>
        <p:spPr>
          <a:xfrm>
            <a:off x="19627235" y="4329470"/>
            <a:ext cx="5405437" cy="4618099"/>
          </a:xfrm>
          <a:prstGeom prst="rect">
            <a:avLst/>
          </a:prstGeom>
          <a:ln>
            <a:solidFill>
              <a:srgbClr val="000000"/>
            </a:solidFill>
          </a:ln>
        </p:spPr>
      </p:pic>
      <p:sp>
        <p:nvSpPr>
          <p:cNvPr id="40" name="TextBox 39"/>
          <p:cNvSpPr txBox="1"/>
          <p:nvPr/>
        </p:nvSpPr>
        <p:spPr>
          <a:xfrm>
            <a:off x="6254943" y="6860973"/>
            <a:ext cx="7905995" cy="2308324"/>
          </a:xfrm>
          <a:prstGeom prst="rect">
            <a:avLst/>
          </a:prstGeom>
          <a:noFill/>
        </p:spPr>
        <p:txBody>
          <a:bodyPr wrap="square" rtlCol="0">
            <a:spAutoFit/>
          </a:bodyPr>
          <a:lstStyle/>
          <a:p>
            <a:pPr algn="just"/>
            <a:r>
              <a:rPr lang="en-US" sz="3600" dirty="0" smtClean="0"/>
              <a:t>County, and an EF2 in Montgomery and Schenectady Counties that had a path length of thirteen miles (Fig. 1).  The convection eventually grew</a:t>
            </a:r>
            <a:endParaRPr lang="en-US" sz="3600" dirty="0"/>
          </a:p>
        </p:txBody>
      </p:sp>
      <p:sp>
        <p:nvSpPr>
          <p:cNvPr id="41" name="TextBox 40"/>
          <p:cNvSpPr txBox="1"/>
          <p:nvPr/>
        </p:nvSpPr>
        <p:spPr>
          <a:xfrm>
            <a:off x="6286695" y="9046302"/>
            <a:ext cx="18354532" cy="1754327"/>
          </a:xfrm>
          <a:prstGeom prst="rect">
            <a:avLst/>
          </a:prstGeom>
          <a:noFill/>
        </p:spPr>
        <p:txBody>
          <a:bodyPr wrap="square" rtlCol="0">
            <a:spAutoFit/>
          </a:bodyPr>
          <a:lstStyle/>
          <a:p>
            <a:pPr algn="just"/>
            <a:r>
              <a:rPr lang="en-US" sz="3600" dirty="0"/>
              <a:t>u</a:t>
            </a:r>
            <a:r>
              <a:rPr lang="en-US" sz="3600" dirty="0" smtClean="0"/>
              <a:t>pscale as it passed Albany, and the resulting bow echo produced numerous severe wind reports across eastern New York and western Massachusetts (Fig. 2).  This convection evolved in a region of relatively complex topography (e.g., </a:t>
            </a:r>
            <a:r>
              <a:rPr lang="en-US" sz="3600" dirty="0" err="1" smtClean="0"/>
              <a:t>Bosart</a:t>
            </a:r>
            <a:r>
              <a:rPr lang="en-US" sz="3600" dirty="0" smtClean="0"/>
              <a:t> et al. 2006).</a:t>
            </a:r>
            <a:endParaRPr lang="en-US" sz="3600" dirty="0"/>
          </a:p>
        </p:txBody>
      </p:sp>
      <p:sp>
        <p:nvSpPr>
          <p:cNvPr id="42" name="TextBox 41"/>
          <p:cNvSpPr txBox="1"/>
          <p:nvPr/>
        </p:nvSpPr>
        <p:spPr>
          <a:xfrm>
            <a:off x="19618501" y="8492362"/>
            <a:ext cx="1126345" cy="461665"/>
          </a:xfrm>
          <a:prstGeom prst="rect">
            <a:avLst/>
          </a:prstGeom>
          <a:solidFill>
            <a:schemeClr val="accent3"/>
          </a:solidFill>
          <a:ln>
            <a:solidFill>
              <a:schemeClr val="tx1"/>
            </a:solidFill>
          </a:ln>
        </p:spPr>
        <p:txBody>
          <a:bodyPr wrap="square" rtlCol="0">
            <a:spAutoFit/>
          </a:bodyPr>
          <a:lstStyle/>
          <a:p>
            <a:r>
              <a:rPr lang="en-US" sz="2400" dirty="0" smtClean="0"/>
              <a:t>Fig. 1b</a:t>
            </a:r>
            <a:endParaRPr lang="en-US" sz="2400" dirty="0"/>
          </a:p>
        </p:txBody>
      </p:sp>
      <p:sp>
        <p:nvSpPr>
          <p:cNvPr id="43" name="TextBox 42"/>
          <p:cNvSpPr txBox="1"/>
          <p:nvPr/>
        </p:nvSpPr>
        <p:spPr>
          <a:xfrm>
            <a:off x="4865334" y="10575162"/>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a:t>
            </a:r>
            <a:r>
              <a:rPr lang="en-US" sz="2400" dirty="0"/>
              <a:t>2</a:t>
            </a:r>
          </a:p>
        </p:txBody>
      </p:sp>
      <p:sp>
        <p:nvSpPr>
          <p:cNvPr id="44" name="TextBox 43"/>
          <p:cNvSpPr txBox="1"/>
          <p:nvPr/>
        </p:nvSpPr>
        <p:spPr>
          <a:xfrm>
            <a:off x="293334" y="10575162"/>
            <a:ext cx="1603199" cy="461665"/>
          </a:xfrm>
          <a:prstGeom prst="rect">
            <a:avLst/>
          </a:prstGeom>
          <a:solidFill>
            <a:schemeClr val="accent3"/>
          </a:solidFill>
          <a:ln>
            <a:solidFill>
              <a:schemeClr val="tx1"/>
            </a:solidFill>
          </a:ln>
        </p:spPr>
        <p:txBody>
          <a:bodyPr wrap="square" rtlCol="0">
            <a:spAutoFit/>
          </a:bodyPr>
          <a:lstStyle/>
          <a:p>
            <a:pPr algn="ctr"/>
            <a:r>
              <a:rPr lang="en-US" sz="2400" dirty="0" smtClean="0"/>
              <a:t>2330Z/29</a:t>
            </a:r>
            <a:endParaRPr lang="en-US" sz="2400" dirty="0"/>
          </a:p>
        </p:txBody>
      </p:sp>
      <p:sp>
        <p:nvSpPr>
          <p:cNvPr id="45" name="TextBox 44"/>
          <p:cNvSpPr txBox="1"/>
          <p:nvPr/>
        </p:nvSpPr>
        <p:spPr>
          <a:xfrm>
            <a:off x="327200" y="12048361"/>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3</a:t>
            </a:r>
            <a:endParaRPr lang="en-US" sz="2400" dirty="0"/>
          </a:p>
        </p:txBody>
      </p:sp>
      <p:sp>
        <p:nvSpPr>
          <p:cNvPr id="46" name="TextBox 45"/>
          <p:cNvSpPr txBox="1"/>
          <p:nvPr/>
        </p:nvSpPr>
        <p:spPr>
          <a:xfrm>
            <a:off x="7185200" y="12048361"/>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a:t>
            </a:r>
            <a:r>
              <a:rPr lang="en-US" sz="2400" dirty="0"/>
              <a:t>4</a:t>
            </a:r>
          </a:p>
        </p:txBody>
      </p:sp>
      <p:pic>
        <p:nvPicPr>
          <p:cNvPr id="18" name="Picture 17" descr="Fig3.png"/>
          <p:cNvPicPr>
            <a:picLocks noChangeAspect="1"/>
          </p:cNvPicPr>
          <p:nvPr/>
        </p:nvPicPr>
        <p:blipFill rotWithShape="1">
          <a:blip r:embed="rId17">
            <a:extLst>
              <a:ext uri="{28A0092B-C50C-407E-A947-70E740481C1C}">
                <a14:useLocalDpi xmlns:a14="http://schemas.microsoft.com/office/drawing/2010/main" val="0"/>
              </a:ext>
            </a:extLst>
          </a:blip>
          <a:srcRect l="8532" t="27139" r="41865" b="15680"/>
          <a:stretch/>
        </p:blipFill>
        <p:spPr>
          <a:xfrm>
            <a:off x="7179732" y="15815734"/>
            <a:ext cx="2879525" cy="2269066"/>
          </a:xfrm>
          <a:prstGeom prst="rect">
            <a:avLst/>
          </a:prstGeom>
          <a:ln>
            <a:solidFill>
              <a:srgbClr val="000000"/>
            </a:solidFill>
          </a:ln>
        </p:spPr>
      </p:pic>
      <p:sp>
        <p:nvSpPr>
          <p:cNvPr id="48" name="TextBox 47"/>
          <p:cNvSpPr txBox="1"/>
          <p:nvPr/>
        </p:nvSpPr>
        <p:spPr>
          <a:xfrm>
            <a:off x="5881335" y="12048362"/>
            <a:ext cx="1247599" cy="461665"/>
          </a:xfrm>
          <a:prstGeom prst="rect">
            <a:avLst/>
          </a:prstGeom>
          <a:solidFill>
            <a:schemeClr val="accent3"/>
          </a:solidFill>
          <a:ln>
            <a:solidFill>
              <a:schemeClr val="tx1"/>
            </a:solidFill>
          </a:ln>
        </p:spPr>
        <p:txBody>
          <a:bodyPr wrap="square" rtlCol="0">
            <a:spAutoFit/>
          </a:bodyPr>
          <a:lstStyle/>
          <a:p>
            <a:pPr algn="ctr"/>
            <a:r>
              <a:rPr lang="en-US" sz="2400" dirty="0" smtClean="0"/>
              <a:t>20Z/29</a:t>
            </a:r>
            <a:endParaRPr lang="en-US" sz="2400" dirty="0"/>
          </a:p>
        </p:txBody>
      </p:sp>
      <p:sp>
        <p:nvSpPr>
          <p:cNvPr id="49" name="TextBox 48"/>
          <p:cNvSpPr txBox="1"/>
          <p:nvPr/>
        </p:nvSpPr>
        <p:spPr>
          <a:xfrm>
            <a:off x="12739335" y="12048362"/>
            <a:ext cx="1247599" cy="461665"/>
          </a:xfrm>
          <a:prstGeom prst="rect">
            <a:avLst/>
          </a:prstGeom>
          <a:solidFill>
            <a:schemeClr val="accent3"/>
          </a:solidFill>
          <a:ln>
            <a:solidFill>
              <a:schemeClr val="tx1"/>
            </a:solidFill>
          </a:ln>
        </p:spPr>
        <p:txBody>
          <a:bodyPr wrap="square" rtlCol="0">
            <a:spAutoFit/>
          </a:bodyPr>
          <a:lstStyle/>
          <a:p>
            <a:pPr algn="ctr"/>
            <a:r>
              <a:rPr lang="en-US" sz="2400" dirty="0" smtClean="0"/>
              <a:t>20Z/29</a:t>
            </a:r>
            <a:endParaRPr lang="en-US" sz="2400" dirty="0"/>
          </a:p>
        </p:txBody>
      </p:sp>
      <p:pic>
        <p:nvPicPr>
          <p:cNvPr id="20" name="Picture 19" descr="13052920_250850wind_NESC.gif"/>
          <p:cNvPicPr>
            <a:picLocks noChangeAspect="1"/>
          </p:cNvPicPr>
          <p:nvPr/>
        </p:nvPicPr>
        <p:blipFill rotWithShape="1">
          <a:blip r:embed="rId13">
            <a:extLst>
              <a:ext uri="{28A0092B-C50C-407E-A947-70E740481C1C}">
                <a14:useLocalDpi xmlns:a14="http://schemas.microsoft.com/office/drawing/2010/main" val="0"/>
              </a:ext>
            </a:extLst>
          </a:blip>
          <a:srcRect l="30231" t="91644" r="24171" b="2568"/>
          <a:stretch/>
        </p:blipFill>
        <p:spPr>
          <a:xfrm>
            <a:off x="3606798" y="17746132"/>
            <a:ext cx="3505201" cy="343865"/>
          </a:xfrm>
          <a:prstGeom prst="rect">
            <a:avLst/>
          </a:prstGeom>
          <a:solidFill>
            <a:schemeClr val="bg1"/>
          </a:solidFill>
          <a:ln>
            <a:solidFill>
              <a:schemeClr val="tx1"/>
            </a:solidFill>
          </a:ln>
        </p:spPr>
      </p:pic>
      <p:pic>
        <p:nvPicPr>
          <p:cNvPr id="21" name="Picture 20" descr="13052920_CAPEshear_NESC.gif"/>
          <p:cNvPicPr>
            <a:picLocks noChangeAspect="1"/>
          </p:cNvPicPr>
          <p:nvPr/>
        </p:nvPicPr>
        <p:blipFill rotWithShape="1">
          <a:blip r:embed="rId14">
            <a:extLst>
              <a:ext uri="{28A0092B-C50C-407E-A947-70E740481C1C}">
                <a14:useLocalDpi xmlns:a14="http://schemas.microsoft.com/office/drawing/2010/main" val="0"/>
              </a:ext>
            </a:extLst>
          </a:blip>
          <a:srcRect l="29941" t="92017" r="24894" b="2381"/>
          <a:stretch/>
        </p:blipFill>
        <p:spPr>
          <a:xfrm>
            <a:off x="10668001" y="17763066"/>
            <a:ext cx="3301999" cy="316486"/>
          </a:xfrm>
          <a:prstGeom prst="rect">
            <a:avLst/>
          </a:prstGeom>
          <a:solidFill>
            <a:schemeClr val="bg1"/>
          </a:solidFill>
          <a:ln>
            <a:solidFill>
              <a:schemeClr val="tx1"/>
            </a:solidFill>
          </a:ln>
        </p:spPr>
      </p:pic>
      <p:sp>
        <p:nvSpPr>
          <p:cNvPr id="52" name="TextBox 51"/>
          <p:cNvSpPr txBox="1"/>
          <p:nvPr/>
        </p:nvSpPr>
        <p:spPr>
          <a:xfrm>
            <a:off x="341185" y="18802942"/>
            <a:ext cx="9725858" cy="5940089"/>
          </a:xfrm>
          <a:prstGeom prst="rect">
            <a:avLst/>
          </a:prstGeom>
          <a:noFill/>
        </p:spPr>
        <p:txBody>
          <a:bodyPr wrap="square" rtlCol="0">
            <a:spAutoFit/>
          </a:bodyPr>
          <a:lstStyle/>
          <a:p>
            <a:pPr marL="285750" indent="-285750">
              <a:spcAft>
                <a:spcPts val="1200"/>
              </a:spcAft>
              <a:buFont typeface="Arial" pitchFamily="34" charset="0"/>
              <a:buChar char="•"/>
            </a:pPr>
            <a:r>
              <a:rPr lang="en-US" sz="3600" dirty="0" smtClean="0"/>
              <a:t>Convection formed near a weak quasi-stationary boundary and region of confluence situated across central New York (Fig. 5)</a:t>
            </a:r>
          </a:p>
          <a:p>
            <a:pPr marL="285750" indent="-285750">
              <a:spcAft>
                <a:spcPts val="1200"/>
              </a:spcAft>
              <a:buFont typeface="Arial" pitchFamily="34" charset="0"/>
              <a:buChar char="•"/>
            </a:pPr>
            <a:r>
              <a:rPr lang="en-US" sz="3600" dirty="0" smtClean="0"/>
              <a:t>Convective environment featured mixing ratio values in excess of 13 g kg</a:t>
            </a:r>
            <a:r>
              <a:rPr lang="en-US" sz="3600" baseline="30000" dirty="0" smtClean="0"/>
              <a:t>−1</a:t>
            </a:r>
            <a:r>
              <a:rPr lang="en-US" sz="3600" dirty="0" smtClean="0"/>
              <a:t> (Fig. 5)</a:t>
            </a:r>
          </a:p>
          <a:p>
            <a:pPr marL="285750" indent="-285750">
              <a:spcAft>
                <a:spcPts val="1200"/>
              </a:spcAft>
              <a:buFont typeface="Arial" pitchFamily="34" charset="0"/>
              <a:buChar char="•"/>
            </a:pPr>
            <a:r>
              <a:rPr lang="en-US" sz="3600" dirty="0" smtClean="0"/>
              <a:t>RAP sounding taken immediately downstream of convective initiation region (Figs. 4, 5, and 6) shows a veering wind profile indicative of warm advection and </a:t>
            </a:r>
            <a:r>
              <a:rPr lang="en-US" sz="3600" dirty="0" smtClean="0"/>
              <a:t>moderate directional </a:t>
            </a:r>
            <a:r>
              <a:rPr lang="en-US" sz="3600" dirty="0" smtClean="0"/>
              <a:t>shear</a:t>
            </a:r>
          </a:p>
        </p:txBody>
      </p:sp>
      <p:sp>
        <p:nvSpPr>
          <p:cNvPr id="53" name="TextBox 52"/>
          <p:cNvSpPr txBox="1"/>
          <p:nvPr/>
        </p:nvSpPr>
        <p:spPr>
          <a:xfrm>
            <a:off x="10131261" y="18661781"/>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a:t>
            </a:r>
            <a:r>
              <a:rPr lang="en-US" sz="2400" dirty="0"/>
              <a:t>5</a:t>
            </a:r>
          </a:p>
        </p:txBody>
      </p:sp>
      <p:sp>
        <p:nvSpPr>
          <p:cNvPr id="54" name="TextBox 53"/>
          <p:cNvSpPr txBox="1"/>
          <p:nvPr/>
        </p:nvSpPr>
        <p:spPr>
          <a:xfrm>
            <a:off x="23912887" y="18641033"/>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6</a:t>
            </a:r>
            <a:endParaRPr lang="en-US" sz="2400" dirty="0"/>
          </a:p>
        </p:txBody>
      </p:sp>
      <p:sp>
        <p:nvSpPr>
          <p:cNvPr id="55" name="TextBox 54"/>
          <p:cNvSpPr txBox="1"/>
          <p:nvPr/>
        </p:nvSpPr>
        <p:spPr>
          <a:xfrm>
            <a:off x="17184921" y="24497732"/>
            <a:ext cx="1247599" cy="461665"/>
          </a:xfrm>
          <a:prstGeom prst="rect">
            <a:avLst/>
          </a:prstGeom>
          <a:solidFill>
            <a:schemeClr val="accent3"/>
          </a:solidFill>
          <a:ln>
            <a:solidFill>
              <a:schemeClr val="tx1"/>
            </a:solidFill>
          </a:ln>
        </p:spPr>
        <p:txBody>
          <a:bodyPr wrap="square" rtlCol="0">
            <a:spAutoFit/>
          </a:bodyPr>
          <a:lstStyle/>
          <a:p>
            <a:pPr algn="ctr"/>
            <a:r>
              <a:rPr lang="en-US" sz="2400" dirty="0" smtClean="0"/>
              <a:t>20Z/29</a:t>
            </a:r>
            <a:endParaRPr lang="en-US" sz="2400" dirty="0"/>
          </a:p>
        </p:txBody>
      </p:sp>
      <p:sp>
        <p:nvSpPr>
          <p:cNvPr id="56" name="TextBox 55"/>
          <p:cNvSpPr txBox="1"/>
          <p:nvPr/>
        </p:nvSpPr>
        <p:spPr>
          <a:xfrm>
            <a:off x="18514391" y="18641033"/>
            <a:ext cx="1247599" cy="461665"/>
          </a:xfrm>
          <a:prstGeom prst="rect">
            <a:avLst/>
          </a:prstGeom>
          <a:solidFill>
            <a:schemeClr val="accent3"/>
          </a:solidFill>
          <a:ln>
            <a:solidFill>
              <a:schemeClr val="tx1"/>
            </a:solidFill>
          </a:ln>
        </p:spPr>
        <p:txBody>
          <a:bodyPr wrap="square" rtlCol="0">
            <a:spAutoFit/>
          </a:bodyPr>
          <a:lstStyle/>
          <a:p>
            <a:pPr algn="ctr"/>
            <a:r>
              <a:rPr lang="en-US" sz="2400" dirty="0" smtClean="0"/>
              <a:t>20Z/29</a:t>
            </a:r>
            <a:endParaRPr lang="en-US" sz="2400" dirty="0"/>
          </a:p>
        </p:txBody>
      </p:sp>
      <p:sp>
        <p:nvSpPr>
          <p:cNvPr id="57" name="5-Point Star 56"/>
          <p:cNvSpPr/>
          <p:nvPr/>
        </p:nvSpPr>
        <p:spPr>
          <a:xfrm>
            <a:off x="14300200" y="21158200"/>
            <a:ext cx="457200" cy="457200"/>
          </a:xfrm>
          <a:prstGeom prst="star5">
            <a:avLst/>
          </a:prstGeom>
          <a:solidFill>
            <a:srgbClr val="FF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78780" y="25201250"/>
            <a:ext cx="24749084" cy="707886"/>
          </a:xfrm>
          <a:prstGeom prst="rect">
            <a:avLst/>
          </a:prstGeom>
          <a:solidFill>
            <a:srgbClr val="006600"/>
          </a:solidFill>
        </p:spPr>
        <p:txBody>
          <a:bodyPr wrap="square" rtlCol="0">
            <a:spAutoFit/>
          </a:bodyPr>
          <a:lstStyle/>
          <a:p>
            <a:r>
              <a:rPr lang="en-US" sz="40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Radar Evolution:</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60" name="TextBox 59"/>
          <p:cNvSpPr txBox="1"/>
          <p:nvPr/>
        </p:nvSpPr>
        <p:spPr>
          <a:xfrm>
            <a:off x="16138244" y="26124494"/>
            <a:ext cx="8887496" cy="6647975"/>
          </a:xfrm>
          <a:prstGeom prst="rect">
            <a:avLst/>
          </a:prstGeom>
          <a:noFill/>
        </p:spPr>
        <p:txBody>
          <a:bodyPr wrap="square" rtlCol="0">
            <a:spAutoFit/>
          </a:bodyPr>
          <a:lstStyle/>
          <a:p>
            <a:pPr marL="285750" indent="-285750">
              <a:spcAft>
                <a:spcPts val="1200"/>
              </a:spcAft>
              <a:buFont typeface="Arial" pitchFamily="34" charset="0"/>
              <a:buChar char="•"/>
            </a:pPr>
            <a:r>
              <a:rPr lang="en-US" sz="3600" dirty="0" smtClean="0"/>
              <a:t>Two distinct </a:t>
            </a:r>
            <a:r>
              <a:rPr lang="en-US" sz="3600" dirty="0" err="1" smtClean="0"/>
              <a:t>supercells</a:t>
            </a:r>
            <a:r>
              <a:rPr lang="en-US" sz="3600" dirty="0" smtClean="0"/>
              <a:t> formed immediately ahead of MCS by 2237Z/29 (Figs. 7 and 8)</a:t>
            </a:r>
          </a:p>
          <a:p>
            <a:pPr marL="285750" indent="-285750">
              <a:spcAft>
                <a:spcPts val="1200"/>
              </a:spcAft>
              <a:buFont typeface="Arial" pitchFamily="34" charset="0"/>
              <a:buChar char="•"/>
            </a:pPr>
            <a:r>
              <a:rPr lang="en-US" sz="3600" dirty="0" smtClean="0"/>
              <a:t>Radar indicated rotation was apparent with each </a:t>
            </a:r>
            <a:r>
              <a:rPr lang="en-US" sz="3600" dirty="0" err="1" smtClean="0"/>
              <a:t>supercell</a:t>
            </a:r>
            <a:r>
              <a:rPr lang="en-US" sz="3600" dirty="0" smtClean="0"/>
              <a:t> (Fig. 8)</a:t>
            </a:r>
          </a:p>
          <a:p>
            <a:pPr marL="285750" indent="-285750">
              <a:spcAft>
                <a:spcPts val="1200"/>
              </a:spcAft>
              <a:buFont typeface="Arial" pitchFamily="34" charset="0"/>
              <a:buChar char="•"/>
            </a:pPr>
            <a:r>
              <a:rPr lang="en-US" sz="3600" dirty="0" smtClean="0"/>
              <a:t>Cell A produced the 13 mile long EF2 and will be the focus for the remainder of this poster (Figs. 1b and 8)</a:t>
            </a:r>
          </a:p>
          <a:p>
            <a:pPr marL="285750" indent="-285750">
              <a:spcAft>
                <a:spcPts val="1200"/>
              </a:spcAft>
              <a:buFont typeface="Arial" pitchFamily="34" charset="0"/>
              <a:buChar char="•"/>
            </a:pPr>
            <a:r>
              <a:rPr lang="en-US" sz="3600" dirty="0" smtClean="0"/>
              <a:t>Cell B produced the EF1 in Schoharie County (Fig. 1a</a:t>
            </a:r>
            <a:r>
              <a:rPr lang="en-US" sz="3600" dirty="0" smtClean="0"/>
              <a:t>) and was quickly overtaken by the upstream MCS</a:t>
            </a:r>
            <a:endParaRPr lang="en-US" sz="3600" dirty="0" smtClean="0"/>
          </a:p>
        </p:txBody>
      </p:sp>
      <p:sp>
        <p:nvSpPr>
          <p:cNvPr id="61" name="TextBox 60"/>
          <p:cNvSpPr txBox="1"/>
          <p:nvPr/>
        </p:nvSpPr>
        <p:spPr>
          <a:xfrm>
            <a:off x="6901755" y="31879945"/>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7</a:t>
            </a:r>
            <a:endParaRPr lang="en-US" sz="2400" dirty="0"/>
          </a:p>
        </p:txBody>
      </p:sp>
      <p:sp>
        <p:nvSpPr>
          <p:cNvPr id="62" name="TextBox 61"/>
          <p:cNvSpPr txBox="1"/>
          <p:nvPr/>
        </p:nvSpPr>
        <p:spPr>
          <a:xfrm>
            <a:off x="14850384" y="31895746"/>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a:t>
            </a:r>
            <a:r>
              <a:rPr lang="en-US" sz="2400" dirty="0"/>
              <a:t>8</a:t>
            </a:r>
          </a:p>
        </p:txBody>
      </p:sp>
      <p:sp>
        <p:nvSpPr>
          <p:cNvPr id="63" name="TextBox 62"/>
          <p:cNvSpPr txBox="1"/>
          <p:nvPr/>
        </p:nvSpPr>
        <p:spPr>
          <a:xfrm>
            <a:off x="6424010" y="26214930"/>
            <a:ext cx="1603199" cy="461665"/>
          </a:xfrm>
          <a:prstGeom prst="rect">
            <a:avLst/>
          </a:prstGeom>
          <a:solidFill>
            <a:schemeClr val="accent3"/>
          </a:solidFill>
          <a:ln>
            <a:solidFill>
              <a:schemeClr val="tx1"/>
            </a:solidFill>
          </a:ln>
        </p:spPr>
        <p:txBody>
          <a:bodyPr wrap="square" rtlCol="0">
            <a:spAutoFit/>
          </a:bodyPr>
          <a:lstStyle/>
          <a:p>
            <a:pPr algn="ctr"/>
            <a:r>
              <a:rPr lang="en-US" sz="2400" dirty="0" smtClean="0"/>
              <a:t>2237Z/29</a:t>
            </a:r>
            <a:endParaRPr lang="en-US" sz="2400" dirty="0"/>
          </a:p>
        </p:txBody>
      </p:sp>
      <p:sp>
        <p:nvSpPr>
          <p:cNvPr id="64" name="TextBox 63"/>
          <p:cNvSpPr txBox="1"/>
          <p:nvPr/>
        </p:nvSpPr>
        <p:spPr>
          <a:xfrm>
            <a:off x="14354363" y="26212456"/>
            <a:ext cx="1603199" cy="461665"/>
          </a:xfrm>
          <a:prstGeom prst="rect">
            <a:avLst/>
          </a:prstGeom>
          <a:solidFill>
            <a:schemeClr val="accent3"/>
          </a:solidFill>
          <a:ln>
            <a:solidFill>
              <a:schemeClr val="tx1"/>
            </a:solidFill>
          </a:ln>
        </p:spPr>
        <p:txBody>
          <a:bodyPr wrap="square" rtlCol="0">
            <a:spAutoFit/>
          </a:bodyPr>
          <a:lstStyle/>
          <a:p>
            <a:pPr algn="ctr"/>
            <a:r>
              <a:rPr lang="en-US" sz="2400" dirty="0" smtClean="0"/>
              <a:t>2237Z/29</a:t>
            </a:r>
            <a:endParaRPr lang="en-US" sz="2400" dirty="0"/>
          </a:p>
        </p:txBody>
      </p:sp>
      <p:pic>
        <p:nvPicPr>
          <p:cNvPr id="224" name="Picture 223" descr="Fig9.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766016" y="1243703"/>
            <a:ext cx="9537298" cy="7544430"/>
          </a:xfrm>
          <a:prstGeom prst="rect">
            <a:avLst/>
          </a:prstGeom>
          <a:ln>
            <a:solidFill>
              <a:srgbClr val="000000"/>
            </a:solidFill>
          </a:ln>
        </p:spPr>
      </p:pic>
      <p:sp>
        <p:nvSpPr>
          <p:cNvPr id="69" name="TextBox 68"/>
          <p:cNvSpPr txBox="1"/>
          <p:nvPr/>
        </p:nvSpPr>
        <p:spPr>
          <a:xfrm>
            <a:off x="25524279" y="8814055"/>
            <a:ext cx="25213615" cy="4585871"/>
          </a:xfrm>
          <a:prstGeom prst="rect">
            <a:avLst/>
          </a:prstGeom>
          <a:noFill/>
        </p:spPr>
        <p:txBody>
          <a:bodyPr wrap="square" rtlCol="0">
            <a:spAutoFit/>
          </a:bodyPr>
          <a:lstStyle/>
          <a:p>
            <a:pPr marL="285750" indent="-285750">
              <a:spcAft>
                <a:spcPts val="1200"/>
              </a:spcAft>
              <a:buFont typeface="Arial" pitchFamily="34" charset="0"/>
              <a:buChar char="•"/>
            </a:pPr>
            <a:r>
              <a:rPr lang="en-US" sz="3600" dirty="0" smtClean="0"/>
              <a:t>Just prior to </a:t>
            </a:r>
            <a:r>
              <a:rPr lang="en-US" sz="3600" dirty="0" err="1" smtClean="0"/>
              <a:t>tornadogenesis</a:t>
            </a:r>
            <a:r>
              <a:rPr lang="en-US" sz="3600" dirty="0" smtClean="0"/>
              <a:t> at 2242Z/29 (Fig. 9), rotation within the </a:t>
            </a:r>
            <a:r>
              <a:rPr lang="en-US" sz="3600" dirty="0" err="1" smtClean="0"/>
              <a:t>mesocyclone</a:t>
            </a:r>
            <a:r>
              <a:rPr lang="en-US" sz="3600" dirty="0" smtClean="0"/>
              <a:t> of Cell A contracted and intensified in the proximity of the hook</a:t>
            </a:r>
          </a:p>
          <a:p>
            <a:pPr marL="285750" indent="-285750">
              <a:spcAft>
                <a:spcPts val="1200"/>
              </a:spcAft>
              <a:buFont typeface="Arial" pitchFamily="34" charset="0"/>
              <a:buChar char="•"/>
            </a:pPr>
            <a:r>
              <a:rPr lang="en-US" sz="3600" dirty="0" smtClean="0"/>
              <a:t>At 2242Z/29, the gust front associated with growing MCS was located only ~10 km west of the </a:t>
            </a:r>
            <a:r>
              <a:rPr lang="en-US" sz="3600" dirty="0" err="1" smtClean="0"/>
              <a:t>supercell</a:t>
            </a:r>
            <a:r>
              <a:rPr lang="en-US" sz="3600" dirty="0" smtClean="0"/>
              <a:t> (Fig. 9)</a:t>
            </a:r>
          </a:p>
          <a:p>
            <a:pPr marL="285750" indent="-285750">
              <a:spcAft>
                <a:spcPts val="1200"/>
              </a:spcAft>
              <a:buFont typeface="Arial" pitchFamily="34" charset="0"/>
              <a:buChar char="•"/>
            </a:pPr>
            <a:r>
              <a:rPr lang="en-US" sz="3600" dirty="0" smtClean="0"/>
              <a:t>The National Weather Service in Albany identified 2247Z/29 as the time of EF2 </a:t>
            </a:r>
            <a:r>
              <a:rPr lang="en-US" sz="3600" dirty="0" err="1" smtClean="0"/>
              <a:t>tornadogenesis</a:t>
            </a:r>
            <a:r>
              <a:rPr lang="en-US" sz="3600" dirty="0" smtClean="0"/>
              <a:t> in Florida, NY</a:t>
            </a:r>
          </a:p>
          <a:p>
            <a:pPr marL="285750" indent="-285750">
              <a:spcAft>
                <a:spcPts val="1200"/>
              </a:spcAft>
              <a:buFont typeface="Arial" pitchFamily="34" charset="0"/>
              <a:buChar char="•"/>
            </a:pPr>
            <a:r>
              <a:rPr lang="en-US" sz="3600" dirty="0" smtClean="0"/>
              <a:t>Vertical cross section of reflectivity at the time of </a:t>
            </a:r>
            <a:r>
              <a:rPr lang="en-US" sz="3600" dirty="0" err="1" smtClean="0"/>
              <a:t>tornadogenesis</a:t>
            </a:r>
            <a:r>
              <a:rPr lang="en-US" sz="3600" dirty="0" smtClean="0"/>
              <a:t> reveals a classic </a:t>
            </a:r>
            <a:r>
              <a:rPr lang="en-US" sz="3600" dirty="0" err="1" smtClean="0"/>
              <a:t>supercell</a:t>
            </a:r>
            <a:r>
              <a:rPr lang="en-US" sz="3600" dirty="0" smtClean="0"/>
              <a:t> structure, with a bounded weak echo region (BWER) and base reflectivity values &gt;60 </a:t>
            </a:r>
            <a:r>
              <a:rPr lang="en-US" sz="3600" dirty="0" err="1" smtClean="0"/>
              <a:t>dB</a:t>
            </a:r>
            <a:r>
              <a:rPr lang="en-US" sz="3600" i="1" dirty="0" err="1" smtClean="0"/>
              <a:t>Z</a:t>
            </a:r>
            <a:r>
              <a:rPr lang="en-US" sz="3600" dirty="0" smtClean="0"/>
              <a:t> in the forward flanking portion of </a:t>
            </a:r>
            <a:r>
              <a:rPr lang="en-US" sz="3600" dirty="0" err="1" smtClean="0"/>
              <a:t>supercell</a:t>
            </a:r>
            <a:r>
              <a:rPr lang="en-US" sz="3600" dirty="0" smtClean="0"/>
              <a:t> (Fig. 10)</a:t>
            </a:r>
          </a:p>
          <a:p>
            <a:pPr marL="285750" indent="-285750">
              <a:spcAft>
                <a:spcPts val="1200"/>
              </a:spcAft>
              <a:buFont typeface="Arial" pitchFamily="34" charset="0"/>
              <a:buChar char="•"/>
            </a:pPr>
            <a:endParaRPr lang="en-US" sz="3600" dirty="0" smtClean="0"/>
          </a:p>
        </p:txBody>
      </p:sp>
      <p:sp>
        <p:nvSpPr>
          <p:cNvPr id="71" name="TextBox 70"/>
          <p:cNvSpPr txBox="1"/>
          <p:nvPr/>
        </p:nvSpPr>
        <p:spPr>
          <a:xfrm>
            <a:off x="35172798" y="8323973"/>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a:t>
            </a:r>
            <a:r>
              <a:rPr lang="en-US" sz="2400" dirty="0"/>
              <a:t>9</a:t>
            </a:r>
          </a:p>
        </p:txBody>
      </p:sp>
      <p:sp>
        <p:nvSpPr>
          <p:cNvPr id="72" name="TextBox 71"/>
          <p:cNvSpPr txBox="1"/>
          <p:nvPr/>
        </p:nvSpPr>
        <p:spPr>
          <a:xfrm>
            <a:off x="47740806" y="8358049"/>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10</a:t>
            </a:r>
            <a:endParaRPr lang="en-US" sz="2400" dirty="0"/>
          </a:p>
        </p:txBody>
      </p:sp>
      <p:sp>
        <p:nvSpPr>
          <p:cNvPr id="73" name="TextBox 72"/>
          <p:cNvSpPr txBox="1"/>
          <p:nvPr/>
        </p:nvSpPr>
        <p:spPr>
          <a:xfrm>
            <a:off x="26772445" y="8334459"/>
            <a:ext cx="1603199" cy="461665"/>
          </a:xfrm>
          <a:prstGeom prst="rect">
            <a:avLst/>
          </a:prstGeom>
          <a:solidFill>
            <a:schemeClr val="accent3"/>
          </a:solidFill>
          <a:ln>
            <a:solidFill>
              <a:schemeClr val="tx1"/>
            </a:solidFill>
          </a:ln>
        </p:spPr>
        <p:txBody>
          <a:bodyPr wrap="square" rtlCol="0">
            <a:spAutoFit/>
          </a:bodyPr>
          <a:lstStyle/>
          <a:p>
            <a:pPr algn="ctr"/>
            <a:r>
              <a:rPr lang="en-US" sz="2400" dirty="0" smtClean="0"/>
              <a:t>2242Z/29</a:t>
            </a:r>
            <a:endParaRPr lang="en-US" sz="2400" dirty="0"/>
          </a:p>
        </p:txBody>
      </p:sp>
      <p:sp>
        <p:nvSpPr>
          <p:cNvPr id="74" name="TextBox 73"/>
          <p:cNvSpPr txBox="1"/>
          <p:nvPr/>
        </p:nvSpPr>
        <p:spPr>
          <a:xfrm>
            <a:off x="37431120" y="8368535"/>
            <a:ext cx="1603199" cy="461665"/>
          </a:xfrm>
          <a:prstGeom prst="rect">
            <a:avLst/>
          </a:prstGeom>
          <a:solidFill>
            <a:schemeClr val="accent3"/>
          </a:solidFill>
          <a:ln>
            <a:solidFill>
              <a:schemeClr val="tx1"/>
            </a:solidFill>
          </a:ln>
        </p:spPr>
        <p:txBody>
          <a:bodyPr wrap="square" rtlCol="0">
            <a:spAutoFit/>
          </a:bodyPr>
          <a:lstStyle/>
          <a:p>
            <a:pPr algn="ctr"/>
            <a:r>
              <a:rPr lang="en-US" sz="2400" dirty="0" smtClean="0"/>
              <a:t>2247Z/29</a:t>
            </a:r>
            <a:endParaRPr lang="en-US" sz="2400" dirty="0"/>
          </a:p>
        </p:txBody>
      </p:sp>
      <p:sp>
        <p:nvSpPr>
          <p:cNvPr id="78" name="TextBox 77"/>
          <p:cNvSpPr txBox="1"/>
          <p:nvPr/>
        </p:nvSpPr>
        <p:spPr>
          <a:xfrm>
            <a:off x="25492850" y="19289822"/>
            <a:ext cx="25121143" cy="6801863"/>
          </a:xfrm>
          <a:prstGeom prst="rect">
            <a:avLst/>
          </a:prstGeom>
          <a:noFill/>
        </p:spPr>
        <p:txBody>
          <a:bodyPr wrap="square" rtlCol="0">
            <a:spAutoFit/>
          </a:bodyPr>
          <a:lstStyle/>
          <a:p>
            <a:pPr marL="285750" indent="-285750">
              <a:spcAft>
                <a:spcPts val="1200"/>
              </a:spcAft>
              <a:buFont typeface="Arial" pitchFamily="34" charset="0"/>
              <a:buChar char="•"/>
            </a:pPr>
            <a:r>
              <a:rPr lang="en-US" sz="3600" dirty="0" smtClean="0"/>
              <a:t>By 2252Z/29, gate-to-gate shear reached a maximum of ~95 </a:t>
            </a:r>
            <a:r>
              <a:rPr lang="en-US" sz="3600" dirty="0" err="1" smtClean="0"/>
              <a:t>kt</a:t>
            </a:r>
            <a:r>
              <a:rPr lang="en-US" sz="3600" dirty="0" smtClean="0"/>
              <a:t>, and the tornado vortex became rain-wrapped (Fig. 11)</a:t>
            </a:r>
            <a:r>
              <a:rPr lang="en-US" sz="3600" dirty="0"/>
              <a:t> </a:t>
            </a:r>
            <a:r>
              <a:rPr lang="en-US" sz="3600" dirty="0" smtClean="0"/>
              <a:t>as evidenced by an areal increase in reflectivity in the hook echo, perhaps also contributed to by debris as the tornado moved towards Rotterdam, NY</a:t>
            </a:r>
          </a:p>
          <a:p>
            <a:pPr marL="285750" indent="-285750">
              <a:spcAft>
                <a:spcPts val="1200"/>
              </a:spcAft>
              <a:buFont typeface="Arial" pitchFamily="34" charset="0"/>
              <a:buChar char="•"/>
            </a:pPr>
            <a:r>
              <a:rPr lang="en-US" sz="3600" dirty="0" smtClean="0"/>
              <a:t>By 2257Z/29, the rear-flanking gust front began to occlude (Fig. 12)  –  </a:t>
            </a:r>
            <a:r>
              <a:rPr lang="en-US" sz="3600" dirty="0"/>
              <a:t>t</a:t>
            </a:r>
            <a:r>
              <a:rPr lang="en-US" sz="3600" dirty="0" smtClean="0"/>
              <a:t>he RFD can be seen as a linear maximum in spectrum width associated with rapid changes in wind speed and direction, wrapping cyclonically beneath the </a:t>
            </a:r>
            <a:r>
              <a:rPr lang="en-US" sz="3600" dirty="0" err="1" smtClean="0"/>
              <a:t>mesocyclone</a:t>
            </a:r>
            <a:r>
              <a:rPr lang="en-US" sz="3600" dirty="0" smtClean="0"/>
              <a:t> north of the tornado vortex</a:t>
            </a:r>
          </a:p>
          <a:p>
            <a:pPr marL="285750" indent="-285750">
              <a:spcAft>
                <a:spcPts val="1200"/>
              </a:spcAft>
              <a:buFont typeface="Arial" pitchFamily="34" charset="0"/>
              <a:buChar char="•"/>
            </a:pPr>
            <a:r>
              <a:rPr lang="en-US" sz="3600" dirty="0" smtClean="0"/>
              <a:t>The debris signature, a circular minimum in correlation coefficient, was at a maximum diameter at 2257Z/29 (Fig. 12)</a:t>
            </a:r>
          </a:p>
          <a:p>
            <a:pPr marL="285750" indent="-285750">
              <a:spcAft>
                <a:spcPts val="1200"/>
              </a:spcAft>
              <a:buFont typeface="Arial" pitchFamily="34" charset="0"/>
              <a:buChar char="•"/>
            </a:pPr>
            <a:r>
              <a:rPr lang="en-US" sz="3600" dirty="0" smtClean="0"/>
              <a:t>The tornado dissipated by 2304Z (not shown) just southwest of Schenectady as the upstream MCS took over the </a:t>
            </a:r>
            <a:r>
              <a:rPr lang="en-US" sz="3600" dirty="0" err="1" smtClean="0"/>
              <a:t>supercell</a:t>
            </a:r>
            <a:r>
              <a:rPr lang="en-US" sz="3600" dirty="0" smtClean="0"/>
              <a:t> and continued to grow </a:t>
            </a:r>
            <a:r>
              <a:rPr lang="en-US" sz="3600" dirty="0" smtClean="0"/>
              <a:t>upscale</a:t>
            </a:r>
            <a:endParaRPr lang="en-US" sz="3600" dirty="0"/>
          </a:p>
          <a:p>
            <a:pPr marL="285750" indent="-285750">
              <a:spcAft>
                <a:spcPts val="1200"/>
              </a:spcAft>
              <a:buFont typeface="Arial" pitchFamily="34" charset="0"/>
              <a:buChar char="•"/>
            </a:pPr>
            <a:r>
              <a:rPr lang="en-US" sz="3600" dirty="0" smtClean="0"/>
              <a:t>The </a:t>
            </a:r>
            <a:r>
              <a:rPr lang="en-US" sz="3600" dirty="0" err="1" smtClean="0"/>
              <a:t>mesocyclonic</a:t>
            </a:r>
            <a:r>
              <a:rPr lang="en-US" sz="3600" dirty="0" smtClean="0"/>
              <a:t> circulation ultimately became a bookend vortex in the MCS, which produced several severe wind reports near Albany, NY</a:t>
            </a:r>
          </a:p>
        </p:txBody>
      </p:sp>
      <p:pic>
        <p:nvPicPr>
          <p:cNvPr id="234" name="Picture 233" descr="Fig11.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430899" y="12703720"/>
            <a:ext cx="8394565" cy="6619677"/>
          </a:xfrm>
          <a:prstGeom prst="rect">
            <a:avLst/>
          </a:prstGeom>
          <a:ln>
            <a:solidFill>
              <a:schemeClr val="tx1"/>
            </a:solidFill>
          </a:ln>
        </p:spPr>
      </p:pic>
      <p:sp>
        <p:nvSpPr>
          <p:cNvPr id="81" name="TextBox 80"/>
          <p:cNvSpPr txBox="1"/>
          <p:nvPr/>
        </p:nvSpPr>
        <p:spPr>
          <a:xfrm>
            <a:off x="32693828" y="18864975"/>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11</a:t>
            </a:r>
            <a:endParaRPr lang="en-US" sz="2400" dirty="0"/>
          </a:p>
        </p:txBody>
      </p:sp>
      <p:sp>
        <p:nvSpPr>
          <p:cNvPr id="82" name="TextBox 81"/>
          <p:cNvSpPr txBox="1"/>
          <p:nvPr/>
        </p:nvSpPr>
        <p:spPr>
          <a:xfrm>
            <a:off x="32177983" y="13098758"/>
            <a:ext cx="1603199" cy="461665"/>
          </a:xfrm>
          <a:prstGeom prst="rect">
            <a:avLst/>
          </a:prstGeom>
          <a:solidFill>
            <a:schemeClr val="accent3"/>
          </a:solidFill>
          <a:ln>
            <a:solidFill>
              <a:schemeClr val="tx1"/>
            </a:solidFill>
          </a:ln>
        </p:spPr>
        <p:txBody>
          <a:bodyPr wrap="square" rtlCol="0">
            <a:spAutoFit/>
          </a:bodyPr>
          <a:lstStyle/>
          <a:p>
            <a:pPr algn="ctr"/>
            <a:r>
              <a:rPr lang="en-US" sz="2400" dirty="0" smtClean="0"/>
              <a:t>2252Z/29</a:t>
            </a:r>
            <a:endParaRPr lang="en-US" sz="2400" dirty="0"/>
          </a:p>
        </p:txBody>
      </p:sp>
      <p:pic>
        <p:nvPicPr>
          <p:cNvPr id="239" name="Picture 238" descr="Fig12.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921352" y="12685831"/>
            <a:ext cx="8425957" cy="6654854"/>
          </a:xfrm>
          <a:prstGeom prst="rect">
            <a:avLst/>
          </a:prstGeom>
          <a:ln>
            <a:solidFill>
              <a:srgbClr val="000000"/>
            </a:solidFill>
          </a:ln>
        </p:spPr>
      </p:pic>
      <p:sp>
        <p:nvSpPr>
          <p:cNvPr id="87" name="TextBox 86"/>
          <p:cNvSpPr txBox="1"/>
          <p:nvPr/>
        </p:nvSpPr>
        <p:spPr>
          <a:xfrm>
            <a:off x="41208068" y="18881160"/>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12</a:t>
            </a:r>
            <a:endParaRPr lang="en-US" sz="2400" dirty="0"/>
          </a:p>
        </p:txBody>
      </p:sp>
      <p:sp>
        <p:nvSpPr>
          <p:cNvPr id="88" name="TextBox 87"/>
          <p:cNvSpPr txBox="1"/>
          <p:nvPr/>
        </p:nvSpPr>
        <p:spPr>
          <a:xfrm>
            <a:off x="40712047" y="13112071"/>
            <a:ext cx="1603199" cy="461665"/>
          </a:xfrm>
          <a:prstGeom prst="rect">
            <a:avLst/>
          </a:prstGeom>
          <a:solidFill>
            <a:schemeClr val="accent3"/>
          </a:solidFill>
          <a:ln>
            <a:solidFill>
              <a:schemeClr val="tx1"/>
            </a:solidFill>
          </a:ln>
        </p:spPr>
        <p:txBody>
          <a:bodyPr wrap="square" rtlCol="0">
            <a:spAutoFit/>
          </a:bodyPr>
          <a:lstStyle/>
          <a:p>
            <a:pPr algn="ctr"/>
            <a:r>
              <a:rPr lang="en-US" sz="2400" dirty="0" smtClean="0"/>
              <a:t>2257Z/29</a:t>
            </a:r>
            <a:endParaRPr lang="en-US" sz="2400" dirty="0"/>
          </a:p>
        </p:txBody>
      </p:sp>
      <p:pic>
        <p:nvPicPr>
          <p:cNvPr id="240" name="Picture 239" descr="Fig13.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408645" y="12654856"/>
            <a:ext cx="8451896" cy="6685828"/>
          </a:xfrm>
          <a:prstGeom prst="rect">
            <a:avLst/>
          </a:prstGeom>
        </p:spPr>
      </p:pic>
      <p:sp>
        <p:nvSpPr>
          <p:cNvPr id="90" name="TextBox 89"/>
          <p:cNvSpPr txBox="1"/>
          <p:nvPr/>
        </p:nvSpPr>
        <p:spPr>
          <a:xfrm>
            <a:off x="49712707" y="18860411"/>
            <a:ext cx="1126345" cy="461665"/>
          </a:xfrm>
          <a:prstGeom prst="rect">
            <a:avLst/>
          </a:prstGeom>
          <a:solidFill>
            <a:schemeClr val="accent3"/>
          </a:solidFill>
          <a:ln>
            <a:solidFill>
              <a:schemeClr val="tx1"/>
            </a:solidFill>
          </a:ln>
        </p:spPr>
        <p:txBody>
          <a:bodyPr wrap="square" rtlCol="0">
            <a:spAutoFit/>
          </a:bodyPr>
          <a:lstStyle/>
          <a:p>
            <a:pPr algn="ctr"/>
            <a:r>
              <a:rPr lang="en-US" sz="2400" dirty="0" smtClean="0"/>
              <a:t>Fig. 13</a:t>
            </a:r>
            <a:endParaRPr lang="en-US" sz="2400" dirty="0"/>
          </a:p>
        </p:txBody>
      </p:sp>
      <p:sp>
        <p:nvSpPr>
          <p:cNvPr id="91" name="TextBox 90"/>
          <p:cNvSpPr txBox="1"/>
          <p:nvPr/>
        </p:nvSpPr>
        <p:spPr>
          <a:xfrm>
            <a:off x="49227836" y="13109597"/>
            <a:ext cx="1603199" cy="461665"/>
          </a:xfrm>
          <a:prstGeom prst="rect">
            <a:avLst/>
          </a:prstGeom>
          <a:solidFill>
            <a:schemeClr val="accent3"/>
          </a:solidFill>
          <a:ln>
            <a:solidFill>
              <a:schemeClr val="tx1"/>
            </a:solidFill>
          </a:ln>
        </p:spPr>
        <p:txBody>
          <a:bodyPr wrap="square" rtlCol="0">
            <a:spAutoFit/>
          </a:bodyPr>
          <a:lstStyle/>
          <a:p>
            <a:pPr algn="ctr"/>
            <a:r>
              <a:rPr lang="en-US" sz="2400" dirty="0" smtClean="0"/>
              <a:t>2317Z/29</a:t>
            </a:r>
            <a:endParaRPr lang="en-US" sz="2400" dirty="0"/>
          </a:p>
        </p:txBody>
      </p:sp>
      <p:sp>
        <p:nvSpPr>
          <p:cNvPr id="92" name="TextBox 33"/>
          <p:cNvSpPr txBox="1">
            <a:spLocks noChangeArrowheads="1"/>
          </p:cNvSpPr>
          <p:nvPr/>
        </p:nvSpPr>
        <p:spPr bwMode="auto">
          <a:xfrm>
            <a:off x="2342078" y="10762591"/>
            <a:ext cx="21545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solidFill>
                  <a:schemeClr val="bg1"/>
                </a:solidFill>
                <a:latin typeface="Times New Roman" charset="0"/>
                <a:cs typeface="Times New Roman" charset="0"/>
              </a:rPr>
              <a:t>Source: </a:t>
            </a:r>
            <a:r>
              <a:rPr lang="en-US" sz="1200" i="1" dirty="0" smtClean="0">
                <a:solidFill>
                  <a:schemeClr val="bg1"/>
                </a:solidFill>
                <a:latin typeface="Times New Roman" charset="0"/>
                <a:cs typeface="Times New Roman" charset="0"/>
              </a:rPr>
              <a:t>MMM UCAR and SPC</a:t>
            </a:r>
            <a:endParaRPr lang="en-US" sz="1200" i="1" dirty="0">
              <a:solidFill>
                <a:schemeClr val="bg1"/>
              </a:solidFill>
              <a:latin typeface="Times New Roman" charset="0"/>
              <a:cs typeface="Times New Roman" charset="0"/>
            </a:endParaRPr>
          </a:p>
        </p:txBody>
      </p:sp>
      <p:sp>
        <p:nvSpPr>
          <p:cNvPr id="93" name="TextBox 33"/>
          <p:cNvSpPr txBox="1">
            <a:spLocks noChangeArrowheads="1"/>
          </p:cNvSpPr>
          <p:nvPr/>
        </p:nvSpPr>
        <p:spPr bwMode="auto">
          <a:xfrm>
            <a:off x="23487578" y="4323691"/>
            <a:ext cx="15277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latin typeface="Times New Roman" charset="0"/>
                <a:cs typeface="Times New Roman" charset="0"/>
              </a:rPr>
              <a:t>Source: </a:t>
            </a:r>
            <a:r>
              <a:rPr lang="en-US" sz="1200" i="1" dirty="0" smtClean="0">
                <a:latin typeface="Times New Roman" charset="0"/>
                <a:cs typeface="Times New Roman" charset="0"/>
              </a:rPr>
              <a:t>NWS Albany</a:t>
            </a:r>
            <a:endParaRPr lang="en-US" sz="1200" i="1" dirty="0">
              <a:latin typeface="Times New Roman" charset="0"/>
              <a:cs typeface="Times New Roman" charset="0"/>
            </a:endParaRPr>
          </a:p>
        </p:txBody>
      </p:sp>
      <p:sp>
        <p:nvSpPr>
          <p:cNvPr id="94" name="TextBox 33"/>
          <p:cNvSpPr txBox="1">
            <a:spLocks noChangeArrowheads="1"/>
          </p:cNvSpPr>
          <p:nvPr/>
        </p:nvSpPr>
        <p:spPr bwMode="auto">
          <a:xfrm>
            <a:off x="5618678" y="17455491"/>
            <a:ext cx="14506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latin typeface="Times New Roman" charset="0"/>
                <a:cs typeface="Times New Roman" charset="0"/>
              </a:rPr>
              <a:t>Source: </a:t>
            </a:r>
            <a:r>
              <a:rPr lang="en-US" sz="1200" i="1" dirty="0" smtClean="0">
                <a:latin typeface="Times New Roman" charset="0"/>
                <a:cs typeface="Times New Roman" charset="0"/>
              </a:rPr>
              <a:t>13-km RAP</a:t>
            </a:r>
            <a:endParaRPr lang="en-US" sz="1200" i="1" dirty="0">
              <a:latin typeface="Times New Roman" charset="0"/>
              <a:cs typeface="Times New Roman" charset="0"/>
            </a:endParaRPr>
          </a:p>
        </p:txBody>
      </p:sp>
      <p:sp>
        <p:nvSpPr>
          <p:cNvPr id="95" name="TextBox 33"/>
          <p:cNvSpPr txBox="1">
            <a:spLocks noChangeArrowheads="1"/>
          </p:cNvSpPr>
          <p:nvPr/>
        </p:nvSpPr>
        <p:spPr bwMode="auto">
          <a:xfrm>
            <a:off x="12502078" y="17480891"/>
            <a:ext cx="14506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latin typeface="Times New Roman" charset="0"/>
                <a:cs typeface="Times New Roman" charset="0"/>
              </a:rPr>
              <a:t>Source: </a:t>
            </a:r>
            <a:r>
              <a:rPr lang="en-US" sz="1200" i="1" dirty="0" smtClean="0">
                <a:latin typeface="Times New Roman" charset="0"/>
                <a:cs typeface="Times New Roman" charset="0"/>
              </a:rPr>
              <a:t>13-km RAP</a:t>
            </a:r>
            <a:endParaRPr lang="en-US" sz="1200" i="1" dirty="0">
              <a:latin typeface="Times New Roman" charset="0"/>
              <a:cs typeface="Times New Roman" charset="0"/>
            </a:endParaRPr>
          </a:p>
        </p:txBody>
      </p:sp>
      <p:sp>
        <p:nvSpPr>
          <p:cNvPr id="96" name="TextBox 33"/>
          <p:cNvSpPr txBox="1">
            <a:spLocks noChangeArrowheads="1"/>
          </p:cNvSpPr>
          <p:nvPr/>
        </p:nvSpPr>
        <p:spPr bwMode="auto">
          <a:xfrm>
            <a:off x="16477178" y="24186491"/>
            <a:ext cx="20449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latin typeface="Times New Roman" charset="0"/>
                <a:cs typeface="Times New Roman" charset="0"/>
              </a:rPr>
              <a:t>Source: </a:t>
            </a:r>
            <a:r>
              <a:rPr lang="en-US" sz="1200" i="1" dirty="0" smtClean="0">
                <a:latin typeface="Times New Roman" charset="0"/>
                <a:cs typeface="Times New Roman" charset="0"/>
              </a:rPr>
              <a:t>Iowa State GEMPAK</a:t>
            </a:r>
            <a:endParaRPr lang="en-US" sz="1200" i="1" dirty="0">
              <a:latin typeface="Times New Roman" charset="0"/>
              <a:cs typeface="Times New Roman" charset="0"/>
            </a:endParaRPr>
          </a:p>
        </p:txBody>
      </p:sp>
      <p:sp>
        <p:nvSpPr>
          <p:cNvPr id="97" name="TextBox 33"/>
          <p:cNvSpPr txBox="1">
            <a:spLocks noChangeArrowheads="1"/>
          </p:cNvSpPr>
          <p:nvPr/>
        </p:nvSpPr>
        <p:spPr bwMode="auto">
          <a:xfrm>
            <a:off x="19169578" y="23678491"/>
            <a:ext cx="14506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latin typeface="Times New Roman" charset="0"/>
                <a:cs typeface="Times New Roman" charset="0"/>
              </a:rPr>
              <a:t>Source: </a:t>
            </a:r>
            <a:r>
              <a:rPr lang="en-US" sz="1200" i="1" dirty="0" smtClean="0">
                <a:latin typeface="Times New Roman" charset="0"/>
                <a:cs typeface="Times New Roman" charset="0"/>
              </a:rPr>
              <a:t>13-km RAP</a:t>
            </a:r>
            <a:endParaRPr lang="en-US" sz="1200" i="1" dirty="0">
              <a:latin typeface="Times New Roman" charset="0"/>
              <a:cs typeface="Times New Roman" charset="0"/>
            </a:endParaRPr>
          </a:p>
        </p:txBody>
      </p:sp>
      <p:sp>
        <p:nvSpPr>
          <p:cNvPr id="98" name="TextBox 33"/>
          <p:cNvSpPr txBox="1">
            <a:spLocks noChangeArrowheads="1"/>
          </p:cNvSpPr>
          <p:nvPr/>
        </p:nvSpPr>
        <p:spPr bwMode="auto">
          <a:xfrm>
            <a:off x="5617130" y="32047791"/>
            <a:ext cx="1167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solidFill>
                  <a:schemeClr val="bg1"/>
                </a:solidFill>
                <a:latin typeface="Times New Roman" charset="0"/>
                <a:cs typeface="Times New Roman" charset="0"/>
              </a:rPr>
              <a:t>Source: </a:t>
            </a:r>
            <a:r>
              <a:rPr lang="en-US" sz="1200" i="1" dirty="0" smtClean="0">
                <a:solidFill>
                  <a:schemeClr val="bg1"/>
                </a:solidFill>
                <a:latin typeface="Times New Roman" charset="0"/>
                <a:cs typeface="Times New Roman" charset="0"/>
              </a:rPr>
              <a:t>NCDC</a:t>
            </a:r>
            <a:endParaRPr lang="en-US" sz="1200" i="1" dirty="0">
              <a:solidFill>
                <a:schemeClr val="bg1"/>
              </a:solidFill>
              <a:latin typeface="Times New Roman" charset="0"/>
              <a:cs typeface="Times New Roman" charset="0"/>
            </a:endParaRPr>
          </a:p>
        </p:txBody>
      </p:sp>
      <p:sp>
        <p:nvSpPr>
          <p:cNvPr id="99" name="TextBox 33"/>
          <p:cNvSpPr txBox="1">
            <a:spLocks noChangeArrowheads="1"/>
          </p:cNvSpPr>
          <p:nvPr/>
        </p:nvSpPr>
        <p:spPr bwMode="auto">
          <a:xfrm>
            <a:off x="13567330" y="32060491"/>
            <a:ext cx="1167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solidFill>
                  <a:schemeClr val="bg1"/>
                </a:solidFill>
                <a:latin typeface="Times New Roman" charset="0"/>
                <a:cs typeface="Times New Roman" charset="0"/>
              </a:rPr>
              <a:t>Source: </a:t>
            </a:r>
            <a:r>
              <a:rPr lang="en-US" sz="1200" i="1" dirty="0" smtClean="0">
                <a:solidFill>
                  <a:schemeClr val="bg1"/>
                </a:solidFill>
                <a:latin typeface="Times New Roman" charset="0"/>
                <a:cs typeface="Times New Roman" charset="0"/>
              </a:rPr>
              <a:t>NCDC</a:t>
            </a:r>
            <a:endParaRPr lang="en-US" sz="1200" i="1" dirty="0">
              <a:solidFill>
                <a:schemeClr val="bg1"/>
              </a:solidFill>
              <a:latin typeface="Times New Roman" charset="0"/>
              <a:cs typeface="Times New Roman" charset="0"/>
            </a:endParaRPr>
          </a:p>
        </p:txBody>
      </p:sp>
      <p:sp>
        <p:nvSpPr>
          <p:cNvPr id="100" name="TextBox 33"/>
          <p:cNvSpPr txBox="1">
            <a:spLocks noChangeArrowheads="1"/>
          </p:cNvSpPr>
          <p:nvPr/>
        </p:nvSpPr>
        <p:spPr bwMode="auto">
          <a:xfrm>
            <a:off x="31463178" y="19309691"/>
            <a:ext cx="1167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solidFill>
                  <a:schemeClr val="bg1"/>
                </a:solidFill>
                <a:latin typeface="Times New Roman" charset="0"/>
                <a:cs typeface="Times New Roman" charset="0"/>
              </a:rPr>
              <a:t>Source: </a:t>
            </a:r>
            <a:r>
              <a:rPr lang="en-US" sz="1200" i="1" dirty="0" smtClean="0">
                <a:solidFill>
                  <a:schemeClr val="bg1"/>
                </a:solidFill>
                <a:latin typeface="Times New Roman" charset="0"/>
                <a:cs typeface="Times New Roman" charset="0"/>
              </a:rPr>
              <a:t>NCDC</a:t>
            </a:r>
            <a:endParaRPr lang="en-US" sz="1200" i="1" dirty="0">
              <a:solidFill>
                <a:schemeClr val="bg1"/>
              </a:solidFill>
              <a:latin typeface="Times New Roman" charset="0"/>
              <a:cs typeface="Times New Roman" charset="0"/>
            </a:endParaRPr>
          </a:p>
        </p:txBody>
      </p:sp>
      <p:sp>
        <p:nvSpPr>
          <p:cNvPr id="101" name="TextBox 33"/>
          <p:cNvSpPr txBox="1">
            <a:spLocks noChangeArrowheads="1"/>
          </p:cNvSpPr>
          <p:nvPr/>
        </p:nvSpPr>
        <p:spPr bwMode="auto">
          <a:xfrm>
            <a:off x="34219078" y="19309691"/>
            <a:ext cx="1167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solidFill>
                  <a:schemeClr val="bg1"/>
                </a:solidFill>
                <a:latin typeface="Times New Roman" charset="0"/>
                <a:cs typeface="Times New Roman" charset="0"/>
              </a:rPr>
              <a:t>Source: </a:t>
            </a:r>
            <a:r>
              <a:rPr lang="en-US" sz="1200" i="1" dirty="0" smtClean="0">
                <a:solidFill>
                  <a:schemeClr val="bg1"/>
                </a:solidFill>
                <a:latin typeface="Times New Roman" charset="0"/>
                <a:cs typeface="Times New Roman" charset="0"/>
              </a:rPr>
              <a:t>NCDC</a:t>
            </a:r>
            <a:endParaRPr lang="en-US" sz="1200" i="1" dirty="0">
              <a:solidFill>
                <a:schemeClr val="bg1"/>
              </a:solidFill>
              <a:latin typeface="Times New Roman" charset="0"/>
              <a:cs typeface="Times New Roman" charset="0"/>
            </a:endParaRPr>
          </a:p>
        </p:txBody>
      </p:sp>
      <p:sp>
        <p:nvSpPr>
          <p:cNvPr id="102" name="TextBox 33"/>
          <p:cNvSpPr txBox="1">
            <a:spLocks noChangeArrowheads="1"/>
          </p:cNvSpPr>
          <p:nvPr/>
        </p:nvSpPr>
        <p:spPr bwMode="auto">
          <a:xfrm>
            <a:off x="48481178" y="19309691"/>
            <a:ext cx="1167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solidFill>
                  <a:schemeClr val="bg1"/>
                </a:solidFill>
                <a:latin typeface="Times New Roman" charset="0"/>
                <a:cs typeface="Times New Roman" charset="0"/>
              </a:rPr>
              <a:t>Source: </a:t>
            </a:r>
            <a:r>
              <a:rPr lang="en-US" sz="1200" i="1" dirty="0" smtClean="0">
                <a:solidFill>
                  <a:schemeClr val="bg1"/>
                </a:solidFill>
                <a:latin typeface="Times New Roman" charset="0"/>
                <a:cs typeface="Times New Roman" charset="0"/>
              </a:rPr>
              <a:t>NCDC</a:t>
            </a:r>
            <a:endParaRPr lang="en-US" sz="1200" i="1" dirty="0">
              <a:solidFill>
                <a:schemeClr val="bg1"/>
              </a:solidFill>
              <a:latin typeface="Times New Roman" charset="0"/>
              <a:cs typeface="Times New Roman" charset="0"/>
            </a:endParaRPr>
          </a:p>
        </p:txBody>
      </p:sp>
      <p:sp>
        <p:nvSpPr>
          <p:cNvPr id="103" name="TextBox 33"/>
          <p:cNvSpPr txBox="1">
            <a:spLocks noChangeArrowheads="1"/>
          </p:cNvSpPr>
          <p:nvPr/>
        </p:nvSpPr>
        <p:spPr bwMode="auto">
          <a:xfrm>
            <a:off x="33952378" y="8463891"/>
            <a:ext cx="1167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solidFill>
                  <a:schemeClr val="bg1"/>
                </a:solidFill>
                <a:latin typeface="Times New Roman" charset="0"/>
                <a:cs typeface="Times New Roman" charset="0"/>
              </a:rPr>
              <a:t>Source: </a:t>
            </a:r>
            <a:r>
              <a:rPr lang="en-US" sz="1200" i="1" dirty="0" smtClean="0">
                <a:solidFill>
                  <a:schemeClr val="bg1"/>
                </a:solidFill>
                <a:latin typeface="Times New Roman" charset="0"/>
                <a:cs typeface="Times New Roman" charset="0"/>
              </a:rPr>
              <a:t>NCDC</a:t>
            </a:r>
            <a:endParaRPr lang="en-US" sz="1200" i="1" dirty="0">
              <a:solidFill>
                <a:schemeClr val="bg1"/>
              </a:solidFill>
              <a:latin typeface="Times New Roman" charset="0"/>
              <a:cs typeface="Times New Roman" charset="0"/>
            </a:endParaRPr>
          </a:p>
        </p:txBody>
      </p:sp>
      <p:sp>
        <p:nvSpPr>
          <p:cNvPr id="104" name="TextBox 33"/>
          <p:cNvSpPr txBox="1">
            <a:spLocks noChangeArrowheads="1"/>
          </p:cNvSpPr>
          <p:nvPr/>
        </p:nvSpPr>
        <p:spPr bwMode="auto">
          <a:xfrm>
            <a:off x="46525378" y="8463891"/>
            <a:ext cx="1167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r>
              <a:rPr lang="en-US" sz="1200" i="1" dirty="0">
                <a:solidFill>
                  <a:schemeClr val="bg1"/>
                </a:solidFill>
                <a:latin typeface="Times New Roman" charset="0"/>
                <a:cs typeface="Times New Roman" charset="0"/>
              </a:rPr>
              <a:t>Source: </a:t>
            </a:r>
            <a:r>
              <a:rPr lang="en-US" sz="1200" i="1" dirty="0" smtClean="0">
                <a:solidFill>
                  <a:schemeClr val="bg1"/>
                </a:solidFill>
                <a:latin typeface="Times New Roman" charset="0"/>
                <a:cs typeface="Times New Roman" charset="0"/>
              </a:rPr>
              <a:t>NCDC</a:t>
            </a:r>
            <a:endParaRPr lang="en-US" sz="1200" i="1" dirty="0">
              <a:solidFill>
                <a:schemeClr val="bg1"/>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10794</TotalTime>
  <Words>927</Words>
  <Application>Microsoft Macintosh PowerPoint</Application>
  <PresentationFormat>Custom</PresentationFormat>
  <Paragraphs>78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Company>HWS-home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Neil Laird</dc:creator>
  <cp:lastModifiedBy>Ross Lazear</cp:lastModifiedBy>
  <cp:revision>652</cp:revision>
  <cp:lastPrinted>2012-08-03T14:18:13Z</cp:lastPrinted>
  <dcterms:created xsi:type="dcterms:W3CDTF">2006-11-27T00:59:13Z</dcterms:created>
  <dcterms:modified xsi:type="dcterms:W3CDTF">2014-10-30T04:33:40Z</dcterms:modified>
</cp:coreProperties>
</file>