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8"/>
  </p:notesMasterIdLst>
  <p:sldIdLst>
    <p:sldId id="276" r:id="rId2"/>
    <p:sldId id="285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6" r:id="rId12"/>
    <p:sldId id="287" r:id="rId13"/>
    <p:sldId id="294" r:id="rId14"/>
    <p:sldId id="291" r:id="rId15"/>
    <p:sldId id="293" r:id="rId16"/>
    <p:sldId id="288" r:id="rId17"/>
    <p:sldId id="289" r:id="rId18"/>
    <p:sldId id="290" r:id="rId19"/>
    <p:sldId id="258" r:id="rId20"/>
    <p:sldId id="269" r:id="rId21"/>
    <p:sldId id="270" r:id="rId22"/>
    <p:sldId id="266" r:id="rId23"/>
    <p:sldId id="271" r:id="rId24"/>
    <p:sldId id="261" r:id="rId25"/>
    <p:sldId id="267" r:id="rId26"/>
    <p:sldId id="272" r:id="rId27"/>
    <p:sldId id="265" r:id="rId28"/>
    <p:sldId id="273" r:id="rId29"/>
    <p:sldId id="257" r:id="rId30"/>
    <p:sldId id="262" r:id="rId31"/>
    <p:sldId id="260" r:id="rId32"/>
    <p:sldId id="275" r:id="rId33"/>
    <p:sldId id="263" r:id="rId34"/>
    <p:sldId id="274" r:id="rId35"/>
    <p:sldId id="268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80"/>
    <a:srgbClr val="FFFF66"/>
    <a:srgbClr val="DBFF04"/>
    <a:srgbClr val="00FFF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37" d="100"/>
          <a:sy n="137" d="100"/>
        </p:scale>
        <p:origin x="-872" y="-96"/>
      </p:cViewPr>
      <p:guideLst>
        <p:guide orient="horz" pos="649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3BC19-C70F-774B-8A8C-0514F748A03B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1B320-2DF3-EA45-B307-95C659705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359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EC3906-07D3-244E-B568-8E92A4C6A27F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7680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EC3906-07D3-244E-B568-8E92A4C6A27F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7680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EC3906-07D3-244E-B568-8E92A4C6A27F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7680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EC3906-07D3-244E-B568-8E92A4C6A27F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7680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EC3906-07D3-244E-B568-8E92A4C6A27F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7680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EC3906-07D3-244E-B568-8E92A4C6A27F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7680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EC3906-07D3-244E-B568-8E92A4C6A27F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7680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C481B6-E635-2547-9361-49CD5C160D21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27120-1EF7-4786-A34A-7B9F45D4C11C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A4E11-155A-45F4-9894-0CDB02953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2.gif"/><Relationship Id="rId6" Type="http://schemas.openxmlformats.org/officeDocument/2006/relationships/image" Target="../media/image23.png"/><Relationship Id="rId7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5.gif"/><Relationship Id="rId6" Type="http://schemas.openxmlformats.org/officeDocument/2006/relationships/image" Target="../media/image26.png"/><Relationship Id="rId7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8.gif"/><Relationship Id="rId6" Type="http://schemas.openxmlformats.org/officeDocument/2006/relationships/image" Target="../media/image29.png"/><Relationship Id="rId7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3675" y="579438"/>
            <a:ext cx="8759825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Multiscale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Analysis of the 29 May 2013 Severe Weather Outbreak near Albany, NY</a:t>
            </a:r>
            <a:endParaRPr lang="en-US" sz="40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228600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800" dirty="0">
              <a:solidFill>
                <a:srgbClr val="DBFF04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800" dirty="0">
                <a:solidFill>
                  <a:srgbClr val="FFFF66"/>
                </a:solidFill>
              </a:rPr>
              <a:t>Nicholas D. </a:t>
            </a:r>
            <a:r>
              <a:rPr lang="en-US" sz="2800" dirty="0" smtClean="0">
                <a:solidFill>
                  <a:srgbClr val="FFFF66"/>
                </a:solidFill>
              </a:rPr>
              <a:t>Metz</a:t>
            </a:r>
            <a:r>
              <a:rPr lang="en-US" sz="2800" baseline="30000" dirty="0" smtClean="0">
                <a:solidFill>
                  <a:srgbClr val="FFFF66"/>
                </a:solidFill>
              </a:rPr>
              <a:t>1</a:t>
            </a:r>
            <a:r>
              <a:rPr lang="en-US" sz="2800" dirty="0" smtClean="0">
                <a:solidFill>
                  <a:srgbClr val="FFFF66"/>
                </a:solidFill>
              </a:rPr>
              <a:t> and Ross A. Lazear</a:t>
            </a:r>
            <a:r>
              <a:rPr lang="en-US" sz="2800" baseline="30000" dirty="0">
                <a:solidFill>
                  <a:srgbClr val="FFFF66"/>
                </a:solidFill>
              </a:rPr>
              <a:t>2</a:t>
            </a:r>
            <a:r>
              <a:rPr lang="en-US" sz="2800" dirty="0" smtClean="0">
                <a:solidFill>
                  <a:srgbClr val="FFFF66"/>
                </a:solidFill>
              </a:rPr>
              <a:t> </a:t>
            </a:r>
            <a:endParaRPr lang="en-US" sz="2800" baseline="30000" dirty="0">
              <a:solidFill>
                <a:srgbClr val="FFFF66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800" baseline="30000" dirty="0">
                <a:solidFill>
                  <a:srgbClr val="FFFF66"/>
                </a:solidFill>
              </a:rPr>
              <a:t>1</a:t>
            </a:r>
            <a:r>
              <a:rPr lang="en-US" sz="2800" dirty="0">
                <a:solidFill>
                  <a:srgbClr val="FFFF66"/>
                </a:solidFill>
              </a:rPr>
              <a:t>Hobart and William Smith Colleges, Geneva, NY</a:t>
            </a:r>
          </a:p>
          <a:p>
            <a:pPr algn="ctr">
              <a:spcBef>
                <a:spcPct val="20000"/>
              </a:spcBef>
            </a:pPr>
            <a:r>
              <a:rPr lang="en-US" sz="2800" baseline="30000" dirty="0" smtClean="0">
                <a:solidFill>
                  <a:srgbClr val="FFFF66"/>
                </a:solidFill>
              </a:rPr>
              <a:t>2</a:t>
            </a:r>
            <a:r>
              <a:rPr lang="en-US" sz="2800" dirty="0" smtClean="0">
                <a:solidFill>
                  <a:srgbClr val="FFFF66"/>
                </a:solidFill>
              </a:rPr>
              <a:t>University </a:t>
            </a:r>
            <a:r>
              <a:rPr lang="en-US" sz="2800" dirty="0">
                <a:solidFill>
                  <a:srgbClr val="FFFF66"/>
                </a:solidFill>
              </a:rPr>
              <a:t>at Albany, </a:t>
            </a:r>
            <a:r>
              <a:rPr lang="en-US" sz="2800" dirty="0" smtClean="0">
                <a:solidFill>
                  <a:srgbClr val="FFFF66"/>
                </a:solidFill>
              </a:rPr>
              <a:t>SUNY, Albany</a:t>
            </a:r>
            <a:r>
              <a:rPr lang="en-US" sz="2800" dirty="0">
                <a:solidFill>
                  <a:srgbClr val="FFFF66"/>
                </a:solidFill>
              </a:rPr>
              <a:t>, NY</a:t>
            </a:r>
          </a:p>
          <a:p>
            <a:pPr algn="ctr">
              <a:spcBef>
                <a:spcPct val="20000"/>
              </a:spcBef>
            </a:pPr>
            <a:endParaRPr lang="en-US" dirty="0" smtClean="0"/>
          </a:p>
          <a:p>
            <a:pPr algn="ctr">
              <a:spcBef>
                <a:spcPct val="200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E-mail: </a:t>
            </a:r>
            <a:r>
              <a:rPr lang="en-US" sz="2000" dirty="0" err="1">
                <a:solidFill>
                  <a:schemeClr val="bg1"/>
                </a:solidFill>
              </a:rPr>
              <a:t>nmetz@hws.edu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Support Provided by the HWS Provost’s Office</a:t>
            </a:r>
          </a:p>
          <a:p>
            <a:pPr algn="ctr">
              <a:spcBef>
                <a:spcPct val="20000"/>
              </a:spcBef>
            </a:pPr>
            <a:r>
              <a:rPr lang="en-US" altLang="ja-JP" sz="2000" dirty="0" smtClean="0">
                <a:solidFill>
                  <a:schemeClr val="bg1"/>
                </a:solidFill>
              </a:rPr>
              <a:t>39th Northeastern Storm Conference</a:t>
            </a:r>
            <a:endParaRPr lang="en-US" altLang="ja-JP" sz="2000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altLang="ja-JP" sz="2000" dirty="0" smtClean="0">
                <a:solidFill>
                  <a:schemeClr val="bg1"/>
                </a:solidFill>
              </a:rPr>
              <a:t>Rutland, Vermont</a:t>
            </a:r>
            <a:endParaRPr lang="en-US" altLang="ja-JP" sz="2000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8 March 2014</a:t>
            </a:r>
            <a:endParaRPr lang="en-US" sz="2000" dirty="0">
              <a:solidFill>
                <a:schemeClr val="bg1"/>
              </a:solidFill>
            </a:endParaRPr>
          </a:p>
          <a:p>
            <a:pPr algn="r">
              <a:spcBef>
                <a:spcPct val="20000"/>
              </a:spcBef>
            </a:pPr>
            <a:endParaRPr lang="en-US" sz="2800" dirty="0"/>
          </a:p>
          <a:p>
            <a:pPr algn="ctr">
              <a:spcBef>
                <a:spcPct val="20000"/>
              </a:spcBef>
            </a:pPr>
            <a:endParaRPr lang="en-US" sz="2800" dirty="0"/>
          </a:p>
          <a:p>
            <a:pPr algn="ctr">
              <a:spcBef>
                <a:spcPct val="20000"/>
              </a:spcBef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96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england_20130530023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00" t="3000" b="12334"/>
          <a:stretch/>
        </p:blipFill>
        <p:spPr>
          <a:xfrm>
            <a:off x="320040" y="1051560"/>
            <a:ext cx="8503920" cy="5806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04800" y="1050364"/>
            <a:ext cx="2907517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0230 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UTC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30 May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-188913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Radar Overview – 29–30 May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7991" t="9591" r="3102" b="56198"/>
          <a:stretch/>
        </p:blipFill>
        <p:spPr>
          <a:xfrm>
            <a:off x="319741" y="4076261"/>
            <a:ext cx="3352800" cy="27817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650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Describe the synoptic and mesoscale conditions that contributed to supercell and MCS development</a:t>
            </a:r>
          </a:p>
          <a:p>
            <a:endParaRPr lang="en-US" dirty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</a:rPr>
              <a:t>Examine the radar signatures associated with the multiple tornadic </a:t>
            </a:r>
            <a:r>
              <a:rPr lang="en-US" dirty="0" err="1" smtClean="0">
                <a:solidFill>
                  <a:srgbClr val="FFFF66"/>
                </a:solidFill>
              </a:rPr>
              <a:t>supercells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63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Overview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133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052919_200850wind_NESC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41" t="5229" r="13215" b="15032"/>
          <a:stretch/>
        </p:blipFill>
        <p:spPr>
          <a:xfrm>
            <a:off x="0" y="1477682"/>
            <a:ext cx="4495800" cy="38992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8913"/>
            <a:ext cx="9144000" cy="114300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1900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UTC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29 May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8" name="Text Box 19"/>
          <p:cNvSpPr txBox="1">
            <a:spLocks noChangeArrowheads="1"/>
          </p:cNvSpPr>
          <p:nvPr/>
        </p:nvSpPr>
        <p:spPr bwMode="auto">
          <a:xfrm>
            <a:off x="7543800" y="4570413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808080"/>
                </a:solidFill>
              </a:rPr>
              <a:t>Source: 20-km RUC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75779" name="Text Box 1033"/>
          <p:cNvSpPr txBox="1">
            <a:spLocks noChangeArrowheads="1"/>
          </p:cNvSpPr>
          <p:nvPr/>
        </p:nvSpPr>
        <p:spPr bwMode="auto">
          <a:xfrm>
            <a:off x="0" y="873125"/>
            <a:ext cx="4487863" cy="554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191919"/>
                </a:solidFill>
              </a:rPr>
              <a:t>200-hPa Heights (dam)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8000"/>
                </a:solidFill>
              </a:rPr>
              <a:t>200-hPa Winds (m s</a:t>
            </a:r>
            <a:r>
              <a:rPr lang="en-US" sz="1800" b="1" baseline="30000" dirty="0">
                <a:solidFill>
                  <a:srgbClr val="FF8000"/>
                </a:solidFill>
              </a:rPr>
              <a:t>-1</a:t>
            </a:r>
            <a:r>
              <a:rPr lang="en-US" sz="1800" b="1" dirty="0">
                <a:solidFill>
                  <a:srgbClr val="FF8000"/>
                </a:solidFill>
              </a:rPr>
              <a:t>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chemeClr val="accent1"/>
                </a:solidFill>
              </a:rPr>
              <a:t>850-hPa Winds (m s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)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5780" name="Straight Connector 13"/>
          <p:cNvCxnSpPr>
            <a:cxnSpLocks noChangeShapeType="1"/>
          </p:cNvCxnSpPr>
          <p:nvPr/>
        </p:nvCxnSpPr>
        <p:spPr bwMode="auto">
          <a:xfrm rot="5400000">
            <a:off x="1591469" y="3874294"/>
            <a:ext cx="5965825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pic>
        <p:nvPicPr>
          <p:cNvPr id="75781" name="Picture 11" descr="08060800_200850win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0" y="5408613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12" descr="08060800_CAPEshe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4622800" y="5399088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5" name="Text Box 1036"/>
          <p:cNvSpPr txBox="1">
            <a:spLocks noChangeArrowheads="1"/>
          </p:cNvSpPr>
          <p:nvPr/>
        </p:nvSpPr>
        <p:spPr bwMode="auto">
          <a:xfrm>
            <a:off x="4714875" y="869560"/>
            <a:ext cx="435610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accent1"/>
                </a:solidFill>
              </a:rPr>
              <a:t>MUCAPE (J kg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  <a:r>
              <a:rPr lang="en-US" sz="1800" b="1" dirty="0" smtClean="0">
                <a:solidFill>
                  <a:srgbClr val="FF0000"/>
                </a:solidFill>
              </a:rPr>
              <a:t>–1 </a:t>
            </a:r>
            <a:r>
              <a:rPr lang="en-US" sz="1800" b="1" dirty="0">
                <a:solidFill>
                  <a:srgbClr val="FF0000"/>
                </a:solidFill>
              </a:rPr>
              <a:t>km Shear (m s</a:t>
            </a:r>
            <a:r>
              <a:rPr lang="en-US" sz="1800" b="1" baseline="30000" dirty="0">
                <a:solidFill>
                  <a:srgbClr val="FF0000"/>
                </a:solidFill>
              </a:rPr>
              <a:t>-1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r>
              <a:rPr lang="en-US" sz="1800" b="1" dirty="0" smtClean="0">
                <a:solidFill>
                  <a:srgbClr val="000000"/>
                </a:solidFill>
              </a:rPr>
              <a:t>,</a:t>
            </a:r>
            <a:endParaRPr lang="en-US" sz="1800" b="1" dirty="0">
              <a:solidFill>
                <a:srgbClr val="000000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0</a:t>
            </a:r>
            <a:r>
              <a:rPr lang="en-US" sz="1800" b="1" dirty="0">
                <a:solidFill>
                  <a:srgbClr val="000000"/>
                </a:solidFill>
              </a:rPr>
              <a:t>–6 km Shear (m s</a:t>
            </a:r>
            <a:r>
              <a:rPr lang="en-US" sz="1800" b="1" baseline="30000" dirty="0">
                <a:solidFill>
                  <a:srgbClr val="191919"/>
                </a:solidFill>
              </a:rPr>
              <a:t>-1</a:t>
            </a:r>
            <a:r>
              <a:rPr lang="en-US" sz="18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5787" name="TextBox 33"/>
          <p:cNvSpPr txBox="1">
            <a:spLocks noChangeArrowheads="1"/>
          </p:cNvSpPr>
          <p:nvPr/>
        </p:nvSpPr>
        <p:spPr bwMode="auto">
          <a:xfrm>
            <a:off x="7216775" y="6650038"/>
            <a:ext cx="1477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 New Roman" charset="0"/>
                <a:cs typeface="Times New Roman" charset="0"/>
              </a:rPr>
              <a:t>Source: 20-km RUC</a:t>
            </a:r>
          </a:p>
        </p:txBody>
      </p:sp>
      <p:sp>
        <p:nvSpPr>
          <p:cNvPr id="75788" name="TextBox 15"/>
          <p:cNvSpPr txBox="1">
            <a:spLocks noChangeArrowheads="1"/>
          </p:cNvSpPr>
          <p:nvPr/>
        </p:nvSpPr>
        <p:spPr bwMode="auto">
          <a:xfrm>
            <a:off x="3581400" y="5526088"/>
            <a:ext cx="115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m s</a:t>
            </a:r>
            <a:r>
              <a:rPr lang="en-US" sz="1800" b="1" baseline="30000"/>
              <a:t>−1 </a:t>
            </a:r>
          </a:p>
        </p:txBody>
      </p:sp>
      <p:pic>
        <p:nvPicPr>
          <p:cNvPr id="5" name="Picture 4" descr="13052919_CAPEshear_NESC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51" t="5327" r="13151" b="15047"/>
          <a:stretch/>
        </p:blipFill>
        <p:spPr>
          <a:xfrm>
            <a:off x="4645152" y="1481328"/>
            <a:ext cx="4498848" cy="3895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8382000" y="5487988"/>
            <a:ext cx="115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/>
              <a:t>J kg</a:t>
            </a:r>
            <a:r>
              <a:rPr lang="en-US" sz="1800" b="1" baseline="30000" dirty="0"/>
              <a:t>−1</a:t>
            </a:r>
          </a:p>
        </p:txBody>
      </p:sp>
      <p:pic>
        <p:nvPicPr>
          <p:cNvPr id="6" name="Picture 5" descr="new_england_201305291900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975" t="31552" r="37076" b="27751"/>
          <a:stretch/>
        </p:blipFill>
        <p:spPr>
          <a:xfrm>
            <a:off x="3366288" y="3505200"/>
            <a:ext cx="2456128" cy="18766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5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8913"/>
            <a:ext cx="9144000" cy="114300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1900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UTC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29 May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8" name="Text Box 19"/>
          <p:cNvSpPr txBox="1">
            <a:spLocks noChangeArrowheads="1"/>
          </p:cNvSpPr>
          <p:nvPr/>
        </p:nvSpPr>
        <p:spPr bwMode="auto">
          <a:xfrm>
            <a:off x="7543800" y="4570413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808080"/>
                </a:solidFill>
              </a:rPr>
              <a:t>Source: 20-km RUC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75779" name="Text Box 1033"/>
          <p:cNvSpPr txBox="1">
            <a:spLocks noChangeArrowheads="1"/>
          </p:cNvSpPr>
          <p:nvPr/>
        </p:nvSpPr>
        <p:spPr bwMode="auto">
          <a:xfrm>
            <a:off x="0" y="1018401"/>
            <a:ext cx="4487863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191919"/>
                </a:solidFill>
              </a:rPr>
              <a:t>Water Vapor Satellite Image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5780" name="Straight Connector 13"/>
          <p:cNvCxnSpPr>
            <a:cxnSpLocks noChangeShapeType="1"/>
          </p:cNvCxnSpPr>
          <p:nvPr/>
        </p:nvCxnSpPr>
        <p:spPr bwMode="auto">
          <a:xfrm rot="5400000">
            <a:off x="1591469" y="3874294"/>
            <a:ext cx="5965825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pic>
        <p:nvPicPr>
          <p:cNvPr id="75781" name="Picture 11" descr="08060800_200850win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0" y="5408613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12" descr="08060800_CAPEshe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4622800" y="5399088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5" name="Text Box 1036"/>
          <p:cNvSpPr txBox="1">
            <a:spLocks noChangeArrowheads="1"/>
          </p:cNvSpPr>
          <p:nvPr/>
        </p:nvSpPr>
        <p:spPr bwMode="auto">
          <a:xfrm>
            <a:off x="4714875" y="869560"/>
            <a:ext cx="435610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accent1"/>
                </a:solidFill>
              </a:rPr>
              <a:t>MUCAPE (J kg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  <a:r>
              <a:rPr lang="en-US" sz="1800" b="1" dirty="0" smtClean="0">
                <a:solidFill>
                  <a:srgbClr val="FF0000"/>
                </a:solidFill>
              </a:rPr>
              <a:t>–1 </a:t>
            </a:r>
            <a:r>
              <a:rPr lang="en-US" sz="1800" b="1" dirty="0">
                <a:solidFill>
                  <a:srgbClr val="FF0000"/>
                </a:solidFill>
              </a:rPr>
              <a:t>km Shear (m s</a:t>
            </a:r>
            <a:r>
              <a:rPr lang="en-US" sz="1800" b="1" baseline="30000" dirty="0">
                <a:solidFill>
                  <a:srgbClr val="FF0000"/>
                </a:solidFill>
              </a:rPr>
              <a:t>-1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r>
              <a:rPr lang="en-US" sz="1800" b="1" dirty="0" smtClean="0">
                <a:solidFill>
                  <a:srgbClr val="000000"/>
                </a:solidFill>
              </a:rPr>
              <a:t>,</a:t>
            </a:r>
            <a:endParaRPr lang="en-US" sz="1800" b="1" dirty="0">
              <a:solidFill>
                <a:srgbClr val="000000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0</a:t>
            </a:r>
            <a:r>
              <a:rPr lang="en-US" sz="1800" b="1" dirty="0">
                <a:solidFill>
                  <a:srgbClr val="000000"/>
                </a:solidFill>
              </a:rPr>
              <a:t>–6 km Shear (m s</a:t>
            </a:r>
            <a:r>
              <a:rPr lang="en-US" sz="1800" b="1" baseline="30000" dirty="0">
                <a:solidFill>
                  <a:srgbClr val="191919"/>
                </a:solidFill>
              </a:rPr>
              <a:t>-1</a:t>
            </a:r>
            <a:r>
              <a:rPr lang="en-US" sz="18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5787" name="TextBox 33"/>
          <p:cNvSpPr txBox="1">
            <a:spLocks noChangeArrowheads="1"/>
          </p:cNvSpPr>
          <p:nvPr/>
        </p:nvSpPr>
        <p:spPr bwMode="auto">
          <a:xfrm>
            <a:off x="7216775" y="6650038"/>
            <a:ext cx="1477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 New Roman" charset="0"/>
                <a:cs typeface="Times New Roman" charset="0"/>
              </a:rPr>
              <a:t>Source: 20-km RUC</a:t>
            </a:r>
          </a:p>
        </p:txBody>
      </p:sp>
      <p:sp>
        <p:nvSpPr>
          <p:cNvPr id="75788" name="TextBox 15"/>
          <p:cNvSpPr txBox="1">
            <a:spLocks noChangeArrowheads="1"/>
          </p:cNvSpPr>
          <p:nvPr/>
        </p:nvSpPr>
        <p:spPr bwMode="auto">
          <a:xfrm>
            <a:off x="3581400" y="5526088"/>
            <a:ext cx="115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m s</a:t>
            </a:r>
            <a:r>
              <a:rPr lang="en-US" sz="1800" b="1" baseline="30000"/>
              <a:t>−1 </a:t>
            </a:r>
          </a:p>
        </p:txBody>
      </p:sp>
      <p:pic>
        <p:nvPicPr>
          <p:cNvPr id="5" name="Picture 4" descr="13052919_CAPEshear_NES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51" t="5327" r="13151" b="15047"/>
          <a:stretch/>
        </p:blipFill>
        <p:spPr>
          <a:xfrm>
            <a:off x="4645152" y="1481328"/>
            <a:ext cx="4498848" cy="3895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8382000" y="5487988"/>
            <a:ext cx="115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/>
              <a:t>J kg</a:t>
            </a:r>
            <a:r>
              <a:rPr lang="en-US" sz="1800" b="1" baseline="30000" dirty="0"/>
              <a:t>−1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2366" t="16390" r="11071" b="31561"/>
          <a:stretch/>
        </p:blipFill>
        <p:spPr>
          <a:xfrm>
            <a:off x="8580" y="1482123"/>
            <a:ext cx="4487219" cy="391224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2438400" y="3505200"/>
            <a:ext cx="457200" cy="762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5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8913"/>
            <a:ext cx="9144000" cy="114300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2000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UTC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29 May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685800" y="754063"/>
            <a:ext cx="76962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Surface </a:t>
            </a:r>
            <a:r>
              <a:rPr lang="en-US" sz="1800" b="1" dirty="0">
                <a:solidFill>
                  <a:srgbClr val="FF0000"/>
                </a:solidFill>
              </a:rPr>
              <a:t>Temperature (</a:t>
            </a: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</a:t>
            </a:r>
            <a:r>
              <a:rPr lang="en-US" sz="1800" b="1" dirty="0">
                <a:solidFill>
                  <a:srgbClr val="FF0000"/>
                </a:solidFill>
              </a:rPr>
              <a:t>C)</a:t>
            </a:r>
            <a:r>
              <a:rPr lang="en-US" sz="1800" b="1" dirty="0">
                <a:solidFill>
                  <a:srgbClr val="000000"/>
                </a:solidFill>
              </a:rPr>
              <a:t>, and </a:t>
            </a:r>
            <a:r>
              <a:rPr lang="en-US" sz="1800" b="1" dirty="0">
                <a:solidFill>
                  <a:srgbClr val="408000"/>
                </a:solidFill>
              </a:rPr>
              <a:t>Surface Mixing Ratio (&gt;14 g kg</a:t>
            </a:r>
            <a:r>
              <a:rPr lang="en-US" sz="1800" b="1" baseline="30000" dirty="0">
                <a:solidFill>
                  <a:srgbClr val="408000"/>
                </a:solidFill>
              </a:rPr>
              <a:t>-1</a:t>
            </a:r>
            <a:r>
              <a:rPr lang="en-US" sz="1800" b="1" dirty="0">
                <a:solidFill>
                  <a:srgbClr val="408000"/>
                </a:solidFill>
              </a:rPr>
              <a:t>)</a:t>
            </a:r>
            <a:endParaRPr lang="en-US" sz="2000" b="1" dirty="0">
              <a:solidFill>
                <a:srgbClr val="408000"/>
              </a:solidFill>
            </a:endParaRPr>
          </a:p>
        </p:txBody>
      </p:sp>
      <p:grpSp>
        <p:nvGrpSpPr>
          <p:cNvPr id="75776" name="Group 75775"/>
          <p:cNvGrpSpPr/>
          <p:nvPr/>
        </p:nvGrpSpPr>
        <p:grpSpPr>
          <a:xfrm>
            <a:off x="304799" y="1066800"/>
            <a:ext cx="8382001" cy="5707146"/>
            <a:chOff x="532015" y="1484434"/>
            <a:chExt cx="8078585" cy="5289512"/>
          </a:xfrm>
        </p:grpSpPr>
        <p:grpSp>
          <p:nvGrpSpPr>
            <p:cNvPr id="8" name="Group 7"/>
            <p:cNvGrpSpPr/>
            <p:nvPr/>
          </p:nvGrpSpPr>
          <p:grpSpPr>
            <a:xfrm>
              <a:off x="533400" y="1484434"/>
              <a:ext cx="8077200" cy="5289512"/>
              <a:chOff x="533400" y="1484434"/>
              <a:chExt cx="8077200" cy="5289512"/>
            </a:xfrm>
          </p:grpSpPr>
          <p:pic>
            <p:nvPicPr>
              <p:cNvPr id="4" name="Picture 3" descr="13052920_surfac1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10649" t="20874" r="3860" b="6675"/>
              <a:stretch/>
            </p:blipFill>
            <p:spPr>
              <a:xfrm>
                <a:off x="533400" y="1484434"/>
                <a:ext cx="8077200" cy="5289512"/>
              </a:xfrm>
              <a:prstGeom prst="rect">
                <a:avLst/>
              </a:prstGeom>
            </p:spPr>
          </p:pic>
          <p:pic>
            <p:nvPicPr>
              <p:cNvPr id="7" name="Picture 6" descr="13052920_surface.gi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42583" t="35314" r="43973" b="42019"/>
              <a:stretch/>
            </p:blipFill>
            <p:spPr>
              <a:xfrm>
                <a:off x="3543900" y="2540136"/>
                <a:ext cx="1269897" cy="1654043"/>
              </a:xfrm>
              <a:prstGeom prst="rect">
                <a:avLst/>
              </a:prstGeom>
            </p:spPr>
          </p:pic>
        </p:grpSp>
        <p:sp>
          <p:nvSpPr>
            <p:cNvPr id="5" name="Freeform 4"/>
            <p:cNvSpPr/>
            <p:nvPr/>
          </p:nvSpPr>
          <p:spPr>
            <a:xfrm>
              <a:off x="2253264" y="5277767"/>
              <a:ext cx="4302528" cy="1457960"/>
            </a:xfrm>
            <a:custGeom>
              <a:avLst/>
              <a:gdLst>
                <a:gd name="connsiteX0" fmla="*/ 115059 w 4302528"/>
                <a:gd name="connsiteY0" fmla="*/ 1457960 h 1457960"/>
                <a:gd name="connsiteX1" fmla="*/ 140801 w 4302528"/>
                <a:gd name="connsiteY1" fmla="*/ 1226286 h 1457960"/>
                <a:gd name="connsiteX2" fmla="*/ 1513742 w 4302528"/>
                <a:gd name="connsiteY2" fmla="*/ 805839 h 1457960"/>
                <a:gd name="connsiteX3" fmla="*/ 1342125 w 4302528"/>
                <a:gd name="connsiteY3" fmla="*/ 196620 h 1457960"/>
                <a:gd name="connsiteX4" fmla="*/ 1899882 w 4302528"/>
                <a:gd name="connsiteY4" fmla="*/ 16429 h 1457960"/>
                <a:gd name="connsiteX5" fmla="*/ 2740808 w 4302528"/>
                <a:gd name="connsiteY5" fmla="*/ 548423 h 1457960"/>
                <a:gd name="connsiteX6" fmla="*/ 3530249 w 4302528"/>
                <a:gd name="connsiteY6" fmla="*/ 316748 h 1457960"/>
                <a:gd name="connsiteX7" fmla="*/ 3907808 w 4302528"/>
                <a:gd name="connsiteY7" fmla="*/ 342489 h 1457960"/>
                <a:gd name="connsiteX8" fmla="*/ 4302528 w 4302528"/>
                <a:gd name="connsiteY8" fmla="*/ 951708 h 145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2528" h="1457960">
                  <a:moveTo>
                    <a:pt x="115059" y="1457960"/>
                  </a:moveTo>
                  <a:cubicBezTo>
                    <a:pt x="11373" y="1396466"/>
                    <a:pt x="-92313" y="1334973"/>
                    <a:pt x="140801" y="1226286"/>
                  </a:cubicBezTo>
                  <a:cubicBezTo>
                    <a:pt x="373915" y="1117599"/>
                    <a:pt x="1313521" y="977450"/>
                    <a:pt x="1513742" y="805839"/>
                  </a:cubicBezTo>
                  <a:cubicBezTo>
                    <a:pt x="1713963" y="634228"/>
                    <a:pt x="1277768" y="328188"/>
                    <a:pt x="1342125" y="196620"/>
                  </a:cubicBezTo>
                  <a:cubicBezTo>
                    <a:pt x="1406482" y="65052"/>
                    <a:pt x="1666768" y="-42205"/>
                    <a:pt x="1899882" y="16429"/>
                  </a:cubicBezTo>
                  <a:cubicBezTo>
                    <a:pt x="2132996" y="75063"/>
                    <a:pt x="2469080" y="498370"/>
                    <a:pt x="2740808" y="548423"/>
                  </a:cubicBezTo>
                  <a:cubicBezTo>
                    <a:pt x="3012536" y="598476"/>
                    <a:pt x="3335749" y="351070"/>
                    <a:pt x="3530249" y="316748"/>
                  </a:cubicBezTo>
                  <a:cubicBezTo>
                    <a:pt x="3724749" y="282426"/>
                    <a:pt x="3779095" y="236662"/>
                    <a:pt x="3907808" y="342489"/>
                  </a:cubicBezTo>
                  <a:cubicBezTo>
                    <a:pt x="4036521" y="448316"/>
                    <a:pt x="4302528" y="951708"/>
                    <a:pt x="4302528" y="951708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49176" y="3474968"/>
              <a:ext cx="6083844" cy="2703024"/>
            </a:xfrm>
            <a:custGeom>
              <a:avLst/>
              <a:gdLst>
                <a:gd name="connsiteX0" fmla="*/ 0 w 6083844"/>
                <a:gd name="connsiteY0" fmla="*/ 1415942 h 2703024"/>
                <a:gd name="connsiteX1" fmla="*/ 549177 w 6083844"/>
                <a:gd name="connsiteY1" fmla="*/ 1064140 h 2703024"/>
                <a:gd name="connsiteX2" fmla="*/ 1767662 w 6083844"/>
                <a:gd name="connsiteY2" fmla="*/ 1081301 h 2703024"/>
                <a:gd name="connsiteX3" fmla="*/ 2625750 w 6083844"/>
                <a:gd name="connsiteY3" fmla="*/ 1004076 h 2703024"/>
                <a:gd name="connsiteX4" fmla="*/ 3011889 w 6083844"/>
                <a:gd name="connsiteY4" fmla="*/ 703757 h 2703024"/>
                <a:gd name="connsiteX5" fmla="*/ 2531360 w 6083844"/>
                <a:gd name="connsiteY5" fmla="*/ 403438 h 2703024"/>
                <a:gd name="connsiteX6" fmla="*/ 2608588 w 6083844"/>
                <a:gd name="connsiteY6" fmla="*/ 8733 h 2703024"/>
                <a:gd name="connsiteX7" fmla="*/ 3312220 w 6083844"/>
                <a:gd name="connsiteY7" fmla="*/ 154602 h 2703024"/>
                <a:gd name="connsiteX8" fmla="*/ 3715521 w 6083844"/>
                <a:gd name="connsiteY8" fmla="*/ 437760 h 2703024"/>
                <a:gd name="connsiteX9" fmla="*/ 3569646 w 6083844"/>
                <a:gd name="connsiteY9" fmla="*/ 1544650 h 2703024"/>
                <a:gd name="connsiteX10" fmla="*/ 4316183 w 6083844"/>
                <a:gd name="connsiteY10" fmla="*/ 1879292 h 2703024"/>
                <a:gd name="connsiteX11" fmla="*/ 5182852 w 6083844"/>
                <a:gd name="connsiteY11" fmla="*/ 1905033 h 2703024"/>
                <a:gd name="connsiteX12" fmla="*/ 5646219 w 6083844"/>
                <a:gd name="connsiteY12" fmla="*/ 1973678 h 2703024"/>
                <a:gd name="connsiteX13" fmla="*/ 6083844 w 6083844"/>
                <a:gd name="connsiteY13" fmla="*/ 2703024 h 270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83844" h="2703024">
                  <a:moveTo>
                    <a:pt x="0" y="1415942"/>
                  </a:moveTo>
                  <a:cubicBezTo>
                    <a:pt x="127283" y="1267928"/>
                    <a:pt x="254567" y="1119914"/>
                    <a:pt x="549177" y="1064140"/>
                  </a:cubicBezTo>
                  <a:cubicBezTo>
                    <a:pt x="843787" y="1008366"/>
                    <a:pt x="1421567" y="1091312"/>
                    <a:pt x="1767662" y="1081301"/>
                  </a:cubicBezTo>
                  <a:cubicBezTo>
                    <a:pt x="2113757" y="1071290"/>
                    <a:pt x="2418379" y="1067000"/>
                    <a:pt x="2625750" y="1004076"/>
                  </a:cubicBezTo>
                  <a:cubicBezTo>
                    <a:pt x="2833121" y="941152"/>
                    <a:pt x="3027621" y="803863"/>
                    <a:pt x="3011889" y="703757"/>
                  </a:cubicBezTo>
                  <a:cubicBezTo>
                    <a:pt x="2996157" y="603651"/>
                    <a:pt x="2598577" y="519275"/>
                    <a:pt x="2531360" y="403438"/>
                  </a:cubicBezTo>
                  <a:cubicBezTo>
                    <a:pt x="2464143" y="287601"/>
                    <a:pt x="2478445" y="50206"/>
                    <a:pt x="2608588" y="8733"/>
                  </a:cubicBezTo>
                  <a:cubicBezTo>
                    <a:pt x="2738731" y="-32740"/>
                    <a:pt x="3127731" y="83098"/>
                    <a:pt x="3312220" y="154602"/>
                  </a:cubicBezTo>
                  <a:cubicBezTo>
                    <a:pt x="3496709" y="226106"/>
                    <a:pt x="3672617" y="206085"/>
                    <a:pt x="3715521" y="437760"/>
                  </a:cubicBezTo>
                  <a:cubicBezTo>
                    <a:pt x="3758425" y="669435"/>
                    <a:pt x="3469536" y="1304395"/>
                    <a:pt x="3569646" y="1544650"/>
                  </a:cubicBezTo>
                  <a:cubicBezTo>
                    <a:pt x="3669756" y="1784905"/>
                    <a:pt x="4047315" y="1819228"/>
                    <a:pt x="4316183" y="1879292"/>
                  </a:cubicBezTo>
                  <a:cubicBezTo>
                    <a:pt x="4585051" y="1939356"/>
                    <a:pt x="4961180" y="1889302"/>
                    <a:pt x="5182852" y="1905033"/>
                  </a:cubicBezTo>
                  <a:cubicBezTo>
                    <a:pt x="5404524" y="1920764"/>
                    <a:pt x="5496054" y="1840680"/>
                    <a:pt x="5646219" y="1973678"/>
                  </a:cubicBezTo>
                  <a:cubicBezTo>
                    <a:pt x="5796384" y="2106676"/>
                    <a:pt x="6083844" y="2703024"/>
                    <a:pt x="6083844" y="2703024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05577" y="3014514"/>
              <a:ext cx="6706457" cy="3069092"/>
            </a:xfrm>
            <a:custGeom>
              <a:avLst/>
              <a:gdLst>
                <a:gd name="connsiteX0" fmla="*/ 3665 w 6706457"/>
                <a:gd name="connsiteY0" fmla="*/ 268337 h 3108497"/>
                <a:gd name="connsiteX1" fmla="*/ 63732 w 6706457"/>
                <a:gd name="connsiteY1" fmla="*/ 285498 h 3108497"/>
                <a:gd name="connsiteX2" fmla="*/ 441290 w 6706457"/>
                <a:gd name="connsiteY2" fmla="*/ 577236 h 3108497"/>
                <a:gd name="connsiteX3" fmla="*/ 647231 w 6706457"/>
                <a:gd name="connsiteY3" fmla="*/ 1280841 h 3108497"/>
                <a:gd name="connsiteX4" fmla="*/ 1256474 w 6706457"/>
                <a:gd name="connsiteY4" fmla="*/ 1340905 h 3108497"/>
                <a:gd name="connsiteX5" fmla="*/ 2269018 w 6706457"/>
                <a:gd name="connsiteY5" fmla="*/ 1306583 h 3108497"/>
                <a:gd name="connsiteX6" fmla="*/ 2277599 w 6706457"/>
                <a:gd name="connsiteY6" fmla="*/ 731686 h 3108497"/>
                <a:gd name="connsiteX7" fmla="*/ 2595091 w 6706457"/>
                <a:gd name="connsiteY7" fmla="*/ 251176 h 3108497"/>
                <a:gd name="connsiteX8" fmla="*/ 4182554 w 6706457"/>
                <a:gd name="connsiteY8" fmla="*/ 105306 h 3108497"/>
                <a:gd name="connsiteX9" fmla="*/ 4431399 w 6706457"/>
                <a:gd name="connsiteY9" fmla="*/ 70984 h 3108497"/>
                <a:gd name="connsiteX10" fmla="*/ 4028098 w 6706457"/>
                <a:gd name="connsiteY10" fmla="*/ 1092069 h 3108497"/>
                <a:gd name="connsiteX11" fmla="*/ 4860443 w 6706457"/>
                <a:gd name="connsiteY11" fmla="*/ 1521096 h 3108497"/>
                <a:gd name="connsiteX12" fmla="*/ 6036024 w 6706457"/>
                <a:gd name="connsiteY12" fmla="*/ 851814 h 3108497"/>
                <a:gd name="connsiteX13" fmla="*/ 6705333 w 6706457"/>
                <a:gd name="connsiteY13" fmla="*/ 1203616 h 3108497"/>
                <a:gd name="connsiteX14" fmla="*/ 6181899 w 6706457"/>
                <a:gd name="connsiteY14" fmla="*/ 1872899 h 3108497"/>
                <a:gd name="connsiteX15" fmla="*/ 5675627 w 6706457"/>
                <a:gd name="connsiteY15" fmla="*/ 2319087 h 3108497"/>
                <a:gd name="connsiteX16" fmla="*/ 6096090 w 6706457"/>
                <a:gd name="connsiteY16" fmla="*/ 3108497 h 3108497"/>
                <a:gd name="connsiteX0" fmla="*/ 3665 w 6706457"/>
                <a:gd name="connsiteY0" fmla="*/ 214105 h 3054265"/>
                <a:gd name="connsiteX1" fmla="*/ 63732 w 6706457"/>
                <a:gd name="connsiteY1" fmla="*/ 231266 h 3054265"/>
                <a:gd name="connsiteX2" fmla="*/ 441290 w 6706457"/>
                <a:gd name="connsiteY2" fmla="*/ 523004 h 3054265"/>
                <a:gd name="connsiteX3" fmla="*/ 647231 w 6706457"/>
                <a:gd name="connsiteY3" fmla="*/ 1226609 h 3054265"/>
                <a:gd name="connsiteX4" fmla="*/ 1256474 w 6706457"/>
                <a:gd name="connsiteY4" fmla="*/ 1286673 h 3054265"/>
                <a:gd name="connsiteX5" fmla="*/ 2269018 w 6706457"/>
                <a:gd name="connsiteY5" fmla="*/ 1252351 h 3054265"/>
                <a:gd name="connsiteX6" fmla="*/ 2277599 w 6706457"/>
                <a:gd name="connsiteY6" fmla="*/ 677454 h 3054265"/>
                <a:gd name="connsiteX7" fmla="*/ 2595091 w 6706457"/>
                <a:gd name="connsiteY7" fmla="*/ 196944 h 3054265"/>
                <a:gd name="connsiteX8" fmla="*/ 4182554 w 6706457"/>
                <a:gd name="connsiteY8" fmla="*/ 51074 h 3054265"/>
                <a:gd name="connsiteX9" fmla="*/ 4028098 w 6706457"/>
                <a:gd name="connsiteY9" fmla="*/ 1037837 h 3054265"/>
                <a:gd name="connsiteX10" fmla="*/ 4860443 w 6706457"/>
                <a:gd name="connsiteY10" fmla="*/ 1466864 h 3054265"/>
                <a:gd name="connsiteX11" fmla="*/ 6036024 w 6706457"/>
                <a:gd name="connsiteY11" fmla="*/ 797582 h 3054265"/>
                <a:gd name="connsiteX12" fmla="*/ 6705333 w 6706457"/>
                <a:gd name="connsiteY12" fmla="*/ 1149384 h 3054265"/>
                <a:gd name="connsiteX13" fmla="*/ 6181899 w 6706457"/>
                <a:gd name="connsiteY13" fmla="*/ 1818667 h 3054265"/>
                <a:gd name="connsiteX14" fmla="*/ 5675627 w 6706457"/>
                <a:gd name="connsiteY14" fmla="*/ 2264855 h 3054265"/>
                <a:gd name="connsiteX15" fmla="*/ 6096090 w 6706457"/>
                <a:gd name="connsiteY15" fmla="*/ 3054265 h 3054265"/>
                <a:gd name="connsiteX0" fmla="*/ 3665 w 6706457"/>
                <a:gd name="connsiteY0" fmla="*/ 228932 h 3069092"/>
                <a:gd name="connsiteX1" fmla="*/ 63732 w 6706457"/>
                <a:gd name="connsiteY1" fmla="*/ 246093 h 3069092"/>
                <a:gd name="connsiteX2" fmla="*/ 441290 w 6706457"/>
                <a:gd name="connsiteY2" fmla="*/ 537831 h 3069092"/>
                <a:gd name="connsiteX3" fmla="*/ 647231 w 6706457"/>
                <a:gd name="connsiteY3" fmla="*/ 1241436 h 3069092"/>
                <a:gd name="connsiteX4" fmla="*/ 1256474 w 6706457"/>
                <a:gd name="connsiteY4" fmla="*/ 1301500 h 3069092"/>
                <a:gd name="connsiteX5" fmla="*/ 2269018 w 6706457"/>
                <a:gd name="connsiteY5" fmla="*/ 1267178 h 3069092"/>
                <a:gd name="connsiteX6" fmla="*/ 2277599 w 6706457"/>
                <a:gd name="connsiteY6" fmla="*/ 692281 h 3069092"/>
                <a:gd name="connsiteX7" fmla="*/ 2595091 w 6706457"/>
                <a:gd name="connsiteY7" fmla="*/ 211771 h 3069092"/>
                <a:gd name="connsiteX8" fmla="*/ 4439980 w 6706457"/>
                <a:gd name="connsiteY8" fmla="*/ 48740 h 3069092"/>
                <a:gd name="connsiteX9" fmla="*/ 4028098 w 6706457"/>
                <a:gd name="connsiteY9" fmla="*/ 1052664 h 3069092"/>
                <a:gd name="connsiteX10" fmla="*/ 4860443 w 6706457"/>
                <a:gd name="connsiteY10" fmla="*/ 1481691 h 3069092"/>
                <a:gd name="connsiteX11" fmla="*/ 6036024 w 6706457"/>
                <a:gd name="connsiteY11" fmla="*/ 812409 h 3069092"/>
                <a:gd name="connsiteX12" fmla="*/ 6705333 w 6706457"/>
                <a:gd name="connsiteY12" fmla="*/ 1164211 h 3069092"/>
                <a:gd name="connsiteX13" fmla="*/ 6181899 w 6706457"/>
                <a:gd name="connsiteY13" fmla="*/ 1833494 h 3069092"/>
                <a:gd name="connsiteX14" fmla="*/ 5675627 w 6706457"/>
                <a:gd name="connsiteY14" fmla="*/ 2279682 h 3069092"/>
                <a:gd name="connsiteX15" fmla="*/ 6096090 w 6706457"/>
                <a:gd name="connsiteY15" fmla="*/ 3069092 h 306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06457" h="3069092">
                  <a:moveTo>
                    <a:pt x="3665" y="228932"/>
                  </a:moveTo>
                  <a:cubicBezTo>
                    <a:pt x="-2771" y="211771"/>
                    <a:pt x="-9206" y="194610"/>
                    <a:pt x="63732" y="246093"/>
                  </a:cubicBezTo>
                  <a:cubicBezTo>
                    <a:pt x="136670" y="297576"/>
                    <a:pt x="344040" y="371941"/>
                    <a:pt x="441290" y="537831"/>
                  </a:cubicBezTo>
                  <a:cubicBezTo>
                    <a:pt x="538540" y="703722"/>
                    <a:pt x="511367" y="1114158"/>
                    <a:pt x="647231" y="1241436"/>
                  </a:cubicBezTo>
                  <a:cubicBezTo>
                    <a:pt x="783095" y="1368714"/>
                    <a:pt x="986176" y="1297210"/>
                    <a:pt x="1256474" y="1301500"/>
                  </a:cubicBezTo>
                  <a:cubicBezTo>
                    <a:pt x="1526772" y="1305790"/>
                    <a:pt x="2098831" y="1368714"/>
                    <a:pt x="2269018" y="1267178"/>
                  </a:cubicBezTo>
                  <a:cubicBezTo>
                    <a:pt x="2439205" y="1165642"/>
                    <a:pt x="2223254" y="868182"/>
                    <a:pt x="2277599" y="692281"/>
                  </a:cubicBezTo>
                  <a:cubicBezTo>
                    <a:pt x="2331944" y="516380"/>
                    <a:pt x="2234694" y="319028"/>
                    <a:pt x="2595091" y="211771"/>
                  </a:cubicBezTo>
                  <a:cubicBezTo>
                    <a:pt x="2955488" y="104514"/>
                    <a:pt x="4201146" y="-91409"/>
                    <a:pt x="4439980" y="48740"/>
                  </a:cubicBezTo>
                  <a:cubicBezTo>
                    <a:pt x="4678814" y="188889"/>
                    <a:pt x="3958021" y="813839"/>
                    <a:pt x="4028098" y="1052664"/>
                  </a:cubicBezTo>
                  <a:cubicBezTo>
                    <a:pt x="4098175" y="1291489"/>
                    <a:pt x="4525789" y="1521733"/>
                    <a:pt x="4860443" y="1481691"/>
                  </a:cubicBezTo>
                  <a:cubicBezTo>
                    <a:pt x="5195097" y="1441649"/>
                    <a:pt x="5728542" y="865322"/>
                    <a:pt x="6036024" y="812409"/>
                  </a:cubicBezTo>
                  <a:cubicBezTo>
                    <a:pt x="6343506" y="759496"/>
                    <a:pt x="6681021" y="994030"/>
                    <a:pt x="6705333" y="1164211"/>
                  </a:cubicBezTo>
                  <a:cubicBezTo>
                    <a:pt x="6729646" y="1334392"/>
                    <a:pt x="6353517" y="1647582"/>
                    <a:pt x="6181899" y="1833494"/>
                  </a:cubicBezTo>
                  <a:cubicBezTo>
                    <a:pt x="6010281" y="2019406"/>
                    <a:pt x="5689928" y="2073749"/>
                    <a:pt x="5675627" y="2279682"/>
                  </a:cubicBezTo>
                  <a:cubicBezTo>
                    <a:pt x="5661326" y="2485615"/>
                    <a:pt x="5878708" y="2777353"/>
                    <a:pt x="6096090" y="3069092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57757" y="2407564"/>
              <a:ext cx="6906282" cy="3581656"/>
            </a:xfrm>
            <a:custGeom>
              <a:avLst/>
              <a:gdLst>
                <a:gd name="connsiteX0" fmla="*/ 0 w 6906282"/>
                <a:gd name="connsiteY0" fmla="*/ 97955 h 3581656"/>
                <a:gd name="connsiteX1" fmla="*/ 600662 w 6906282"/>
                <a:gd name="connsiteY1" fmla="*/ 106535 h 3581656"/>
                <a:gd name="connsiteX2" fmla="*/ 1218485 w 6906282"/>
                <a:gd name="connsiteY2" fmla="*/ 37891 h 3581656"/>
                <a:gd name="connsiteX3" fmla="*/ 1544559 w 6906282"/>
                <a:gd name="connsiteY3" fmla="*/ 63633 h 3581656"/>
                <a:gd name="connsiteX4" fmla="*/ 1896375 w 6906282"/>
                <a:gd name="connsiteY4" fmla="*/ 767237 h 3581656"/>
                <a:gd name="connsiteX5" fmla="*/ 3363705 w 6906282"/>
                <a:gd name="connsiteY5" fmla="*/ 595626 h 3581656"/>
                <a:gd name="connsiteX6" fmla="*/ 3775587 w 6906282"/>
                <a:gd name="connsiteY6" fmla="*/ 449757 h 3581656"/>
                <a:gd name="connsiteX7" fmla="*/ 4221793 w 6906282"/>
                <a:gd name="connsiteY7" fmla="*/ 303888 h 3581656"/>
                <a:gd name="connsiteX8" fmla="*/ 5440278 w 6906282"/>
                <a:gd name="connsiteY8" fmla="*/ 818721 h 3581656"/>
                <a:gd name="connsiteX9" fmla="*/ 5817837 w 6906282"/>
                <a:gd name="connsiteY9" fmla="*/ 1084718 h 3581656"/>
                <a:gd name="connsiteX10" fmla="*/ 6109587 w 6906282"/>
                <a:gd name="connsiteY10" fmla="*/ 990332 h 3581656"/>
                <a:gd name="connsiteX11" fmla="*/ 6710248 w 6906282"/>
                <a:gd name="connsiteY11" fmla="*/ 1307812 h 3581656"/>
                <a:gd name="connsiteX12" fmla="*/ 6899028 w 6906282"/>
                <a:gd name="connsiteY12" fmla="*/ 1822644 h 3581656"/>
                <a:gd name="connsiteX13" fmla="*/ 6504307 w 6906282"/>
                <a:gd name="connsiteY13" fmla="*/ 2388960 h 3581656"/>
                <a:gd name="connsiteX14" fmla="*/ 6058101 w 6906282"/>
                <a:gd name="connsiteY14" fmla="*/ 2723601 h 3581656"/>
                <a:gd name="connsiteX15" fmla="*/ 5895065 w 6906282"/>
                <a:gd name="connsiteY15" fmla="*/ 3101145 h 3581656"/>
                <a:gd name="connsiteX16" fmla="*/ 6186814 w 6906282"/>
                <a:gd name="connsiteY16" fmla="*/ 3581656 h 358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06282" h="3581656">
                  <a:moveTo>
                    <a:pt x="0" y="97955"/>
                  </a:moveTo>
                  <a:cubicBezTo>
                    <a:pt x="198790" y="107250"/>
                    <a:pt x="397581" y="116546"/>
                    <a:pt x="600662" y="106535"/>
                  </a:cubicBezTo>
                  <a:cubicBezTo>
                    <a:pt x="803743" y="96524"/>
                    <a:pt x="1061169" y="45041"/>
                    <a:pt x="1218485" y="37891"/>
                  </a:cubicBezTo>
                  <a:cubicBezTo>
                    <a:pt x="1375801" y="30741"/>
                    <a:pt x="1431577" y="-57925"/>
                    <a:pt x="1544559" y="63633"/>
                  </a:cubicBezTo>
                  <a:cubicBezTo>
                    <a:pt x="1657541" y="185191"/>
                    <a:pt x="1593184" y="678572"/>
                    <a:pt x="1896375" y="767237"/>
                  </a:cubicBezTo>
                  <a:cubicBezTo>
                    <a:pt x="2199566" y="855902"/>
                    <a:pt x="3050503" y="648539"/>
                    <a:pt x="3363705" y="595626"/>
                  </a:cubicBezTo>
                  <a:cubicBezTo>
                    <a:pt x="3676907" y="542713"/>
                    <a:pt x="3632572" y="498380"/>
                    <a:pt x="3775587" y="449757"/>
                  </a:cubicBezTo>
                  <a:cubicBezTo>
                    <a:pt x="3918602" y="401134"/>
                    <a:pt x="3944345" y="242394"/>
                    <a:pt x="4221793" y="303888"/>
                  </a:cubicBezTo>
                  <a:cubicBezTo>
                    <a:pt x="4499241" y="365382"/>
                    <a:pt x="5174271" y="688583"/>
                    <a:pt x="5440278" y="818721"/>
                  </a:cubicBezTo>
                  <a:cubicBezTo>
                    <a:pt x="5706285" y="948859"/>
                    <a:pt x="5706286" y="1056116"/>
                    <a:pt x="5817837" y="1084718"/>
                  </a:cubicBezTo>
                  <a:cubicBezTo>
                    <a:pt x="5929389" y="1113320"/>
                    <a:pt x="5960852" y="953150"/>
                    <a:pt x="6109587" y="990332"/>
                  </a:cubicBezTo>
                  <a:cubicBezTo>
                    <a:pt x="6258322" y="1027514"/>
                    <a:pt x="6578675" y="1169093"/>
                    <a:pt x="6710248" y="1307812"/>
                  </a:cubicBezTo>
                  <a:cubicBezTo>
                    <a:pt x="6841822" y="1446531"/>
                    <a:pt x="6933351" y="1642453"/>
                    <a:pt x="6899028" y="1822644"/>
                  </a:cubicBezTo>
                  <a:cubicBezTo>
                    <a:pt x="6864705" y="2002835"/>
                    <a:pt x="6644462" y="2238801"/>
                    <a:pt x="6504307" y="2388960"/>
                  </a:cubicBezTo>
                  <a:cubicBezTo>
                    <a:pt x="6364153" y="2539120"/>
                    <a:pt x="6159641" y="2604904"/>
                    <a:pt x="6058101" y="2723601"/>
                  </a:cubicBezTo>
                  <a:cubicBezTo>
                    <a:pt x="5956561" y="2842298"/>
                    <a:pt x="5873613" y="2958136"/>
                    <a:pt x="5895065" y="3101145"/>
                  </a:cubicBezTo>
                  <a:cubicBezTo>
                    <a:pt x="5916517" y="3244154"/>
                    <a:pt x="6051665" y="3412905"/>
                    <a:pt x="6186814" y="3581656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32015" y="1826790"/>
              <a:ext cx="8057446" cy="2045063"/>
            </a:xfrm>
            <a:custGeom>
              <a:avLst/>
              <a:gdLst>
                <a:gd name="connsiteX0" fmla="*/ 0 w 8057446"/>
                <a:gd name="connsiteY0" fmla="*/ 112413 h 2045063"/>
                <a:gd name="connsiteX1" fmla="*/ 497691 w 8057446"/>
                <a:gd name="connsiteY1" fmla="*/ 120994 h 2045063"/>
                <a:gd name="connsiteX2" fmla="*/ 832345 w 8057446"/>
                <a:gd name="connsiteY2" fmla="*/ 292604 h 2045063"/>
                <a:gd name="connsiteX3" fmla="*/ 1578881 w 8057446"/>
                <a:gd name="connsiteY3" fmla="*/ 481376 h 2045063"/>
                <a:gd name="connsiteX4" fmla="*/ 1913536 w 8057446"/>
                <a:gd name="connsiteY4" fmla="*/ 918984 h 2045063"/>
                <a:gd name="connsiteX5" fmla="*/ 3209249 w 8057446"/>
                <a:gd name="connsiteY5" fmla="*/ 918984 h 2045063"/>
                <a:gd name="connsiteX6" fmla="*/ 3801329 w 8057446"/>
                <a:gd name="connsiteY6" fmla="*/ 841759 h 2045063"/>
                <a:gd name="connsiteX7" fmla="*/ 3904300 w 8057446"/>
                <a:gd name="connsiteY7" fmla="*/ 455635 h 2045063"/>
                <a:gd name="connsiteX8" fmla="*/ 3483837 w 8057446"/>
                <a:gd name="connsiteY8" fmla="*/ 266863 h 2045063"/>
                <a:gd name="connsiteX9" fmla="*/ 3552484 w 8057446"/>
                <a:gd name="connsiteY9" fmla="*/ 9446 h 2045063"/>
                <a:gd name="connsiteX10" fmla="*/ 5551829 w 8057446"/>
                <a:gd name="connsiteY10" fmla="*/ 627246 h 2045063"/>
                <a:gd name="connsiteX11" fmla="*/ 6203976 w 8057446"/>
                <a:gd name="connsiteY11" fmla="*/ 1159239 h 2045063"/>
                <a:gd name="connsiteX12" fmla="*/ 6916189 w 8057446"/>
                <a:gd name="connsiteY12" fmla="*/ 1734136 h 2045063"/>
                <a:gd name="connsiteX13" fmla="*/ 7319490 w 8057446"/>
                <a:gd name="connsiteY13" fmla="*/ 2017294 h 2045063"/>
                <a:gd name="connsiteX14" fmla="*/ 8057446 w 8057446"/>
                <a:gd name="connsiteY14" fmla="*/ 2034455 h 2045063"/>
                <a:gd name="connsiteX0" fmla="*/ 0 w 8057446"/>
                <a:gd name="connsiteY0" fmla="*/ 112413 h 2045063"/>
                <a:gd name="connsiteX1" fmla="*/ 497691 w 8057446"/>
                <a:gd name="connsiteY1" fmla="*/ 120994 h 2045063"/>
                <a:gd name="connsiteX2" fmla="*/ 832345 w 8057446"/>
                <a:gd name="connsiteY2" fmla="*/ 292604 h 2045063"/>
                <a:gd name="connsiteX3" fmla="*/ 1578881 w 8057446"/>
                <a:gd name="connsiteY3" fmla="*/ 481376 h 2045063"/>
                <a:gd name="connsiteX4" fmla="*/ 1913536 w 8057446"/>
                <a:gd name="connsiteY4" fmla="*/ 918984 h 2045063"/>
                <a:gd name="connsiteX5" fmla="*/ 2136639 w 8057446"/>
                <a:gd name="connsiteY5" fmla="*/ 1056273 h 2045063"/>
                <a:gd name="connsiteX6" fmla="*/ 3209249 w 8057446"/>
                <a:gd name="connsiteY6" fmla="*/ 918984 h 2045063"/>
                <a:gd name="connsiteX7" fmla="*/ 3801329 w 8057446"/>
                <a:gd name="connsiteY7" fmla="*/ 841759 h 2045063"/>
                <a:gd name="connsiteX8" fmla="*/ 3904300 w 8057446"/>
                <a:gd name="connsiteY8" fmla="*/ 455635 h 2045063"/>
                <a:gd name="connsiteX9" fmla="*/ 3483837 w 8057446"/>
                <a:gd name="connsiteY9" fmla="*/ 266863 h 2045063"/>
                <a:gd name="connsiteX10" fmla="*/ 3552484 w 8057446"/>
                <a:gd name="connsiteY10" fmla="*/ 9446 h 2045063"/>
                <a:gd name="connsiteX11" fmla="*/ 5551829 w 8057446"/>
                <a:gd name="connsiteY11" fmla="*/ 627246 h 2045063"/>
                <a:gd name="connsiteX12" fmla="*/ 6203976 w 8057446"/>
                <a:gd name="connsiteY12" fmla="*/ 1159239 h 2045063"/>
                <a:gd name="connsiteX13" fmla="*/ 6916189 w 8057446"/>
                <a:gd name="connsiteY13" fmla="*/ 1734136 h 2045063"/>
                <a:gd name="connsiteX14" fmla="*/ 7319490 w 8057446"/>
                <a:gd name="connsiteY14" fmla="*/ 2017294 h 2045063"/>
                <a:gd name="connsiteX15" fmla="*/ 8057446 w 8057446"/>
                <a:gd name="connsiteY15" fmla="*/ 2034455 h 2045063"/>
                <a:gd name="connsiteX0" fmla="*/ 0 w 8057446"/>
                <a:gd name="connsiteY0" fmla="*/ 112413 h 2045063"/>
                <a:gd name="connsiteX1" fmla="*/ 497691 w 8057446"/>
                <a:gd name="connsiteY1" fmla="*/ 120994 h 2045063"/>
                <a:gd name="connsiteX2" fmla="*/ 832345 w 8057446"/>
                <a:gd name="connsiteY2" fmla="*/ 292604 h 2045063"/>
                <a:gd name="connsiteX3" fmla="*/ 1578881 w 8057446"/>
                <a:gd name="connsiteY3" fmla="*/ 481376 h 2045063"/>
                <a:gd name="connsiteX4" fmla="*/ 1844889 w 8057446"/>
                <a:gd name="connsiteY4" fmla="*/ 970467 h 2045063"/>
                <a:gd name="connsiteX5" fmla="*/ 2136639 w 8057446"/>
                <a:gd name="connsiteY5" fmla="*/ 1056273 h 2045063"/>
                <a:gd name="connsiteX6" fmla="*/ 3209249 w 8057446"/>
                <a:gd name="connsiteY6" fmla="*/ 918984 h 2045063"/>
                <a:gd name="connsiteX7" fmla="*/ 3801329 w 8057446"/>
                <a:gd name="connsiteY7" fmla="*/ 841759 h 2045063"/>
                <a:gd name="connsiteX8" fmla="*/ 3904300 w 8057446"/>
                <a:gd name="connsiteY8" fmla="*/ 455635 h 2045063"/>
                <a:gd name="connsiteX9" fmla="*/ 3483837 w 8057446"/>
                <a:gd name="connsiteY9" fmla="*/ 266863 h 2045063"/>
                <a:gd name="connsiteX10" fmla="*/ 3552484 w 8057446"/>
                <a:gd name="connsiteY10" fmla="*/ 9446 h 2045063"/>
                <a:gd name="connsiteX11" fmla="*/ 5551829 w 8057446"/>
                <a:gd name="connsiteY11" fmla="*/ 627246 h 2045063"/>
                <a:gd name="connsiteX12" fmla="*/ 6203976 w 8057446"/>
                <a:gd name="connsiteY12" fmla="*/ 1159239 h 2045063"/>
                <a:gd name="connsiteX13" fmla="*/ 6916189 w 8057446"/>
                <a:gd name="connsiteY13" fmla="*/ 1734136 h 2045063"/>
                <a:gd name="connsiteX14" fmla="*/ 7319490 w 8057446"/>
                <a:gd name="connsiteY14" fmla="*/ 2017294 h 2045063"/>
                <a:gd name="connsiteX15" fmla="*/ 8057446 w 8057446"/>
                <a:gd name="connsiteY15" fmla="*/ 2034455 h 2045063"/>
                <a:gd name="connsiteX0" fmla="*/ 0 w 8057446"/>
                <a:gd name="connsiteY0" fmla="*/ 112413 h 2045063"/>
                <a:gd name="connsiteX1" fmla="*/ 497691 w 8057446"/>
                <a:gd name="connsiteY1" fmla="*/ 120994 h 2045063"/>
                <a:gd name="connsiteX2" fmla="*/ 832345 w 8057446"/>
                <a:gd name="connsiteY2" fmla="*/ 292604 h 2045063"/>
                <a:gd name="connsiteX3" fmla="*/ 1578881 w 8057446"/>
                <a:gd name="connsiteY3" fmla="*/ 481376 h 2045063"/>
                <a:gd name="connsiteX4" fmla="*/ 1844889 w 8057446"/>
                <a:gd name="connsiteY4" fmla="*/ 970467 h 2045063"/>
                <a:gd name="connsiteX5" fmla="*/ 2136639 w 8057446"/>
                <a:gd name="connsiteY5" fmla="*/ 1056273 h 2045063"/>
                <a:gd name="connsiteX6" fmla="*/ 3277896 w 8057446"/>
                <a:gd name="connsiteY6" fmla="*/ 1056272 h 2045063"/>
                <a:gd name="connsiteX7" fmla="*/ 3801329 w 8057446"/>
                <a:gd name="connsiteY7" fmla="*/ 841759 h 2045063"/>
                <a:gd name="connsiteX8" fmla="*/ 3904300 w 8057446"/>
                <a:gd name="connsiteY8" fmla="*/ 455635 h 2045063"/>
                <a:gd name="connsiteX9" fmla="*/ 3483837 w 8057446"/>
                <a:gd name="connsiteY9" fmla="*/ 266863 h 2045063"/>
                <a:gd name="connsiteX10" fmla="*/ 3552484 w 8057446"/>
                <a:gd name="connsiteY10" fmla="*/ 9446 h 2045063"/>
                <a:gd name="connsiteX11" fmla="*/ 5551829 w 8057446"/>
                <a:gd name="connsiteY11" fmla="*/ 627246 h 2045063"/>
                <a:gd name="connsiteX12" fmla="*/ 6203976 w 8057446"/>
                <a:gd name="connsiteY12" fmla="*/ 1159239 h 2045063"/>
                <a:gd name="connsiteX13" fmla="*/ 6916189 w 8057446"/>
                <a:gd name="connsiteY13" fmla="*/ 1734136 h 2045063"/>
                <a:gd name="connsiteX14" fmla="*/ 7319490 w 8057446"/>
                <a:gd name="connsiteY14" fmla="*/ 2017294 h 2045063"/>
                <a:gd name="connsiteX15" fmla="*/ 8057446 w 8057446"/>
                <a:gd name="connsiteY15" fmla="*/ 2034455 h 204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57446" h="2045063">
                  <a:moveTo>
                    <a:pt x="0" y="112413"/>
                  </a:moveTo>
                  <a:cubicBezTo>
                    <a:pt x="179483" y="101687"/>
                    <a:pt x="358967" y="90962"/>
                    <a:pt x="497691" y="120994"/>
                  </a:cubicBezTo>
                  <a:cubicBezTo>
                    <a:pt x="636415" y="151026"/>
                    <a:pt x="652147" y="232540"/>
                    <a:pt x="832345" y="292604"/>
                  </a:cubicBezTo>
                  <a:cubicBezTo>
                    <a:pt x="1012543" y="352668"/>
                    <a:pt x="1410124" y="368399"/>
                    <a:pt x="1578881" y="481376"/>
                  </a:cubicBezTo>
                  <a:cubicBezTo>
                    <a:pt x="1747638" y="594353"/>
                    <a:pt x="1751929" y="874651"/>
                    <a:pt x="1844889" y="970467"/>
                  </a:cubicBezTo>
                  <a:cubicBezTo>
                    <a:pt x="1937849" y="1066283"/>
                    <a:pt x="1920687" y="1056273"/>
                    <a:pt x="2136639" y="1056273"/>
                  </a:cubicBezTo>
                  <a:cubicBezTo>
                    <a:pt x="2352591" y="1056273"/>
                    <a:pt x="3000448" y="1092024"/>
                    <a:pt x="3277896" y="1056272"/>
                  </a:cubicBezTo>
                  <a:cubicBezTo>
                    <a:pt x="3555344" y="1020520"/>
                    <a:pt x="3696928" y="941865"/>
                    <a:pt x="3801329" y="841759"/>
                  </a:cubicBezTo>
                  <a:cubicBezTo>
                    <a:pt x="3905730" y="741653"/>
                    <a:pt x="3957215" y="551451"/>
                    <a:pt x="3904300" y="455635"/>
                  </a:cubicBezTo>
                  <a:cubicBezTo>
                    <a:pt x="3851385" y="359819"/>
                    <a:pt x="3542473" y="341228"/>
                    <a:pt x="3483837" y="266863"/>
                  </a:cubicBezTo>
                  <a:cubicBezTo>
                    <a:pt x="3425201" y="192498"/>
                    <a:pt x="3207819" y="-50618"/>
                    <a:pt x="3552484" y="9446"/>
                  </a:cubicBezTo>
                  <a:cubicBezTo>
                    <a:pt x="3897149" y="69510"/>
                    <a:pt x="5109914" y="435614"/>
                    <a:pt x="5551829" y="627246"/>
                  </a:cubicBezTo>
                  <a:cubicBezTo>
                    <a:pt x="5993744" y="818878"/>
                    <a:pt x="6203976" y="1159239"/>
                    <a:pt x="6203976" y="1159239"/>
                  </a:cubicBezTo>
                  <a:cubicBezTo>
                    <a:pt x="6431369" y="1343721"/>
                    <a:pt x="6730270" y="1591127"/>
                    <a:pt x="6916189" y="1734136"/>
                  </a:cubicBezTo>
                  <a:cubicBezTo>
                    <a:pt x="7102108" y="1877145"/>
                    <a:pt x="7129280" y="1967241"/>
                    <a:pt x="7319490" y="2017294"/>
                  </a:cubicBezTo>
                  <a:cubicBezTo>
                    <a:pt x="7509700" y="2067347"/>
                    <a:pt x="8057446" y="2034455"/>
                    <a:pt x="8057446" y="2034455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632515" y="4960462"/>
              <a:ext cx="1104801" cy="1064347"/>
            </a:xfrm>
            <a:custGeom>
              <a:avLst/>
              <a:gdLst>
                <a:gd name="connsiteX0" fmla="*/ 752970 w 1104801"/>
                <a:gd name="connsiteY0" fmla="*/ 1063080 h 1064347"/>
                <a:gd name="connsiteX1" fmla="*/ 1096205 w 1104801"/>
                <a:gd name="connsiteY1" fmla="*/ 711278 h 1064347"/>
                <a:gd name="connsiteX2" fmla="*/ 418315 w 1104801"/>
                <a:gd name="connsiteY2" fmla="*/ 162123 h 1064347"/>
                <a:gd name="connsiteX3" fmla="*/ 66499 w 1104801"/>
                <a:gd name="connsiteY3" fmla="*/ 24834 h 1064347"/>
                <a:gd name="connsiteX4" fmla="*/ 66499 w 1104801"/>
                <a:gd name="connsiteY4" fmla="*/ 591150 h 1064347"/>
                <a:gd name="connsiteX5" fmla="*/ 752970 w 1104801"/>
                <a:gd name="connsiteY5" fmla="*/ 1063080 h 106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801" h="1064347">
                  <a:moveTo>
                    <a:pt x="752970" y="1063080"/>
                  </a:moveTo>
                  <a:cubicBezTo>
                    <a:pt x="924588" y="1083101"/>
                    <a:pt x="1151981" y="861438"/>
                    <a:pt x="1096205" y="711278"/>
                  </a:cubicBezTo>
                  <a:cubicBezTo>
                    <a:pt x="1040429" y="561118"/>
                    <a:pt x="589933" y="276530"/>
                    <a:pt x="418315" y="162123"/>
                  </a:cubicBezTo>
                  <a:cubicBezTo>
                    <a:pt x="246697" y="47716"/>
                    <a:pt x="125135" y="-46670"/>
                    <a:pt x="66499" y="24834"/>
                  </a:cubicBezTo>
                  <a:cubicBezTo>
                    <a:pt x="7863" y="96338"/>
                    <a:pt x="-47913" y="412389"/>
                    <a:pt x="66499" y="591150"/>
                  </a:cubicBezTo>
                  <a:cubicBezTo>
                    <a:pt x="180911" y="769911"/>
                    <a:pt x="581352" y="1043059"/>
                    <a:pt x="752970" y="1063080"/>
                  </a:cubicBezTo>
                  <a:close/>
                </a:path>
              </a:pathLst>
            </a:cu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027649" y="1484434"/>
              <a:ext cx="3142004" cy="4676397"/>
            </a:xfrm>
            <a:custGeom>
              <a:avLst/>
              <a:gdLst>
                <a:gd name="connsiteX0" fmla="*/ 3142004 w 3142004"/>
                <a:gd name="connsiteY0" fmla="*/ 4676397 h 4676397"/>
                <a:gd name="connsiteX1" fmla="*/ 2275335 w 3142004"/>
                <a:gd name="connsiteY1" fmla="*/ 4341756 h 4676397"/>
                <a:gd name="connsiteX2" fmla="*/ 1065431 w 3142004"/>
                <a:gd name="connsiteY2" fmla="*/ 3809762 h 4676397"/>
                <a:gd name="connsiteX3" fmla="*/ 155857 w 3142004"/>
                <a:gd name="connsiteY3" fmla="*/ 2805838 h 4676397"/>
                <a:gd name="connsiteX4" fmla="*/ 9982 w 3142004"/>
                <a:gd name="connsiteY4" fmla="*/ 2222361 h 4676397"/>
                <a:gd name="connsiteX5" fmla="*/ 267409 w 3142004"/>
                <a:gd name="connsiteY5" fmla="*/ 1793334 h 4676397"/>
                <a:gd name="connsiteX6" fmla="*/ 1211306 w 3142004"/>
                <a:gd name="connsiteY6" fmla="*/ 1424371 h 4676397"/>
                <a:gd name="connsiteX7" fmla="*/ 1640350 w 3142004"/>
                <a:gd name="connsiteY7" fmla="*/ 875216 h 4676397"/>
                <a:gd name="connsiteX8" fmla="*/ 1305695 w 3142004"/>
                <a:gd name="connsiteY8" fmla="*/ 471930 h 4676397"/>
                <a:gd name="connsiteX9" fmla="*/ 1468732 w 3142004"/>
                <a:gd name="connsiteY9" fmla="*/ 0 h 467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2004" h="4676397">
                  <a:moveTo>
                    <a:pt x="3142004" y="4676397"/>
                  </a:moveTo>
                  <a:cubicBezTo>
                    <a:pt x="2881717" y="4581296"/>
                    <a:pt x="2621430" y="4486195"/>
                    <a:pt x="2275335" y="4341756"/>
                  </a:cubicBezTo>
                  <a:cubicBezTo>
                    <a:pt x="1929240" y="4197317"/>
                    <a:pt x="1418677" y="4065748"/>
                    <a:pt x="1065431" y="3809762"/>
                  </a:cubicBezTo>
                  <a:cubicBezTo>
                    <a:pt x="712185" y="3553776"/>
                    <a:pt x="331765" y="3070405"/>
                    <a:pt x="155857" y="2805838"/>
                  </a:cubicBezTo>
                  <a:cubicBezTo>
                    <a:pt x="-20051" y="2541271"/>
                    <a:pt x="-8610" y="2391112"/>
                    <a:pt x="9982" y="2222361"/>
                  </a:cubicBezTo>
                  <a:cubicBezTo>
                    <a:pt x="28574" y="2053610"/>
                    <a:pt x="67188" y="1926332"/>
                    <a:pt x="267409" y="1793334"/>
                  </a:cubicBezTo>
                  <a:cubicBezTo>
                    <a:pt x="467630" y="1660336"/>
                    <a:pt x="982483" y="1577391"/>
                    <a:pt x="1211306" y="1424371"/>
                  </a:cubicBezTo>
                  <a:cubicBezTo>
                    <a:pt x="1440129" y="1271351"/>
                    <a:pt x="1624619" y="1033956"/>
                    <a:pt x="1640350" y="875216"/>
                  </a:cubicBezTo>
                  <a:cubicBezTo>
                    <a:pt x="1656081" y="716476"/>
                    <a:pt x="1334298" y="617799"/>
                    <a:pt x="1305695" y="471930"/>
                  </a:cubicBezTo>
                  <a:cubicBezTo>
                    <a:pt x="1277092" y="326061"/>
                    <a:pt x="1468732" y="0"/>
                    <a:pt x="1468732" y="0"/>
                  </a:cubicBezTo>
                </a:path>
              </a:pathLst>
            </a:custGeom>
            <a:ln w="381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945246" y="1484434"/>
              <a:ext cx="1834062" cy="4513366"/>
            </a:xfrm>
            <a:custGeom>
              <a:avLst/>
              <a:gdLst>
                <a:gd name="connsiteX0" fmla="*/ 121436 w 1834062"/>
                <a:gd name="connsiteY0" fmla="*/ 0 h 4513366"/>
                <a:gd name="connsiteX1" fmla="*/ 1304 w 1834062"/>
                <a:gd name="connsiteY1" fmla="*/ 394705 h 4513366"/>
                <a:gd name="connsiteX2" fmla="*/ 190083 w 1834062"/>
                <a:gd name="connsiteY2" fmla="*/ 1570240 h 4513366"/>
                <a:gd name="connsiteX3" fmla="*/ 825068 w 1834062"/>
                <a:gd name="connsiteY3" fmla="*/ 1810495 h 4513366"/>
                <a:gd name="connsiteX4" fmla="*/ 1048171 w 1834062"/>
                <a:gd name="connsiteY4" fmla="*/ 2033589 h 4513366"/>
                <a:gd name="connsiteX5" fmla="*/ 756421 w 1834062"/>
                <a:gd name="connsiteY5" fmla="*/ 2222361 h 4513366"/>
                <a:gd name="connsiteX6" fmla="*/ 704936 w 1834062"/>
                <a:gd name="connsiteY6" fmla="*/ 2651388 h 4513366"/>
                <a:gd name="connsiteX7" fmla="*/ 1460053 w 1834062"/>
                <a:gd name="connsiteY7" fmla="*/ 2617066 h 4513366"/>
                <a:gd name="connsiteX8" fmla="*/ 1829031 w 1834062"/>
                <a:gd name="connsiteY8" fmla="*/ 2677130 h 4513366"/>
                <a:gd name="connsiteX9" fmla="*/ 1211208 w 1834062"/>
                <a:gd name="connsiteY9" fmla="*/ 3260607 h 4513366"/>
                <a:gd name="connsiteX10" fmla="*/ 584804 w 1834062"/>
                <a:gd name="connsiteY10" fmla="*/ 3638151 h 4513366"/>
                <a:gd name="connsiteX11" fmla="*/ 859392 w 1834062"/>
                <a:gd name="connsiteY11" fmla="*/ 4513366 h 4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4062" h="4513366">
                  <a:moveTo>
                    <a:pt x="121436" y="0"/>
                  </a:moveTo>
                  <a:cubicBezTo>
                    <a:pt x="55649" y="66499"/>
                    <a:pt x="-10137" y="132998"/>
                    <a:pt x="1304" y="394705"/>
                  </a:cubicBezTo>
                  <a:cubicBezTo>
                    <a:pt x="12745" y="656412"/>
                    <a:pt x="52789" y="1334275"/>
                    <a:pt x="190083" y="1570240"/>
                  </a:cubicBezTo>
                  <a:cubicBezTo>
                    <a:pt x="327377" y="1806205"/>
                    <a:pt x="682053" y="1733270"/>
                    <a:pt x="825068" y="1810495"/>
                  </a:cubicBezTo>
                  <a:cubicBezTo>
                    <a:pt x="968083" y="1887720"/>
                    <a:pt x="1059612" y="1964945"/>
                    <a:pt x="1048171" y="2033589"/>
                  </a:cubicBezTo>
                  <a:cubicBezTo>
                    <a:pt x="1036730" y="2102233"/>
                    <a:pt x="813627" y="2119395"/>
                    <a:pt x="756421" y="2222361"/>
                  </a:cubicBezTo>
                  <a:cubicBezTo>
                    <a:pt x="699215" y="2325327"/>
                    <a:pt x="587664" y="2585604"/>
                    <a:pt x="704936" y="2651388"/>
                  </a:cubicBezTo>
                  <a:cubicBezTo>
                    <a:pt x="822208" y="2717172"/>
                    <a:pt x="1272704" y="2612776"/>
                    <a:pt x="1460053" y="2617066"/>
                  </a:cubicBezTo>
                  <a:cubicBezTo>
                    <a:pt x="1647402" y="2621356"/>
                    <a:pt x="1870505" y="2569873"/>
                    <a:pt x="1829031" y="2677130"/>
                  </a:cubicBezTo>
                  <a:cubicBezTo>
                    <a:pt x="1787557" y="2784387"/>
                    <a:pt x="1418579" y="3100437"/>
                    <a:pt x="1211208" y="3260607"/>
                  </a:cubicBezTo>
                  <a:cubicBezTo>
                    <a:pt x="1003837" y="3420777"/>
                    <a:pt x="643440" y="3429358"/>
                    <a:pt x="584804" y="3638151"/>
                  </a:cubicBezTo>
                  <a:cubicBezTo>
                    <a:pt x="526168" y="3846944"/>
                    <a:pt x="859392" y="4513366"/>
                    <a:pt x="859392" y="4513366"/>
                  </a:cubicBezTo>
                </a:path>
              </a:pathLst>
            </a:custGeom>
            <a:ln w="381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40595" y="2153717"/>
              <a:ext cx="1321550" cy="1398628"/>
            </a:xfrm>
            <a:custGeom>
              <a:avLst/>
              <a:gdLst>
                <a:gd name="connsiteX0" fmla="*/ 0 w 1321550"/>
                <a:gd name="connsiteY0" fmla="*/ 1398628 h 1398628"/>
                <a:gd name="connsiteX1" fmla="*/ 909574 w 1321550"/>
                <a:gd name="connsiteY1" fmla="*/ 1227017 h 1398628"/>
                <a:gd name="connsiteX2" fmla="*/ 1287132 w 1321550"/>
                <a:gd name="connsiteY2" fmla="*/ 703604 h 1398628"/>
                <a:gd name="connsiteX3" fmla="*/ 1158419 w 1321550"/>
                <a:gd name="connsiteY3" fmla="*/ 274577 h 1398628"/>
                <a:gd name="connsiteX4" fmla="*/ 0 w 1321550"/>
                <a:gd name="connsiteY4" fmla="*/ 0 h 139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50" h="1398628">
                  <a:moveTo>
                    <a:pt x="0" y="1398628"/>
                  </a:moveTo>
                  <a:cubicBezTo>
                    <a:pt x="347526" y="1370741"/>
                    <a:pt x="695052" y="1342854"/>
                    <a:pt x="909574" y="1227017"/>
                  </a:cubicBezTo>
                  <a:cubicBezTo>
                    <a:pt x="1124096" y="1111180"/>
                    <a:pt x="1245658" y="862344"/>
                    <a:pt x="1287132" y="703604"/>
                  </a:cubicBezTo>
                  <a:cubicBezTo>
                    <a:pt x="1328606" y="544864"/>
                    <a:pt x="1372941" y="391844"/>
                    <a:pt x="1158419" y="274577"/>
                  </a:cubicBezTo>
                  <a:cubicBezTo>
                    <a:pt x="943897" y="157310"/>
                    <a:pt x="0" y="0"/>
                    <a:pt x="0" y="0"/>
                  </a:cubicBezTo>
                </a:path>
              </a:pathLst>
            </a:custGeom>
            <a:ln w="381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Box 32"/>
            <p:cNvSpPr txBox="1">
              <a:spLocks noChangeArrowheads="1"/>
            </p:cNvSpPr>
            <p:nvPr/>
          </p:nvSpPr>
          <p:spPr bwMode="auto">
            <a:xfrm>
              <a:off x="5029200" y="1995716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22</a:t>
              </a:r>
              <a:endParaRPr lang="en-US" dirty="0"/>
            </a:p>
          </p:txBody>
        </p:sp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5410200" y="2827981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24</a:t>
              </a:r>
              <a:endParaRPr lang="en-US" dirty="0"/>
            </a:p>
          </p:txBody>
        </p:sp>
        <p:sp>
          <p:nvSpPr>
            <p:cNvPr id="24" name="Text Box 32"/>
            <p:cNvSpPr txBox="1">
              <a:spLocks noChangeArrowheads="1"/>
            </p:cNvSpPr>
            <p:nvPr/>
          </p:nvSpPr>
          <p:spPr bwMode="auto">
            <a:xfrm>
              <a:off x="5867400" y="4094661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26</a:t>
              </a:r>
              <a:endParaRPr lang="en-US" dirty="0"/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876800" y="5262375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28</a:t>
              </a:r>
              <a:endParaRPr lang="en-US" dirty="0"/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3352800" y="6125289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30</a:t>
              </a:r>
              <a:endParaRPr lang="en-US" dirty="0"/>
            </a:p>
          </p:txBody>
        </p:sp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2379362" y="5334000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008000"/>
                  </a:solidFill>
                </a:rPr>
                <a:t>13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8" name="Text Box 32"/>
            <p:cNvSpPr txBox="1">
              <a:spLocks noChangeArrowheads="1"/>
            </p:cNvSpPr>
            <p:nvPr/>
          </p:nvSpPr>
          <p:spPr bwMode="auto">
            <a:xfrm>
              <a:off x="1295400" y="3289756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008000"/>
                  </a:solidFill>
                </a:rPr>
                <a:t>13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" name="Text Box 32"/>
            <p:cNvSpPr txBox="1">
              <a:spLocks noChangeArrowheads="1"/>
            </p:cNvSpPr>
            <p:nvPr/>
          </p:nvSpPr>
          <p:spPr bwMode="auto">
            <a:xfrm>
              <a:off x="3375032" y="4572000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008000"/>
                  </a:solidFill>
                </a:rPr>
                <a:t>13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6781800" y="4038600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008000"/>
                  </a:solidFill>
                </a:rPr>
                <a:t>13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500999" y="3337832"/>
              <a:ext cx="1784823" cy="153299"/>
            </a:xfrm>
            <a:custGeom>
              <a:avLst/>
              <a:gdLst>
                <a:gd name="connsiteX0" fmla="*/ 0 w 1784823"/>
                <a:gd name="connsiteY0" fmla="*/ 0 h 153299"/>
                <a:gd name="connsiteX1" fmla="*/ 343235 w 1784823"/>
                <a:gd name="connsiteY1" fmla="*/ 68644 h 153299"/>
                <a:gd name="connsiteX2" fmla="*/ 1038286 w 1784823"/>
                <a:gd name="connsiteY2" fmla="*/ 145869 h 153299"/>
                <a:gd name="connsiteX3" fmla="*/ 1784823 w 1784823"/>
                <a:gd name="connsiteY3" fmla="*/ 145869 h 15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4823" h="153299">
                  <a:moveTo>
                    <a:pt x="0" y="0"/>
                  </a:moveTo>
                  <a:cubicBezTo>
                    <a:pt x="85093" y="22166"/>
                    <a:pt x="170187" y="44333"/>
                    <a:pt x="343235" y="68644"/>
                  </a:cubicBezTo>
                  <a:cubicBezTo>
                    <a:pt x="516283" y="92956"/>
                    <a:pt x="798021" y="132998"/>
                    <a:pt x="1038286" y="145869"/>
                  </a:cubicBezTo>
                  <a:cubicBezTo>
                    <a:pt x="1278551" y="158740"/>
                    <a:pt x="1531687" y="152304"/>
                    <a:pt x="1784823" y="145869"/>
                  </a:cubicBezTo>
                </a:path>
              </a:pathLst>
            </a:custGeom>
            <a:ln w="57150" cmpd="sng">
              <a:solidFill>
                <a:srgbClr val="00009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new_england_201305292000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347" t="24549" r="37505" b="28722"/>
          <a:stretch/>
        </p:blipFill>
        <p:spPr>
          <a:xfrm>
            <a:off x="6303456" y="1075586"/>
            <a:ext cx="2840544" cy="236199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85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304799" y="1066800"/>
            <a:ext cx="8382001" cy="5707146"/>
            <a:chOff x="532015" y="1484434"/>
            <a:chExt cx="8078585" cy="5289512"/>
          </a:xfrm>
        </p:grpSpPr>
        <p:grpSp>
          <p:nvGrpSpPr>
            <p:cNvPr id="37" name="Group 36"/>
            <p:cNvGrpSpPr/>
            <p:nvPr/>
          </p:nvGrpSpPr>
          <p:grpSpPr>
            <a:xfrm>
              <a:off x="533400" y="1484434"/>
              <a:ext cx="8077200" cy="5289512"/>
              <a:chOff x="533400" y="1484434"/>
              <a:chExt cx="8077200" cy="5289512"/>
            </a:xfrm>
          </p:grpSpPr>
          <p:pic>
            <p:nvPicPr>
              <p:cNvPr id="57" name="Picture 56" descr="13052920_surfac1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10649" t="20874" r="3860" b="6675"/>
              <a:stretch/>
            </p:blipFill>
            <p:spPr>
              <a:xfrm>
                <a:off x="533400" y="1484434"/>
                <a:ext cx="8077200" cy="5289512"/>
              </a:xfrm>
              <a:prstGeom prst="rect">
                <a:avLst/>
              </a:prstGeom>
            </p:spPr>
          </p:pic>
          <p:pic>
            <p:nvPicPr>
              <p:cNvPr id="58" name="Picture 57" descr="13052920_surface.gi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42583" t="35314" r="43973" b="42019"/>
              <a:stretch/>
            </p:blipFill>
            <p:spPr>
              <a:xfrm>
                <a:off x="3543900" y="2540136"/>
                <a:ext cx="1269897" cy="1654043"/>
              </a:xfrm>
              <a:prstGeom prst="rect">
                <a:avLst/>
              </a:prstGeom>
            </p:spPr>
          </p:pic>
        </p:grpSp>
        <p:sp>
          <p:nvSpPr>
            <p:cNvPr id="38" name="Freeform 37"/>
            <p:cNvSpPr/>
            <p:nvPr/>
          </p:nvSpPr>
          <p:spPr>
            <a:xfrm>
              <a:off x="2253264" y="5277767"/>
              <a:ext cx="4302528" cy="1457960"/>
            </a:xfrm>
            <a:custGeom>
              <a:avLst/>
              <a:gdLst>
                <a:gd name="connsiteX0" fmla="*/ 115059 w 4302528"/>
                <a:gd name="connsiteY0" fmla="*/ 1457960 h 1457960"/>
                <a:gd name="connsiteX1" fmla="*/ 140801 w 4302528"/>
                <a:gd name="connsiteY1" fmla="*/ 1226286 h 1457960"/>
                <a:gd name="connsiteX2" fmla="*/ 1513742 w 4302528"/>
                <a:gd name="connsiteY2" fmla="*/ 805839 h 1457960"/>
                <a:gd name="connsiteX3" fmla="*/ 1342125 w 4302528"/>
                <a:gd name="connsiteY3" fmla="*/ 196620 h 1457960"/>
                <a:gd name="connsiteX4" fmla="*/ 1899882 w 4302528"/>
                <a:gd name="connsiteY4" fmla="*/ 16429 h 1457960"/>
                <a:gd name="connsiteX5" fmla="*/ 2740808 w 4302528"/>
                <a:gd name="connsiteY5" fmla="*/ 548423 h 1457960"/>
                <a:gd name="connsiteX6" fmla="*/ 3530249 w 4302528"/>
                <a:gd name="connsiteY6" fmla="*/ 316748 h 1457960"/>
                <a:gd name="connsiteX7" fmla="*/ 3907808 w 4302528"/>
                <a:gd name="connsiteY7" fmla="*/ 342489 h 1457960"/>
                <a:gd name="connsiteX8" fmla="*/ 4302528 w 4302528"/>
                <a:gd name="connsiteY8" fmla="*/ 951708 h 145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2528" h="1457960">
                  <a:moveTo>
                    <a:pt x="115059" y="1457960"/>
                  </a:moveTo>
                  <a:cubicBezTo>
                    <a:pt x="11373" y="1396466"/>
                    <a:pt x="-92313" y="1334973"/>
                    <a:pt x="140801" y="1226286"/>
                  </a:cubicBezTo>
                  <a:cubicBezTo>
                    <a:pt x="373915" y="1117599"/>
                    <a:pt x="1313521" y="977450"/>
                    <a:pt x="1513742" y="805839"/>
                  </a:cubicBezTo>
                  <a:cubicBezTo>
                    <a:pt x="1713963" y="634228"/>
                    <a:pt x="1277768" y="328188"/>
                    <a:pt x="1342125" y="196620"/>
                  </a:cubicBezTo>
                  <a:cubicBezTo>
                    <a:pt x="1406482" y="65052"/>
                    <a:pt x="1666768" y="-42205"/>
                    <a:pt x="1899882" y="16429"/>
                  </a:cubicBezTo>
                  <a:cubicBezTo>
                    <a:pt x="2132996" y="75063"/>
                    <a:pt x="2469080" y="498370"/>
                    <a:pt x="2740808" y="548423"/>
                  </a:cubicBezTo>
                  <a:cubicBezTo>
                    <a:pt x="3012536" y="598476"/>
                    <a:pt x="3335749" y="351070"/>
                    <a:pt x="3530249" y="316748"/>
                  </a:cubicBezTo>
                  <a:cubicBezTo>
                    <a:pt x="3724749" y="282426"/>
                    <a:pt x="3779095" y="236662"/>
                    <a:pt x="3907808" y="342489"/>
                  </a:cubicBezTo>
                  <a:cubicBezTo>
                    <a:pt x="4036521" y="448316"/>
                    <a:pt x="4302528" y="951708"/>
                    <a:pt x="4302528" y="951708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549176" y="3474968"/>
              <a:ext cx="6083844" cy="2703024"/>
            </a:xfrm>
            <a:custGeom>
              <a:avLst/>
              <a:gdLst>
                <a:gd name="connsiteX0" fmla="*/ 0 w 6083844"/>
                <a:gd name="connsiteY0" fmla="*/ 1415942 h 2703024"/>
                <a:gd name="connsiteX1" fmla="*/ 549177 w 6083844"/>
                <a:gd name="connsiteY1" fmla="*/ 1064140 h 2703024"/>
                <a:gd name="connsiteX2" fmla="*/ 1767662 w 6083844"/>
                <a:gd name="connsiteY2" fmla="*/ 1081301 h 2703024"/>
                <a:gd name="connsiteX3" fmla="*/ 2625750 w 6083844"/>
                <a:gd name="connsiteY3" fmla="*/ 1004076 h 2703024"/>
                <a:gd name="connsiteX4" fmla="*/ 3011889 w 6083844"/>
                <a:gd name="connsiteY4" fmla="*/ 703757 h 2703024"/>
                <a:gd name="connsiteX5" fmla="*/ 2531360 w 6083844"/>
                <a:gd name="connsiteY5" fmla="*/ 403438 h 2703024"/>
                <a:gd name="connsiteX6" fmla="*/ 2608588 w 6083844"/>
                <a:gd name="connsiteY6" fmla="*/ 8733 h 2703024"/>
                <a:gd name="connsiteX7" fmla="*/ 3312220 w 6083844"/>
                <a:gd name="connsiteY7" fmla="*/ 154602 h 2703024"/>
                <a:gd name="connsiteX8" fmla="*/ 3715521 w 6083844"/>
                <a:gd name="connsiteY8" fmla="*/ 437760 h 2703024"/>
                <a:gd name="connsiteX9" fmla="*/ 3569646 w 6083844"/>
                <a:gd name="connsiteY9" fmla="*/ 1544650 h 2703024"/>
                <a:gd name="connsiteX10" fmla="*/ 4316183 w 6083844"/>
                <a:gd name="connsiteY10" fmla="*/ 1879292 h 2703024"/>
                <a:gd name="connsiteX11" fmla="*/ 5182852 w 6083844"/>
                <a:gd name="connsiteY11" fmla="*/ 1905033 h 2703024"/>
                <a:gd name="connsiteX12" fmla="*/ 5646219 w 6083844"/>
                <a:gd name="connsiteY12" fmla="*/ 1973678 h 2703024"/>
                <a:gd name="connsiteX13" fmla="*/ 6083844 w 6083844"/>
                <a:gd name="connsiteY13" fmla="*/ 2703024 h 270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83844" h="2703024">
                  <a:moveTo>
                    <a:pt x="0" y="1415942"/>
                  </a:moveTo>
                  <a:cubicBezTo>
                    <a:pt x="127283" y="1267928"/>
                    <a:pt x="254567" y="1119914"/>
                    <a:pt x="549177" y="1064140"/>
                  </a:cubicBezTo>
                  <a:cubicBezTo>
                    <a:pt x="843787" y="1008366"/>
                    <a:pt x="1421567" y="1091312"/>
                    <a:pt x="1767662" y="1081301"/>
                  </a:cubicBezTo>
                  <a:cubicBezTo>
                    <a:pt x="2113757" y="1071290"/>
                    <a:pt x="2418379" y="1067000"/>
                    <a:pt x="2625750" y="1004076"/>
                  </a:cubicBezTo>
                  <a:cubicBezTo>
                    <a:pt x="2833121" y="941152"/>
                    <a:pt x="3027621" y="803863"/>
                    <a:pt x="3011889" y="703757"/>
                  </a:cubicBezTo>
                  <a:cubicBezTo>
                    <a:pt x="2996157" y="603651"/>
                    <a:pt x="2598577" y="519275"/>
                    <a:pt x="2531360" y="403438"/>
                  </a:cubicBezTo>
                  <a:cubicBezTo>
                    <a:pt x="2464143" y="287601"/>
                    <a:pt x="2478445" y="50206"/>
                    <a:pt x="2608588" y="8733"/>
                  </a:cubicBezTo>
                  <a:cubicBezTo>
                    <a:pt x="2738731" y="-32740"/>
                    <a:pt x="3127731" y="83098"/>
                    <a:pt x="3312220" y="154602"/>
                  </a:cubicBezTo>
                  <a:cubicBezTo>
                    <a:pt x="3496709" y="226106"/>
                    <a:pt x="3672617" y="206085"/>
                    <a:pt x="3715521" y="437760"/>
                  </a:cubicBezTo>
                  <a:cubicBezTo>
                    <a:pt x="3758425" y="669435"/>
                    <a:pt x="3469536" y="1304395"/>
                    <a:pt x="3569646" y="1544650"/>
                  </a:cubicBezTo>
                  <a:cubicBezTo>
                    <a:pt x="3669756" y="1784905"/>
                    <a:pt x="4047315" y="1819228"/>
                    <a:pt x="4316183" y="1879292"/>
                  </a:cubicBezTo>
                  <a:cubicBezTo>
                    <a:pt x="4585051" y="1939356"/>
                    <a:pt x="4961180" y="1889302"/>
                    <a:pt x="5182852" y="1905033"/>
                  </a:cubicBezTo>
                  <a:cubicBezTo>
                    <a:pt x="5404524" y="1920764"/>
                    <a:pt x="5496054" y="1840680"/>
                    <a:pt x="5646219" y="1973678"/>
                  </a:cubicBezTo>
                  <a:cubicBezTo>
                    <a:pt x="5796384" y="2106676"/>
                    <a:pt x="6083844" y="2703024"/>
                    <a:pt x="6083844" y="2703024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605577" y="3014514"/>
              <a:ext cx="6706457" cy="3069092"/>
            </a:xfrm>
            <a:custGeom>
              <a:avLst/>
              <a:gdLst>
                <a:gd name="connsiteX0" fmla="*/ 3665 w 6706457"/>
                <a:gd name="connsiteY0" fmla="*/ 268337 h 3108497"/>
                <a:gd name="connsiteX1" fmla="*/ 63732 w 6706457"/>
                <a:gd name="connsiteY1" fmla="*/ 285498 h 3108497"/>
                <a:gd name="connsiteX2" fmla="*/ 441290 w 6706457"/>
                <a:gd name="connsiteY2" fmla="*/ 577236 h 3108497"/>
                <a:gd name="connsiteX3" fmla="*/ 647231 w 6706457"/>
                <a:gd name="connsiteY3" fmla="*/ 1280841 h 3108497"/>
                <a:gd name="connsiteX4" fmla="*/ 1256474 w 6706457"/>
                <a:gd name="connsiteY4" fmla="*/ 1340905 h 3108497"/>
                <a:gd name="connsiteX5" fmla="*/ 2269018 w 6706457"/>
                <a:gd name="connsiteY5" fmla="*/ 1306583 h 3108497"/>
                <a:gd name="connsiteX6" fmla="*/ 2277599 w 6706457"/>
                <a:gd name="connsiteY6" fmla="*/ 731686 h 3108497"/>
                <a:gd name="connsiteX7" fmla="*/ 2595091 w 6706457"/>
                <a:gd name="connsiteY7" fmla="*/ 251176 h 3108497"/>
                <a:gd name="connsiteX8" fmla="*/ 4182554 w 6706457"/>
                <a:gd name="connsiteY8" fmla="*/ 105306 h 3108497"/>
                <a:gd name="connsiteX9" fmla="*/ 4431399 w 6706457"/>
                <a:gd name="connsiteY9" fmla="*/ 70984 h 3108497"/>
                <a:gd name="connsiteX10" fmla="*/ 4028098 w 6706457"/>
                <a:gd name="connsiteY10" fmla="*/ 1092069 h 3108497"/>
                <a:gd name="connsiteX11" fmla="*/ 4860443 w 6706457"/>
                <a:gd name="connsiteY11" fmla="*/ 1521096 h 3108497"/>
                <a:gd name="connsiteX12" fmla="*/ 6036024 w 6706457"/>
                <a:gd name="connsiteY12" fmla="*/ 851814 h 3108497"/>
                <a:gd name="connsiteX13" fmla="*/ 6705333 w 6706457"/>
                <a:gd name="connsiteY13" fmla="*/ 1203616 h 3108497"/>
                <a:gd name="connsiteX14" fmla="*/ 6181899 w 6706457"/>
                <a:gd name="connsiteY14" fmla="*/ 1872899 h 3108497"/>
                <a:gd name="connsiteX15" fmla="*/ 5675627 w 6706457"/>
                <a:gd name="connsiteY15" fmla="*/ 2319087 h 3108497"/>
                <a:gd name="connsiteX16" fmla="*/ 6096090 w 6706457"/>
                <a:gd name="connsiteY16" fmla="*/ 3108497 h 3108497"/>
                <a:gd name="connsiteX0" fmla="*/ 3665 w 6706457"/>
                <a:gd name="connsiteY0" fmla="*/ 214105 h 3054265"/>
                <a:gd name="connsiteX1" fmla="*/ 63732 w 6706457"/>
                <a:gd name="connsiteY1" fmla="*/ 231266 h 3054265"/>
                <a:gd name="connsiteX2" fmla="*/ 441290 w 6706457"/>
                <a:gd name="connsiteY2" fmla="*/ 523004 h 3054265"/>
                <a:gd name="connsiteX3" fmla="*/ 647231 w 6706457"/>
                <a:gd name="connsiteY3" fmla="*/ 1226609 h 3054265"/>
                <a:gd name="connsiteX4" fmla="*/ 1256474 w 6706457"/>
                <a:gd name="connsiteY4" fmla="*/ 1286673 h 3054265"/>
                <a:gd name="connsiteX5" fmla="*/ 2269018 w 6706457"/>
                <a:gd name="connsiteY5" fmla="*/ 1252351 h 3054265"/>
                <a:gd name="connsiteX6" fmla="*/ 2277599 w 6706457"/>
                <a:gd name="connsiteY6" fmla="*/ 677454 h 3054265"/>
                <a:gd name="connsiteX7" fmla="*/ 2595091 w 6706457"/>
                <a:gd name="connsiteY7" fmla="*/ 196944 h 3054265"/>
                <a:gd name="connsiteX8" fmla="*/ 4182554 w 6706457"/>
                <a:gd name="connsiteY8" fmla="*/ 51074 h 3054265"/>
                <a:gd name="connsiteX9" fmla="*/ 4028098 w 6706457"/>
                <a:gd name="connsiteY9" fmla="*/ 1037837 h 3054265"/>
                <a:gd name="connsiteX10" fmla="*/ 4860443 w 6706457"/>
                <a:gd name="connsiteY10" fmla="*/ 1466864 h 3054265"/>
                <a:gd name="connsiteX11" fmla="*/ 6036024 w 6706457"/>
                <a:gd name="connsiteY11" fmla="*/ 797582 h 3054265"/>
                <a:gd name="connsiteX12" fmla="*/ 6705333 w 6706457"/>
                <a:gd name="connsiteY12" fmla="*/ 1149384 h 3054265"/>
                <a:gd name="connsiteX13" fmla="*/ 6181899 w 6706457"/>
                <a:gd name="connsiteY13" fmla="*/ 1818667 h 3054265"/>
                <a:gd name="connsiteX14" fmla="*/ 5675627 w 6706457"/>
                <a:gd name="connsiteY14" fmla="*/ 2264855 h 3054265"/>
                <a:gd name="connsiteX15" fmla="*/ 6096090 w 6706457"/>
                <a:gd name="connsiteY15" fmla="*/ 3054265 h 3054265"/>
                <a:gd name="connsiteX0" fmla="*/ 3665 w 6706457"/>
                <a:gd name="connsiteY0" fmla="*/ 228932 h 3069092"/>
                <a:gd name="connsiteX1" fmla="*/ 63732 w 6706457"/>
                <a:gd name="connsiteY1" fmla="*/ 246093 h 3069092"/>
                <a:gd name="connsiteX2" fmla="*/ 441290 w 6706457"/>
                <a:gd name="connsiteY2" fmla="*/ 537831 h 3069092"/>
                <a:gd name="connsiteX3" fmla="*/ 647231 w 6706457"/>
                <a:gd name="connsiteY3" fmla="*/ 1241436 h 3069092"/>
                <a:gd name="connsiteX4" fmla="*/ 1256474 w 6706457"/>
                <a:gd name="connsiteY4" fmla="*/ 1301500 h 3069092"/>
                <a:gd name="connsiteX5" fmla="*/ 2269018 w 6706457"/>
                <a:gd name="connsiteY5" fmla="*/ 1267178 h 3069092"/>
                <a:gd name="connsiteX6" fmla="*/ 2277599 w 6706457"/>
                <a:gd name="connsiteY6" fmla="*/ 692281 h 3069092"/>
                <a:gd name="connsiteX7" fmla="*/ 2595091 w 6706457"/>
                <a:gd name="connsiteY7" fmla="*/ 211771 h 3069092"/>
                <a:gd name="connsiteX8" fmla="*/ 4439980 w 6706457"/>
                <a:gd name="connsiteY8" fmla="*/ 48740 h 3069092"/>
                <a:gd name="connsiteX9" fmla="*/ 4028098 w 6706457"/>
                <a:gd name="connsiteY9" fmla="*/ 1052664 h 3069092"/>
                <a:gd name="connsiteX10" fmla="*/ 4860443 w 6706457"/>
                <a:gd name="connsiteY10" fmla="*/ 1481691 h 3069092"/>
                <a:gd name="connsiteX11" fmla="*/ 6036024 w 6706457"/>
                <a:gd name="connsiteY11" fmla="*/ 812409 h 3069092"/>
                <a:gd name="connsiteX12" fmla="*/ 6705333 w 6706457"/>
                <a:gd name="connsiteY12" fmla="*/ 1164211 h 3069092"/>
                <a:gd name="connsiteX13" fmla="*/ 6181899 w 6706457"/>
                <a:gd name="connsiteY13" fmla="*/ 1833494 h 3069092"/>
                <a:gd name="connsiteX14" fmla="*/ 5675627 w 6706457"/>
                <a:gd name="connsiteY14" fmla="*/ 2279682 h 3069092"/>
                <a:gd name="connsiteX15" fmla="*/ 6096090 w 6706457"/>
                <a:gd name="connsiteY15" fmla="*/ 3069092 h 306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06457" h="3069092">
                  <a:moveTo>
                    <a:pt x="3665" y="228932"/>
                  </a:moveTo>
                  <a:cubicBezTo>
                    <a:pt x="-2771" y="211771"/>
                    <a:pt x="-9206" y="194610"/>
                    <a:pt x="63732" y="246093"/>
                  </a:cubicBezTo>
                  <a:cubicBezTo>
                    <a:pt x="136670" y="297576"/>
                    <a:pt x="344040" y="371941"/>
                    <a:pt x="441290" y="537831"/>
                  </a:cubicBezTo>
                  <a:cubicBezTo>
                    <a:pt x="538540" y="703722"/>
                    <a:pt x="511367" y="1114158"/>
                    <a:pt x="647231" y="1241436"/>
                  </a:cubicBezTo>
                  <a:cubicBezTo>
                    <a:pt x="783095" y="1368714"/>
                    <a:pt x="986176" y="1297210"/>
                    <a:pt x="1256474" y="1301500"/>
                  </a:cubicBezTo>
                  <a:cubicBezTo>
                    <a:pt x="1526772" y="1305790"/>
                    <a:pt x="2098831" y="1368714"/>
                    <a:pt x="2269018" y="1267178"/>
                  </a:cubicBezTo>
                  <a:cubicBezTo>
                    <a:pt x="2439205" y="1165642"/>
                    <a:pt x="2223254" y="868182"/>
                    <a:pt x="2277599" y="692281"/>
                  </a:cubicBezTo>
                  <a:cubicBezTo>
                    <a:pt x="2331944" y="516380"/>
                    <a:pt x="2234694" y="319028"/>
                    <a:pt x="2595091" y="211771"/>
                  </a:cubicBezTo>
                  <a:cubicBezTo>
                    <a:pt x="2955488" y="104514"/>
                    <a:pt x="4201146" y="-91409"/>
                    <a:pt x="4439980" y="48740"/>
                  </a:cubicBezTo>
                  <a:cubicBezTo>
                    <a:pt x="4678814" y="188889"/>
                    <a:pt x="3958021" y="813839"/>
                    <a:pt x="4028098" y="1052664"/>
                  </a:cubicBezTo>
                  <a:cubicBezTo>
                    <a:pt x="4098175" y="1291489"/>
                    <a:pt x="4525789" y="1521733"/>
                    <a:pt x="4860443" y="1481691"/>
                  </a:cubicBezTo>
                  <a:cubicBezTo>
                    <a:pt x="5195097" y="1441649"/>
                    <a:pt x="5728542" y="865322"/>
                    <a:pt x="6036024" y="812409"/>
                  </a:cubicBezTo>
                  <a:cubicBezTo>
                    <a:pt x="6343506" y="759496"/>
                    <a:pt x="6681021" y="994030"/>
                    <a:pt x="6705333" y="1164211"/>
                  </a:cubicBezTo>
                  <a:cubicBezTo>
                    <a:pt x="6729646" y="1334392"/>
                    <a:pt x="6353517" y="1647582"/>
                    <a:pt x="6181899" y="1833494"/>
                  </a:cubicBezTo>
                  <a:cubicBezTo>
                    <a:pt x="6010281" y="2019406"/>
                    <a:pt x="5689928" y="2073749"/>
                    <a:pt x="5675627" y="2279682"/>
                  </a:cubicBezTo>
                  <a:cubicBezTo>
                    <a:pt x="5661326" y="2485615"/>
                    <a:pt x="5878708" y="2777353"/>
                    <a:pt x="6096090" y="3069092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557757" y="2407564"/>
              <a:ext cx="6906282" cy="3581656"/>
            </a:xfrm>
            <a:custGeom>
              <a:avLst/>
              <a:gdLst>
                <a:gd name="connsiteX0" fmla="*/ 0 w 6906282"/>
                <a:gd name="connsiteY0" fmla="*/ 97955 h 3581656"/>
                <a:gd name="connsiteX1" fmla="*/ 600662 w 6906282"/>
                <a:gd name="connsiteY1" fmla="*/ 106535 h 3581656"/>
                <a:gd name="connsiteX2" fmla="*/ 1218485 w 6906282"/>
                <a:gd name="connsiteY2" fmla="*/ 37891 h 3581656"/>
                <a:gd name="connsiteX3" fmla="*/ 1544559 w 6906282"/>
                <a:gd name="connsiteY3" fmla="*/ 63633 h 3581656"/>
                <a:gd name="connsiteX4" fmla="*/ 1896375 w 6906282"/>
                <a:gd name="connsiteY4" fmla="*/ 767237 h 3581656"/>
                <a:gd name="connsiteX5" fmla="*/ 3363705 w 6906282"/>
                <a:gd name="connsiteY5" fmla="*/ 595626 h 3581656"/>
                <a:gd name="connsiteX6" fmla="*/ 3775587 w 6906282"/>
                <a:gd name="connsiteY6" fmla="*/ 449757 h 3581656"/>
                <a:gd name="connsiteX7" fmla="*/ 4221793 w 6906282"/>
                <a:gd name="connsiteY7" fmla="*/ 303888 h 3581656"/>
                <a:gd name="connsiteX8" fmla="*/ 5440278 w 6906282"/>
                <a:gd name="connsiteY8" fmla="*/ 818721 h 3581656"/>
                <a:gd name="connsiteX9" fmla="*/ 5817837 w 6906282"/>
                <a:gd name="connsiteY9" fmla="*/ 1084718 h 3581656"/>
                <a:gd name="connsiteX10" fmla="*/ 6109587 w 6906282"/>
                <a:gd name="connsiteY10" fmla="*/ 990332 h 3581656"/>
                <a:gd name="connsiteX11" fmla="*/ 6710248 w 6906282"/>
                <a:gd name="connsiteY11" fmla="*/ 1307812 h 3581656"/>
                <a:gd name="connsiteX12" fmla="*/ 6899028 w 6906282"/>
                <a:gd name="connsiteY12" fmla="*/ 1822644 h 3581656"/>
                <a:gd name="connsiteX13" fmla="*/ 6504307 w 6906282"/>
                <a:gd name="connsiteY13" fmla="*/ 2388960 h 3581656"/>
                <a:gd name="connsiteX14" fmla="*/ 6058101 w 6906282"/>
                <a:gd name="connsiteY14" fmla="*/ 2723601 h 3581656"/>
                <a:gd name="connsiteX15" fmla="*/ 5895065 w 6906282"/>
                <a:gd name="connsiteY15" fmla="*/ 3101145 h 3581656"/>
                <a:gd name="connsiteX16" fmla="*/ 6186814 w 6906282"/>
                <a:gd name="connsiteY16" fmla="*/ 3581656 h 358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06282" h="3581656">
                  <a:moveTo>
                    <a:pt x="0" y="97955"/>
                  </a:moveTo>
                  <a:cubicBezTo>
                    <a:pt x="198790" y="107250"/>
                    <a:pt x="397581" y="116546"/>
                    <a:pt x="600662" y="106535"/>
                  </a:cubicBezTo>
                  <a:cubicBezTo>
                    <a:pt x="803743" y="96524"/>
                    <a:pt x="1061169" y="45041"/>
                    <a:pt x="1218485" y="37891"/>
                  </a:cubicBezTo>
                  <a:cubicBezTo>
                    <a:pt x="1375801" y="30741"/>
                    <a:pt x="1431577" y="-57925"/>
                    <a:pt x="1544559" y="63633"/>
                  </a:cubicBezTo>
                  <a:cubicBezTo>
                    <a:pt x="1657541" y="185191"/>
                    <a:pt x="1593184" y="678572"/>
                    <a:pt x="1896375" y="767237"/>
                  </a:cubicBezTo>
                  <a:cubicBezTo>
                    <a:pt x="2199566" y="855902"/>
                    <a:pt x="3050503" y="648539"/>
                    <a:pt x="3363705" y="595626"/>
                  </a:cubicBezTo>
                  <a:cubicBezTo>
                    <a:pt x="3676907" y="542713"/>
                    <a:pt x="3632572" y="498380"/>
                    <a:pt x="3775587" y="449757"/>
                  </a:cubicBezTo>
                  <a:cubicBezTo>
                    <a:pt x="3918602" y="401134"/>
                    <a:pt x="3944345" y="242394"/>
                    <a:pt x="4221793" y="303888"/>
                  </a:cubicBezTo>
                  <a:cubicBezTo>
                    <a:pt x="4499241" y="365382"/>
                    <a:pt x="5174271" y="688583"/>
                    <a:pt x="5440278" y="818721"/>
                  </a:cubicBezTo>
                  <a:cubicBezTo>
                    <a:pt x="5706285" y="948859"/>
                    <a:pt x="5706286" y="1056116"/>
                    <a:pt x="5817837" y="1084718"/>
                  </a:cubicBezTo>
                  <a:cubicBezTo>
                    <a:pt x="5929389" y="1113320"/>
                    <a:pt x="5960852" y="953150"/>
                    <a:pt x="6109587" y="990332"/>
                  </a:cubicBezTo>
                  <a:cubicBezTo>
                    <a:pt x="6258322" y="1027514"/>
                    <a:pt x="6578675" y="1169093"/>
                    <a:pt x="6710248" y="1307812"/>
                  </a:cubicBezTo>
                  <a:cubicBezTo>
                    <a:pt x="6841822" y="1446531"/>
                    <a:pt x="6933351" y="1642453"/>
                    <a:pt x="6899028" y="1822644"/>
                  </a:cubicBezTo>
                  <a:cubicBezTo>
                    <a:pt x="6864705" y="2002835"/>
                    <a:pt x="6644462" y="2238801"/>
                    <a:pt x="6504307" y="2388960"/>
                  </a:cubicBezTo>
                  <a:cubicBezTo>
                    <a:pt x="6364153" y="2539120"/>
                    <a:pt x="6159641" y="2604904"/>
                    <a:pt x="6058101" y="2723601"/>
                  </a:cubicBezTo>
                  <a:cubicBezTo>
                    <a:pt x="5956561" y="2842298"/>
                    <a:pt x="5873613" y="2958136"/>
                    <a:pt x="5895065" y="3101145"/>
                  </a:cubicBezTo>
                  <a:cubicBezTo>
                    <a:pt x="5916517" y="3244154"/>
                    <a:pt x="6051665" y="3412905"/>
                    <a:pt x="6186814" y="3581656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32015" y="1826790"/>
              <a:ext cx="8057446" cy="2045063"/>
            </a:xfrm>
            <a:custGeom>
              <a:avLst/>
              <a:gdLst>
                <a:gd name="connsiteX0" fmla="*/ 0 w 8057446"/>
                <a:gd name="connsiteY0" fmla="*/ 112413 h 2045063"/>
                <a:gd name="connsiteX1" fmla="*/ 497691 w 8057446"/>
                <a:gd name="connsiteY1" fmla="*/ 120994 h 2045063"/>
                <a:gd name="connsiteX2" fmla="*/ 832345 w 8057446"/>
                <a:gd name="connsiteY2" fmla="*/ 292604 h 2045063"/>
                <a:gd name="connsiteX3" fmla="*/ 1578881 w 8057446"/>
                <a:gd name="connsiteY3" fmla="*/ 481376 h 2045063"/>
                <a:gd name="connsiteX4" fmla="*/ 1913536 w 8057446"/>
                <a:gd name="connsiteY4" fmla="*/ 918984 h 2045063"/>
                <a:gd name="connsiteX5" fmla="*/ 3209249 w 8057446"/>
                <a:gd name="connsiteY5" fmla="*/ 918984 h 2045063"/>
                <a:gd name="connsiteX6" fmla="*/ 3801329 w 8057446"/>
                <a:gd name="connsiteY6" fmla="*/ 841759 h 2045063"/>
                <a:gd name="connsiteX7" fmla="*/ 3904300 w 8057446"/>
                <a:gd name="connsiteY7" fmla="*/ 455635 h 2045063"/>
                <a:gd name="connsiteX8" fmla="*/ 3483837 w 8057446"/>
                <a:gd name="connsiteY8" fmla="*/ 266863 h 2045063"/>
                <a:gd name="connsiteX9" fmla="*/ 3552484 w 8057446"/>
                <a:gd name="connsiteY9" fmla="*/ 9446 h 2045063"/>
                <a:gd name="connsiteX10" fmla="*/ 5551829 w 8057446"/>
                <a:gd name="connsiteY10" fmla="*/ 627246 h 2045063"/>
                <a:gd name="connsiteX11" fmla="*/ 6203976 w 8057446"/>
                <a:gd name="connsiteY11" fmla="*/ 1159239 h 2045063"/>
                <a:gd name="connsiteX12" fmla="*/ 6916189 w 8057446"/>
                <a:gd name="connsiteY12" fmla="*/ 1734136 h 2045063"/>
                <a:gd name="connsiteX13" fmla="*/ 7319490 w 8057446"/>
                <a:gd name="connsiteY13" fmla="*/ 2017294 h 2045063"/>
                <a:gd name="connsiteX14" fmla="*/ 8057446 w 8057446"/>
                <a:gd name="connsiteY14" fmla="*/ 2034455 h 2045063"/>
                <a:gd name="connsiteX0" fmla="*/ 0 w 8057446"/>
                <a:gd name="connsiteY0" fmla="*/ 112413 h 2045063"/>
                <a:gd name="connsiteX1" fmla="*/ 497691 w 8057446"/>
                <a:gd name="connsiteY1" fmla="*/ 120994 h 2045063"/>
                <a:gd name="connsiteX2" fmla="*/ 832345 w 8057446"/>
                <a:gd name="connsiteY2" fmla="*/ 292604 h 2045063"/>
                <a:gd name="connsiteX3" fmla="*/ 1578881 w 8057446"/>
                <a:gd name="connsiteY3" fmla="*/ 481376 h 2045063"/>
                <a:gd name="connsiteX4" fmla="*/ 1913536 w 8057446"/>
                <a:gd name="connsiteY4" fmla="*/ 918984 h 2045063"/>
                <a:gd name="connsiteX5" fmla="*/ 2136639 w 8057446"/>
                <a:gd name="connsiteY5" fmla="*/ 1056273 h 2045063"/>
                <a:gd name="connsiteX6" fmla="*/ 3209249 w 8057446"/>
                <a:gd name="connsiteY6" fmla="*/ 918984 h 2045063"/>
                <a:gd name="connsiteX7" fmla="*/ 3801329 w 8057446"/>
                <a:gd name="connsiteY7" fmla="*/ 841759 h 2045063"/>
                <a:gd name="connsiteX8" fmla="*/ 3904300 w 8057446"/>
                <a:gd name="connsiteY8" fmla="*/ 455635 h 2045063"/>
                <a:gd name="connsiteX9" fmla="*/ 3483837 w 8057446"/>
                <a:gd name="connsiteY9" fmla="*/ 266863 h 2045063"/>
                <a:gd name="connsiteX10" fmla="*/ 3552484 w 8057446"/>
                <a:gd name="connsiteY10" fmla="*/ 9446 h 2045063"/>
                <a:gd name="connsiteX11" fmla="*/ 5551829 w 8057446"/>
                <a:gd name="connsiteY11" fmla="*/ 627246 h 2045063"/>
                <a:gd name="connsiteX12" fmla="*/ 6203976 w 8057446"/>
                <a:gd name="connsiteY12" fmla="*/ 1159239 h 2045063"/>
                <a:gd name="connsiteX13" fmla="*/ 6916189 w 8057446"/>
                <a:gd name="connsiteY13" fmla="*/ 1734136 h 2045063"/>
                <a:gd name="connsiteX14" fmla="*/ 7319490 w 8057446"/>
                <a:gd name="connsiteY14" fmla="*/ 2017294 h 2045063"/>
                <a:gd name="connsiteX15" fmla="*/ 8057446 w 8057446"/>
                <a:gd name="connsiteY15" fmla="*/ 2034455 h 2045063"/>
                <a:gd name="connsiteX0" fmla="*/ 0 w 8057446"/>
                <a:gd name="connsiteY0" fmla="*/ 112413 h 2045063"/>
                <a:gd name="connsiteX1" fmla="*/ 497691 w 8057446"/>
                <a:gd name="connsiteY1" fmla="*/ 120994 h 2045063"/>
                <a:gd name="connsiteX2" fmla="*/ 832345 w 8057446"/>
                <a:gd name="connsiteY2" fmla="*/ 292604 h 2045063"/>
                <a:gd name="connsiteX3" fmla="*/ 1578881 w 8057446"/>
                <a:gd name="connsiteY3" fmla="*/ 481376 h 2045063"/>
                <a:gd name="connsiteX4" fmla="*/ 1844889 w 8057446"/>
                <a:gd name="connsiteY4" fmla="*/ 970467 h 2045063"/>
                <a:gd name="connsiteX5" fmla="*/ 2136639 w 8057446"/>
                <a:gd name="connsiteY5" fmla="*/ 1056273 h 2045063"/>
                <a:gd name="connsiteX6" fmla="*/ 3209249 w 8057446"/>
                <a:gd name="connsiteY6" fmla="*/ 918984 h 2045063"/>
                <a:gd name="connsiteX7" fmla="*/ 3801329 w 8057446"/>
                <a:gd name="connsiteY7" fmla="*/ 841759 h 2045063"/>
                <a:gd name="connsiteX8" fmla="*/ 3904300 w 8057446"/>
                <a:gd name="connsiteY8" fmla="*/ 455635 h 2045063"/>
                <a:gd name="connsiteX9" fmla="*/ 3483837 w 8057446"/>
                <a:gd name="connsiteY9" fmla="*/ 266863 h 2045063"/>
                <a:gd name="connsiteX10" fmla="*/ 3552484 w 8057446"/>
                <a:gd name="connsiteY10" fmla="*/ 9446 h 2045063"/>
                <a:gd name="connsiteX11" fmla="*/ 5551829 w 8057446"/>
                <a:gd name="connsiteY11" fmla="*/ 627246 h 2045063"/>
                <a:gd name="connsiteX12" fmla="*/ 6203976 w 8057446"/>
                <a:gd name="connsiteY12" fmla="*/ 1159239 h 2045063"/>
                <a:gd name="connsiteX13" fmla="*/ 6916189 w 8057446"/>
                <a:gd name="connsiteY13" fmla="*/ 1734136 h 2045063"/>
                <a:gd name="connsiteX14" fmla="*/ 7319490 w 8057446"/>
                <a:gd name="connsiteY14" fmla="*/ 2017294 h 2045063"/>
                <a:gd name="connsiteX15" fmla="*/ 8057446 w 8057446"/>
                <a:gd name="connsiteY15" fmla="*/ 2034455 h 2045063"/>
                <a:gd name="connsiteX0" fmla="*/ 0 w 8057446"/>
                <a:gd name="connsiteY0" fmla="*/ 112413 h 2045063"/>
                <a:gd name="connsiteX1" fmla="*/ 497691 w 8057446"/>
                <a:gd name="connsiteY1" fmla="*/ 120994 h 2045063"/>
                <a:gd name="connsiteX2" fmla="*/ 832345 w 8057446"/>
                <a:gd name="connsiteY2" fmla="*/ 292604 h 2045063"/>
                <a:gd name="connsiteX3" fmla="*/ 1578881 w 8057446"/>
                <a:gd name="connsiteY3" fmla="*/ 481376 h 2045063"/>
                <a:gd name="connsiteX4" fmla="*/ 1844889 w 8057446"/>
                <a:gd name="connsiteY4" fmla="*/ 970467 h 2045063"/>
                <a:gd name="connsiteX5" fmla="*/ 2136639 w 8057446"/>
                <a:gd name="connsiteY5" fmla="*/ 1056273 h 2045063"/>
                <a:gd name="connsiteX6" fmla="*/ 3277896 w 8057446"/>
                <a:gd name="connsiteY6" fmla="*/ 1056272 h 2045063"/>
                <a:gd name="connsiteX7" fmla="*/ 3801329 w 8057446"/>
                <a:gd name="connsiteY7" fmla="*/ 841759 h 2045063"/>
                <a:gd name="connsiteX8" fmla="*/ 3904300 w 8057446"/>
                <a:gd name="connsiteY8" fmla="*/ 455635 h 2045063"/>
                <a:gd name="connsiteX9" fmla="*/ 3483837 w 8057446"/>
                <a:gd name="connsiteY9" fmla="*/ 266863 h 2045063"/>
                <a:gd name="connsiteX10" fmla="*/ 3552484 w 8057446"/>
                <a:gd name="connsiteY10" fmla="*/ 9446 h 2045063"/>
                <a:gd name="connsiteX11" fmla="*/ 5551829 w 8057446"/>
                <a:gd name="connsiteY11" fmla="*/ 627246 h 2045063"/>
                <a:gd name="connsiteX12" fmla="*/ 6203976 w 8057446"/>
                <a:gd name="connsiteY12" fmla="*/ 1159239 h 2045063"/>
                <a:gd name="connsiteX13" fmla="*/ 6916189 w 8057446"/>
                <a:gd name="connsiteY13" fmla="*/ 1734136 h 2045063"/>
                <a:gd name="connsiteX14" fmla="*/ 7319490 w 8057446"/>
                <a:gd name="connsiteY14" fmla="*/ 2017294 h 2045063"/>
                <a:gd name="connsiteX15" fmla="*/ 8057446 w 8057446"/>
                <a:gd name="connsiteY15" fmla="*/ 2034455 h 204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57446" h="2045063">
                  <a:moveTo>
                    <a:pt x="0" y="112413"/>
                  </a:moveTo>
                  <a:cubicBezTo>
                    <a:pt x="179483" y="101687"/>
                    <a:pt x="358967" y="90962"/>
                    <a:pt x="497691" y="120994"/>
                  </a:cubicBezTo>
                  <a:cubicBezTo>
                    <a:pt x="636415" y="151026"/>
                    <a:pt x="652147" y="232540"/>
                    <a:pt x="832345" y="292604"/>
                  </a:cubicBezTo>
                  <a:cubicBezTo>
                    <a:pt x="1012543" y="352668"/>
                    <a:pt x="1410124" y="368399"/>
                    <a:pt x="1578881" y="481376"/>
                  </a:cubicBezTo>
                  <a:cubicBezTo>
                    <a:pt x="1747638" y="594353"/>
                    <a:pt x="1751929" y="874651"/>
                    <a:pt x="1844889" y="970467"/>
                  </a:cubicBezTo>
                  <a:cubicBezTo>
                    <a:pt x="1937849" y="1066283"/>
                    <a:pt x="1920687" y="1056273"/>
                    <a:pt x="2136639" y="1056273"/>
                  </a:cubicBezTo>
                  <a:cubicBezTo>
                    <a:pt x="2352591" y="1056273"/>
                    <a:pt x="3000448" y="1092024"/>
                    <a:pt x="3277896" y="1056272"/>
                  </a:cubicBezTo>
                  <a:cubicBezTo>
                    <a:pt x="3555344" y="1020520"/>
                    <a:pt x="3696928" y="941865"/>
                    <a:pt x="3801329" y="841759"/>
                  </a:cubicBezTo>
                  <a:cubicBezTo>
                    <a:pt x="3905730" y="741653"/>
                    <a:pt x="3957215" y="551451"/>
                    <a:pt x="3904300" y="455635"/>
                  </a:cubicBezTo>
                  <a:cubicBezTo>
                    <a:pt x="3851385" y="359819"/>
                    <a:pt x="3542473" y="341228"/>
                    <a:pt x="3483837" y="266863"/>
                  </a:cubicBezTo>
                  <a:cubicBezTo>
                    <a:pt x="3425201" y="192498"/>
                    <a:pt x="3207819" y="-50618"/>
                    <a:pt x="3552484" y="9446"/>
                  </a:cubicBezTo>
                  <a:cubicBezTo>
                    <a:pt x="3897149" y="69510"/>
                    <a:pt x="5109914" y="435614"/>
                    <a:pt x="5551829" y="627246"/>
                  </a:cubicBezTo>
                  <a:cubicBezTo>
                    <a:pt x="5993744" y="818878"/>
                    <a:pt x="6203976" y="1159239"/>
                    <a:pt x="6203976" y="1159239"/>
                  </a:cubicBezTo>
                  <a:cubicBezTo>
                    <a:pt x="6431369" y="1343721"/>
                    <a:pt x="6730270" y="1591127"/>
                    <a:pt x="6916189" y="1734136"/>
                  </a:cubicBezTo>
                  <a:cubicBezTo>
                    <a:pt x="7102108" y="1877145"/>
                    <a:pt x="7129280" y="1967241"/>
                    <a:pt x="7319490" y="2017294"/>
                  </a:cubicBezTo>
                  <a:cubicBezTo>
                    <a:pt x="7509700" y="2067347"/>
                    <a:pt x="8057446" y="2034455"/>
                    <a:pt x="8057446" y="2034455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632515" y="4960462"/>
              <a:ext cx="1104801" cy="1064347"/>
            </a:xfrm>
            <a:custGeom>
              <a:avLst/>
              <a:gdLst>
                <a:gd name="connsiteX0" fmla="*/ 752970 w 1104801"/>
                <a:gd name="connsiteY0" fmla="*/ 1063080 h 1064347"/>
                <a:gd name="connsiteX1" fmla="*/ 1096205 w 1104801"/>
                <a:gd name="connsiteY1" fmla="*/ 711278 h 1064347"/>
                <a:gd name="connsiteX2" fmla="*/ 418315 w 1104801"/>
                <a:gd name="connsiteY2" fmla="*/ 162123 h 1064347"/>
                <a:gd name="connsiteX3" fmla="*/ 66499 w 1104801"/>
                <a:gd name="connsiteY3" fmla="*/ 24834 h 1064347"/>
                <a:gd name="connsiteX4" fmla="*/ 66499 w 1104801"/>
                <a:gd name="connsiteY4" fmla="*/ 591150 h 1064347"/>
                <a:gd name="connsiteX5" fmla="*/ 752970 w 1104801"/>
                <a:gd name="connsiteY5" fmla="*/ 1063080 h 106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801" h="1064347">
                  <a:moveTo>
                    <a:pt x="752970" y="1063080"/>
                  </a:moveTo>
                  <a:cubicBezTo>
                    <a:pt x="924588" y="1083101"/>
                    <a:pt x="1151981" y="861438"/>
                    <a:pt x="1096205" y="711278"/>
                  </a:cubicBezTo>
                  <a:cubicBezTo>
                    <a:pt x="1040429" y="561118"/>
                    <a:pt x="589933" y="276530"/>
                    <a:pt x="418315" y="162123"/>
                  </a:cubicBezTo>
                  <a:cubicBezTo>
                    <a:pt x="246697" y="47716"/>
                    <a:pt x="125135" y="-46670"/>
                    <a:pt x="66499" y="24834"/>
                  </a:cubicBezTo>
                  <a:cubicBezTo>
                    <a:pt x="7863" y="96338"/>
                    <a:pt x="-47913" y="412389"/>
                    <a:pt x="66499" y="591150"/>
                  </a:cubicBezTo>
                  <a:cubicBezTo>
                    <a:pt x="180911" y="769911"/>
                    <a:pt x="581352" y="1043059"/>
                    <a:pt x="752970" y="1063080"/>
                  </a:cubicBezTo>
                  <a:close/>
                </a:path>
              </a:pathLst>
            </a:cu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3027649" y="1484434"/>
              <a:ext cx="3142004" cy="4676397"/>
            </a:xfrm>
            <a:custGeom>
              <a:avLst/>
              <a:gdLst>
                <a:gd name="connsiteX0" fmla="*/ 3142004 w 3142004"/>
                <a:gd name="connsiteY0" fmla="*/ 4676397 h 4676397"/>
                <a:gd name="connsiteX1" fmla="*/ 2275335 w 3142004"/>
                <a:gd name="connsiteY1" fmla="*/ 4341756 h 4676397"/>
                <a:gd name="connsiteX2" fmla="*/ 1065431 w 3142004"/>
                <a:gd name="connsiteY2" fmla="*/ 3809762 h 4676397"/>
                <a:gd name="connsiteX3" fmla="*/ 155857 w 3142004"/>
                <a:gd name="connsiteY3" fmla="*/ 2805838 h 4676397"/>
                <a:gd name="connsiteX4" fmla="*/ 9982 w 3142004"/>
                <a:gd name="connsiteY4" fmla="*/ 2222361 h 4676397"/>
                <a:gd name="connsiteX5" fmla="*/ 267409 w 3142004"/>
                <a:gd name="connsiteY5" fmla="*/ 1793334 h 4676397"/>
                <a:gd name="connsiteX6" fmla="*/ 1211306 w 3142004"/>
                <a:gd name="connsiteY6" fmla="*/ 1424371 h 4676397"/>
                <a:gd name="connsiteX7" fmla="*/ 1640350 w 3142004"/>
                <a:gd name="connsiteY7" fmla="*/ 875216 h 4676397"/>
                <a:gd name="connsiteX8" fmla="*/ 1305695 w 3142004"/>
                <a:gd name="connsiteY8" fmla="*/ 471930 h 4676397"/>
                <a:gd name="connsiteX9" fmla="*/ 1468732 w 3142004"/>
                <a:gd name="connsiteY9" fmla="*/ 0 h 467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2004" h="4676397">
                  <a:moveTo>
                    <a:pt x="3142004" y="4676397"/>
                  </a:moveTo>
                  <a:cubicBezTo>
                    <a:pt x="2881717" y="4581296"/>
                    <a:pt x="2621430" y="4486195"/>
                    <a:pt x="2275335" y="4341756"/>
                  </a:cubicBezTo>
                  <a:cubicBezTo>
                    <a:pt x="1929240" y="4197317"/>
                    <a:pt x="1418677" y="4065748"/>
                    <a:pt x="1065431" y="3809762"/>
                  </a:cubicBezTo>
                  <a:cubicBezTo>
                    <a:pt x="712185" y="3553776"/>
                    <a:pt x="331765" y="3070405"/>
                    <a:pt x="155857" y="2805838"/>
                  </a:cubicBezTo>
                  <a:cubicBezTo>
                    <a:pt x="-20051" y="2541271"/>
                    <a:pt x="-8610" y="2391112"/>
                    <a:pt x="9982" y="2222361"/>
                  </a:cubicBezTo>
                  <a:cubicBezTo>
                    <a:pt x="28574" y="2053610"/>
                    <a:pt x="67188" y="1926332"/>
                    <a:pt x="267409" y="1793334"/>
                  </a:cubicBezTo>
                  <a:cubicBezTo>
                    <a:pt x="467630" y="1660336"/>
                    <a:pt x="982483" y="1577391"/>
                    <a:pt x="1211306" y="1424371"/>
                  </a:cubicBezTo>
                  <a:cubicBezTo>
                    <a:pt x="1440129" y="1271351"/>
                    <a:pt x="1624619" y="1033956"/>
                    <a:pt x="1640350" y="875216"/>
                  </a:cubicBezTo>
                  <a:cubicBezTo>
                    <a:pt x="1656081" y="716476"/>
                    <a:pt x="1334298" y="617799"/>
                    <a:pt x="1305695" y="471930"/>
                  </a:cubicBezTo>
                  <a:cubicBezTo>
                    <a:pt x="1277092" y="326061"/>
                    <a:pt x="1468732" y="0"/>
                    <a:pt x="1468732" y="0"/>
                  </a:cubicBezTo>
                </a:path>
              </a:pathLst>
            </a:custGeom>
            <a:ln w="381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945246" y="1484434"/>
              <a:ext cx="1834062" cy="4513366"/>
            </a:xfrm>
            <a:custGeom>
              <a:avLst/>
              <a:gdLst>
                <a:gd name="connsiteX0" fmla="*/ 121436 w 1834062"/>
                <a:gd name="connsiteY0" fmla="*/ 0 h 4513366"/>
                <a:gd name="connsiteX1" fmla="*/ 1304 w 1834062"/>
                <a:gd name="connsiteY1" fmla="*/ 394705 h 4513366"/>
                <a:gd name="connsiteX2" fmla="*/ 190083 w 1834062"/>
                <a:gd name="connsiteY2" fmla="*/ 1570240 h 4513366"/>
                <a:gd name="connsiteX3" fmla="*/ 825068 w 1834062"/>
                <a:gd name="connsiteY3" fmla="*/ 1810495 h 4513366"/>
                <a:gd name="connsiteX4" fmla="*/ 1048171 w 1834062"/>
                <a:gd name="connsiteY4" fmla="*/ 2033589 h 4513366"/>
                <a:gd name="connsiteX5" fmla="*/ 756421 w 1834062"/>
                <a:gd name="connsiteY5" fmla="*/ 2222361 h 4513366"/>
                <a:gd name="connsiteX6" fmla="*/ 704936 w 1834062"/>
                <a:gd name="connsiteY6" fmla="*/ 2651388 h 4513366"/>
                <a:gd name="connsiteX7" fmla="*/ 1460053 w 1834062"/>
                <a:gd name="connsiteY7" fmla="*/ 2617066 h 4513366"/>
                <a:gd name="connsiteX8" fmla="*/ 1829031 w 1834062"/>
                <a:gd name="connsiteY8" fmla="*/ 2677130 h 4513366"/>
                <a:gd name="connsiteX9" fmla="*/ 1211208 w 1834062"/>
                <a:gd name="connsiteY9" fmla="*/ 3260607 h 4513366"/>
                <a:gd name="connsiteX10" fmla="*/ 584804 w 1834062"/>
                <a:gd name="connsiteY10" fmla="*/ 3638151 h 4513366"/>
                <a:gd name="connsiteX11" fmla="*/ 859392 w 1834062"/>
                <a:gd name="connsiteY11" fmla="*/ 4513366 h 4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4062" h="4513366">
                  <a:moveTo>
                    <a:pt x="121436" y="0"/>
                  </a:moveTo>
                  <a:cubicBezTo>
                    <a:pt x="55649" y="66499"/>
                    <a:pt x="-10137" y="132998"/>
                    <a:pt x="1304" y="394705"/>
                  </a:cubicBezTo>
                  <a:cubicBezTo>
                    <a:pt x="12745" y="656412"/>
                    <a:pt x="52789" y="1334275"/>
                    <a:pt x="190083" y="1570240"/>
                  </a:cubicBezTo>
                  <a:cubicBezTo>
                    <a:pt x="327377" y="1806205"/>
                    <a:pt x="682053" y="1733270"/>
                    <a:pt x="825068" y="1810495"/>
                  </a:cubicBezTo>
                  <a:cubicBezTo>
                    <a:pt x="968083" y="1887720"/>
                    <a:pt x="1059612" y="1964945"/>
                    <a:pt x="1048171" y="2033589"/>
                  </a:cubicBezTo>
                  <a:cubicBezTo>
                    <a:pt x="1036730" y="2102233"/>
                    <a:pt x="813627" y="2119395"/>
                    <a:pt x="756421" y="2222361"/>
                  </a:cubicBezTo>
                  <a:cubicBezTo>
                    <a:pt x="699215" y="2325327"/>
                    <a:pt x="587664" y="2585604"/>
                    <a:pt x="704936" y="2651388"/>
                  </a:cubicBezTo>
                  <a:cubicBezTo>
                    <a:pt x="822208" y="2717172"/>
                    <a:pt x="1272704" y="2612776"/>
                    <a:pt x="1460053" y="2617066"/>
                  </a:cubicBezTo>
                  <a:cubicBezTo>
                    <a:pt x="1647402" y="2621356"/>
                    <a:pt x="1870505" y="2569873"/>
                    <a:pt x="1829031" y="2677130"/>
                  </a:cubicBezTo>
                  <a:cubicBezTo>
                    <a:pt x="1787557" y="2784387"/>
                    <a:pt x="1418579" y="3100437"/>
                    <a:pt x="1211208" y="3260607"/>
                  </a:cubicBezTo>
                  <a:cubicBezTo>
                    <a:pt x="1003837" y="3420777"/>
                    <a:pt x="643440" y="3429358"/>
                    <a:pt x="584804" y="3638151"/>
                  </a:cubicBezTo>
                  <a:cubicBezTo>
                    <a:pt x="526168" y="3846944"/>
                    <a:pt x="859392" y="4513366"/>
                    <a:pt x="859392" y="4513366"/>
                  </a:cubicBezTo>
                </a:path>
              </a:pathLst>
            </a:custGeom>
            <a:ln w="381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540595" y="2153717"/>
              <a:ext cx="1321550" cy="1398628"/>
            </a:xfrm>
            <a:custGeom>
              <a:avLst/>
              <a:gdLst>
                <a:gd name="connsiteX0" fmla="*/ 0 w 1321550"/>
                <a:gd name="connsiteY0" fmla="*/ 1398628 h 1398628"/>
                <a:gd name="connsiteX1" fmla="*/ 909574 w 1321550"/>
                <a:gd name="connsiteY1" fmla="*/ 1227017 h 1398628"/>
                <a:gd name="connsiteX2" fmla="*/ 1287132 w 1321550"/>
                <a:gd name="connsiteY2" fmla="*/ 703604 h 1398628"/>
                <a:gd name="connsiteX3" fmla="*/ 1158419 w 1321550"/>
                <a:gd name="connsiteY3" fmla="*/ 274577 h 1398628"/>
                <a:gd name="connsiteX4" fmla="*/ 0 w 1321550"/>
                <a:gd name="connsiteY4" fmla="*/ 0 h 139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50" h="1398628">
                  <a:moveTo>
                    <a:pt x="0" y="1398628"/>
                  </a:moveTo>
                  <a:cubicBezTo>
                    <a:pt x="347526" y="1370741"/>
                    <a:pt x="695052" y="1342854"/>
                    <a:pt x="909574" y="1227017"/>
                  </a:cubicBezTo>
                  <a:cubicBezTo>
                    <a:pt x="1124096" y="1111180"/>
                    <a:pt x="1245658" y="862344"/>
                    <a:pt x="1287132" y="703604"/>
                  </a:cubicBezTo>
                  <a:cubicBezTo>
                    <a:pt x="1328606" y="544864"/>
                    <a:pt x="1372941" y="391844"/>
                    <a:pt x="1158419" y="274577"/>
                  </a:cubicBezTo>
                  <a:cubicBezTo>
                    <a:pt x="943897" y="157310"/>
                    <a:pt x="0" y="0"/>
                    <a:pt x="0" y="0"/>
                  </a:cubicBezTo>
                </a:path>
              </a:pathLst>
            </a:custGeom>
            <a:ln w="381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 Box 32"/>
            <p:cNvSpPr txBox="1">
              <a:spLocks noChangeArrowheads="1"/>
            </p:cNvSpPr>
            <p:nvPr/>
          </p:nvSpPr>
          <p:spPr bwMode="auto">
            <a:xfrm>
              <a:off x="5029200" y="1995716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22</a:t>
              </a:r>
              <a:endParaRPr lang="en-US" dirty="0"/>
            </a:p>
          </p:txBody>
        </p:sp>
        <p:sp>
          <p:nvSpPr>
            <p:cNvPr id="48" name="Text Box 32"/>
            <p:cNvSpPr txBox="1">
              <a:spLocks noChangeArrowheads="1"/>
            </p:cNvSpPr>
            <p:nvPr/>
          </p:nvSpPr>
          <p:spPr bwMode="auto">
            <a:xfrm>
              <a:off x="5410200" y="2827981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24</a:t>
              </a:r>
              <a:endParaRPr lang="en-US" dirty="0"/>
            </a:p>
          </p:txBody>
        </p:sp>
        <p:sp>
          <p:nvSpPr>
            <p:cNvPr id="49" name="Text Box 32"/>
            <p:cNvSpPr txBox="1">
              <a:spLocks noChangeArrowheads="1"/>
            </p:cNvSpPr>
            <p:nvPr/>
          </p:nvSpPr>
          <p:spPr bwMode="auto">
            <a:xfrm>
              <a:off x="5867400" y="4094661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26</a:t>
              </a:r>
              <a:endParaRPr lang="en-US" dirty="0"/>
            </a:p>
          </p:txBody>
        </p:sp>
        <p:sp>
          <p:nvSpPr>
            <p:cNvPr id="50" name="Text Box 32"/>
            <p:cNvSpPr txBox="1">
              <a:spLocks noChangeArrowheads="1"/>
            </p:cNvSpPr>
            <p:nvPr/>
          </p:nvSpPr>
          <p:spPr bwMode="auto">
            <a:xfrm>
              <a:off x="4876800" y="5262375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28</a:t>
              </a:r>
              <a:endParaRPr lang="en-US" dirty="0"/>
            </a:p>
          </p:txBody>
        </p:sp>
        <p:sp>
          <p:nvSpPr>
            <p:cNvPr id="51" name="Text Box 32"/>
            <p:cNvSpPr txBox="1">
              <a:spLocks noChangeArrowheads="1"/>
            </p:cNvSpPr>
            <p:nvPr/>
          </p:nvSpPr>
          <p:spPr bwMode="auto">
            <a:xfrm>
              <a:off x="3352800" y="6125289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30</a:t>
              </a:r>
              <a:endParaRPr lang="en-US" dirty="0"/>
            </a:p>
          </p:txBody>
        </p:sp>
        <p:sp>
          <p:nvSpPr>
            <p:cNvPr id="52" name="Text Box 32"/>
            <p:cNvSpPr txBox="1">
              <a:spLocks noChangeArrowheads="1"/>
            </p:cNvSpPr>
            <p:nvPr/>
          </p:nvSpPr>
          <p:spPr bwMode="auto">
            <a:xfrm>
              <a:off x="2379362" y="5334000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008000"/>
                  </a:solidFill>
                </a:rPr>
                <a:t>13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3" name="Text Box 32"/>
            <p:cNvSpPr txBox="1">
              <a:spLocks noChangeArrowheads="1"/>
            </p:cNvSpPr>
            <p:nvPr/>
          </p:nvSpPr>
          <p:spPr bwMode="auto">
            <a:xfrm>
              <a:off x="1295400" y="3289756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008000"/>
                  </a:solidFill>
                </a:rPr>
                <a:t>13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3375032" y="4572000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008000"/>
                  </a:solidFill>
                </a:rPr>
                <a:t>13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6781800" y="4038600"/>
              <a:ext cx="2063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solidFill>
                    <a:srgbClr val="008000"/>
                  </a:solidFill>
                </a:rPr>
                <a:t>13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3500999" y="3337832"/>
              <a:ext cx="1784823" cy="153299"/>
            </a:xfrm>
            <a:custGeom>
              <a:avLst/>
              <a:gdLst>
                <a:gd name="connsiteX0" fmla="*/ 0 w 1784823"/>
                <a:gd name="connsiteY0" fmla="*/ 0 h 153299"/>
                <a:gd name="connsiteX1" fmla="*/ 343235 w 1784823"/>
                <a:gd name="connsiteY1" fmla="*/ 68644 h 153299"/>
                <a:gd name="connsiteX2" fmla="*/ 1038286 w 1784823"/>
                <a:gd name="connsiteY2" fmla="*/ 145869 h 153299"/>
                <a:gd name="connsiteX3" fmla="*/ 1784823 w 1784823"/>
                <a:gd name="connsiteY3" fmla="*/ 145869 h 15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4823" h="153299">
                  <a:moveTo>
                    <a:pt x="0" y="0"/>
                  </a:moveTo>
                  <a:cubicBezTo>
                    <a:pt x="85093" y="22166"/>
                    <a:pt x="170187" y="44333"/>
                    <a:pt x="343235" y="68644"/>
                  </a:cubicBezTo>
                  <a:cubicBezTo>
                    <a:pt x="516283" y="92956"/>
                    <a:pt x="798021" y="132998"/>
                    <a:pt x="1038286" y="145869"/>
                  </a:cubicBezTo>
                  <a:cubicBezTo>
                    <a:pt x="1278551" y="158740"/>
                    <a:pt x="1531687" y="152304"/>
                    <a:pt x="1784823" y="145869"/>
                  </a:cubicBezTo>
                </a:path>
              </a:pathLst>
            </a:custGeom>
            <a:ln w="57150" cmpd="sng">
              <a:solidFill>
                <a:srgbClr val="00009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8913"/>
            <a:ext cx="9144000" cy="114300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2000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UTC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29 May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new_england_201305292000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347" t="24549" r="37505" b="28722"/>
          <a:stretch/>
        </p:blipFill>
        <p:spPr>
          <a:xfrm>
            <a:off x="6287736" y="4495800"/>
            <a:ext cx="2840544" cy="236199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5-Point Star 1"/>
          <p:cNvSpPr/>
          <p:nvPr/>
        </p:nvSpPr>
        <p:spPr>
          <a:xfrm>
            <a:off x="4343400" y="3200400"/>
            <a:ext cx="457200" cy="457200"/>
          </a:xfrm>
          <a:prstGeom prst="star5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717" t="7537" r="19572" b="3311"/>
          <a:stretch/>
        </p:blipFill>
        <p:spPr>
          <a:xfrm>
            <a:off x="0" y="1905000"/>
            <a:ext cx="4343399" cy="42315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5486400"/>
            <a:ext cx="2514600" cy="4308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CAPE = 1073 J kg</a:t>
            </a:r>
            <a:r>
              <a:rPr lang="en-US" sz="2200" baseline="30000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−1</a:t>
            </a:r>
            <a:endParaRPr lang="en-US" sz="2200" baseline="30000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685800" y="754063"/>
            <a:ext cx="76962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Surface </a:t>
            </a:r>
            <a:r>
              <a:rPr lang="en-US" sz="1800" b="1" dirty="0">
                <a:solidFill>
                  <a:srgbClr val="FF0000"/>
                </a:solidFill>
              </a:rPr>
              <a:t>Temperature (</a:t>
            </a: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</a:t>
            </a:r>
            <a:r>
              <a:rPr lang="en-US" sz="1800" b="1" dirty="0">
                <a:solidFill>
                  <a:srgbClr val="FF0000"/>
                </a:solidFill>
              </a:rPr>
              <a:t>C)</a:t>
            </a:r>
            <a:r>
              <a:rPr lang="en-US" sz="1800" b="1" dirty="0">
                <a:solidFill>
                  <a:srgbClr val="000000"/>
                </a:solidFill>
              </a:rPr>
              <a:t>, and </a:t>
            </a:r>
            <a:r>
              <a:rPr lang="en-US" sz="1800" b="1" dirty="0">
                <a:solidFill>
                  <a:srgbClr val="408000"/>
                </a:solidFill>
              </a:rPr>
              <a:t>Surface Mixing Ratio (&gt;14 g kg</a:t>
            </a:r>
            <a:r>
              <a:rPr lang="en-US" sz="1800" b="1" baseline="30000" dirty="0">
                <a:solidFill>
                  <a:srgbClr val="408000"/>
                </a:solidFill>
              </a:rPr>
              <a:t>-1</a:t>
            </a:r>
            <a:r>
              <a:rPr lang="en-US" sz="1800" b="1" dirty="0">
                <a:solidFill>
                  <a:srgbClr val="408000"/>
                </a:solidFill>
              </a:rPr>
              <a:t>)</a:t>
            </a:r>
            <a:endParaRPr lang="en-US" sz="2000" b="1" dirty="0">
              <a:solidFill>
                <a:srgbClr val="4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02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8913"/>
            <a:ext cx="9144000" cy="114300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2100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UTC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29 May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8" name="Text Box 19"/>
          <p:cNvSpPr txBox="1">
            <a:spLocks noChangeArrowheads="1"/>
          </p:cNvSpPr>
          <p:nvPr/>
        </p:nvSpPr>
        <p:spPr bwMode="auto">
          <a:xfrm>
            <a:off x="7543800" y="4570413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808080"/>
                </a:solidFill>
              </a:rPr>
              <a:t>Source: 20-km RUC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75779" name="Text Box 1033"/>
          <p:cNvSpPr txBox="1">
            <a:spLocks noChangeArrowheads="1"/>
          </p:cNvSpPr>
          <p:nvPr/>
        </p:nvSpPr>
        <p:spPr bwMode="auto">
          <a:xfrm>
            <a:off x="0" y="873125"/>
            <a:ext cx="4487863" cy="554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191919"/>
                </a:solidFill>
              </a:rPr>
              <a:t>200-hPa Heights (dam)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8000"/>
                </a:solidFill>
              </a:rPr>
              <a:t>200-hPa Winds (m s</a:t>
            </a:r>
            <a:r>
              <a:rPr lang="en-US" sz="1800" b="1" baseline="30000" dirty="0">
                <a:solidFill>
                  <a:srgbClr val="FF8000"/>
                </a:solidFill>
              </a:rPr>
              <a:t>-1</a:t>
            </a:r>
            <a:r>
              <a:rPr lang="en-US" sz="1800" b="1" dirty="0">
                <a:solidFill>
                  <a:srgbClr val="FF8000"/>
                </a:solidFill>
              </a:rPr>
              <a:t>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chemeClr val="accent1"/>
                </a:solidFill>
              </a:rPr>
              <a:t>850-hPa Winds (m s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)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5780" name="Straight Connector 13"/>
          <p:cNvCxnSpPr>
            <a:cxnSpLocks noChangeShapeType="1"/>
          </p:cNvCxnSpPr>
          <p:nvPr/>
        </p:nvCxnSpPr>
        <p:spPr bwMode="auto">
          <a:xfrm rot="5400000">
            <a:off x="1591469" y="3874294"/>
            <a:ext cx="5965825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pic>
        <p:nvPicPr>
          <p:cNvPr id="75781" name="Picture 11" descr="08060800_200850win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0" y="5408613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12" descr="08060800_CAPEshe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4622800" y="5399088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TextBox 33"/>
          <p:cNvSpPr txBox="1">
            <a:spLocks noChangeArrowheads="1"/>
          </p:cNvSpPr>
          <p:nvPr/>
        </p:nvSpPr>
        <p:spPr bwMode="auto">
          <a:xfrm>
            <a:off x="7216775" y="6650038"/>
            <a:ext cx="1477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 New Roman" charset="0"/>
                <a:cs typeface="Times New Roman" charset="0"/>
              </a:rPr>
              <a:t>Source: 20-km RUC</a:t>
            </a:r>
          </a:p>
        </p:txBody>
      </p:sp>
      <p:sp>
        <p:nvSpPr>
          <p:cNvPr id="75788" name="TextBox 15"/>
          <p:cNvSpPr txBox="1">
            <a:spLocks noChangeArrowheads="1"/>
          </p:cNvSpPr>
          <p:nvPr/>
        </p:nvSpPr>
        <p:spPr bwMode="auto">
          <a:xfrm>
            <a:off x="3581400" y="5526088"/>
            <a:ext cx="115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m s</a:t>
            </a:r>
            <a:r>
              <a:rPr lang="en-US" sz="1800" b="1" baseline="30000"/>
              <a:t>−1 </a:t>
            </a:r>
          </a:p>
        </p:txBody>
      </p:sp>
      <p:pic>
        <p:nvPicPr>
          <p:cNvPr id="2" name="Picture 1" descr="13052921_200850wind_NESC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51" t="5327" r="13150" b="15047"/>
          <a:stretch/>
        </p:blipFill>
        <p:spPr>
          <a:xfrm>
            <a:off x="0" y="1481328"/>
            <a:ext cx="4498848" cy="3895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 Box 1036"/>
          <p:cNvSpPr txBox="1">
            <a:spLocks noChangeArrowheads="1"/>
          </p:cNvSpPr>
          <p:nvPr/>
        </p:nvSpPr>
        <p:spPr bwMode="auto">
          <a:xfrm>
            <a:off x="4714875" y="869560"/>
            <a:ext cx="435610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accent1"/>
                </a:solidFill>
              </a:rPr>
              <a:t>MUCAPE (J kg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  <a:r>
              <a:rPr lang="en-US" sz="1800" b="1" dirty="0" smtClean="0">
                <a:solidFill>
                  <a:srgbClr val="FF0000"/>
                </a:solidFill>
              </a:rPr>
              <a:t>–1 </a:t>
            </a:r>
            <a:r>
              <a:rPr lang="en-US" sz="1800" b="1" dirty="0">
                <a:solidFill>
                  <a:srgbClr val="FF0000"/>
                </a:solidFill>
              </a:rPr>
              <a:t>km Shear (m s</a:t>
            </a:r>
            <a:r>
              <a:rPr lang="en-US" sz="1800" b="1" baseline="30000" dirty="0">
                <a:solidFill>
                  <a:srgbClr val="FF0000"/>
                </a:solidFill>
              </a:rPr>
              <a:t>-1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r>
              <a:rPr lang="en-US" sz="1800" b="1" dirty="0" smtClean="0">
                <a:solidFill>
                  <a:srgbClr val="000000"/>
                </a:solidFill>
              </a:rPr>
              <a:t>,</a:t>
            </a:r>
            <a:endParaRPr lang="en-US" sz="1800" b="1" dirty="0">
              <a:solidFill>
                <a:srgbClr val="000000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0</a:t>
            </a:r>
            <a:r>
              <a:rPr lang="en-US" sz="1800" b="1" dirty="0">
                <a:solidFill>
                  <a:srgbClr val="000000"/>
                </a:solidFill>
              </a:rPr>
              <a:t>–6 km Shear (m s</a:t>
            </a:r>
            <a:r>
              <a:rPr lang="en-US" sz="1800" b="1" baseline="30000" dirty="0">
                <a:solidFill>
                  <a:srgbClr val="191919"/>
                </a:solidFill>
              </a:rPr>
              <a:t>-1</a:t>
            </a:r>
            <a:r>
              <a:rPr lang="en-US" sz="1800" b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5" name="Picture 4" descr="13052921_CAPEshear_NESC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51" t="5326" r="13150" b="15048"/>
          <a:stretch/>
        </p:blipFill>
        <p:spPr>
          <a:xfrm>
            <a:off x="4645152" y="1481328"/>
            <a:ext cx="4498848" cy="3895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8382000" y="5487988"/>
            <a:ext cx="115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/>
              <a:t>J kg</a:t>
            </a:r>
            <a:r>
              <a:rPr lang="en-US" sz="1800" b="1" baseline="30000" dirty="0"/>
              <a:t>−1</a:t>
            </a:r>
          </a:p>
        </p:txBody>
      </p:sp>
      <p:pic>
        <p:nvPicPr>
          <p:cNvPr id="6" name="Picture 5" descr="new_england_201305292100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991" t="31646" r="36979" b="27678"/>
          <a:stretch/>
        </p:blipFill>
        <p:spPr>
          <a:xfrm>
            <a:off x="3364992" y="3502152"/>
            <a:ext cx="2459736" cy="187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40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8913"/>
            <a:ext cx="9144000" cy="114300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2300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UTC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29 May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8" name="Text Box 19"/>
          <p:cNvSpPr txBox="1">
            <a:spLocks noChangeArrowheads="1"/>
          </p:cNvSpPr>
          <p:nvPr/>
        </p:nvSpPr>
        <p:spPr bwMode="auto">
          <a:xfrm>
            <a:off x="7543800" y="4570413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808080"/>
                </a:solidFill>
              </a:rPr>
              <a:t>Source: 20-km RUC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75779" name="Text Box 1033"/>
          <p:cNvSpPr txBox="1">
            <a:spLocks noChangeArrowheads="1"/>
          </p:cNvSpPr>
          <p:nvPr/>
        </p:nvSpPr>
        <p:spPr bwMode="auto">
          <a:xfrm>
            <a:off x="0" y="873125"/>
            <a:ext cx="4487863" cy="554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191919"/>
                </a:solidFill>
              </a:rPr>
              <a:t>200-hPa Heights (dam)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8000"/>
                </a:solidFill>
              </a:rPr>
              <a:t>200-hPa Winds (m s</a:t>
            </a:r>
            <a:r>
              <a:rPr lang="en-US" sz="1800" b="1" baseline="30000" dirty="0">
                <a:solidFill>
                  <a:srgbClr val="FF8000"/>
                </a:solidFill>
              </a:rPr>
              <a:t>-1</a:t>
            </a:r>
            <a:r>
              <a:rPr lang="en-US" sz="1800" b="1" dirty="0">
                <a:solidFill>
                  <a:srgbClr val="FF8000"/>
                </a:solidFill>
              </a:rPr>
              <a:t>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chemeClr val="accent1"/>
                </a:solidFill>
              </a:rPr>
              <a:t>850-hPa Winds (m s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)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5780" name="Straight Connector 13"/>
          <p:cNvCxnSpPr>
            <a:cxnSpLocks noChangeShapeType="1"/>
          </p:cNvCxnSpPr>
          <p:nvPr/>
        </p:nvCxnSpPr>
        <p:spPr bwMode="auto">
          <a:xfrm rot="5400000">
            <a:off x="1591469" y="3874294"/>
            <a:ext cx="5965825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pic>
        <p:nvPicPr>
          <p:cNvPr id="75781" name="Picture 11" descr="08060800_200850win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0" y="5408613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12" descr="08060800_CAPEshe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4622800" y="5399088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TextBox 33"/>
          <p:cNvSpPr txBox="1">
            <a:spLocks noChangeArrowheads="1"/>
          </p:cNvSpPr>
          <p:nvPr/>
        </p:nvSpPr>
        <p:spPr bwMode="auto">
          <a:xfrm>
            <a:off x="7216775" y="6650038"/>
            <a:ext cx="1477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 New Roman" charset="0"/>
                <a:cs typeface="Times New Roman" charset="0"/>
              </a:rPr>
              <a:t>Source: 20-km RUC</a:t>
            </a:r>
          </a:p>
        </p:txBody>
      </p:sp>
      <p:sp>
        <p:nvSpPr>
          <p:cNvPr id="75788" name="TextBox 15"/>
          <p:cNvSpPr txBox="1">
            <a:spLocks noChangeArrowheads="1"/>
          </p:cNvSpPr>
          <p:nvPr/>
        </p:nvSpPr>
        <p:spPr bwMode="auto">
          <a:xfrm>
            <a:off x="3581400" y="5526088"/>
            <a:ext cx="115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m s</a:t>
            </a:r>
            <a:r>
              <a:rPr lang="en-US" sz="1800" b="1" baseline="30000"/>
              <a:t>−1 </a:t>
            </a:r>
          </a:p>
        </p:txBody>
      </p:sp>
      <p:pic>
        <p:nvPicPr>
          <p:cNvPr id="2" name="Picture 1" descr="13052923_200850wind_NESC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51" t="5326" r="13151" b="15048"/>
          <a:stretch/>
        </p:blipFill>
        <p:spPr>
          <a:xfrm>
            <a:off x="0" y="1481328"/>
            <a:ext cx="4498848" cy="3895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 Box 1036"/>
          <p:cNvSpPr txBox="1">
            <a:spLocks noChangeArrowheads="1"/>
          </p:cNvSpPr>
          <p:nvPr/>
        </p:nvSpPr>
        <p:spPr bwMode="auto">
          <a:xfrm>
            <a:off x="4714875" y="869560"/>
            <a:ext cx="435610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accent1"/>
                </a:solidFill>
              </a:rPr>
              <a:t>MUCAPE (J kg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  <a:r>
              <a:rPr lang="en-US" sz="1800" b="1" dirty="0" smtClean="0">
                <a:solidFill>
                  <a:srgbClr val="FF0000"/>
                </a:solidFill>
              </a:rPr>
              <a:t>–1 </a:t>
            </a:r>
            <a:r>
              <a:rPr lang="en-US" sz="1800" b="1" dirty="0">
                <a:solidFill>
                  <a:srgbClr val="FF0000"/>
                </a:solidFill>
              </a:rPr>
              <a:t>km Shear (m s</a:t>
            </a:r>
            <a:r>
              <a:rPr lang="en-US" sz="1800" b="1" baseline="30000" dirty="0">
                <a:solidFill>
                  <a:srgbClr val="FF0000"/>
                </a:solidFill>
              </a:rPr>
              <a:t>-1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r>
              <a:rPr lang="en-US" sz="1800" b="1" dirty="0" smtClean="0">
                <a:solidFill>
                  <a:srgbClr val="000000"/>
                </a:solidFill>
              </a:rPr>
              <a:t>,</a:t>
            </a:r>
            <a:endParaRPr lang="en-US" sz="1800" b="1" dirty="0">
              <a:solidFill>
                <a:srgbClr val="000000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0</a:t>
            </a:r>
            <a:r>
              <a:rPr lang="en-US" sz="1800" b="1" dirty="0">
                <a:solidFill>
                  <a:srgbClr val="000000"/>
                </a:solidFill>
              </a:rPr>
              <a:t>–6 km Shear (m s</a:t>
            </a:r>
            <a:r>
              <a:rPr lang="en-US" sz="1800" b="1" baseline="30000" dirty="0">
                <a:solidFill>
                  <a:srgbClr val="191919"/>
                </a:solidFill>
              </a:rPr>
              <a:t>-1</a:t>
            </a:r>
            <a:r>
              <a:rPr lang="en-US" sz="1800" b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5" name="Picture 4" descr="13052923_CAPEshear_NESC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51" t="5326" r="13150" b="15048"/>
          <a:stretch/>
        </p:blipFill>
        <p:spPr>
          <a:xfrm>
            <a:off x="4645152" y="1481328"/>
            <a:ext cx="4498848" cy="3895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8382000" y="5487988"/>
            <a:ext cx="115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/>
              <a:t>J kg</a:t>
            </a:r>
            <a:r>
              <a:rPr lang="en-US" sz="1800" b="1" baseline="30000" dirty="0"/>
              <a:t>−1</a:t>
            </a:r>
          </a:p>
        </p:txBody>
      </p:sp>
      <p:pic>
        <p:nvPicPr>
          <p:cNvPr id="6" name="Picture 5" descr="new_england_201305292300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991" t="31646" r="36979" b="27678"/>
          <a:stretch/>
        </p:blipFill>
        <p:spPr>
          <a:xfrm>
            <a:off x="3364992" y="3502152"/>
            <a:ext cx="2459736" cy="187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52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8913"/>
            <a:ext cx="9144000" cy="114300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0100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UTC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30 May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8" name="Text Box 19"/>
          <p:cNvSpPr txBox="1">
            <a:spLocks noChangeArrowheads="1"/>
          </p:cNvSpPr>
          <p:nvPr/>
        </p:nvSpPr>
        <p:spPr bwMode="auto">
          <a:xfrm>
            <a:off x="7543800" y="4570413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808080"/>
                </a:solidFill>
              </a:rPr>
              <a:t>Source: 20-km RUC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75779" name="Text Box 1033"/>
          <p:cNvSpPr txBox="1">
            <a:spLocks noChangeArrowheads="1"/>
          </p:cNvSpPr>
          <p:nvPr/>
        </p:nvSpPr>
        <p:spPr bwMode="auto">
          <a:xfrm>
            <a:off x="0" y="873125"/>
            <a:ext cx="4487863" cy="554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191919"/>
                </a:solidFill>
              </a:rPr>
              <a:t>200-hPa Heights (dam)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8000"/>
                </a:solidFill>
              </a:rPr>
              <a:t>200-hPa Winds (m s</a:t>
            </a:r>
            <a:r>
              <a:rPr lang="en-US" sz="1800" b="1" baseline="30000" dirty="0">
                <a:solidFill>
                  <a:srgbClr val="FF8000"/>
                </a:solidFill>
              </a:rPr>
              <a:t>-1</a:t>
            </a:r>
            <a:r>
              <a:rPr lang="en-US" sz="1800" b="1" dirty="0">
                <a:solidFill>
                  <a:srgbClr val="FF8000"/>
                </a:solidFill>
              </a:rPr>
              <a:t>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chemeClr val="accent1"/>
                </a:solidFill>
              </a:rPr>
              <a:t>850-hPa Winds (m s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)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5780" name="Straight Connector 13"/>
          <p:cNvCxnSpPr>
            <a:cxnSpLocks noChangeShapeType="1"/>
          </p:cNvCxnSpPr>
          <p:nvPr/>
        </p:nvCxnSpPr>
        <p:spPr bwMode="auto">
          <a:xfrm rot="5400000">
            <a:off x="1591469" y="3874294"/>
            <a:ext cx="5965825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pic>
        <p:nvPicPr>
          <p:cNvPr id="75781" name="Picture 11" descr="08060800_200850win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0" y="5408613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12" descr="08060800_CAPEshe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67" t="91765" r="25092" b="2319"/>
          <a:stretch>
            <a:fillRect/>
          </a:stretch>
        </p:blipFill>
        <p:spPr bwMode="auto">
          <a:xfrm>
            <a:off x="4622800" y="5399088"/>
            <a:ext cx="44767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TextBox 33"/>
          <p:cNvSpPr txBox="1">
            <a:spLocks noChangeArrowheads="1"/>
          </p:cNvSpPr>
          <p:nvPr/>
        </p:nvSpPr>
        <p:spPr bwMode="auto">
          <a:xfrm>
            <a:off x="7216775" y="6650038"/>
            <a:ext cx="1477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 New Roman" charset="0"/>
                <a:cs typeface="Times New Roman" charset="0"/>
              </a:rPr>
              <a:t>Source: 20-km RUC</a:t>
            </a:r>
          </a:p>
        </p:txBody>
      </p:sp>
      <p:sp>
        <p:nvSpPr>
          <p:cNvPr id="75788" name="TextBox 15"/>
          <p:cNvSpPr txBox="1">
            <a:spLocks noChangeArrowheads="1"/>
          </p:cNvSpPr>
          <p:nvPr/>
        </p:nvSpPr>
        <p:spPr bwMode="auto">
          <a:xfrm>
            <a:off x="3581400" y="5526088"/>
            <a:ext cx="115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m s</a:t>
            </a:r>
            <a:r>
              <a:rPr lang="en-US" sz="1800" b="1" baseline="30000"/>
              <a:t>−1 </a:t>
            </a:r>
          </a:p>
        </p:txBody>
      </p:sp>
      <p:sp>
        <p:nvSpPr>
          <p:cNvPr id="75789" name="TextBox 16"/>
          <p:cNvSpPr txBox="1">
            <a:spLocks noChangeArrowheads="1"/>
          </p:cNvSpPr>
          <p:nvPr/>
        </p:nvSpPr>
        <p:spPr bwMode="auto">
          <a:xfrm>
            <a:off x="8208963" y="5487988"/>
            <a:ext cx="115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J kg</a:t>
            </a:r>
            <a:r>
              <a:rPr lang="en-US" sz="1800" b="1" baseline="30000"/>
              <a:t>−1</a:t>
            </a:r>
          </a:p>
        </p:txBody>
      </p:sp>
      <p:pic>
        <p:nvPicPr>
          <p:cNvPr id="2" name="Picture 1" descr="13053001_200850wind_NESC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51" t="5326" r="13150" b="15048"/>
          <a:stretch/>
        </p:blipFill>
        <p:spPr>
          <a:xfrm>
            <a:off x="0" y="1481328"/>
            <a:ext cx="4498848" cy="3895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 Box 1036"/>
          <p:cNvSpPr txBox="1">
            <a:spLocks noChangeArrowheads="1"/>
          </p:cNvSpPr>
          <p:nvPr/>
        </p:nvSpPr>
        <p:spPr bwMode="auto">
          <a:xfrm>
            <a:off x="4714875" y="869560"/>
            <a:ext cx="435610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accent1"/>
                </a:solidFill>
              </a:rPr>
              <a:t>MUCAPE (J kg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)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  <a:r>
              <a:rPr lang="en-US" sz="1800" b="1" dirty="0" smtClean="0">
                <a:solidFill>
                  <a:srgbClr val="FF0000"/>
                </a:solidFill>
              </a:rPr>
              <a:t>–1 </a:t>
            </a:r>
            <a:r>
              <a:rPr lang="en-US" sz="1800" b="1" dirty="0">
                <a:solidFill>
                  <a:srgbClr val="FF0000"/>
                </a:solidFill>
              </a:rPr>
              <a:t>km Shear (m s</a:t>
            </a:r>
            <a:r>
              <a:rPr lang="en-US" sz="1800" b="1" baseline="30000" dirty="0">
                <a:solidFill>
                  <a:srgbClr val="FF0000"/>
                </a:solidFill>
              </a:rPr>
              <a:t>-1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r>
              <a:rPr lang="en-US" sz="1800" b="1" dirty="0" smtClean="0">
                <a:solidFill>
                  <a:srgbClr val="000000"/>
                </a:solidFill>
              </a:rPr>
              <a:t>,</a:t>
            </a:r>
            <a:endParaRPr lang="en-US" sz="1800" b="1" dirty="0">
              <a:solidFill>
                <a:srgbClr val="000000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0</a:t>
            </a:r>
            <a:r>
              <a:rPr lang="en-US" sz="1800" b="1" dirty="0">
                <a:solidFill>
                  <a:srgbClr val="000000"/>
                </a:solidFill>
              </a:rPr>
              <a:t>–6 km Shear (m s</a:t>
            </a:r>
            <a:r>
              <a:rPr lang="en-US" sz="1800" b="1" baseline="30000" dirty="0">
                <a:solidFill>
                  <a:srgbClr val="191919"/>
                </a:solidFill>
              </a:rPr>
              <a:t>-1</a:t>
            </a:r>
            <a:r>
              <a:rPr lang="en-US" sz="1800" b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4" name="Picture 3" descr="13053001_CAPEshear_NESC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51" t="5327" r="13150" b="15047"/>
          <a:stretch/>
        </p:blipFill>
        <p:spPr>
          <a:xfrm>
            <a:off x="4645152" y="1481328"/>
            <a:ext cx="4498848" cy="38953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new_england_201305300100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991" t="31646" r="36979" b="27678"/>
          <a:stretch/>
        </p:blipFill>
        <p:spPr>
          <a:xfrm>
            <a:off x="3364992" y="3502152"/>
            <a:ext cx="2459736" cy="187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09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518" r="15047" b="2958"/>
          <a:stretch/>
        </p:blipFill>
        <p:spPr>
          <a:xfrm>
            <a:off x="685800" y="718501"/>
            <a:ext cx="7753482" cy="6139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4604701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Cell B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V="1">
            <a:off x="4038600" y="4376101"/>
            <a:ext cx="22860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48400" y="28002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Cell A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867400" y="3004501"/>
            <a:ext cx="381000" cy="762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KBGM Base Reflectivity – 2055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63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Motivation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905000"/>
            <a:ext cx="4371498" cy="39624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398"/>
          <a:stretch/>
        </p:blipFill>
        <p:spPr>
          <a:xfrm>
            <a:off x="4651188" y="1905000"/>
            <a:ext cx="4416612" cy="39624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594225" y="1098550"/>
            <a:ext cx="4549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EF2: Mont./Schenectady Counties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EF1: Saratoga County</a:t>
            </a:r>
            <a:endParaRPr lang="en-US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6200" y="1143000"/>
            <a:ext cx="4424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EF1: Schoharie County</a:t>
            </a:r>
            <a:endParaRPr lang="en-US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81000" y="3286780"/>
            <a:ext cx="1501207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1.6 miles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410200" y="3548390"/>
            <a:ext cx="1411439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13 miles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467600" y="3657600"/>
            <a:ext cx="1286430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~1 mile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89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5800" y="722376"/>
            <a:ext cx="7754112" cy="6135624"/>
            <a:chOff x="685800" y="228600"/>
            <a:chExt cx="7754112" cy="6135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" t="7534" r="15033" b="2999"/>
            <a:stretch/>
          </p:blipFill>
          <p:spPr>
            <a:xfrm>
              <a:off x="685800" y="228600"/>
              <a:ext cx="7754112" cy="6135624"/>
            </a:xfrm>
            <a:prstGeom prst="rect">
              <a:avLst/>
            </a:prstGeom>
          </p:spPr>
        </p:pic>
        <p:pic>
          <p:nvPicPr>
            <p:cNvPr id="4" name="Picture 3" descr="Screen shot 2014-03-02 at 12.02.22 AM.png"/>
            <p:cNvPicPr>
              <a:picLocks noChangeAspect="1"/>
            </p:cNvPicPr>
            <p:nvPr/>
          </p:nvPicPr>
          <p:blipFill>
            <a:blip r:embed="rId3">
              <a:alphaModFix amt="88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130302" y="5334000"/>
              <a:ext cx="7023098" cy="825500"/>
            </a:xfrm>
            <a:prstGeom prst="rect">
              <a:avLst/>
            </a:prstGeom>
            <a:ln w="19050" cmpd="sng">
              <a:solidFill>
                <a:srgbClr val="FF000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886200" y="432429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FF"/>
                  </a:solidFill>
                </a:rPr>
                <a:t>Cell B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6" idx="0"/>
            </p:cNvCxnSpPr>
            <p:nvPr/>
          </p:nvCxnSpPr>
          <p:spPr>
            <a:xfrm flipV="1">
              <a:off x="4495800" y="4095690"/>
              <a:ext cx="228600" cy="2286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934200" y="213360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FF"/>
                  </a:solidFill>
                </a:rPr>
                <a:t>Cell A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553200" y="2438400"/>
              <a:ext cx="381000" cy="762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KBGM Base Reflectivity – 2113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5800" y="685800"/>
            <a:ext cx="7754112" cy="6135624"/>
            <a:chOff x="685800" y="228600"/>
            <a:chExt cx="7754112" cy="6135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" t="7534" r="15034" b="2999"/>
            <a:stretch/>
          </p:blipFill>
          <p:spPr>
            <a:xfrm>
              <a:off x="685800" y="228600"/>
              <a:ext cx="7754112" cy="6135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15000" y="297180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FF"/>
                  </a:solidFill>
                </a:rPr>
                <a:t>Cell A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5029200" y="2895600"/>
              <a:ext cx="685800" cy="3048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743200" y="541020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FF"/>
                  </a:solidFill>
                </a:rPr>
                <a:t>Cell B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2286000" y="4800600"/>
              <a:ext cx="762000" cy="6096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KENX Base Reflectivity – 2237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51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" t="7534" r="15034" b="2999"/>
          <a:stretch/>
        </p:blipFill>
        <p:spPr>
          <a:xfrm>
            <a:off x="685800" y="685800"/>
            <a:ext cx="7754112" cy="6135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KENX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Base Velocity –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2237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34290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Cell A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029200" y="3352800"/>
            <a:ext cx="685800" cy="304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3200" y="5867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Cell B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286000" y="5257800"/>
            <a:ext cx="762000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" t="7534" r="15034" b="2999"/>
          <a:stretch/>
        </p:blipFill>
        <p:spPr>
          <a:xfrm>
            <a:off x="685800" y="722376"/>
            <a:ext cx="7754112" cy="6135624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 rot="10395835">
            <a:off x="2827549" y="4690400"/>
            <a:ext cx="228600" cy="152400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 rot="9374508">
            <a:off x="3415244" y="4532053"/>
            <a:ext cx="228600" cy="152400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 rot="6980501">
            <a:off x="3906895" y="4044506"/>
            <a:ext cx="228600" cy="152400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 rot="5733813">
            <a:off x="4105892" y="3398038"/>
            <a:ext cx="228600" cy="152400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 rot="4779904">
            <a:off x="4057430" y="2753493"/>
            <a:ext cx="228600" cy="152400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380343" y="2547547"/>
            <a:ext cx="1765698" cy="2132382"/>
          </a:xfrm>
          <a:custGeom>
            <a:avLst/>
            <a:gdLst>
              <a:gd name="connsiteX0" fmla="*/ 0 w 1765698"/>
              <a:gd name="connsiteY0" fmla="*/ 2082800 h 2132382"/>
              <a:gd name="connsiteX1" fmla="*/ 696686 w 1765698"/>
              <a:gd name="connsiteY1" fmla="*/ 2104572 h 2132382"/>
              <a:gd name="connsiteX2" fmla="*/ 1422400 w 1765698"/>
              <a:gd name="connsiteY2" fmla="*/ 1748972 h 2132382"/>
              <a:gd name="connsiteX3" fmla="*/ 1734457 w 1765698"/>
              <a:gd name="connsiteY3" fmla="*/ 972458 h 2132382"/>
              <a:gd name="connsiteX4" fmla="*/ 1748971 w 1765698"/>
              <a:gd name="connsiteY4" fmla="*/ 529772 h 2132382"/>
              <a:gd name="connsiteX5" fmla="*/ 1683657 w 1765698"/>
              <a:gd name="connsiteY5" fmla="*/ 0 h 213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5698" h="2132382">
                <a:moveTo>
                  <a:pt x="0" y="2082800"/>
                </a:moveTo>
                <a:cubicBezTo>
                  <a:pt x="229809" y="2121505"/>
                  <a:pt x="459619" y="2160210"/>
                  <a:pt x="696686" y="2104572"/>
                </a:cubicBezTo>
                <a:cubicBezTo>
                  <a:pt x="933753" y="2048934"/>
                  <a:pt x="1249438" y="1937657"/>
                  <a:pt x="1422400" y="1748972"/>
                </a:cubicBezTo>
                <a:cubicBezTo>
                  <a:pt x="1595362" y="1560287"/>
                  <a:pt x="1680029" y="1175658"/>
                  <a:pt x="1734457" y="972458"/>
                </a:cubicBezTo>
                <a:cubicBezTo>
                  <a:pt x="1788885" y="769258"/>
                  <a:pt x="1757438" y="691848"/>
                  <a:pt x="1748971" y="529772"/>
                </a:cubicBezTo>
                <a:cubicBezTo>
                  <a:pt x="1740504" y="367696"/>
                  <a:pt x="1683657" y="0"/>
                  <a:pt x="1683657" y="0"/>
                </a:cubicBezTo>
              </a:path>
            </a:pathLst>
          </a:cu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KENX Base Velocity – 2237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34860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Cell A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029200" y="3409890"/>
            <a:ext cx="685800" cy="304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43200" y="59244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Cell B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286000" y="5314890"/>
            <a:ext cx="762000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63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85800" y="722376"/>
            <a:ext cx="7754112" cy="6135624"/>
            <a:chOff x="685800" y="228600"/>
            <a:chExt cx="7754112" cy="6135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" t="7533" r="15034" b="2999"/>
            <a:stretch/>
          </p:blipFill>
          <p:spPr>
            <a:xfrm>
              <a:off x="685800" y="228600"/>
              <a:ext cx="7754112" cy="6135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133600" y="18288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Amsterdam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735943" y="2260932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39584" y="3886455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 Black"/>
                  <a:cs typeface="Arial Black"/>
                </a:rPr>
                <a:t>Duanesburg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241927" y="4300112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53041" y="18288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Amsterdam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455384" y="2260932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9025" y="3886455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 Black"/>
                  <a:cs typeface="Arial Black"/>
                </a:rPr>
                <a:t>Duanesburg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961368" y="4300112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2242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3257" y="726005"/>
            <a:ext cx="3701143" cy="40011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Base Reflectivity</a:t>
            </a:r>
            <a:endParaRPr lang="en-US" sz="2000" b="1" dirty="0">
              <a:solidFill>
                <a:srgbClr val="00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722376"/>
            <a:ext cx="3715657" cy="40011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Base Velocity</a:t>
            </a:r>
            <a:endParaRPr lang="en-US" sz="2000" b="1" dirty="0">
              <a:solidFill>
                <a:srgbClr val="00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722376"/>
            <a:ext cx="7848600" cy="6135624"/>
            <a:chOff x="685800" y="228600"/>
            <a:chExt cx="7848600" cy="6135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" t="7533" r="15034" b="2999"/>
            <a:stretch/>
          </p:blipFill>
          <p:spPr>
            <a:xfrm>
              <a:off x="685800" y="228600"/>
              <a:ext cx="7754112" cy="6135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23257" y="232229"/>
              <a:ext cx="3701143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Spectrum Width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24400" y="228600"/>
              <a:ext cx="3715657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Reflectivity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33600" y="10668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Amsterdam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735943" y="1480457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7400" y="10668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Amsterdam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69743" y="1480457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24200" y="51816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 Black"/>
                  <a:cs typeface="Arial Black"/>
                </a:rPr>
                <a:t>Duanesburg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26543" y="5595257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8000" y="51816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 Black"/>
                  <a:cs typeface="Arial Black"/>
                </a:rPr>
                <a:t>Duanesburg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460343" y="5595257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6400" y="49530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RFD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981200" y="4648200"/>
              <a:ext cx="228600" cy="3810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90600" y="33528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Tornado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1921755" y="3525554"/>
              <a:ext cx="304756" cy="6742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2242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722376"/>
            <a:ext cx="7848600" cy="6135624"/>
            <a:chOff x="685800" y="228600"/>
            <a:chExt cx="7848600" cy="6135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" t="7533" r="15034" b="2999"/>
            <a:stretch/>
          </p:blipFill>
          <p:spPr>
            <a:xfrm>
              <a:off x="685800" y="228600"/>
              <a:ext cx="7754112" cy="6135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23257" y="232229"/>
              <a:ext cx="3701143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Spectrum Width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24400" y="228600"/>
              <a:ext cx="3715657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Reflectivity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33600" y="10668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Amsterdam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735943" y="1480457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7400" y="10668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Amsterdam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69743" y="1480457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24200" y="51816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 Black"/>
                  <a:cs typeface="Arial Black"/>
                </a:rPr>
                <a:t>Duanesburg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26543" y="5595257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8000" y="5181600"/>
              <a:ext cx="16764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 Black"/>
                  <a:cs typeface="Arial Black"/>
                </a:rPr>
                <a:t>Duanesburg</a:t>
              </a:r>
              <a:endParaRPr lang="en-US" sz="1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460343" y="5595257"/>
              <a:ext cx="76200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6400" y="49530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RFD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981200" y="4648200"/>
              <a:ext cx="228600" cy="3810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90600" y="33528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Tornado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1921755" y="3525554"/>
              <a:ext cx="304756" cy="6742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Screen shot 2014-03-04 at 12.06.33 AM.png"/>
            <p:cNvPicPr>
              <a:picLocks noChangeAspect="1"/>
            </p:cNvPicPr>
            <p:nvPr/>
          </p:nvPicPr>
          <p:blipFill>
            <a:blip r:embed="rId3">
              <a:alphaModFix amt="88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219200" y="5638800"/>
              <a:ext cx="7010400" cy="677672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2242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54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" t="7534" r="15034" b="2999"/>
          <a:stretch/>
        </p:blipFill>
        <p:spPr>
          <a:xfrm>
            <a:off x="685800" y="722376"/>
            <a:ext cx="7754112" cy="61356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192045" y="2145108"/>
            <a:ext cx="2514600" cy="2438400"/>
          </a:xfrm>
          <a:prstGeom prst="line">
            <a:avLst/>
          </a:prstGeom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KENX Base Reflectivity – 2247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t="73397" r="11689" b="698"/>
          <a:stretch/>
        </p:blipFill>
        <p:spPr bwMode="auto">
          <a:xfrm>
            <a:off x="304800" y="1066800"/>
            <a:ext cx="842818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14133" y="340989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BWER</a:t>
            </a:r>
            <a:endParaRPr lang="en-US" sz="2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05200" y="3810000"/>
            <a:ext cx="304800" cy="8382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8200" y="1524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KENX Reflectivity Cross Section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2247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1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6885" y="1143000"/>
            <a:ext cx="6995887" cy="5464628"/>
            <a:chOff x="1026885" y="304800"/>
            <a:chExt cx="6995887" cy="546462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68577" r="11311" b="633"/>
            <a:stretch/>
          </p:blipFill>
          <p:spPr bwMode="auto">
            <a:xfrm>
              <a:off x="1026885" y="304800"/>
              <a:ext cx="6995887" cy="546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743200" y="266700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BWER</a:t>
              </a:r>
              <a:endPara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505200" y="2963028"/>
              <a:ext cx="533400" cy="38977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838200" y="1524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KENX Reflectivity – 50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dB</a:t>
            </a:r>
            <a:r>
              <a:rPr lang="en-US" sz="2400" b="1" i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Z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Isosurface</a:t>
            </a:r>
            <a:endParaRPr lang="en-US" sz="24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2247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_england_20130529193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28" t="3068" b="12326"/>
          <a:stretch/>
        </p:blipFill>
        <p:spPr>
          <a:xfrm>
            <a:off x="321312" y="1055665"/>
            <a:ext cx="8501376" cy="58023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04800" y="1050364"/>
            <a:ext cx="2907517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1930 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UTC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29 May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-188913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Radar Overview – 29–30 May</a:t>
            </a:r>
            <a:endParaRPr lang="en-US" sz="32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32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85800" y="722376"/>
            <a:ext cx="7772400" cy="6135624"/>
            <a:chOff x="685800" y="228600"/>
            <a:chExt cx="7772400" cy="6135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" t="7534" r="15034" b="2999"/>
            <a:stretch/>
          </p:blipFill>
          <p:spPr>
            <a:xfrm>
              <a:off x="685800" y="228600"/>
              <a:ext cx="7754112" cy="6135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23257" y="232229"/>
              <a:ext cx="3701143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Reflectivity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24400" y="228600"/>
              <a:ext cx="3715657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Velocity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91200" y="4724400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Gate-to-gate shear:</a:t>
              </a:r>
              <a:endPara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6553200" y="4038600"/>
              <a:ext cx="457200" cy="7620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629400" y="51054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95.2 </a:t>
              </a:r>
              <a:r>
                <a:rPr lang="en-US" sz="2400" b="1" dirty="0" err="1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kt</a:t>
              </a:r>
              <a:endPara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2252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85800" y="722376"/>
            <a:ext cx="7764614" cy="6135624"/>
            <a:chOff x="685800" y="228600"/>
            <a:chExt cx="7764614" cy="6135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" t="7534" r="15034" b="2999"/>
            <a:stretch/>
          </p:blipFill>
          <p:spPr>
            <a:xfrm>
              <a:off x="685800" y="228600"/>
              <a:ext cx="7754112" cy="6135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23257" y="232229"/>
              <a:ext cx="3701143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Reflectivity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24400" y="228600"/>
              <a:ext cx="3715657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Velocity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33614" y="3309149"/>
              <a:ext cx="3701143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Spectrum Width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34757" y="3305520"/>
              <a:ext cx="3715657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Correlation Coefficient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95400" y="4800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Tornado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226555" y="4973354"/>
              <a:ext cx="304756" cy="6742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276600" y="57912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RFD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2895600" y="5791200"/>
              <a:ext cx="381000" cy="1524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800600" y="4495800"/>
              <a:ext cx="990600" cy="369332"/>
            </a:xfrm>
            <a:prstGeom prst="rect">
              <a:avLst/>
            </a:prstGeom>
            <a:solidFill>
              <a:schemeClr val="tx1">
                <a:alpha val="5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Debris</a:t>
              </a:r>
              <a:endPara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715000" y="4715628"/>
              <a:ext cx="457200" cy="161172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2257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5212" y="685800"/>
            <a:ext cx="8680188" cy="6172200"/>
            <a:chOff x="235212" y="152400"/>
            <a:chExt cx="8680188" cy="6172200"/>
          </a:xfrm>
        </p:grpSpPr>
        <p:pic>
          <p:nvPicPr>
            <p:cNvPr id="12" name="Picture 11" descr="Screen shot 2014-03-04 at 12.55.2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35212" y="152400"/>
              <a:ext cx="8680188" cy="6172200"/>
            </a:xfrm>
            <a:prstGeom prst="rect">
              <a:avLst/>
            </a:prstGeom>
          </p:spPr>
        </p:pic>
        <p:pic>
          <p:nvPicPr>
            <p:cNvPr id="15" name="Picture 14" descr="Screen shot 2014-03-04 at 12.57.0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05017" y="3868490"/>
              <a:ext cx="3352800" cy="2378149"/>
            </a:xfrm>
            <a:prstGeom prst="rect">
              <a:avLst/>
            </a:prstGeom>
          </p:spPr>
        </p:pic>
        <p:sp>
          <p:nvSpPr>
            <p:cNvPr id="16" name="5-Point Star 15"/>
            <p:cNvSpPr/>
            <p:nvPr/>
          </p:nvSpPr>
          <p:spPr>
            <a:xfrm>
              <a:off x="2209800" y="4724400"/>
              <a:ext cx="228600" cy="228600"/>
            </a:xfrm>
            <a:prstGeom prst="star5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2305 UTC 29 May 2013 – from Scotia, NY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652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" t="7534" r="15034" b="2999"/>
          <a:stretch/>
        </p:blipFill>
        <p:spPr>
          <a:xfrm>
            <a:off x="685800" y="722376"/>
            <a:ext cx="7754112" cy="6135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3257" y="726005"/>
            <a:ext cx="3701143" cy="40011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Base Reflectivity</a:t>
            </a:r>
            <a:endParaRPr lang="en-US" sz="2000" b="1" dirty="0">
              <a:solidFill>
                <a:srgbClr val="00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722376"/>
            <a:ext cx="3715657" cy="40011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Base Velocity</a:t>
            </a:r>
            <a:endParaRPr lang="en-US" sz="2000" b="1" dirty="0">
              <a:solidFill>
                <a:srgbClr val="00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2317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5800" y="722376"/>
            <a:ext cx="7754257" cy="6135624"/>
            <a:chOff x="685800" y="228600"/>
            <a:chExt cx="7754257" cy="6135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" t="7534" r="15034" b="2999"/>
            <a:stretch/>
          </p:blipFill>
          <p:spPr>
            <a:xfrm>
              <a:off x="685800" y="228600"/>
              <a:ext cx="7754112" cy="6135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23257" y="232229"/>
              <a:ext cx="3701143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Reflectivity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24400" y="228600"/>
              <a:ext cx="3715657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Velocity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9434736">
              <a:off x="5646949" y="5025369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 rot="8162376">
              <a:off x="6133723" y="4662723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8555922">
              <a:off x="6642460" y="4378376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rot="6365435">
              <a:off x="7026058" y="3848030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3882025">
              <a:off x="7061895" y="3142561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272291" y="2949588"/>
              <a:ext cx="1898259" cy="2122420"/>
            </a:xfrm>
            <a:custGeom>
              <a:avLst/>
              <a:gdLst>
                <a:gd name="connsiteX0" fmla="*/ 0 w 1898259"/>
                <a:gd name="connsiteY0" fmla="*/ 2072231 h 2122420"/>
                <a:gd name="connsiteX1" fmla="*/ 242309 w 1898259"/>
                <a:gd name="connsiteY1" fmla="*/ 2122366 h 2122420"/>
                <a:gd name="connsiteX2" fmla="*/ 459550 w 1898259"/>
                <a:gd name="connsiteY2" fmla="*/ 2063875 h 2122420"/>
                <a:gd name="connsiteX3" fmla="*/ 651726 w 1898259"/>
                <a:gd name="connsiteY3" fmla="*/ 1946894 h 2122420"/>
                <a:gd name="connsiteX4" fmla="*/ 810480 w 1898259"/>
                <a:gd name="connsiteY4" fmla="*/ 1804846 h 2122420"/>
                <a:gd name="connsiteX5" fmla="*/ 910745 w 1898259"/>
                <a:gd name="connsiteY5" fmla="*/ 1721289 h 2122420"/>
                <a:gd name="connsiteX6" fmla="*/ 1094565 w 1898259"/>
                <a:gd name="connsiteY6" fmla="*/ 1604308 h 2122420"/>
                <a:gd name="connsiteX7" fmla="*/ 1295096 w 1898259"/>
                <a:gd name="connsiteY7" fmla="*/ 1512394 h 2122420"/>
                <a:gd name="connsiteX8" fmla="*/ 1512338 w 1898259"/>
                <a:gd name="connsiteY8" fmla="*/ 1345279 h 2122420"/>
                <a:gd name="connsiteX9" fmla="*/ 1779712 w 1898259"/>
                <a:gd name="connsiteY9" fmla="*/ 952558 h 2122420"/>
                <a:gd name="connsiteX10" fmla="*/ 1896689 w 1898259"/>
                <a:gd name="connsiteY10" fmla="*/ 543125 h 2122420"/>
                <a:gd name="connsiteX11" fmla="*/ 1838200 w 1898259"/>
                <a:gd name="connsiteY11" fmla="*/ 317519 h 2122420"/>
                <a:gd name="connsiteX12" fmla="*/ 1712869 w 1898259"/>
                <a:gd name="connsiteY12" fmla="*/ 167115 h 2122420"/>
                <a:gd name="connsiteX13" fmla="*/ 1595892 w 1898259"/>
                <a:gd name="connsiteY13" fmla="*/ 50134 h 2122420"/>
                <a:gd name="connsiteX14" fmla="*/ 1512338 w 1898259"/>
                <a:gd name="connsiteY14" fmla="*/ 0 h 212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8259" h="2122420">
                  <a:moveTo>
                    <a:pt x="0" y="2072231"/>
                  </a:moveTo>
                  <a:cubicBezTo>
                    <a:pt x="82858" y="2097995"/>
                    <a:pt x="165717" y="2123759"/>
                    <a:pt x="242309" y="2122366"/>
                  </a:cubicBezTo>
                  <a:cubicBezTo>
                    <a:pt x="318901" y="2120973"/>
                    <a:pt x="391314" y="2093120"/>
                    <a:pt x="459550" y="2063875"/>
                  </a:cubicBezTo>
                  <a:cubicBezTo>
                    <a:pt x="527786" y="2034630"/>
                    <a:pt x="593238" y="1990065"/>
                    <a:pt x="651726" y="1946894"/>
                  </a:cubicBezTo>
                  <a:cubicBezTo>
                    <a:pt x="710214" y="1903723"/>
                    <a:pt x="767310" y="1842447"/>
                    <a:pt x="810480" y="1804846"/>
                  </a:cubicBezTo>
                  <a:cubicBezTo>
                    <a:pt x="853650" y="1767245"/>
                    <a:pt x="863398" y="1754712"/>
                    <a:pt x="910745" y="1721289"/>
                  </a:cubicBezTo>
                  <a:cubicBezTo>
                    <a:pt x="958092" y="1687866"/>
                    <a:pt x="1030507" y="1639124"/>
                    <a:pt x="1094565" y="1604308"/>
                  </a:cubicBezTo>
                  <a:cubicBezTo>
                    <a:pt x="1158623" y="1569492"/>
                    <a:pt x="1225467" y="1555565"/>
                    <a:pt x="1295096" y="1512394"/>
                  </a:cubicBezTo>
                  <a:cubicBezTo>
                    <a:pt x="1364725" y="1469222"/>
                    <a:pt x="1431569" y="1438585"/>
                    <a:pt x="1512338" y="1345279"/>
                  </a:cubicBezTo>
                  <a:cubicBezTo>
                    <a:pt x="1593107" y="1251973"/>
                    <a:pt x="1715653" y="1086250"/>
                    <a:pt x="1779712" y="952558"/>
                  </a:cubicBezTo>
                  <a:cubicBezTo>
                    <a:pt x="1843771" y="818866"/>
                    <a:pt x="1886941" y="648965"/>
                    <a:pt x="1896689" y="543125"/>
                  </a:cubicBezTo>
                  <a:cubicBezTo>
                    <a:pt x="1906437" y="437285"/>
                    <a:pt x="1868837" y="380187"/>
                    <a:pt x="1838200" y="317519"/>
                  </a:cubicBezTo>
                  <a:cubicBezTo>
                    <a:pt x="1807563" y="254851"/>
                    <a:pt x="1753254" y="211679"/>
                    <a:pt x="1712869" y="167115"/>
                  </a:cubicBezTo>
                  <a:cubicBezTo>
                    <a:pt x="1672484" y="122551"/>
                    <a:pt x="1629314" y="77986"/>
                    <a:pt x="1595892" y="50134"/>
                  </a:cubicBezTo>
                  <a:cubicBezTo>
                    <a:pt x="1562470" y="22282"/>
                    <a:pt x="1537404" y="11141"/>
                    <a:pt x="1512338" y="0"/>
                  </a:cubicBezTo>
                </a:path>
              </a:pathLst>
            </a:custGeom>
            <a:ln w="5715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9434736">
              <a:off x="1926061" y="5025341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 rot="8162376">
              <a:off x="2412835" y="4662695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 rot="8555922">
              <a:off x="2921572" y="4378348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 rot="6365435">
              <a:off x="3305170" y="3848002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 rot="3882025">
              <a:off x="3341007" y="3142533"/>
              <a:ext cx="228600" cy="15240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51403" y="2949560"/>
              <a:ext cx="1898259" cy="2122420"/>
            </a:xfrm>
            <a:custGeom>
              <a:avLst/>
              <a:gdLst>
                <a:gd name="connsiteX0" fmla="*/ 0 w 1898259"/>
                <a:gd name="connsiteY0" fmla="*/ 2072231 h 2122420"/>
                <a:gd name="connsiteX1" fmla="*/ 242309 w 1898259"/>
                <a:gd name="connsiteY1" fmla="*/ 2122366 h 2122420"/>
                <a:gd name="connsiteX2" fmla="*/ 459550 w 1898259"/>
                <a:gd name="connsiteY2" fmla="*/ 2063875 h 2122420"/>
                <a:gd name="connsiteX3" fmla="*/ 651726 w 1898259"/>
                <a:gd name="connsiteY3" fmla="*/ 1946894 h 2122420"/>
                <a:gd name="connsiteX4" fmla="*/ 810480 w 1898259"/>
                <a:gd name="connsiteY4" fmla="*/ 1804846 h 2122420"/>
                <a:gd name="connsiteX5" fmla="*/ 910745 w 1898259"/>
                <a:gd name="connsiteY5" fmla="*/ 1721289 h 2122420"/>
                <a:gd name="connsiteX6" fmla="*/ 1094565 w 1898259"/>
                <a:gd name="connsiteY6" fmla="*/ 1604308 h 2122420"/>
                <a:gd name="connsiteX7" fmla="*/ 1295096 w 1898259"/>
                <a:gd name="connsiteY7" fmla="*/ 1512394 h 2122420"/>
                <a:gd name="connsiteX8" fmla="*/ 1512338 w 1898259"/>
                <a:gd name="connsiteY8" fmla="*/ 1345279 h 2122420"/>
                <a:gd name="connsiteX9" fmla="*/ 1779712 w 1898259"/>
                <a:gd name="connsiteY9" fmla="*/ 952558 h 2122420"/>
                <a:gd name="connsiteX10" fmla="*/ 1896689 w 1898259"/>
                <a:gd name="connsiteY10" fmla="*/ 543125 h 2122420"/>
                <a:gd name="connsiteX11" fmla="*/ 1838200 w 1898259"/>
                <a:gd name="connsiteY11" fmla="*/ 317519 h 2122420"/>
                <a:gd name="connsiteX12" fmla="*/ 1712869 w 1898259"/>
                <a:gd name="connsiteY12" fmla="*/ 167115 h 2122420"/>
                <a:gd name="connsiteX13" fmla="*/ 1595892 w 1898259"/>
                <a:gd name="connsiteY13" fmla="*/ 50134 h 2122420"/>
                <a:gd name="connsiteX14" fmla="*/ 1512338 w 1898259"/>
                <a:gd name="connsiteY14" fmla="*/ 0 h 212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8259" h="2122420">
                  <a:moveTo>
                    <a:pt x="0" y="2072231"/>
                  </a:moveTo>
                  <a:cubicBezTo>
                    <a:pt x="82858" y="2097995"/>
                    <a:pt x="165717" y="2123759"/>
                    <a:pt x="242309" y="2122366"/>
                  </a:cubicBezTo>
                  <a:cubicBezTo>
                    <a:pt x="318901" y="2120973"/>
                    <a:pt x="391314" y="2093120"/>
                    <a:pt x="459550" y="2063875"/>
                  </a:cubicBezTo>
                  <a:cubicBezTo>
                    <a:pt x="527786" y="2034630"/>
                    <a:pt x="593238" y="1990065"/>
                    <a:pt x="651726" y="1946894"/>
                  </a:cubicBezTo>
                  <a:cubicBezTo>
                    <a:pt x="710214" y="1903723"/>
                    <a:pt x="767310" y="1842447"/>
                    <a:pt x="810480" y="1804846"/>
                  </a:cubicBezTo>
                  <a:cubicBezTo>
                    <a:pt x="853650" y="1767245"/>
                    <a:pt x="863398" y="1754712"/>
                    <a:pt x="910745" y="1721289"/>
                  </a:cubicBezTo>
                  <a:cubicBezTo>
                    <a:pt x="958092" y="1687866"/>
                    <a:pt x="1030507" y="1639124"/>
                    <a:pt x="1094565" y="1604308"/>
                  </a:cubicBezTo>
                  <a:cubicBezTo>
                    <a:pt x="1158623" y="1569492"/>
                    <a:pt x="1225467" y="1555565"/>
                    <a:pt x="1295096" y="1512394"/>
                  </a:cubicBezTo>
                  <a:cubicBezTo>
                    <a:pt x="1364725" y="1469222"/>
                    <a:pt x="1431569" y="1438585"/>
                    <a:pt x="1512338" y="1345279"/>
                  </a:cubicBezTo>
                  <a:cubicBezTo>
                    <a:pt x="1593107" y="1251973"/>
                    <a:pt x="1715653" y="1086250"/>
                    <a:pt x="1779712" y="952558"/>
                  </a:cubicBezTo>
                  <a:cubicBezTo>
                    <a:pt x="1843771" y="818866"/>
                    <a:pt x="1886941" y="648965"/>
                    <a:pt x="1896689" y="543125"/>
                  </a:cubicBezTo>
                  <a:cubicBezTo>
                    <a:pt x="1906437" y="437285"/>
                    <a:pt x="1868837" y="380187"/>
                    <a:pt x="1838200" y="317519"/>
                  </a:cubicBezTo>
                  <a:cubicBezTo>
                    <a:pt x="1807563" y="254851"/>
                    <a:pt x="1753254" y="211679"/>
                    <a:pt x="1712869" y="167115"/>
                  </a:cubicBezTo>
                  <a:cubicBezTo>
                    <a:pt x="1672484" y="122551"/>
                    <a:pt x="1629314" y="77986"/>
                    <a:pt x="1595892" y="50134"/>
                  </a:cubicBezTo>
                  <a:cubicBezTo>
                    <a:pt x="1562470" y="22282"/>
                    <a:pt x="1537404" y="11141"/>
                    <a:pt x="1512338" y="0"/>
                  </a:cubicBezTo>
                </a:path>
              </a:pathLst>
            </a:custGeom>
            <a:ln w="5715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Screen shot 2014-03-04 at 12.50.35 AM.png"/>
            <p:cNvPicPr>
              <a:picLocks noChangeAspect="1"/>
            </p:cNvPicPr>
            <p:nvPr/>
          </p:nvPicPr>
          <p:blipFill>
            <a:blip r:embed="rId3">
              <a:alphaModFix amt="89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752600" y="5334000"/>
              <a:ext cx="5952779" cy="896006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2317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68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5800" y="722376"/>
            <a:ext cx="7754257" cy="6135624"/>
            <a:chOff x="685800" y="228600"/>
            <a:chExt cx="7754257" cy="6135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" t="7534" r="15034" b="2999"/>
            <a:stretch/>
          </p:blipFill>
          <p:spPr>
            <a:xfrm>
              <a:off x="685800" y="228600"/>
              <a:ext cx="7754112" cy="6135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23257" y="232229"/>
              <a:ext cx="3701143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Spectrum Width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24400" y="228600"/>
              <a:ext cx="3715657" cy="400110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alatino"/>
                  <a:cs typeface="Palatino"/>
                </a:rPr>
                <a:t>Base Reflectivity</a:t>
              </a:r>
              <a:endParaRPr lang="en-US" sz="2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8200" y="152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2321 UTC 29 May 2013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Convection initiated ahead of an upper-level short-wave trough, in a region of ~1500 J kg</a:t>
            </a:r>
            <a:r>
              <a:rPr lang="en-US" baseline="30000" dirty="0" smtClean="0">
                <a:solidFill>
                  <a:srgbClr val="FFFF66"/>
                </a:solidFill>
              </a:rPr>
              <a:t>−1</a:t>
            </a:r>
            <a:r>
              <a:rPr lang="en-US" dirty="0" smtClean="0">
                <a:solidFill>
                  <a:srgbClr val="FFFF66"/>
                </a:solidFill>
              </a:rPr>
              <a:t> of CAPE, ~20 m s</a:t>
            </a:r>
            <a:r>
              <a:rPr lang="en-US" baseline="30000" dirty="0" smtClean="0">
                <a:solidFill>
                  <a:srgbClr val="FFFF66"/>
                </a:solidFill>
              </a:rPr>
              <a:t>−1</a:t>
            </a:r>
            <a:r>
              <a:rPr lang="en-US" dirty="0" smtClean="0">
                <a:solidFill>
                  <a:srgbClr val="FFFF66"/>
                </a:solidFill>
              </a:rPr>
              <a:t> of 0–6-km shear and ~17.5 m s</a:t>
            </a:r>
            <a:r>
              <a:rPr lang="en-US" baseline="30000" dirty="0" smtClean="0">
                <a:solidFill>
                  <a:srgbClr val="FFFF66"/>
                </a:solidFill>
              </a:rPr>
              <a:t>−1</a:t>
            </a:r>
            <a:r>
              <a:rPr lang="en-US" dirty="0" smtClean="0">
                <a:solidFill>
                  <a:srgbClr val="FFFF66"/>
                </a:solidFill>
              </a:rPr>
              <a:t> of 0–1-km shear</a:t>
            </a:r>
          </a:p>
          <a:p>
            <a:r>
              <a:rPr lang="en-US" dirty="0" smtClean="0">
                <a:solidFill>
                  <a:srgbClr val="FFFF66"/>
                </a:solidFill>
              </a:rPr>
              <a:t>Weak frontal boundary/confluence zone may have aided in focusing storms</a:t>
            </a:r>
          </a:p>
          <a:p>
            <a:r>
              <a:rPr lang="en-US" dirty="0" smtClean="0">
                <a:solidFill>
                  <a:srgbClr val="FFFF66"/>
                </a:solidFill>
              </a:rPr>
              <a:t>Two discrete </a:t>
            </a:r>
            <a:r>
              <a:rPr lang="en-US" dirty="0" err="1" smtClean="0">
                <a:solidFill>
                  <a:srgbClr val="FFFF66"/>
                </a:solidFill>
              </a:rPr>
              <a:t>supercells</a:t>
            </a:r>
            <a:r>
              <a:rPr lang="en-US" dirty="0" smtClean="0">
                <a:solidFill>
                  <a:srgbClr val="FFFF66"/>
                </a:solidFill>
              </a:rPr>
              <a:t> produced multiple reports of large hail and three tornadoes (max EF-2)</a:t>
            </a:r>
          </a:p>
          <a:p>
            <a:r>
              <a:rPr lang="en-US" dirty="0" smtClean="0">
                <a:solidFill>
                  <a:srgbClr val="FFFF66"/>
                </a:solidFill>
              </a:rPr>
              <a:t>Evolved upscale into MCV with bow echo, causing significant wind damage across Albany metro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63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72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england_20130529203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00" t="3000" b="12333"/>
          <a:stretch/>
        </p:blipFill>
        <p:spPr>
          <a:xfrm>
            <a:off x="320040" y="1051560"/>
            <a:ext cx="8503920" cy="5806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050364"/>
            <a:ext cx="2907517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2030 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UTC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29 May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88913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Radar Overview – 29–30 May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276600" y="4648200"/>
            <a:ext cx="457200" cy="762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82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_england_20130529213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00" t="3000" b="12333"/>
          <a:stretch/>
        </p:blipFill>
        <p:spPr>
          <a:xfrm>
            <a:off x="320040" y="1051560"/>
            <a:ext cx="8503920" cy="5806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050364"/>
            <a:ext cx="2907517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2130 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UTC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29 May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88913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Radar Overview – 29–30 May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38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england_20130529223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00" t="3000" b="12333"/>
          <a:stretch/>
        </p:blipFill>
        <p:spPr>
          <a:xfrm>
            <a:off x="320040" y="1051560"/>
            <a:ext cx="8503920" cy="5806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050364"/>
            <a:ext cx="2907517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2230 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UTC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29 May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88913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Radar Overview – 29–30 May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03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_england_20130529233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01" t="3000" b="12333"/>
          <a:stretch/>
        </p:blipFill>
        <p:spPr>
          <a:xfrm>
            <a:off x="320040" y="1051560"/>
            <a:ext cx="8503920" cy="5806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050364"/>
            <a:ext cx="2907517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2330 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UTC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29 May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88913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Radar Overview – 29–30 May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03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england_20130530003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00" t="3000" b="12333"/>
          <a:stretch/>
        </p:blipFill>
        <p:spPr>
          <a:xfrm>
            <a:off x="320040" y="1051560"/>
            <a:ext cx="8503920" cy="5806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050364"/>
            <a:ext cx="2907517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0030 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UTC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30 May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88913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Radar Overview – 29–30 May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74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_england_20130530013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00" t="3000" b="12333"/>
          <a:stretch/>
        </p:blipFill>
        <p:spPr>
          <a:xfrm>
            <a:off x="320040" y="1051560"/>
            <a:ext cx="8503920" cy="5806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050364"/>
            <a:ext cx="2907517" cy="52322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0130 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UTC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30 May</a:t>
            </a:r>
            <a:endParaRPr lang="en-US" sz="28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88913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Radar Overview – 29–30 May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36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4772</TotalTime>
  <Words>997</Words>
  <Application>Microsoft Macintosh PowerPoint</Application>
  <PresentationFormat>On-screen Show (4:3)</PresentationFormat>
  <Paragraphs>195</Paragraphs>
  <Slides>36</Slides>
  <Notes>17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A Multiscale Analysis of the 29 May 2013 Severe Weather Outbreak near Albany, NY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1900 UTC 29 May</vt:lpstr>
      <vt:lpstr>1900 UTC 29 May</vt:lpstr>
      <vt:lpstr>2000 UTC 29 May</vt:lpstr>
      <vt:lpstr>2000 UTC 29 May</vt:lpstr>
      <vt:lpstr>2100 UTC 29 May</vt:lpstr>
      <vt:lpstr>2300 UTC 29 May</vt:lpstr>
      <vt:lpstr>0100 UTC 30 May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DAES UAlbany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maproom3</dc:creator>
  <cp:lastModifiedBy>Ross A. Lazear</cp:lastModifiedBy>
  <cp:revision>71</cp:revision>
  <dcterms:created xsi:type="dcterms:W3CDTF">2014-03-24T17:28:32Z</dcterms:created>
  <dcterms:modified xsi:type="dcterms:W3CDTF">2014-03-24T17:29:15Z</dcterms:modified>
</cp:coreProperties>
</file>