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69" r:id="rId2"/>
    <p:sldId id="270" r:id="rId3"/>
    <p:sldId id="271" r:id="rId4"/>
    <p:sldId id="272" r:id="rId5"/>
    <p:sldId id="273" r:id="rId6"/>
    <p:sldId id="274" r:id="rId7"/>
    <p:sldId id="275" r:id="rId8"/>
    <p:sldId id="276" r:id="rId9"/>
    <p:sldId id="277" r:id="rId10"/>
    <p:sldId id="278" r:id="rId11"/>
    <p:sldId id="279" r:id="rId12"/>
    <p:sldId id="280" r:id="rId13"/>
    <p:sldId id="281" r:id="rId14"/>
    <p:sldId id="282" r:id="rId15"/>
    <p:sldId id="283" r:id="rId16"/>
    <p:sldId id="284" r:id="rId17"/>
    <p:sldId id="285" r:id="rId18"/>
    <p:sldId id="286" r:id="rId19"/>
    <p:sldId id="287" r:id="rId20"/>
    <p:sldId id="288" r:id="rId21"/>
    <p:sldId id="289" r:id="rId22"/>
    <p:sldId id="294" r:id="rId23"/>
    <p:sldId id="303" r:id="rId24"/>
    <p:sldId id="304" r:id="rId25"/>
    <p:sldId id="305" r:id="rId26"/>
    <p:sldId id="295" r:id="rId27"/>
    <p:sldId id="309" r:id="rId28"/>
    <p:sldId id="291" r:id="rId29"/>
    <p:sldId id="29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5EFF"/>
    <a:srgbClr val="00F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94694"/>
  </p:normalViewPr>
  <p:slideViewPr>
    <p:cSldViewPr snapToGrid="0" snapToObjects="1">
      <p:cViewPr varScale="1">
        <p:scale>
          <a:sx n="121" d="100"/>
          <a:sy n="121" d="100"/>
        </p:scale>
        <p:origin x="51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A3BBA8-229C-4A4F-AF05-9CB2897E8AC6}" type="datetimeFigureOut">
              <a:rPr lang="en-US" smtClean="0"/>
              <a:t>2/17/23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379726-E2D3-C14C-B62B-731CA31FDE75}" type="slidenum">
              <a:rPr lang="en-US" smtClean="0"/>
              <a:t>‹#›</a:t>
            </a:fld>
            <a:endParaRPr lang="en-US"/>
          </a:p>
        </p:txBody>
      </p:sp>
    </p:spTree>
    <p:extLst>
      <p:ext uri="{BB962C8B-B14F-4D97-AF65-F5344CB8AC3E}">
        <p14:creationId xmlns:p14="http://schemas.microsoft.com/office/powerpoint/2010/main" val="3311828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6D2E40-A860-344D-9813-A016264E844D}" type="slidenum">
              <a:rPr lang="en-US" sz="1200">
                <a:latin typeface="Calibri" charset="0"/>
              </a:rPr>
              <a:pPr eaLnBrk="1" hangingPunct="1"/>
              <a:t>1</a:t>
            </a:fld>
            <a:endParaRPr lang="en-US" sz="1200">
              <a:latin typeface="Calibri" charset="0"/>
            </a:endParaRPr>
          </a:p>
        </p:txBody>
      </p:sp>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536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a:latin typeface="Calibri" charset="0"/>
                <a:ea typeface="ＭＳ Ｐゴシック" charset="0"/>
                <a:cs typeface="ＭＳ Ｐゴシック" charset="0"/>
              </a:rPr>
              <a:t>Intro</a:t>
            </a:r>
          </a:p>
          <a:p>
            <a:pPr marL="171450" indent="-171450" eaLnBrk="1" hangingPunct="1">
              <a:spcBef>
                <a:spcPct val="0"/>
              </a:spcBef>
              <a:buFontTx/>
              <a:buChar char="•"/>
            </a:pPr>
            <a:r>
              <a:rPr lang="en-US">
                <a:latin typeface="Calibri" charset="0"/>
                <a:ea typeface="ＭＳ Ｐゴシック" charset="0"/>
                <a:cs typeface="ＭＳ Ｐゴシック" charset="0"/>
              </a:rPr>
              <a:t>Welcome &amp; congrats</a:t>
            </a:r>
          </a:p>
          <a:p>
            <a:pPr marL="171450" indent="-171450" eaLnBrk="1" hangingPunct="1">
              <a:spcBef>
                <a:spcPct val="0"/>
              </a:spcBef>
              <a:buFontTx/>
              <a:buChar char="•"/>
            </a:pPr>
            <a:r>
              <a:rPr lang="en-US">
                <a:latin typeface="Calibri" charset="0"/>
                <a:ea typeface="ＭＳ Ｐゴシック" charset="0"/>
                <a:cs typeface="ＭＳ Ｐゴシック" charset="0"/>
              </a:rPr>
              <a:t>Great community. World-class education at state-school cost</a:t>
            </a:r>
          </a:p>
        </p:txBody>
      </p:sp>
    </p:spTree>
    <p:extLst>
      <p:ext uri="{BB962C8B-B14F-4D97-AF65-F5344CB8AC3E}">
        <p14:creationId xmlns:p14="http://schemas.microsoft.com/office/powerpoint/2010/main" val="793317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6D2E40-A860-344D-9813-A016264E844D}" type="slidenum">
              <a:rPr lang="en-US" sz="1200">
                <a:latin typeface="Calibri" charset="0"/>
              </a:rPr>
              <a:pPr eaLnBrk="1" hangingPunct="1"/>
              <a:t>2</a:t>
            </a:fld>
            <a:endParaRPr lang="en-US" sz="1200">
              <a:latin typeface="Calibri" charset="0"/>
            </a:endParaRPr>
          </a:p>
        </p:txBody>
      </p:sp>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536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a:latin typeface="Calibri" charset="0"/>
                <a:ea typeface="ＭＳ Ｐゴシック" charset="0"/>
                <a:cs typeface="ＭＳ Ｐゴシック" charset="0"/>
              </a:rPr>
              <a:t>Intro</a:t>
            </a:r>
          </a:p>
          <a:p>
            <a:pPr marL="171450" indent="-171450" eaLnBrk="1" hangingPunct="1">
              <a:spcBef>
                <a:spcPct val="0"/>
              </a:spcBef>
              <a:buFontTx/>
              <a:buChar char="•"/>
            </a:pPr>
            <a:r>
              <a:rPr lang="en-US">
                <a:latin typeface="Calibri" charset="0"/>
                <a:ea typeface="ＭＳ Ｐゴシック" charset="0"/>
                <a:cs typeface="ＭＳ Ｐゴシック" charset="0"/>
              </a:rPr>
              <a:t>Welcome &amp; congrats</a:t>
            </a:r>
          </a:p>
          <a:p>
            <a:pPr marL="171450" indent="-171450" eaLnBrk="1" hangingPunct="1">
              <a:spcBef>
                <a:spcPct val="0"/>
              </a:spcBef>
              <a:buFontTx/>
              <a:buChar char="•"/>
            </a:pPr>
            <a:r>
              <a:rPr lang="en-US">
                <a:latin typeface="Calibri" charset="0"/>
                <a:ea typeface="ＭＳ Ｐゴシック" charset="0"/>
                <a:cs typeface="ＭＳ Ｐゴシック" charset="0"/>
              </a:rPr>
              <a:t>Great community. World-class education at state-school cost</a:t>
            </a:r>
          </a:p>
        </p:txBody>
      </p:sp>
    </p:spTree>
    <p:extLst>
      <p:ext uri="{BB962C8B-B14F-4D97-AF65-F5344CB8AC3E}">
        <p14:creationId xmlns:p14="http://schemas.microsoft.com/office/powerpoint/2010/main" val="295351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8F65D4-A26A-A04E-9830-40CCFC4D6233}" type="slidenum">
              <a:rPr lang="en-US" sz="1200">
                <a:latin typeface="Calibri" charset="0"/>
              </a:rPr>
              <a:pPr eaLnBrk="1" hangingPunct="1"/>
              <a:t>20</a:t>
            </a:fld>
            <a:endParaRPr lang="en-US" sz="1200">
              <a:latin typeface="Calibri" charset="0"/>
            </a:endParaRPr>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945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The bachelor of science degree in atmospheric science prepares our students in 3 fundamental areas: synoptic meteorology(how weather observations are collected, how do we forecast weather in to the future); dynamic meteorology (the physics which govern the atmosphere, how those physics are handled in computer models to make forecasts); physical meteorology (how clouds and precipitation form, how air pollution forms, why the ozone layer exists)</a:t>
            </a:r>
          </a:p>
        </p:txBody>
      </p:sp>
    </p:spTree>
    <p:extLst>
      <p:ext uri="{BB962C8B-B14F-4D97-AF65-F5344CB8AC3E}">
        <p14:creationId xmlns:p14="http://schemas.microsoft.com/office/powerpoint/2010/main" val="1183669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3394D4-F229-5B44-95EF-34E231971B7F}" type="slidenum">
              <a:rPr lang="en-US" sz="1200">
                <a:latin typeface="Calibri" charset="0"/>
              </a:rPr>
              <a:pPr eaLnBrk="1" hangingPunct="1"/>
              <a:t>21</a:t>
            </a:fld>
            <a:endParaRPr lang="en-US" sz="1200">
              <a:latin typeface="Calibri" charset="0"/>
            </a:endParaRPr>
          </a:p>
        </p:txBody>
      </p:sp>
      <p:sp>
        <p:nvSpPr>
          <p:cNvPr id="21506"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150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The bachelor of science degree in environmental science prepares our students in the core environmental issues of how humans interact with the environment around us and the use of natural resources. Our majors choose one of three concentrations: climate (what control variability of Earth’s climate (like El Nino), how climate has changed in the past and how it will change in future); biology (ecology and sustainability, which is becoming an increasingly bigger issue); geography (land-use planning and geographical information systems, how do we plan in a smarter way to minimize costs and impacts to the environment)</a:t>
            </a:r>
          </a:p>
        </p:txBody>
      </p:sp>
    </p:spTree>
    <p:extLst>
      <p:ext uri="{BB962C8B-B14F-4D97-AF65-F5344CB8AC3E}">
        <p14:creationId xmlns:p14="http://schemas.microsoft.com/office/powerpoint/2010/main" val="939279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468CAD-120F-7D4E-B328-F6137FBEAD35}" type="slidenum">
              <a:rPr lang="en-US" sz="1200">
                <a:latin typeface="Calibri" charset="0"/>
              </a:rPr>
              <a:pPr eaLnBrk="1" hangingPunct="1"/>
              <a:t>29</a:t>
            </a:fld>
            <a:endParaRPr lang="en-US" sz="1200">
              <a:latin typeface="Calibri" charset="0"/>
            </a:endParaRPr>
          </a:p>
        </p:txBody>
      </p:sp>
      <p:sp>
        <p:nvSpPr>
          <p:cNvPr id="3072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3072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What can I do with an atmospheric science of environment science degree and the answer is that there is a demand for atmospheric and environmental scientists in a variety of fields: consulting, insurance, transportation, research, planning, economics, education, media, forensics, and government.</a:t>
            </a:r>
          </a:p>
        </p:txBody>
      </p:sp>
    </p:spTree>
    <p:extLst>
      <p:ext uri="{BB962C8B-B14F-4D97-AF65-F5344CB8AC3E}">
        <p14:creationId xmlns:p14="http://schemas.microsoft.com/office/powerpoint/2010/main" val="1862154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90B73-A195-3046-DE12-89224E01DC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66A243-CEBE-78AA-AABA-F20E69308E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0CC11C-2011-71DC-6E97-84411A237785}"/>
              </a:ext>
            </a:extLst>
          </p:cNvPr>
          <p:cNvSpPr>
            <a:spLocks noGrp="1"/>
          </p:cNvSpPr>
          <p:nvPr>
            <p:ph type="dt" sz="half" idx="10"/>
          </p:nvPr>
        </p:nvSpPr>
        <p:spPr/>
        <p:txBody>
          <a:bodyPr/>
          <a:lstStyle/>
          <a:p>
            <a:fld id="{4AF90764-D9FC-D048-8D9E-3BDD779DACE5}" type="datetimeFigureOut">
              <a:rPr lang="en-US" smtClean="0"/>
              <a:t>2/17/23</a:t>
            </a:fld>
            <a:endParaRPr lang="en-US"/>
          </a:p>
        </p:txBody>
      </p:sp>
      <p:sp>
        <p:nvSpPr>
          <p:cNvPr id="5" name="Footer Placeholder 4">
            <a:extLst>
              <a:ext uri="{FF2B5EF4-FFF2-40B4-BE49-F238E27FC236}">
                <a16:creationId xmlns:a16="http://schemas.microsoft.com/office/drawing/2014/main" id="{C8FEC83A-7488-DB11-0DCB-AAF4CF9E4A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FFED6E-6C4F-685C-ED32-5417C8F624C0}"/>
              </a:ext>
            </a:extLst>
          </p:cNvPr>
          <p:cNvSpPr>
            <a:spLocks noGrp="1"/>
          </p:cNvSpPr>
          <p:nvPr>
            <p:ph type="sldNum" sz="quarter" idx="12"/>
          </p:nvPr>
        </p:nvSpPr>
        <p:spPr/>
        <p:txBody>
          <a:bodyPr/>
          <a:lstStyle/>
          <a:p>
            <a:fld id="{872D84D3-5AB9-6342-B91F-C51AEC2732CE}" type="slidenum">
              <a:rPr lang="en-US" smtClean="0"/>
              <a:t>‹#›</a:t>
            </a:fld>
            <a:endParaRPr lang="en-US"/>
          </a:p>
        </p:txBody>
      </p:sp>
    </p:spTree>
    <p:extLst>
      <p:ext uri="{BB962C8B-B14F-4D97-AF65-F5344CB8AC3E}">
        <p14:creationId xmlns:p14="http://schemas.microsoft.com/office/powerpoint/2010/main" val="2590342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750CC-BBB8-B32B-A4BE-E5ED6EFDE4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8FEB0E-1694-8040-00B1-8DC50F8D5C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98BF18-F497-D229-E083-97C8BFD0DE5A}"/>
              </a:ext>
            </a:extLst>
          </p:cNvPr>
          <p:cNvSpPr>
            <a:spLocks noGrp="1"/>
          </p:cNvSpPr>
          <p:nvPr>
            <p:ph type="dt" sz="half" idx="10"/>
          </p:nvPr>
        </p:nvSpPr>
        <p:spPr/>
        <p:txBody>
          <a:bodyPr/>
          <a:lstStyle/>
          <a:p>
            <a:fld id="{4AF90764-D9FC-D048-8D9E-3BDD779DACE5}" type="datetimeFigureOut">
              <a:rPr lang="en-US" smtClean="0"/>
              <a:t>2/17/23</a:t>
            </a:fld>
            <a:endParaRPr lang="en-US"/>
          </a:p>
        </p:txBody>
      </p:sp>
      <p:sp>
        <p:nvSpPr>
          <p:cNvPr id="5" name="Footer Placeholder 4">
            <a:extLst>
              <a:ext uri="{FF2B5EF4-FFF2-40B4-BE49-F238E27FC236}">
                <a16:creationId xmlns:a16="http://schemas.microsoft.com/office/drawing/2014/main" id="{098C7761-18FD-7146-AF45-5DFF130897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A98EF9-E0B7-7E03-7C81-8CD2B452B89D}"/>
              </a:ext>
            </a:extLst>
          </p:cNvPr>
          <p:cNvSpPr>
            <a:spLocks noGrp="1"/>
          </p:cNvSpPr>
          <p:nvPr>
            <p:ph type="sldNum" sz="quarter" idx="12"/>
          </p:nvPr>
        </p:nvSpPr>
        <p:spPr/>
        <p:txBody>
          <a:bodyPr/>
          <a:lstStyle/>
          <a:p>
            <a:fld id="{872D84D3-5AB9-6342-B91F-C51AEC2732CE}" type="slidenum">
              <a:rPr lang="en-US" smtClean="0"/>
              <a:t>‹#›</a:t>
            </a:fld>
            <a:endParaRPr lang="en-US"/>
          </a:p>
        </p:txBody>
      </p:sp>
    </p:spTree>
    <p:extLst>
      <p:ext uri="{BB962C8B-B14F-4D97-AF65-F5344CB8AC3E}">
        <p14:creationId xmlns:p14="http://schemas.microsoft.com/office/powerpoint/2010/main" val="453666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B7C63D-6102-E8A0-A64F-D804176C96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33A30B-9161-4FA9-CD82-178F468842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038074-9843-64E2-0245-F1AF2A71ECA9}"/>
              </a:ext>
            </a:extLst>
          </p:cNvPr>
          <p:cNvSpPr>
            <a:spLocks noGrp="1"/>
          </p:cNvSpPr>
          <p:nvPr>
            <p:ph type="dt" sz="half" idx="10"/>
          </p:nvPr>
        </p:nvSpPr>
        <p:spPr/>
        <p:txBody>
          <a:bodyPr/>
          <a:lstStyle/>
          <a:p>
            <a:fld id="{4AF90764-D9FC-D048-8D9E-3BDD779DACE5}" type="datetimeFigureOut">
              <a:rPr lang="en-US" smtClean="0"/>
              <a:t>2/17/23</a:t>
            </a:fld>
            <a:endParaRPr lang="en-US"/>
          </a:p>
        </p:txBody>
      </p:sp>
      <p:sp>
        <p:nvSpPr>
          <p:cNvPr id="5" name="Footer Placeholder 4">
            <a:extLst>
              <a:ext uri="{FF2B5EF4-FFF2-40B4-BE49-F238E27FC236}">
                <a16:creationId xmlns:a16="http://schemas.microsoft.com/office/drawing/2014/main" id="{CE1D7DBF-CE6D-CA6E-E918-F46BB4F2DF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AF89E-204E-A417-2FCC-07547A3B7374}"/>
              </a:ext>
            </a:extLst>
          </p:cNvPr>
          <p:cNvSpPr>
            <a:spLocks noGrp="1"/>
          </p:cNvSpPr>
          <p:nvPr>
            <p:ph type="sldNum" sz="quarter" idx="12"/>
          </p:nvPr>
        </p:nvSpPr>
        <p:spPr/>
        <p:txBody>
          <a:bodyPr/>
          <a:lstStyle/>
          <a:p>
            <a:fld id="{872D84D3-5AB9-6342-B91F-C51AEC2732CE}" type="slidenum">
              <a:rPr lang="en-US" smtClean="0"/>
              <a:t>‹#›</a:t>
            </a:fld>
            <a:endParaRPr lang="en-US"/>
          </a:p>
        </p:txBody>
      </p:sp>
    </p:spTree>
    <p:extLst>
      <p:ext uri="{BB962C8B-B14F-4D97-AF65-F5344CB8AC3E}">
        <p14:creationId xmlns:p14="http://schemas.microsoft.com/office/powerpoint/2010/main" val="603682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BCD01-833D-2839-07D8-7C6E707F8C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89700F-E29A-C3DB-6041-F2B1FF60DF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E90E3B-189C-781B-21B0-46E396169EA5}"/>
              </a:ext>
            </a:extLst>
          </p:cNvPr>
          <p:cNvSpPr>
            <a:spLocks noGrp="1"/>
          </p:cNvSpPr>
          <p:nvPr>
            <p:ph type="dt" sz="half" idx="10"/>
          </p:nvPr>
        </p:nvSpPr>
        <p:spPr/>
        <p:txBody>
          <a:bodyPr/>
          <a:lstStyle/>
          <a:p>
            <a:fld id="{4AF90764-D9FC-D048-8D9E-3BDD779DACE5}" type="datetimeFigureOut">
              <a:rPr lang="en-US" smtClean="0"/>
              <a:t>2/17/23</a:t>
            </a:fld>
            <a:endParaRPr lang="en-US"/>
          </a:p>
        </p:txBody>
      </p:sp>
      <p:sp>
        <p:nvSpPr>
          <p:cNvPr id="5" name="Footer Placeholder 4">
            <a:extLst>
              <a:ext uri="{FF2B5EF4-FFF2-40B4-BE49-F238E27FC236}">
                <a16:creationId xmlns:a16="http://schemas.microsoft.com/office/drawing/2014/main" id="{06382FC9-F599-1163-DDE3-9199B0F773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397D14-2E78-9E41-F4A1-EA462645926F}"/>
              </a:ext>
            </a:extLst>
          </p:cNvPr>
          <p:cNvSpPr>
            <a:spLocks noGrp="1"/>
          </p:cNvSpPr>
          <p:nvPr>
            <p:ph type="sldNum" sz="quarter" idx="12"/>
          </p:nvPr>
        </p:nvSpPr>
        <p:spPr/>
        <p:txBody>
          <a:bodyPr/>
          <a:lstStyle/>
          <a:p>
            <a:fld id="{872D84D3-5AB9-6342-B91F-C51AEC2732CE}" type="slidenum">
              <a:rPr lang="en-US" smtClean="0"/>
              <a:t>‹#›</a:t>
            </a:fld>
            <a:endParaRPr lang="en-US"/>
          </a:p>
        </p:txBody>
      </p:sp>
    </p:spTree>
    <p:extLst>
      <p:ext uri="{BB962C8B-B14F-4D97-AF65-F5344CB8AC3E}">
        <p14:creationId xmlns:p14="http://schemas.microsoft.com/office/powerpoint/2010/main" val="4252345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F8B9A-8BBA-BB15-F466-B52B9DF8D6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DFAB5F-AB66-4F22-7D7B-3AD176D6CF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2CEC15-A9F6-D0DD-549D-3B6E87373DC0}"/>
              </a:ext>
            </a:extLst>
          </p:cNvPr>
          <p:cNvSpPr>
            <a:spLocks noGrp="1"/>
          </p:cNvSpPr>
          <p:nvPr>
            <p:ph type="dt" sz="half" idx="10"/>
          </p:nvPr>
        </p:nvSpPr>
        <p:spPr/>
        <p:txBody>
          <a:bodyPr/>
          <a:lstStyle/>
          <a:p>
            <a:fld id="{4AF90764-D9FC-D048-8D9E-3BDD779DACE5}" type="datetimeFigureOut">
              <a:rPr lang="en-US" smtClean="0"/>
              <a:t>2/17/23</a:t>
            </a:fld>
            <a:endParaRPr lang="en-US"/>
          </a:p>
        </p:txBody>
      </p:sp>
      <p:sp>
        <p:nvSpPr>
          <p:cNvPr id="5" name="Footer Placeholder 4">
            <a:extLst>
              <a:ext uri="{FF2B5EF4-FFF2-40B4-BE49-F238E27FC236}">
                <a16:creationId xmlns:a16="http://schemas.microsoft.com/office/drawing/2014/main" id="{B3684422-A7E8-AF11-4EC0-9DF98F6A3D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E6D2B-9536-0A57-34D8-E0BB1A0DB733}"/>
              </a:ext>
            </a:extLst>
          </p:cNvPr>
          <p:cNvSpPr>
            <a:spLocks noGrp="1"/>
          </p:cNvSpPr>
          <p:nvPr>
            <p:ph type="sldNum" sz="quarter" idx="12"/>
          </p:nvPr>
        </p:nvSpPr>
        <p:spPr/>
        <p:txBody>
          <a:bodyPr/>
          <a:lstStyle/>
          <a:p>
            <a:fld id="{872D84D3-5AB9-6342-B91F-C51AEC2732CE}" type="slidenum">
              <a:rPr lang="en-US" smtClean="0"/>
              <a:t>‹#›</a:t>
            </a:fld>
            <a:endParaRPr lang="en-US"/>
          </a:p>
        </p:txBody>
      </p:sp>
    </p:spTree>
    <p:extLst>
      <p:ext uri="{BB962C8B-B14F-4D97-AF65-F5344CB8AC3E}">
        <p14:creationId xmlns:p14="http://schemas.microsoft.com/office/powerpoint/2010/main" val="2517957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488A9-E917-2ADA-3893-3A4C9633D9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088729-0F60-F47E-0CA5-1B9DBBB1AA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FF305B-52CC-A7BD-34EC-4BF28C297E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E3A9A8-BE5E-9F66-5910-B5BC4601EA30}"/>
              </a:ext>
            </a:extLst>
          </p:cNvPr>
          <p:cNvSpPr>
            <a:spLocks noGrp="1"/>
          </p:cNvSpPr>
          <p:nvPr>
            <p:ph type="dt" sz="half" idx="10"/>
          </p:nvPr>
        </p:nvSpPr>
        <p:spPr/>
        <p:txBody>
          <a:bodyPr/>
          <a:lstStyle/>
          <a:p>
            <a:fld id="{4AF90764-D9FC-D048-8D9E-3BDD779DACE5}" type="datetimeFigureOut">
              <a:rPr lang="en-US" smtClean="0"/>
              <a:t>2/17/23</a:t>
            </a:fld>
            <a:endParaRPr lang="en-US"/>
          </a:p>
        </p:txBody>
      </p:sp>
      <p:sp>
        <p:nvSpPr>
          <p:cNvPr id="6" name="Footer Placeholder 5">
            <a:extLst>
              <a:ext uri="{FF2B5EF4-FFF2-40B4-BE49-F238E27FC236}">
                <a16:creationId xmlns:a16="http://schemas.microsoft.com/office/drawing/2014/main" id="{68843CDC-AD66-18F1-C5AA-73A6DE2772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12B27C-28A9-A512-0E01-C172DA98391B}"/>
              </a:ext>
            </a:extLst>
          </p:cNvPr>
          <p:cNvSpPr>
            <a:spLocks noGrp="1"/>
          </p:cNvSpPr>
          <p:nvPr>
            <p:ph type="sldNum" sz="quarter" idx="12"/>
          </p:nvPr>
        </p:nvSpPr>
        <p:spPr/>
        <p:txBody>
          <a:bodyPr/>
          <a:lstStyle/>
          <a:p>
            <a:fld id="{872D84D3-5AB9-6342-B91F-C51AEC2732CE}" type="slidenum">
              <a:rPr lang="en-US" smtClean="0"/>
              <a:t>‹#›</a:t>
            </a:fld>
            <a:endParaRPr lang="en-US"/>
          </a:p>
        </p:txBody>
      </p:sp>
    </p:spTree>
    <p:extLst>
      <p:ext uri="{BB962C8B-B14F-4D97-AF65-F5344CB8AC3E}">
        <p14:creationId xmlns:p14="http://schemas.microsoft.com/office/powerpoint/2010/main" val="1973013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F9C1B-378C-B663-6527-8EEBAE75BF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9B3A62-4126-AA88-374A-E51F304D7C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EF940E-2171-E22D-AE43-D9BF766CC3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6F72E0-E8C9-4980-DB94-6E10430C2F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F4292A-B865-412D-53BA-8A5F024B73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654BA8-20A6-EE4E-6D20-97504DF17AB9}"/>
              </a:ext>
            </a:extLst>
          </p:cNvPr>
          <p:cNvSpPr>
            <a:spLocks noGrp="1"/>
          </p:cNvSpPr>
          <p:nvPr>
            <p:ph type="dt" sz="half" idx="10"/>
          </p:nvPr>
        </p:nvSpPr>
        <p:spPr/>
        <p:txBody>
          <a:bodyPr/>
          <a:lstStyle/>
          <a:p>
            <a:fld id="{4AF90764-D9FC-D048-8D9E-3BDD779DACE5}" type="datetimeFigureOut">
              <a:rPr lang="en-US" smtClean="0"/>
              <a:t>2/17/23</a:t>
            </a:fld>
            <a:endParaRPr lang="en-US"/>
          </a:p>
        </p:txBody>
      </p:sp>
      <p:sp>
        <p:nvSpPr>
          <p:cNvPr id="8" name="Footer Placeholder 7">
            <a:extLst>
              <a:ext uri="{FF2B5EF4-FFF2-40B4-BE49-F238E27FC236}">
                <a16:creationId xmlns:a16="http://schemas.microsoft.com/office/drawing/2014/main" id="{8CBE6860-1205-C836-6B84-03534E236A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4F766F-BDA2-9888-639C-0A8608EF7ABB}"/>
              </a:ext>
            </a:extLst>
          </p:cNvPr>
          <p:cNvSpPr>
            <a:spLocks noGrp="1"/>
          </p:cNvSpPr>
          <p:nvPr>
            <p:ph type="sldNum" sz="quarter" idx="12"/>
          </p:nvPr>
        </p:nvSpPr>
        <p:spPr/>
        <p:txBody>
          <a:bodyPr/>
          <a:lstStyle/>
          <a:p>
            <a:fld id="{872D84D3-5AB9-6342-B91F-C51AEC2732CE}" type="slidenum">
              <a:rPr lang="en-US" smtClean="0"/>
              <a:t>‹#›</a:t>
            </a:fld>
            <a:endParaRPr lang="en-US"/>
          </a:p>
        </p:txBody>
      </p:sp>
    </p:spTree>
    <p:extLst>
      <p:ext uri="{BB962C8B-B14F-4D97-AF65-F5344CB8AC3E}">
        <p14:creationId xmlns:p14="http://schemas.microsoft.com/office/powerpoint/2010/main" val="1249428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CD7CB-E568-168E-97E6-A578AB42A0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CA600C-ADCE-799F-2FAE-92F7654692A7}"/>
              </a:ext>
            </a:extLst>
          </p:cNvPr>
          <p:cNvSpPr>
            <a:spLocks noGrp="1"/>
          </p:cNvSpPr>
          <p:nvPr>
            <p:ph type="dt" sz="half" idx="10"/>
          </p:nvPr>
        </p:nvSpPr>
        <p:spPr/>
        <p:txBody>
          <a:bodyPr/>
          <a:lstStyle/>
          <a:p>
            <a:fld id="{4AF90764-D9FC-D048-8D9E-3BDD779DACE5}" type="datetimeFigureOut">
              <a:rPr lang="en-US" smtClean="0"/>
              <a:t>2/17/23</a:t>
            </a:fld>
            <a:endParaRPr lang="en-US"/>
          </a:p>
        </p:txBody>
      </p:sp>
      <p:sp>
        <p:nvSpPr>
          <p:cNvPr id="4" name="Footer Placeholder 3">
            <a:extLst>
              <a:ext uri="{FF2B5EF4-FFF2-40B4-BE49-F238E27FC236}">
                <a16:creationId xmlns:a16="http://schemas.microsoft.com/office/drawing/2014/main" id="{8F1BD509-2850-B13F-AE44-622DD49CB9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7AF578-AB00-28FC-39C0-FA0DF5073AF8}"/>
              </a:ext>
            </a:extLst>
          </p:cNvPr>
          <p:cNvSpPr>
            <a:spLocks noGrp="1"/>
          </p:cNvSpPr>
          <p:nvPr>
            <p:ph type="sldNum" sz="quarter" idx="12"/>
          </p:nvPr>
        </p:nvSpPr>
        <p:spPr/>
        <p:txBody>
          <a:bodyPr/>
          <a:lstStyle/>
          <a:p>
            <a:fld id="{872D84D3-5AB9-6342-B91F-C51AEC2732CE}" type="slidenum">
              <a:rPr lang="en-US" smtClean="0"/>
              <a:t>‹#›</a:t>
            </a:fld>
            <a:endParaRPr lang="en-US"/>
          </a:p>
        </p:txBody>
      </p:sp>
    </p:spTree>
    <p:extLst>
      <p:ext uri="{BB962C8B-B14F-4D97-AF65-F5344CB8AC3E}">
        <p14:creationId xmlns:p14="http://schemas.microsoft.com/office/powerpoint/2010/main" val="2242571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F08153-4D6C-0C81-C20A-9D445C0819D3}"/>
              </a:ext>
            </a:extLst>
          </p:cNvPr>
          <p:cNvSpPr>
            <a:spLocks noGrp="1"/>
          </p:cNvSpPr>
          <p:nvPr>
            <p:ph type="dt" sz="half" idx="10"/>
          </p:nvPr>
        </p:nvSpPr>
        <p:spPr/>
        <p:txBody>
          <a:bodyPr/>
          <a:lstStyle/>
          <a:p>
            <a:fld id="{4AF90764-D9FC-D048-8D9E-3BDD779DACE5}" type="datetimeFigureOut">
              <a:rPr lang="en-US" smtClean="0"/>
              <a:t>2/17/23</a:t>
            </a:fld>
            <a:endParaRPr lang="en-US"/>
          </a:p>
        </p:txBody>
      </p:sp>
      <p:sp>
        <p:nvSpPr>
          <p:cNvPr id="3" name="Footer Placeholder 2">
            <a:extLst>
              <a:ext uri="{FF2B5EF4-FFF2-40B4-BE49-F238E27FC236}">
                <a16:creationId xmlns:a16="http://schemas.microsoft.com/office/drawing/2014/main" id="{833AE916-7CF2-44D9-E41F-54C32199EB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636B37-9B42-8155-61AA-FBA50240909B}"/>
              </a:ext>
            </a:extLst>
          </p:cNvPr>
          <p:cNvSpPr>
            <a:spLocks noGrp="1"/>
          </p:cNvSpPr>
          <p:nvPr>
            <p:ph type="sldNum" sz="quarter" idx="12"/>
          </p:nvPr>
        </p:nvSpPr>
        <p:spPr/>
        <p:txBody>
          <a:bodyPr/>
          <a:lstStyle/>
          <a:p>
            <a:fld id="{872D84D3-5AB9-6342-B91F-C51AEC2732CE}" type="slidenum">
              <a:rPr lang="en-US" smtClean="0"/>
              <a:t>‹#›</a:t>
            </a:fld>
            <a:endParaRPr lang="en-US"/>
          </a:p>
        </p:txBody>
      </p:sp>
    </p:spTree>
    <p:extLst>
      <p:ext uri="{BB962C8B-B14F-4D97-AF65-F5344CB8AC3E}">
        <p14:creationId xmlns:p14="http://schemas.microsoft.com/office/powerpoint/2010/main" val="3405257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3F0C6-D76E-E306-EAAF-879B999408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4B20B6-135B-D174-FEE3-770597EE12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11867E-BF8B-FBE8-226B-16DDB02161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1489DD-857F-6B87-B365-ED33E1AB7E8D}"/>
              </a:ext>
            </a:extLst>
          </p:cNvPr>
          <p:cNvSpPr>
            <a:spLocks noGrp="1"/>
          </p:cNvSpPr>
          <p:nvPr>
            <p:ph type="dt" sz="half" idx="10"/>
          </p:nvPr>
        </p:nvSpPr>
        <p:spPr/>
        <p:txBody>
          <a:bodyPr/>
          <a:lstStyle/>
          <a:p>
            <a:fld id="{4AF90764-D9FC-D048-8D9E-3BDD779DACE5}" type="datetimeFigureOut">
              <a:rPr lang="en-US" smtClean="0"/>
              <a:t>2/17/23</a:t>
            </a:fld>
            <a:endParaRPr lang="en-US"/>
          </a:p>
        </p:txBody>
      </p:sp>
      <p:sp>
        <p:nvSpPr>
          <p:cNvPr id="6" name="Footer Placeholder 5">
            <a:extLst>
              <a:ext uri="{FF2B5EF4-FFF2-40B4-BE49-F238E27FC236}">
                <a16:creationId xmlns:a16="http://schemas.microsoft.com/office/drawing/2014/main" id="{D21F2ED3-B155-EE81-4080-71CF9DDEED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34CFB3-D9E2-4BDB-74DF-DDB1E7774227}"/>
              </a:ext>
            </a:extLst>
          </p:cNvPr>
          <p:cNvSpPr>
            <a:spLocks noGrp="1"/>
          </p:cNvSpPr>
          <p:nvPr>
            <p:ph type="sldNum" sz="quarter" idx="12"/>
          </p:nvPr>
        </p:nvSpPr>
        <p:spPr/>
        <p:txBody>
          <a:bodyPr/>
          <a:lstStyle/>
          <a:p>
            <a:fld id="{872D84D3-5AB9-6342-B91F-C51AEC2732CE}" type="slidenum">
              <a:rPr lang="en-US" smtClean="0"/>
              <a:t>‹#›</a:t>
            </a:fld>
            <a:endParaRPr lang="en-US"/>
          </a:p>
        </p:txBody>
      </p:sp>
    </p:spTree>
    <p:extLst>
      <p:ext uri="{BB962C8B-B14F-4D97-AF65-F5344CB8AC3E}">
        <p14:creationId xmlns:p14="http://schemas.microsoft.com/office/powerpoint/2010/main" val="2634278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AA894-7ED1-0DC5-61FE-139231547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D46BB9-BCAC-C6E4-6E3C-16F22664D6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FCD9A6-D66D-629A-BBAE-D503E71FF9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1EF9CE-38AD-AF0E-B57F-C61EDB2D735D}"/>
              </a:ext>
            </a:extLst>
          </p:cNvPr>
          <p:cNvSpPr>
            <a:spLocks noGrp="1"/>
          </p:cNvSpPr>
          <p:nvPr>
            <p:ph type="dt" sz="half" idx="10"/>
          </p:nvPr>
        </p:nvSpPr>
        <p:spPr/>
        <p:txBody>
          <a:bodyPr/>
          <a:lstStyle/>
          <a:p>
            <a:fld id="{4AF90764-D9FC-D048-8D9E-3BDD779DACE5}" type="datetimeFigureOut">
              <a:rPr lang="en-US" smtClean="0"/>
              <a:t>2/17/23</a:t>
            </a:fld>
            <a:endParaRPr lang="en-US"/>
          </a:p>
        </p:txBody>
      </p:sp>
      <p:sp>
        <p:nvSpPr>
          <p:cNvPr id="6" name="Footer Placeholder 5">
            <a:extLst>
              <a:ext uri="{FF2B5EF4-FFF2-40B4-BE49-F238E27FC236}">
                <a16:creationId xmlns:a16="http://schemas.microsoft.com/office/drawing/2014/main" id="{F8BBDEB8-A85A-605E-4306-999D220B49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64BED9-4671-E324-A39C-57EE23604635}"/>
              </a:ext>
            </a:extLst>
          </p:cNvPr>
          <p:cNvSpPr>
            <a:spLocks noGrp="1"/>
          </p:cNvSpPr>
          <p:nvPr>
            <p:ph type="sldNum" sz="quarter" idx="12"/>
          </p:nvPr>
        </p:nvSpPr>
        <p:spPr/>
        <p:txBody>
          <a:bodyPr/>
          <a:lstStyle/>
          <a:p>
            <a:fld id="{872D84D3-5AB9-6342-B91F-C51AEC2732CE}" type="slidenum">
              <a:rPr lang="en-US" smtClean="0"/>
              <a:t>‹#›</a:t>
            </a:fld>
            <a:endParaRPr lang="en-US"/>
          </a:p>
        </p:txBody>
      </p:sp>
    </p:spTree>
    <p:extLst>
      <p:ext uri="{BB962C8B-B14F-4D97-AF65-F5344CB8AC3E}">
        <p14:creationId xmlns:p14="http://schemas.microsoft.com/office/powerpoint/2010/main" val="2898350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sharpenSoften amount="48000"/>
                    </a14:imgEffect>
                    <a14:imgEffect>
                      <a14:colorTemperature colorTemp="6630"/>
                    </a14:imgEffect>
                    <a14:imgEffect>
                      <a14:saturation sat="231000"/>
                    </a14:imgEffect>
                    <a14:imgEffect>
                      <a14:brightnessContrast bright="-64000" contrast="-13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E68CB7-3D5B-CA6F-5208-913BE4E0AE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0DB765-4FE8-6AD6-250D-F5D09D5E13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99F7F9-2204-D33E-F81A-AC3AF9E5AD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F90764-D9FC-D048-8D9E-3BDD779DACE5}" type="datetimeFigureOut">
              <a:rPr lang="en-US" smtClean="0"/>
              <a:t>2/17/23</a:t>
            </a:fld>
            <a:endParaRPr lang="en-US"/>
          </a:p>
        </p:txBody>
      </p:sp>
      <p:sp>
        <p:nvSpPr>
          <p:cNvPr id="5" name="Footer Placeholder 4">
            <a:extLst>
              <a:ext uri="{FF2B5EF4-FFF2-40B4-BE49-F238E27FC236}">
                <a16:creationId xmlns:a16="http://schemas.microsoft.com/office/drawing/2014/main" id="{4553C4F6-7F9E-D7CA-3F35-CE165313CF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5AE902-15E0-CCA6-26D6-71DD5E43C1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2D84D3-5AB9-6342-B91F-C51AEC2732CE}" type="slidenum">
              <a:rPr lang="en-US" smtClean="0"/>
              <a:t>‹#›</a:t>
            </a:fld>
            <a:endParaRPr lang="en-US"/>
          </a:p>
        </p:txBody>
      </p:sp>
    </p:spTree>
    <p:extLst>
      <p:ext uri="{BB962C8B-B14F-4D97-AF65-F5344CB8AC3E}">
        <p14:creationId xmlns:p14="http://schemas.microsoft.com/office/powerpoint/2010/main" val="2091110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1.jpg"/><Relationship Id="rId1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2.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jpeg"/><Relationship Id="rId4" Type="http://schemas.openxmlformats.org/officeDocument/2006/relationships/image" Target="../media/image3.jpg"/><Relationship Id="rId9" Type="http://schemas.openxmlformats.org/officeDocument/2006/relationships/image" Target="../media/image8.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1.jp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2.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jpeg"/><Relationship Id="rId4" Type="http://schemas.openxmlformats.org/officeDocument/2006/relationships/image" Target="../media/image3.jpg"/><Relationship Id="rId9" Type="http://schemas.openxmlformats.org/officeDocument/2006/relationships/image" Target="../media/image8.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9.png"/><Relationship Id="rId7"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4.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1.xml"/><Relationship Id="rId5" Type="http://schemas.openxmlformats.org/officeDocument/2006/relationships/hyperlink" Target="mailto:jminder@Albany.edu" TargetMode="External"/><Relationship Id="rId4" Type="http://schemas.openxmlformats.org/officeDocument/2006/relationships/hyperlink" Target="mailto:rlazear@albany.edu"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57.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6.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50.png"/><Relationship Id="rId10" Type="http://schemas.openxmlformats.org/officeDocument/2006/relationships/image" Target="../media/image54.jpg"/><Relationship Id="rId4" Type="http://schemas.openxmlformats.org/officeDocument/2006/relationships/image" Target="../media/image49.png"/><Relationship Id="rId9" Type="http://schemas.openxmlformats.org/officeDocument/2006/relationships/image" Target="../media/image53.png"/></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pn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0"/>
            <a:ext cx="9144000" cy="6858000"/>
          </a:xfrm>
          <a:prstGeom prst="rect">
            <a:avLst/>
          </a:prstGeom>
          <a:solidFill>
            <a:srgbClr val="280C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 name="Picture 26"/>
          <p:cNvPicPr>
            <a:picLocks noChangeAspect="1"/>
          </p:cNvPicPr>
          <p:nvPr/>
        </p:nvPicPr>
        <p:blipFill rotWithShape="1">
          <a:blip r:embed="rId3"/>
          <a:srcRect l="10746" r="2338"/>
          <a:stretch/>
        </p:blipFill>
        <p:spPr>
          <a:xfrm>
            <a:off x="7467601" y="5760720"/>
            <a:ext cx="1821941" cy="1097280"/>
          </a:xfrm>
          <a:prstGeom prst="rect">
            <a:avLst/>
          </a:prstGeom>
          <a:solidFill>
            <a:srgbClr val="660066"/>
          </a:solidFill>
        </p:spPr>
      </p:pic>
      <p:pic>
        <p:nvPicPr>
          <p:cNvPr id="11" name="Picture 10" descr="PHOTO-2019-09-17-16-54-51.jpg"/>
          <p:cNvPicPr>
            <a:picLocks noChangeAspect="1"/>
          </p:cNvPicPr>
          <p:nvPr/>
        </p:nvPicPr>
        <p:blipFill rotWithShape="1">
          <a:blip r:embed="rId4">
            <a:extLst>
              <a:ext uri="{28A0092B-C50C-407E-A947-70E740481C1C}">
                <a14:useLocalDpi xmlns:a14="http://schemas.microsoft.com/office/drawing/2010/main" val="0"/>
              </a:ext>
            </a:extLst>
          </a:blip>
          <a:srcRect l="9898" t="20180" r="15618" b="33769"/>
          <a:stretch/>
        </p:blipFill>
        <p:spPr>
          <a:xfrm>
            <a:off x="6477000" y="5742432"/>
            <a:ext cx="1365504" cy="1115568"/>
          </a:xfrm>
          <a:prstGeom prst="rect">
            <a:avLst/>
          </a:prstGeom>
        </p:spPr>
      </p:pic>
      <p:pic>
        <p:nvPicPr>
          <p:cNvPr id="2" name="Picture 1"/>
          <p:cNvPicPr>
            <a:picLocks noChangeAspect="1"/>
          </p:cNvPicPr>
          <p:nvPr/>
        </p:nvPicPr>
        <p:blipFill>
          <a:blip r:embed="rId5"/>
          <a:stretch>
            <a:fillRect/>
          </a:stretch>
        </p:blipFill>
        <p:spPr>
          <a:xfrm>
            <a:off x="1524000" y="-1"/>
            <a:ext cx="9144000" cy="2474707"/>
          </a:xfrm>
          <a:prstGeom prst="rect">
            <a:avLst/>
          </a:prstGeom>
        </p:spPr>
      </p:pic>
      <p:pic>
        <p:nvPicPr>
          <p:cNvPr id="14" name="Picture 13" descr="Screen Shot 2013-04-17 at 2.33.48 PM.png"/>
          <p:cNvPicPr>
            <a:picLocks noChangeAspect="1"/>
          </p:cNvPicPr>
          <p:nvPr/>
        </p:nvPicPr>
        <p:blipFill rotWithShape="1">
          <a:blip r:embed="rId6">
            <a:extLst>
              <a:ext uri="{28A0092B-C50C-407E-A947-70E740481C1C}">
                <a14:useLocalDpi xmlns:a14="http://schemas.microsoft.com/office/drawing/2010/main" val="0"/>
              </a:ext>
            </a:extLst>
          </a:blip>
          <a:srcRect l="13733"/>
          <a:stretch/>
        </p:blipFill>
        <p:spPr>
          <a:xfrm>
            <a:off x="9206946" y="4722990"/>
            <a:ext cx="1455304" cy="1068211"/>
          </a:xfrm>
          <a:prstGeom prst="rect">
            <a:avLst/>
          </a:prstGeom>
          <a:solidFill>
            <a:srgbClr val="660066"/>
          </a:solidFill>
        </p:spPr>
      </p:pic>
      <p:pic>
        <p:nvPicPr>
          <p:cNvPr id="20" name="Picture 19"/>
          <p:cNvPicPr>
            <a:picLocks noChangeAspect="1"/>
          </p:cNvPicPr>
          <p:nvPr/>
        </p:nvPicPr>
        <p:blipFill rotWithShape="1">
          <a:blip r:embed="rId7"/>
          <a:srcRect t="13395" b="19132"/>
          <a:stretch/>
        </p:blipFill>
        <p:spPr>
          <a:xfrm>
            <a:off x="6464393" y="2532249"/>
            <a:ext cx="1458381" cy="1099560"/>
          </a:xfrm>
          <a:prstGeom prst="rect">
            <a:avLst/>
          </a:prstGeom>
          <a:solidFill>
            <a:srgbClr val="660066"/>
          </a:solidFill>
        </p:spPr>
      </p:pic>
      <p:pic>
        <p:nvPicPr>
          <p:cNvPr id="21" name="Picture 20" descr="photo5_resized.jpg"/>
          <p:cNvPicPr>
            <a:picLocks noChangeAspect="1"/>
          </p:cNvPicPr>
          <p:nvPr/>
        </p:nvPicPr>
        <p:blipFill rotWithShape="1">
          <a:blip r:embed="rId8">
            <a:extLst>
              <a:ext uri="{28A0092B-C50C-407E-A947-70E740481C1C}">
                <a14:useLocalDpi xmlns:a14="http://schemas.microsoft.com/office/drawing/2010/main" val="0"/>
              </a:ext>
            </a:extLst>
          </a:blip>
          <a:srcRect l="15790" t="14330"/>
          <a:stretch/>
        </p:blipFill>
        <p:spPr>
          <a:xfrm>
            <a:off x="6464393" y="4691112"/>
            <a:ext cx="1623421" cy="1097280"/>
          </a:xfrm>
          <a:prstGeom prst="rect">
            <a:avLst/>
          </a:prstGeom>
          <a:solidFill>
            <a:srgbClr val="660066"/>
          </a:solidFill>
        </p:spPr>
      </p:pic>
      <p:pic>
        <p:nvPicPr>
          <p:cNvPr id="25" name="Picture 24" descr="image046.png"/>
          <p:cNvPicPr>
            <a:picLocks noChangeAspect="1"/>
          </p:cNvPicPr>
          <p:nvPr/>
        </p:nvPicPr>
        <p:blipFill rotWithShape="1">
          <a:blip r:embed="rId9">
            <a:extLst>
              <a:ext uri="{28A0092B-C50C-407E-A947-70E740481C1C}">
                <a14:useLocalDpi xmlns:a14="http://schemas.microsoft.com/office/drawing/2010/main" val="0"/>
              </a:ext>
            </a:extLst>
          </a:blip>
          <a:srcRect l="8455" r="25898" b="29463"/>
          <a:stretch/>
        </p:blipFill>
        <p:spPr>
          <a:xfrm>
            <a:off x="9222930" y="3581400"/>
            <a:ext cx="1447800" cy="1168570"/>
          </a:xfrm>
          <a:prstGeom prst="rect">
            <a:avLst/>
          </a:prstGeom>
          <a:solidFill>
            <a:srgbClr val="660066"/>
          </a:solidFill>
          <a:effectLst/>
        </p:spPr>
      </p:pic>
      <p:pic>
        <p:nvPicPr>
          <p:cNvPr id="28" name="Picture 27" descr="Screen Shot 2013-04-17 at 3.39.03 PM.png"/>
          <p:cNvPicPr>
            <a:picLocks noChangeAspect="1"/>
          </p:cNvPicPr>
          <p:nvPr/>
        </p:nvPicPr>
        <p:blipFill rotWithShape="1">
          <a:blip r:embed="rId10">
            <a:extLst>
              <a:ext uri="{BEBA8EAE-BF5A-486C-A8C5-ECC9F3942E4B}">
                <a14:imgProps xmlns:a14="http://schemas.microsoft.com/office/drawing/2010/main">
                  <a14:imgLayer r:embed="rId11">
                    <a14:imgEffect>
                      <a14:colorTemperature colorTemp="8800"/>
                    </a14:imgEffect>
                    <a14:imgEffect>
                      <a14:saturation sat="300000"/>
                    </a14:imgEffect>
                  </a14:imgLayer>
                </a14:imgProps>
              </a:ext>
              <a:ext uri="{28A0092B-C50C-407E-A947-70E740481C1C}">
                <a14:useLocalDpi xmlns:a14="http://schemas.microsoft.com/office/drawing/2010/main" val="0"/>
              </a:ext>
            </a:extLst>
          </a:blip>
          <a:srcRect l="39672" r="8011" b="28137"/>
          <a:stretch/>
        </p:blipFill>
        <p:spPr>
          <a:xfrm>
            <a:off x="7850228" y="4724401"/>
            <a:ext cx="1369973" cy="1068224"/>
          </a:xfrm>
          <a:prstGeom prst="rect">
            <a:avLst/>
          </a:prstGeom>
          <a:solidFill>
            <a:srgbClr val="660066"/>
          </a:solidFill>
        </p:spPr>
      </p:pic>
      <p:pic>
        <p:nvPicPr>
          <p:cNvPr id="5" name="Picture 4"/>
          <p:cNvPicPr>
            <a:picLocks noChangeAspect="1"/>
          </p:cNvPicPr>
          <p:nvPr/>
        </p:nvPicPr>
        <p:blipFill>
          <a:blip r:embed="rId12"/>
          <a:stretch>
            <a:fillRect/>
          </a:stretch>
        </p:blipFill>
        <p:spPr>
          <a:xfrm>
            <a:off x="7848600" y="3505200"/>
            <a:ext cx="1371600" cy="1209600"/>
          </a:xfrm>
          <a:prstGeom prst="rect">
            <a:avLst/>
          </a:prstGeom>
        </p:spPr>
      </p:pic>
      <p:pic>
        <p:nvPicPr>
          <p:cNvPr id="22" name="Picture 21" descr="photo1_resized.jpg"/>
          <p:cNvPicPr>
            <a:picLocks noChangeAspect="1"/>
          </p:cNvPicPr>
          <p:nvPr/>
        </p:nvPicPr>
        <p:blipFill rotWithShape="1">
          <a:blip r:embed="rId13">
            <a:extLst>
              <a:ext uri="{28A0092B-C50C-407E-A947-70E740481C1C}">
                <a14:useLocalDpi xmlns:a14="http://schemas.microsoft.com/office/drawing/2010/main" val="0"/>
              </a:ext>
            </a:extLst>
          </a:blip>
          <a:srcRect l="11695"/>
          <a:stretch/>
        </p:blipFill>
        <p:spPr>
          <a:xfrm>
            <a:off x="6466420" y="3627121"/>
            <a:ext cx="1382181" cy="1097280"/>
          </a:xfrm>
          <a:prstGeom prst="rect">
            <a:avLst/>
          </a:prstGeom>
          <a:solidFill>
            <a:srgbClr val="660066"/>
          </a:solidFill>
        </p:spPr>
      </p:pic>
      <p:pic>
        <p:nvPicPr>
          <p:cNvPr id="23" name="Picture 22" descr="Screen Shot 2013-04-17 at 2.35.33 PM.png"/>
          <p:cNvPicPr>
            <a:picLocks noChangeAspect="1"/>
          </p:cNvPicPr>
          <p:nvPr/>
        </p:nvPicPr>
        <p:blipFill rotWithShape="1">
          <a:blip r:embed="rId14">
            <a:extLst>
              <a:ext uri="{28A0092B-C50C-407E-A947-70E740481C1C}">
                <a14:useLocalDpi xmlns:a14="http://schemas.microsoft.com/office/drawing/2010/main" val="0"/>
              </a:ext>
            </a:extLst>
          </a:blip>
          <a:srcRect l="2653" t="358" r="15106" b="-358"/>
          <a:stretch/>
        </p:blipFill>
        <p:spPr>
          <a:xfrm>
            <a:off x="7848601" y="2514600"/>
            <a:ext cx="1425299" cy="1097280"/>
          </a:xfrm>
          <a:prstGeom prst="rect">
            <a:avLst/>
          </a:prstGeom>
          <a:solidFill>
            <a:srgbClr val="660066"/>
          </a:solidFill>
        </p:spPr>
      </p:pic>
      <p:pic>
        <p:nvPicPr>
          <p:cNvPr id="24" name="Picture 23" descr="Screen Shot 2013-04-17 at 3.01.41 PM.png"/>
          <p:cNvPicPr>
            <a:picLocks noChangeAspect="1"/>
          </p:cNvPicPr>
          <p:nvPr/>
        </p:nvPicPr>
        <p:blipFill rotWithShape="1">
          <a:blip r:embed="rId15">
            <a:extLst>
              <a:ext uri="{28A0092B-C50C-407E-A947-70E740481C1C}">
                <a14:useLocalDpi xmlns:a14="http://schemas.microsoft.com/office/drawing/2010/main" val="0"/>
              </a:ext>
            </a:extLst>
          </a:blip>
          <a:srcRect l="9459" t="2658" r="24627" b="8432"/>
          <a:stretch/>
        </p:blipFill>
        <p:spPr>
          <a:xfrm>
            <a:off x="9220200" y="2438401"/>
            <a:ext cx="1447800" cy="1181263"/>
          </a:xfrm>
          <a:prstGeom prst="rect">
            <a:avLst/>
          </a:prstGeom>
          <a:solidFill>
            <a:srgbClr val="660066"/>
          </a:solidFill>
        </p:spPr>
      </p:pic>
      <p:sp>
        <p:nvSpPr>
          <p:cNvPr id="26" name="Rectangle 25"/>
          <p:cNvSpPr/>
          <p:nvPr/>
        </p:nvSpPr>
        <p:spPr>
          <a:xfrm>
            <a:off x="1524000" y="2438400"/>
            <a:ext cx="9144000" cy="76200"/>
          </a:xfrm>
          <a:prstGeom prst="rect">
            <a:avLst/>
          </a:prstGeom>
          <a:solidFill>
            <a:srgbClr val="FFD12E"/>
          </a:solidFill>
          <a:ln>
            <a:noFill/>
          </a:ln>
          <a:effectLst/>
        </p:spPr>
        <p:style>
          <a:lnRef idx="1">
            <a:schemeClr val="accent1"/>
          </a:lnRef>
          <a:fillRef idx="3">
            <a:schemeClr val="accent1"/>
          </a:fillRef>
          <a:effectRef idx="2">
            <a:schemeClr val="accent1"/>
          </a:effectRef>
          <a:fontRef idx="minor">
            <a:schemeClr val="lt1"/>
          </a:fontRef>
        </p:style>
        <p:txBody>
          <a:bodyPr lIns="73150" tIns="36575" rIns="73150" bIns="36575" rtlCol="0" anchor="ctr"/>
          <a:lstStyle/>
          <a:p>
            <a:pPr algn="ctr"/>
            <a:endParaRPr lang="en-US"/>
          </a:p>
        </p:txBody>
      </p:sp>
      <p:sp>
        <p:nvSpPr>
          <p:cNvPr id="6" name="Rectangle 5"/>
          <p:cNvSpPr/>
          <p:nvPr/>
        </p:nvSpPr>
        <p:spPr>
          <a:xfrm>
            <a:off x="1524000" y="2514601"/>
            <a:ext cx="4995864" cy="3785652"/>
          </a:xfrm>
          <a:prstGeom prst="rect">
            <a:avLst/>
          </a:prstGeom>
        </p:spPr>
        <p:txBody>
          <a:bodyPr wrap="square">
            <a:spAutoFit/>
          </a:bodyPr>
          <a:lstStyle/>
          <a:p>
            <a:pPr algn="ctr"/>
            <a:endParaRPr lang="en-US" sz="2000" dirty="0">
              <a:solidFill>
                <a:schemeClr val="bg1"/>
              </a:solidFill>
            </a:endParaRPr>
          </a:p>
          <a:p>
            <a:pPr algn="ctr"/>
            <a:r>
              <a:rPr lang="en-US" sz="2000" dirty="0">
                <a:solidFill>
                  <a:schemeClr val="bg1"/>
                </a:solidFill>
              </a:rPr>
              <a:t>Department of </a:t>
            </a:r>
          </a:p>
          <a:p>
            <a:pPr algn="ctr"/>
            <a:r>
              <a:rPr lang="en-US" sz="2800" dirty="0">
                <a:solidFill>
                  <a:schemeClr val="bg1"/>
                </a:solidFill>
              </a:rPr>
              <a:t>Atmospheric &amp; Environmental Sciences </a:t>
            </a:r>
          </a:p>
          <a:p>
            <a:pPr algn="ctr"/>
            <a:r>
              <a:rPr lang="en-US" dirty="0">
                <a:solidFill>
                  <a:schemeClr val="bg1"/>
                </a:solidFill>
              </a:rPr>
              <a:t> </a:t>
            </a:r>
          </a:p>
          <a:p>
            <a:pPr algn="ctr"/>
            <a:r>
              <a:rPr lang="en-US" dirty="0">
                <a:solidFill>
                  <a:schemeClr val="bg1"/>
                </a:solidFill>
              </a:rPr>
              <a:t>Contact me at:</a:t>
            </a:r>
          </a:p>
          <a:p>
            <a:pPr algn="ctr"/>
            <a:endParaRPr lang="en-US" dirty="0">
              <a:solidFill>
                <a:schemeClr val="bg1"/>
              </a:solidFill>
            </a:endParaRPr>
          </a:p>
          <a:p>
            <a:pPr algn="ctr"/>
            <a:r>
              <a:rPr lang="en-US" dirty="0">
                <a:solidFill>
                  <a:schemeClr val="bg1"/>
                </a:solidFill>
              </a:rPr>
              <a:t>Ross Lazear</a:t>
            </a:r>
          </a:p>
          <a:p>
            <a:pPr algn="ctr"/>
            <a:r>
              <a:rPr lang="en-US" dirty="0" err="1">
                <a:solidFill>
                  <a:schemeClr val="bg1"/>
                </a:solidFill>
              </a:rPr>
              <a:t>rlazear@albany.edu</a:t>
            </a:r>
            <a:endParaRPr lang="en-US" dirty="0">
              <a:solidFill>
                <a:schemeClr val="bg1"/>
              </a:solidFill>
            </a:endParaRPr>
          </a:p>
          <a:p>
            <a:pPr algn="ctr"/>
            <a:endParaRPr lang="en-US" dirty="0">
              <a:solidFill>
                <a:schemeClr val="bg1"/>
              </a:solidFill>
            </a:endParaRPr>
          </a:p>
          <a:p>
            <a:pPr algn="ctr"/>
            <a:r>
              <a:rPr lang="en-US" dirty="0">
                <a:solidFill>
                  <a:schemeClr val="bg1"/>
                </a:solidFill>
              </a:rPr>
              <a:t>Web:  http://</a:t>
            </a:r>
            <a:r>
              <a:rPr lang="en-US" dirty="0" err="1">
                <a:solidFill>
                  <a:schemeClr val="bg1"/>
                </a:solidFill>
              </a:rPr>
              <a:t>albany.edu</a:t>
            </a:r>
            <a:r>
              <a:rPr lang="en-US" dirty="0">
                <a:solidFill>
                  <a:schemeClr val="bg1"/>
                </a:solidFill>
              </a:rPr>
              <a:t>/</a:t>
            </a:r>
            <a:r>
              <a:rPr lang="en-US" dirty="0" err="1">
                <a:solidFill>
                  <a:schemeClr val="bg1"/>
                </a:solidFill>
              </a:rPr>
              <a:t>daes</a:t>
            </a:r>
            <a:r>
              <a:rPr lang="en-US" dirty="0">
                <a:solidFill>
                  <a:schemeClr val="bg1"/>
                </a:solidFill>
              </a:rPr>
              <a:t>/</a:t>
            </a:r>
          </a:p>
          <a:p>
            <a:pPr algn="ctr"/>
            <a:endParaRPr lang="en-US" dirty="0">
              <a:solidFill>
                <a:schemeClr val="bg1"/>
              </a:solidFill>
            </a:endParaRPr>
          </a:p>
        </p:txBody>
      </p:sp>
      <p:pic>
        <p:nvPicPr>
          <p:cNvPr id="7" name="Picture 6"/>
          <p:cNvPicPr>
            <a:picLocks noChangeAspect="1"/>
          </p:cNvPicPr>
          <p:nvPr/>
        </p:nvPicPr>
        <p:blipFill rotWithShape="1">
          <a:blip r:embed="rId16"/>
          <a:srcRect l="12475" t="13478" r="22878" b="21829"/>
          <a:stretch/>
        </p:blipFill>
        <p:spPr>
          <a:xfrm>
            <a:off x="4114801" y="6096000"/>
            <a:ext cx="550077" cy="525828"/>
          </a:xfrm>
          <a:prstGeom prst="ellipse">
            <a:avLst/>
          </a:prstGeom>
        </p:spPr>
      </p:pic>
      <p:pic>
        <p:nvPicPr>
          <p:cNvPr id="8" name="Picture 7"/>
          <p:cNvPicPr>
            <a:picLocks noChangeAspect="1"/>
          </p:cNvPicPr>
          <p:nvPr/>
        </p:nvPicPr>
        <p:blipFill rotWithShape="1">
          <a:blip r:embed="rId17"/>
          <a:srcRect l="10888" t="19163" r="12461" b="23247"/>
          <a:stretch/>
        </p:blipFill>
        <p:spPr>
          <a:xfrm>
            <a:off x="3429001" y="6096000"/>
            <a:ext cx="546617" cy="508142"/>
          </a:xfrm>
          <a:prstGeom prst="ellipse">
            <a:avLst/>
          </a:prstGeom>
        </p:spPr>
      </p:pic>
      <p:pic>
        <p:nvPicPr>
          <p:cNvPr id="10" name="Picture 9"/>
          <p:cNvPicPr>
            <a:picLocks noChangeAspect="1"/>
          </p:cNvPicPr>
          <p:nvPr/>
        </p:nvPicPr>
        <p:blipFill>
          <a:blip r:embed="rId18"/>
          <a:stretch>
            <a:fillRect/>
          </a:stretch>
        </p:blipFill>
        <p:spPr>
          <a:xfrm>
            <a:off x="9245600" y="5791200"/>
            <a:ext cx="1422400" cy="1066800"/>
          </a:xfrm>
          <a:prstGeom prst="rect">
            <a:avLst/>
          </a:prstGeom>
        </p:spPr>
      </p:pic>
    </p:spTree>
    <p:extLst>
      <p:ext uri="{BB962C8B-B14F-4D97-AF65-F5344CB8AC3E}">
        <p14:creationId xmlns:p14="http://schemas.microsoft.com/office/powerpoint/2010/main" val="392186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4F40E92-09BE-8949-9C7C-AC964B1497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994" y="3341975"/>
            <a:ext cx="3728939" cy="3191637"/>
          </a:xfrm>
          <a:prstGeom prst="rect">
            <a:avLst/>
          </a:prstGeom>
          <a:solidFill>
            <a:schemeClr val="bg1"/>
          </a:solidFill>
          <a:ln w="38100">
            <a:solidFill>
              <a:schemeClr val="tx1"/>
            </a:solidFill>
          </a:ln>
        </p:spPr>
      </p:pic>
      <p:pic>
        <p:nvPicPr>
          <p:cNvPr id="7" name="Picture 6">
            <a:extLst>
              <a:ext uri="{FF2B5EF4-FFF2-40B4-BE49-F238E27FC236}">
                <a16:creationId xmlns:a16="http://schemas.microsoft.com/office/drawing/2014/main" id="{23455E18-104B-AF4E-A69E-964318B654B6}"/>
              </a:ext>
            </a:extLst>
          </p:cNvPr>
          <p:cNvPicPr>
            <a:picLocks noChangeAspect="1"/>
          </p:cNvPicPr>
          <p:nvPr/>
        </p:nvPicPr>
        <p:blipFill rotWithShape="1">
          <a:blip r:embed="rId3">
            <a:extLst>
              <a:ext uri="{28A0092B-C50C-407E-A947-70E740481C1C}">
                <a14:useLocalDpi xmlns:a14="http://schemas.microsoft.com/office/drawing/2010/main" val="0"/>
              </a:ext>
            </a:extLst>
          </a:blip>
          <a:srcRect l="4057" r="11487"/>
          <a:stretch/>
        </p:blipFill>
        <p:spPr bwMode="auto">
          <a:xfrm>
            <a:off x="4318950" y="3342356"/>
            <a:ext cx="3969446" cy="319125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675F2CB-00CF-2146-A204-2846189F88D5}"/>
              </a:ext>
            </a:extLst>
          </p:cNvPr>
          <p:cNvPicPr>
            <a:picLocks noChangeAspect="1"/>
          </p:cNvPicPr>
          <p:nvPr/>
        </p:nvPicPr>
        <p:blipFill rotWithShape="1">
          <a:blip r:embed="rId4"/>
          <a:srcRect l="2547" r="11439"/>
          <a:stretch/>
        </p:blipFill>
        <p:spPr>
          <a:xfrm>
            <a:off x="8580132" y="3341974"/>
            <a:ext cx="3414292" cy="3191637"/>
          </a:xfrm>
          <a:prstGeom prst="rect">
            <a:avLst/>
          </a:prstGeom>
          <a:ln w="38100">
            <a:solidFill>
              <a:schemeClr val="tx1"/>
            </a:solidFill>
          </a:ln>
        </p:spPr>
      </p:pic>
      <p:sp>
        <p:nvSpPr>
          <p:cNvPr id="8" name="TextBox 7">
            <a:extLst>
              <a:ext uri="{FF2B5EF4-FFF2-40B4-BE49-F238E27FC236}">
                <a16:creationId xmlns:a16="http://schemas.microsoft.com/office/drawing/2014/main" id="{46BB45F0-CC89-4BD9-C83D-884FA522C51D}"/>
              </a:ext>
            </a:extLst>
          </p:cNvPr>
          <p:cNvSpPr txBox="1"/>
          <p:nvPr/>
        </p:nvSpPr>
        <p:spPr>
          <a:xfrm>
            <a:off x="0" y="562868"/>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Climate dynamics, paleoclimate, and environmental systems</a:t>
            </a:r>
          </a:p>
        </p:txBody>
      </p:sp>
    </p:spTree>
    <p:extLst>
      <p:ext uri="{BB962C8B-B14F-4D97-AF65-F5344CB8AC3E}">
        <p14:creationId xmlns:p14="http://schemas.microsoft.com/office/powerpoint/2010/main" val="3147221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B9A4B1-BD99-0826-E8A0-9928DB641973}"/>
              </a:ext>
            </a:extLst>
          </p:cNvPr>
          <p:cNvSpPr txBox="1"/>
          <p:nvPr/>
        </p:nvSpPr>
        <p:spPr>
          <a:xfrm>
            <a:off x="84745" y="426944"/>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Atmospheric chemistry, air quality, and coastal–urban environments</a:t>
            </a:r>
          </a:p>
        </p:txBody>
      </p:sp>
    </p:spTree>
    <p:extLst>
      <p:ext uri="{BB962C8B-B14F-4D97-AF65-F5344CB8AC3E}">
        <p14:creationId xmlns:p14="http://schemas.microsoft.com/office/powerpoint/2010/main" val="3122466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D864F9-7032-6B4F-91F2-F52B4E8E8D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427" y="3272806"/>
            <a:ext cx="4498839" cy="332306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3523476-951B-A587-83CA-099664DDDAC4}"/>
              </a:ext>
            </a:extLst>
          </p:cNvPr>
          <p:cNvSpPr txBox="1"/>
          <p:nvPr/>
        </p:nvSpPr>
        <p:spPr>
          <a:xfrm>
            <a:off x="84745" y="426944"/>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Atmospheric chemistry, air quality, and coastal–urban environments</a:t>
            </a:r>
          </a:p>
        </p:txBody>
      </p:sp>
    </p:spTree>
    <p:extLst>
      <p:ext uri="{BB962C8B-B14F-4D97-AF65-F5344CB8AC3E}">
        <p14:creationId xmlns:p14="http://schemas.microsoft.com/office/powerpoint/2010/main" val="2322250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4CF693-0E3E-3246-A1C1-A498D188D5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427" y="3272806"/>
            <a:ext cx="4498839" cy="332306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6916869-7719-8047-8E38-20669175FD64}"/>
              </a:ext>
            </a:extLst>
          </p:cNvPr>
          <p:cNvPicPr>
            <a:picLocks noChangeAspect="1"/>
          </p:cNvPicPr>
          <p:nvPr/>
        </p:nvPicPr>
        <p:blipFill rotWithShape="1">
          <a:blip r:embed="rId3"/>
          <a:srcRect l="16427" t="1834" r="1377" b="4150"/>
          <a:stretch/>
        </p:blipFill>
        <p:spPr>
          <a:xfrm>
            <a:off x="5085362" y="3272806"/>
            <a:ext cx="6764331" cy="3323066"/>
          </a:xfrm>
          <a:prstGeom prst="rect">
            <a:avLst/>
          </a:prstGeom>
          <a:ln w="38100">
            <a:solidFill>
              <a:schemeClr val="tx1"/>
            </a:solidFill>
          </a:ln>
        </p:spPr>
      </p:pic>
      <p:sp>
        <p:nvSpPr>
          <p:cNvPr id="8" name="TextBox 7">
            <a:extLst>
              <a:ext uri="{FF2B5EF4-FFF2-40B4-BE49-F238E27FC236}">
                <a16:creationId xmlns:a16="http://schemas.microsoft.com/office/drawing/2014/main" id="{7F80F468-C02E-75FD-0E55-2A21277B3A41}"/>
              </a:ext>
            </a:extLst>
          </p:cNvPr>
          <p:cNvSpPr txBox="1"/>
          <p:nvPr/>
        </p:nvSpPr>
        <p:spPr>
          <a:xfrm>
            <a:off x="84745" y="426944"/>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Atmospheric chemistry, air quality, and coastal–urban environments</a:t>
            </a:r>
          </a:p>
        </p:txBody>
      </p:sp>
    </p:spTree>
    <p:extLst>
      <p:ext uri="{BB962C8B-B14F-4D97-AF65-F5344CB8AC3E}">
        <p14:creationId xmlns:p14="http://schemas.microsoft.com/office/powerpoint/2010/main" val="2163294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21B614-0960-39BE-66A1-81A216CE3E0E}"/>
              </a:ext>
            </a:extLst>
          </p:cNvPr>
          <p:cNvSpPr txBox="1"/>
          <p:nvPr/>
        </p:nvSpPr>
        <p:spPr>
          <a:xfrm>
            <a:off x="-98856" y="562869"/>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Boundary layer meteorology, and air–land–sea interactions</a:t>
            </a:r>
          </a:p>
        </p:txBody>
      </p:sp>
    </p:spTree>
    <p:extLst>
      <p:ext uri="{BB962C8B-B14F-4D97-AF65-F5344CB8AC3E}">
        <p14:creationId xmlns:p14="http://schemas.microsoft.com/office/powerpoint/2010/main" val="3201828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in graphic">
            <a:extLst>
              <a:ext uri="{FF2B5EF4-FFF2-40B4-BE49-F238E27FC236}">
                <a16:creationId xmlns:a16="http://schemas.microsoft.com/office/drawing/2014/main" id="{86300CF1-36EE-7342-988E-4069F2698377}"/>
              </a:ext>
            </a:extLst>
          </p:cNvPr>
          <p:cNvPicPr/>
          <p:nvPr/>
        </p:nvPicPr>
        <p:blipFill>
          <a:blip r:embed="rId2"/>
          <a:stretch/>
        </p:blipFill>
        <p:spPr>
          <a:xfrm>
            <a:off x="373299" y="3349251"/>
            <a:ext cx="7005610" cy="3290580"/>
          </a:xfrm>
          <a:prstGeom prst="rect">
            <a:avLst/>
          </a:prstGeom>
          <a:ln w="38100">
            <a:solidFill>
              <a:schemeClr val="tx1"/>
            </a:solidFill>
          </a:ln>
        </p:spPr>
      </p:pic>
      <p:sp>
        <p:nvSpPr>
          <p:cNvPr id="5" name="TextBox 4">
            <a:extLst>
              <a:ext uri="{FF2B5EF4-FFF2-40B4-BE49-F238E27FC236}">
                <a16:creationId xmlns:a16="http://schemas.microsoft.com/office/drawing/2014/main" id="{6B362E6F-54EC-E5F3-6DEC-57CE513796C3}"/>
              </a:ext>
            </a:extLst>
          </p:cNvPr>
          <p:cNvSpPr txBox="1"/>
          <p:nvPr/>
        </p:nvSpPr>
        <p:spPr>
          <a:xfrm>
            <a:off x="-98854" y="562869"/>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Boundary layer meteorology, and air–land–sea interactions</a:t>
            </a:r>
          </a:p>
        </p:txBody>
      </p:sp>
    </p:spTree>
    <p:extLst>
      <p:ext uri="{BB962C8B-B14F-4D97-AF65-F5344CB8AC3E}">
        <p14:creationId xmlns:p14="http://schemas.microsoft.com/office/powerpoint/2010/main" val="2782917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4723B7-AAA5-0541-9B6A-EBD6885055A4}"/>
              </a:ext>
            </a:extLst>
          </p:cNvPr>
          <p:cNvPicPr>
            <a:picLocks noChangeAspect="1"/>
          </p:cNvPicPr>
          <p:nvPr/>
        </p:nvPicPr>
        <p:blipFill>
          <a:blip r:embed="rId2"/>
          <a:stretch>
            <a:fillRect/>
          </a:stretch>
        </p:blipFill>
        <p:spPr>
          <a:xfrm>
            <a:off x="7634641" y="3348621"/>
            <a:ext cx="4114800" cy="3291840"/>
          </a:xfrm>
          <a:prstGeom prst="rect">
            <a:avLst/>
          </a:prstGeom>
          <a:ln w="38100">
            <a:solidFill>
              <a:schemeClr val="tx1"/>
            </a:solidFill>
          </a:ln>
        </p:spPr>
      </p:pic>
      <p:pic>
        <p:nvPicPr>
          <p:cNvPr id="7" name="Main graphic">
            <a:extLst>
              <a:ext uri="{FF2B5EF4-FFF2-40B4-BE49-F238E27FC236}">
                <a16:creationId xmlns:a16="http://schemas.microsoft.com/office/drawing/2014/main" id="{86300CF1-36EE-7342-988E-4069F2698377}"/>
              </a:ext>
            </a:extLst>
          </p:cNvPr>
          <p:cNvPicPr/>
          <p:nvPr/>
        </p:nvPicPr>
        <p:blipFill>
          <a:blip r:embed="rId3"/>
          <a:stretch/>
        </p:blipFill>
        <p:spPr>
          <a:xfrm>
            <a:off x="373299" y="3349251"/>
            <a:ext cx="7005610" cy="3290580"/>
          </a:xfrm>
          <a:prstGeom prst="rect">
            <a:avLst/>
          </a:prstGeom>
          <a:ln w="38100">
            <a:solidFill>
              <a:schemeClr val="tx1"/>
            </a:solidFill>
          </a:ln>
        </p:spPr>
      </p:pic>
      <p:sp>
        <p:nvSpPr>
          <p:cNvPr id="8" name="TextBox 7">
            <a:extLst>
              <a:ext uri="{FF2B5EF4-FFF2-40B4-BE49-F238E27FC236}">
                <a16:creationId xmlns:a16="http://schemas.microsoft.com/office/drawing/2014/main" id="{8811C36B-192B-7BFE-7419-66F1F5FF4850}"/>
              </a:ext>
            </a:extLst>
          </p:cNvPr>
          <p:cNvSpPr txBox="1"/>
          <p:nvPr/>
        </p:nvSpPr>
        <p:spPr>
          <a:xfrm>
            <a:off x="-98854" y="562869"/>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Boundary layer meteorology, and air–land–sea interactions</a:t>
            </a:r>
          </a:p>
        </p:txBody>
      </p:sp>
    </p:spTree>
    <p:extLst>
      <p:ext uri="{BB962C8B-B14F-4D97-AF65-F5344CB8AC3E}">
        <p14:creationId xmlns:p14="http://schemas.microsoft.com/office/powerpoint/2010/main" val="805299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B2E45B-FE94-36AB-E1EF-E9E4E5DB7F39}"/>
              </a:ext>
            </a:extLst>
          </p:cNvPr>
          <p:cNvSpPr txBox="1"/>
          <p:nvPr/>
        </p:nvSpPr>
        <p:spPr>
          <a:xfrm>
            <a:off x="0" y="315733"/>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Renewable energy</a:t>
            </a:r>
          </a:p>
        </p:txBody>
      </p:sp>
    </p:spTree>
    <p:extLst>
      <p:ext uri="{BB962C8B-B14F-4D97-AF65-F5344CB8AC3E}">
        <p14:creationId xmlns:p14="http://schemas.microsoft.com/office/powerpoint/2010/main" val="2401097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731315-8368-9D49-AC6A-42DCFFA44ED7}"/>
              </a:ext>
            </a:extLst>
          </p:cNvPr>
          <p:cNvPicPr>
            <a:picLocks noChangeAspect="1"/>
          </p:cNvPicPr>
          <p:nvPr/>
        </p:nvPicPr>
        <p:blipFill>
          <a:blip r:embed="rId2"/>
          <a:stretch>
            <a:fillRect/>
          </a:stretch>
        </p:blipFill>
        <p:spPr>
          <a:xfrm>
            <a:off x="831245" y="2633496"/>
            <a:ext cx="5525689" cy="4023360"/>
          </a:xfrm>
          <a:prstGeom prst="rect">
            <a:avLst/>
          </a:prstGeom>
          <a:ln w="38100">
            <a:solidFill>
              <a:schemeClr val="tx1"/>
            </a:solidFill>
          </a:ln>
        </p:spPr>
      </p:pic>
      <p:sp>
        <p:nvSpPr>
          <p:cNvPr id="5" name="TextBox 4">
            <a:extLst>
              <a:ext uri="{FF2B5EF4-FFF2-40B4-BE49-F238E27FC236}">
                <a16:creationId xmlns:a16="http://schemas.microsoft.com/office/drawing/2014/main" id="{F12CE502-E3E3-33C0-F4E2-13D40DC71927}"/>
              </a:ext>
            </a:extLst>
          </p:cNvPr>
          <p:cNvSpPr txBox="1"/>
          <p:nvPr/>
        </p:nvSpPr>
        <p:spPr>
          <a:xfrm>
            <a:off x="0" y="315733"/>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Renewable energy</a:t>
            </a:r>
          </a:p>
        </p:txBody>
      </p:sp>
    </p:spTree>
    <p:extLst>
      <p:ext uri="{BB962C8B-B14F-4D97-AF65-F5344CB8AC3E}">
        <p14:creationId xmlns:p14="http://schemas.microsoft.com/office/powerpoint/2010/main" val="3807612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731315-8368-9D49-AC6A-42DCFFA44ED7}"/>
              </a:ext>
            </a:extLst>
          </p:cNvPr>
          <p:cNvPicPr>
            <a:picLocks noChangeAspect="1"/>
          </p:cNvPicPr>
          <p:nvPr/>
        </p:nvPicPr>
        <p:blipFill>
          <a:blip r:embed="rId2"/>
          <a:stretch>
            <a:fillRect/>
          </a:stretch>
        </p:blipFill>
        <p:spPr>
          <a:xfrm>
            <a:off x="831245" y="2633496"/>
            <a:ext cx="5525689" cy="4023360"/>
          </a:xfrm>
          <a:prstGeom prst="rect">
            <a:avLst/>
          </a:prstGeom>
          <a:ln w="38100">
            <a:solidFill>
              <a:schemeClr val="tx1"/>
            </a:solidFill>
          </a:ln>
        </p:spPr>
      </p:pic>
      <p:pic>
        <p:nvPicPr>
          <p:cNvPr id="5" name="Picture 4">
            <a:extLst>
              <a:ext uri="{FF2B5EF4-FFF2-40B4-BE49-F238E27FC236}">
                <a16:creationId xmlns:a16="http://schemas.microsoft.com/office/drawing/2014/main" id="{B5D2700F-032F-1441-BAD4-C714507474DB}"/>
              </a:ext>
            </a:extLst>
          </p:cNvPr>
          <p:cNvPicPr>
            <a:picLocks noChangeAspect="1"/>
          </p:cNvPicPr>
          <p:nvPr/>
        </p:nvPicPr>
        <p:blipFill>
          <a:blip r:embed="rId3"/>
          <a:stretch>
            <a:fillRect/>
          </a:stretch>
        </p:blipFill>
        <p:spPr>
          <a:xfrm>
            <a:off x="6636400" y="2633496"/>
            <a:ext cx="4724355" cy="4023360"/>
          </a:xfrm>
          <a:prstGeom prst="rect">
            <a:avLst/>
          </a:prstGeom>
          <a:ln w="38100">
            <a:solidFill>
              <a:schemeClr val="tx1"/>
            </a:solidFill>
          </a:ln>
        </p:spPr>
      </p:pic>
      <p:sp>
        <p:nvSpPr>
          <p:cNvPr id="7" name="TextBox 6">
            <a:extLst>
              <a:ext uri="{FF2B5EF4-FFF2-40B4-BE49-F238E27FC236}">
                <a16:creationId xmlns:a16="http://schemas.microsoft.com/office/drawing/2014/main" id="{0BE08E9A-8C97-564B-14C7-9EE78E8EC916}"/>
              </a:ext>
            </a:extLst>
          </p:cNvPr>
          <p:cNvSpPr txBox="1"/>
          <p:nvPr/>
        </p:nvSpPr>
        <p:spPr>
          <a:xfrm>
            <a:off x="0" y="315733"/>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Renewable energy</a:t>
            </a:r>
          </a:p>
        </p:txBody>
      </p:sp>
    </p:spTree>
    <p:extLst>
      <p:ext uri="{BB962C8B-B14F-4D97-AF65-F5344CB8AC3E}">
        <p14:creationId xmlns:p14="http://schemas.microsoft.com/office/powerpoint/2010/main" val="2741606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0"/>
            <a:ext cx="9144000" cy="6858000"/>
          </a:xfrm>
          <a:prstGeom prst="rect">
            <a:avLst/>
          </a:prstGeom>
          <a:solidFill>
            <a:srgbClr val="280C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 name="Picture 26"/>
          <p:cNvPicPr>
            <a:picLocks noChangeAspect="1"/>
          </p:cNvPicPr>
          <p:nvPr/>
        </p:nvPicPr>
        <p:blipFill rotWithShape="1">
          <a:blip r:embed="rId3"/>
          <a:srcRect l="10746" r="2338"/>
          <a:stretch/>
        </p:blipFill>
        <p:spPr>
          <a:xfrm>
            <a:off x="7467601" y="5760720"/>
            <a:ext cx="1821941" cy="1097280"/>
          </a:xfrm>
          <a:prstGeom prst="rect">
            <a:avLst/>
          </a:prstGeom>
          <a:solidFill>
            <a:srgbClr val="660066"/>
          </a:solidFill>
        </p:spPr>
      </p:pic>
      <p:pic>
        <p:nvPicPr>
          <p:cNvPr id="11" name="Picture 10" descr="PHOTO-2019-09-17-16-54-51.jpg"/>
          <p:cNvPicPr>
            <a:picLocks noChangeAspect="1"/>
          </p:cNvPicPr>
          <p:nvPr/>
        </p:nvPicPr>
        <p:blipFill rotWithShape="1">
          <a:blip r:embed="rId4">
            <a:extLst>
              <a:ext uri="{28A0092B-C50C-407E-A947-70E740481C1C}">
                <a14:useLocalDpi xmlns:a14="http://schemas.microsoft.com/office/drawing/2010/main" val="0"/>
              </a:ext>
            </a:extLst>
          </a:blip>
          <a:srcRect l="9898" t="20180" r="15618" b="33769"/>
          <a:stretch/>
        </p:blipFill>
        <p:spPr>
          <a:xfrm>
            <a:off x="6477000" y="5742432"/>
            <a:ext cx="1365504" cy="1115568"/>
          </a:xfrm>
          <a:prstGeom prst="rect">
            <a:avLst/>
          </a:prstGeom>
        </p:spPr>
      </p:pic>
      <p:pic>
        <p:nvPicPr>
          <p:cNvPr id="2" name="Picture 1"/>
          <p:cNvPicPr>
            <a:picLocks noChangeAspect="1"/>
          </p:cNvPicPr>
          <p:nvPr/>
        </p:nvPicPr>
        <p:blipFill>
          <a:blip r:embed="rId5"/>
          <a:stretch>
            <a:fillRect/>
          </a:stretch>
        </p:blipFill>
        <p:spPr>
          <a:xfrm>
            <a:off x="1524000" y="-1"/>
            <a:ext cx="9144000" cy="2474707"/>
          </a:xfrm>
          <a:prstGeom prst="rect">
            <a:avLst/>
          </a:prstGeom>
        </p:spPr>
      </p:pic>
      <p:pic>
        <p:nvPicPr>
          <p:cNvPr id="14" name="Picture 13" descr="Screen Shot 2013-04-17 at 2.33.48 PM.png"/>
          <p:cNvPicPr>
            <a:picLocks noChangeAspect="1"/>
          </p:cNvPicPr>
          <p:nvPr/>
        </p:nvPicPr>
        <p:blipFill rotWithShape="1">
          <a:blip r:embed="rId6">
            <a:extLst>
              <a:ext uri="{28A0092B-C50C-407E-A947-70E740481C1C}">
                <a14:useLocalDpi xmlns:a14="http://schemas.microsoft.com/office/drawing/2010/main" val="0"/>
              </a:ext>
            </a:extLst>
          </a:blip>
          <a:srcRect l="13733"/>
          <a:stretch/>
        </p:blipFill>
        <p:spPr>
          <a:xfrm>
            <a:off x="9206946" y="4722990"/>
            <a:ext cx="1455304" cy="1068211"/>
          </a:xfrm>
          <a:prstGeom prst="rect">
            <a:avLst/>
          </a:prstGeom>
          <a:solidFill>
            <a:srgbClr val="660066"/>
          </a:solidFill>
        </p:spPr>
      </p:pic>
      <p:pic>
        <p:nvPicPr>
          <p:cNvPr id="20" name="Picture 19"/>
          <p:cNvPicPr>
            <a:picLocks noChangeAspect="1"/>
          </p:cNvPicPr>
          <p:nvPr/>
        </p:nvPicPr>
        <p:blipFill rotWithShape="1">
          <a:blip r:embed="rId7"/>
          <a:srcRect t="13395" b="19132"/>
          <a:stretch/>
        </p:blipFill>
        <p:spPr>
          <a:xfrm>
            <a:off x="6464393" y="2532249"/>
            <a:ext cx="1458381" cy="1099560"/>
          </a:xfrm>
          <a:prstGeom prst="rect">
            <a:avLst/>
          </a:prstGeom>
          <a:solidFill>
            <a:srgbClr val="660066"/>
          </a:solidFill>
        </p:spPr>
      </p:pic>
      <p:pic>
        <p:nvPicPr>
          <p:cNvPr id="21" name="Picture 20" descr="photo5_resized.jpg"/>
          <p:cNvPicPr>
            <a:picLocks noChangeAspect="1"/>
          </p:cNvPicPr>
          <p:nvPr/>
        </p:nvPicPr>
        <p:blipFill rotWithShape="1">
          <a:blip r:embed="rId8">
            <a:extLst>
              <a:ext uri="{28A0092B-C50C-407E-A947-70E740481C1C}">
                <a14:useLocalDpi xmlns:a14="http://schemas.microsoft.com/office/drawing/2010/main" val="0"/>
              </a:ext>
            </a:extLst>
          </a:blip>
          <a:srcRect l="15790" t="14330"/>
          <a:stretch/>
        </p:blipFill>
        <p:spPr>
          <a:xfrm>
            <a:off x="6464393" y="4691112"/>
            <a:ext cx="1623421" cy="1097280"/>
          </a:xfrm>
          <a:prstGeom prst="rect">
            <a:avLst/>
          </a:prstGeom>
          <a:solidFill>
            <a:srgbClr val="660066"/>
          </a:solidFill>
        </p:spPr>
      </p:pic>
      <p:pic>
        <p:nvPicPr>
          <p:cNvPr id="25" name="Picture 24" descr="image046.png"/>
          <p:cNvPicPr>
            <a:picLocks noChangeAspect="1"/>
          </p:cNvPicPr>
          <p:nvPr/>
        </p:nvPicPr>
        <p:blipFill rotWithShape="1">
          <a:blip r:embed="rId9">
            <a:extLst>
              <a:ext uri="{28A0092B-C50C-407E-A947-70E740481C1C}">
                <a14:useLocalDpi xmlns:a14="http://schemas.microsoft.com/office/drawing/2010/main" val="0"/>
              </a:ext>
            </a:extLst>
          </a:blip>
          <a:srcRect l="8455" r="25898" b="29463"/>
          <a:stretch/>
        </p:blipFill>
        <p:spPr>
          <a:xfrm>
            <a:off x="9222930" y="3581400"/>
            <a:ext cx="1447800" cy="1168570"/>
          </a:xfrm>
          <a:prstGeom prst="rect">
            <a:avLst/>
          </a:prstGeom>
          <a:solidFill>
            <a:srgbClr val="660066"/>
          </a:solidFill>
          <a:effectLst/>
        </p:spPr>
      </p:pic>
      <p:pic>
        <p:nvPicPr>
          <p:cNvPr id="28" name="Picture 27" descr="Screen Shot 2013-04-17 at 3.39.03 PM.png"/>
          <p:cNvPicPr>
            <a:picLocks noChangeAspect="1"/>
          </p:cNvPicPr>
          <p:nvPr/>
        </p:nvPicPr>
        <p:blipFill rotWithShape="1">
          <a:blip r:embed="rId10">
            <a:extLst>
              <a:ext uri="{BEBA8EAE-BF5A-486C-A8C5-ECC9F3942E4B}">
                <a14:imgProps xmlns:a14="http://schemas.microsoft.com/office/drawing/2010/main">
                  <a14:imgLayer r:embed="rId11">
                    <a14:imgEffect>
                      <a14:colorTemperature colorTemp="8800"/>
                    </a14:imgEffect>
                    <a14:imgEffect>
                      <a14:saturation sat="300000"/>
                    </a14:imgEffect>
                  </a14:imgLayer>
                </a14:imgProps>
              </a:ext>
              <a:ext uri="{28A0092B-C50C-407E-A947-70E740481C1C}">
                <a14:useLocalDpi xmlns:a14="http://schemas.microsoft.com/office/drawing/2010/main" val="0"/>
              </a:ext>
            </a:extLst>
          </a:blip>
          <a:srcRect l="39672" r="8011" b="28137"/>
          <a:stretch/>
        </p:blipFill>
        <p:spPr>
          <a:xfrm>
            <a:off x="7850228" y="4724401"/>
            <a:ext cx="1369973" cy="1068224"/>
          </a:xfrm>
          <a:prstGeom prst="rect">
            <a:avLst/>
          </a:prstGeom>
          <a:solidFill>
            <a:srgbClr val="660066"/>
          </a:solidFill>
        </p:spPr>
      </p:pic>
      <p:pic>
        <p:nvPicPr>
          <p:cNvPr id="5" name="Picture 4"/>
          <p:cNvPicPr>
            <a:picLocks noChangeAspect="1"/>
          </p:cNvPicPr>
          <p:nvPr/>
        </p:nvPicPr>
        <p:blipFill>
          <a:blip r:embed="rId12"/>
          <a:stretch>
            <a:fillRect/>
          </a:stretch>
        </p:blipFill>
        <p:spPr>
          <a:xfrm>
            <a:off x="7848600" y="3505200"/>
            <a:ext cx="1371600" cy="1209600"/>
          </a:xfrm>
          <a:prstGeom prst="rect">
            <a:avLst/>
          </a:prstGeom>
        </p:spPr>
      </p:pic>
      <p:pic>
        <p:nvPicPr>
          <p:cNvPr id="22" name="Picture 21" descr="photo1_resized.jpg"/>
          <p:cNvPicPr>
            <a:picLocks noChangeAspect="1"/>
          </p:cNvPicPr>
          <p:nvPr/>
        </p:nvPicPr>
        <p:blipFill rotWithShape="1">
          <a:blip r:embed="rId13">
            <a:extLst>
              <a:ext uri="{28A0092B-C50C-407E-A947-70E740481C1C}">
                <a14:useLocalDpi xmlns:a14="http://schemas.microsoft.com/office/drawing/2010/main" val="0"/>
              </a:ext>
            </a:extLst>
          </a:blip>
          <a:srcRect l="11695"/>
          <a:stretch/>
        </p:blipFill>
        <p:spPr>
          <a:xfrm>
            <a:off x="6466420" y="3627121"/>
            <a:ext cx="1382181" cy="1097280"/>
          </a:xfrm>
          <a:prstGeom prst="rect">
            <a:avLst/>
          </a:prstGeom>
          <a:solidFill>
            <a:srgbClr val="660066"/>
          </a:solidFill>
        </p:spPr>
      </p:pic>
      <p:pic>
        <p:nvPicPr>
          <p:cNvPr id="23" name="Picture 22" descr="Screen Shot 2013-04-17 at 2.35.33 PM.png"/>
          <p:cNvPicPr>
            <a:picLocks noChangeAspect="1"/>
          </p:cNvPicPr>
          <p:nvPr/>
        </p:nvPicPr>
        <p:blipFill rotWithShape="1">
          <a:blip r:embed="rId14">
            <a:extLst>
              <a:ext uri="{28A0092B-C50C-407E-A947-70E740481C1C}">
                <a14:useLocalDpi xmlns:a14="http://schemas.microsoft.com/office/drawing/2010/main" val="0"/>
              </a:ext>
            </a:extLst>
          </a:blip>
          <a:srcRect l="2653" t="358" r="15106" b="-358"/>
          <a:stretch/>
        </p:blipFill>
        <p:spPr>
          <a:xfrm>
            <a:off x="7848601" y="2514600"/>
            <a:ext cx="1425299" cy="1097280"/>
          </a:xfrm>
          <a:prstGeom prst="rect">
            <a:avLst/>
          </a:prstGeom>
          <a:solidFill>
            <a:srgbClr val="660066"/>
          </a:solidFill>
        </p:spPr>
      </p:pic>
      <p:pic>
        <p:nvPicPr>
          <p:cNvPr id="24" name="Picture 23" descr="Screen Shot 2013-04-17 at 3.01.41 PM.png"/>
          <p:cNvPicPr>
            <a:picLocks noChangeAspect="1"/>
          </p:cNvPicPr>
          <p:nvPr/>
        </p:nvPicPr>
        <p:blipFill rotWithShape="1">
          <a:blip r:embed="rId15">
            <a:extLst>
              <a:ext uri="{28A0092B-C50C-407E-A947-70E740481C1C}">
                <a14:useLocalDpi xmlns:a14="http://schemas.microsoft.com/office/drawing/2010/main" val="0"/>
              </a:ext>
            </a:extLst>
          </a:blip>
          <a:srcRect l="9459" t="2658" r="24627" b="8432"/>
          <a:stretch/>
        </p:blipFill>
        <p:spPr>
          <a:xfrm>
            <a:off x="9220200" y="2438401"/>
            <a:ext cx="1447800" cy="1181263"/>
          </a:xfrm>
          <a:prstGeom prst="rect">
            <a:avLst/>
          </a:prstGeom>
          <a:solidFill>
            <a:srgbClr val="660066"/>
          </a:solidFill>
        </p:spPr>
      </p:pic>
      <p:sp>
        <p:nvSpPr>
          <p:cNvPr id="26" name="Rectangle 25"/>
          <p:cNvSpPr/>
          <p:nvPr/>
        </p:nvSpPr>
        <p:spPr>
          <a:xfrm>
            <a:off x="1524000" y="2438400"/>
            <a:ext cx="9144000" cy="76200"/>
          </a:xfrm>
          <a:prstGeom prst="rect">
            <a:avLst/>
          </a:prstGeom>
          <a:solidFill>
            <a:srgbClr val="FFD12E"/>
          </a:solidFill>
          <a:ln>
            <a:noFill/>
          </a:ln>
          <a:effectLst/>
        </p:spPr>
        <p:style>
          <a:lnRef idx="1">
            <a:schemeClr val="accent1"/>
          </a:lnRef>
          <a:fillRef idx="3">
            <a:schemeClr val="accent1"/>
          </a:fillRef>
          <a:effectRef idx="2">
            <a:schemeClr val="accent1"/>
          </a:effectRef>
          <a:fontRef idx="minor">
            <a:schemeClr val="lt1"/>
          </a:fontRef>
        </p:style>
        <p:txBody>
          <a:bodyPr lIns="73150" tIns="36575" rIns="73150" bIns="36575" rtlCol="0" anchor="ctr"/>
          <a:lstStyle/>
          <a:p>
            <a:pPr algn="ctr"/>
            <a:endParaRPr lang="en-US"/>
          </a:p>
        </p:txBody>
      </p:sp>
      <p:pic>
        <p:nvPicPr>
          <p:cNvPr id="10" name="Picture 9"/>
          <p:cNvPicPr>
            <a:picLocks noChangeAspect="1"/>
          </p:cNvPicPr>
          <p:nvPr/>
        </p:nvPicPr>
        <p:blipFill>
          <a:blip r:embed="rId16"/>
          <a:stretch>
            <a:fillRect/>
          </a:stretch>
        </p:blipFill>
        <p:spPr>
          <a:xfrm>
            <a:off x="9245600" y="5791200"/>
            <a:ext cx="1422400" cy="1066800"/>
          </a:xfrm>
          <a:prstGeom prst="rect">
            <a:avLst/>
          </a:prstGeom>
        </p:spPr>
      </p:pic>
      <p:sp>
        <p:nvSpPr>
          <p:cNvPr id="29" name="Rectangle 28"/>
          <p:cNvSpPr/>
          <p:nvPr/>
        </p:nvSpPr>
        <p:spPr>
          <a:xfrm>
            <a:off x="1521270" y="2658852"/>
            <a:ext cx="4995864" cy="4111895"/>
          </a:xfrm>
          <a:prstGeom prst="rect">
            <a:avLst/>
          </a:prstGeom>
        </p:spPr>
        <p:txBody>
          <a:bodyPr wrap="square">
            <a:spAutoFit/>
          </a:bodyPr>
          <a:lstStyle/>
          <a:p>
            <a:pPr algn="ctr">
              <a:lnSpc>
                <a:spcPct val="130000"/>
              </a:lnSpc>
            </a:pPr>
            <a:endParaRPr lang="en-US" sz="2400" dirty="0">
              <a:solidFill>
                <a:schemeClr val="bg1"/>
              </a:solidFill>
            </a:endParaRPr>
          </a:p>
          <a:p>
            <a:pPr algn="ctr"/>
            <a:r>
              <a:rPr lang="en-US" sz="2400" dirty="0">
                <a:solidFill>
                  <a:schemeClr val="bg1"/>
                </a:solidFill>
              </a:rPr>
              <a:t>B.S. in Atmospheric Science </a:t>
            </a:r>
          </a:p>
          <a:p>
            <a:pPr algn="ctr"/>
            <a:r>
              <a:rPr lang="en-US" sz="1600" i="1" dirty="0">
                <a:solidFill>
                  <a:schemeClr val="bg1"/>
                </a:solidFill>
              </a:rPr>
              <a:t>(meteorology and more)</a:t>
            </a:r>
          </a:p>
          <a:p>
            <a:pPr algn="ctr"/>
            <a:endParaRPr lang="en-US" sz="1600" i="1" dirty="0">
              <a:solidFill>
                <a:schemeClr val="bg1"/>
              </a:solidFill>
            </a:endParaRPr>
          </a:p>
          <a:p>
            <a:pPr algn="ctr"/>
            <a:r>
              <a:rPr lang="en-US" sz="2400" dirty="0">
                <a:solidFill>
                  <a:schemeClr val="bg1"/>
                </a:solidFill>
              </a:rPr>
              <a:t>B.S. in Environmental Science</a:t>
            </a:r>
          </a:p>
          <a:p>
            <a:pPr algn="ctr"/>
            <a:endParaRPr lang="en-US" sz="2400" dirty="0">
              <a:solidFill>
                <a:schemeClr val="bg1"/>
              </a:solidFill>
            </a:endParaRPr>
          </a:p>
          <a:p>
            <a:pPr algn="ctr"/>
            <a:r>
              <a:rPr lang="en-US" sz="2400" dirty="0">
                <a:solidFill>
                  <a:schemeClr val="bg1"/>
                </a:solidFill>
              </a:rPr>
              <a:t>B.S. in Climate Science</a:t>
            </a:r>
          </a:p>
          <a:p>
            <a:pPr algn="ctr"/>
            <a:r>
              <a:rPr lang="en-US" sz="1600" i="1" dirty="0">
                <a:solidFill>
                  <a:schemeClr val="bg1"/>
                </a:solidFill>
              </a:rPr>
              <a:t>(coming soon) </a:t>
            </a:r>
          </a:p>
          <a:p>
            <a:pPr algn="ctr"/>
            <a:endParaRPr lang="en-US" sz="1600" i="1" dirty="0">
              <a:solidFill>
                <a:schemeClr val="bg1"/>
              </a:solidFill>
            </a:endParaRPr>
          </a:p>
          <a:p>
            <a:pPr lvl="0" algn="ctr"/>
            <a:r>
              <a:rPr lang="en-US" sz="2400" dirty="0">
                <a:solidFill>
                  <a:prstClr val="white"/>
                </a:solidFill>
              </a:rPr>
              <a:t>B.A. in Environmental Studies</a:t>
            </a:r>
          </a:p>
          <a:p>
            <a:pPr lvl="0" algn="ctr"/>
            <a:r>
              <a:rPr lang="en-US" sz="1600" i="1" dirty="0">
                <a:solidFill>
                  <a:prstClr val="white"/>
                </a:solidFill>
              </a:rPr>
              <a:t>(coming soon) </a:t>
            </a:r>
          </a:p>
          <a:p>
            <a:pPr algn="ctr"/>
            <a:endParaRPr lang="en-US" sz="1600" i="1" dirty="0">
              <a:solidFill>
                <a:schemeClr val="bg1"/>
              </a:solidFill>
            </a:endParaRPr>
          </a:p>
          <a:p>
            <a:pPr algn="ctr"/>
            <a:endParaRPr lang="en-US" sz="1400" i="1" dirty="0">
              <a:solidFill>
                <a:schemeClr val="bg1"/>
              </a:solidFill>
            </a:endParaRPr>
          </a:p>
        </p:txBody>
      </p:sp>
    </p:spTree>
    <p:extLst>
      <p:ext uri="{BB962C8B-B14F-4D97-AF65-F5344CB8AC3E}">
        <p14:creationId xmlns:p14="http://schemas.microsoft.com/office/powerpoint/2010/main" val="1709750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427D5B-73A5-0DD1-A6A1-219F595A76C0}"/>
              </a:ext>
            </a:extLst>
          </p:cNvPr>
          <p:cNvSpPr/>
          <p:nvPr/>
        </p:nvSpPr>
        <p:spPr>
          <a:xfrm>
            <a:off x="1" y="0"/>
            <a:ext cx="10668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6" name="Picture 3"/>
          <p:cNvPicPr>
            <a:picLocks noChangeAspect="1"/>
          </p:cNvPicPr>
          <p:nvPr/>
        </p:nvPicPr>
        <p:blipFill rotWithShape="1">
          <a:blip r:embed="rId3">
            <a:extLst>
              <a:ext uri="{28A0092B-C50C-407E-A947-70E740481C1C}">
                <a14:useLocalDpi xmlns:a14="http://schemas.microsoft.com/office/drawing/2010/main" val="0"/>
              </a:ext>
            </a:extLst>
          </a:blip>
          <a:srcRect t="5598" r="9157" b="5213"/>
          <a:stretch/>
        </p:blipFill>
        <p:spPr bwMode="auto">
          <a:xfrm>
            <a:off x="8305800" y="3048001"/>
            <a:ext cx="2362200" cy="1666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7" name="Rectangle 4"/>
          <p:cNvSpPr>
            <a:spLocks noChangeArrowheads="1"/>
          </p:cNvSpPr>
          <p:nvPr/>
        </p:nvSpPr>
        <p:spPr bwMode="auto">
          <a:xfrm>
            <a:off x="1676400" y="1143001"/>
            <a:ext cx="8382000" cy="486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defRPr/>
            </a:pPr>
            <a:r>
              <a:rPr lang="en-US" sz="2800" b="1" dirty="0">
                <a:solidFill>
                  <a:srgbClr val="280C3E"/>
                </a:solidFill>
                <a:latin typeface="Calibri" panose="020F0502020204030204" pitchFamily="34" charset="0"/>
                <a:cs typeface="Calibri" panose="020F0502020204030204" pitchFamily="34" charset="0"/>
              </a:rPr>
              <a:t>B.S. in Atmospheric Science</a:t>
            </a:r>
          </a:p>
          <a:p>
            <a:pPr>
              <a:defRPr/>
            </a:pPr>
            <a:r>
              <a:rPr lang="en-US" sz="2400" dirty="0">
                <a:solidFill>
                  <a:srgbClr val="280C3E"/>
                </a:solidFill>
                <a:latin typeface="+mj-lt"/>
              </a:rPr>
              <a:t> 	</a:t>
            </a:r>
          </a:p>
          <a:p>
            <a:pPr>
              <a:lnSpc>
                <a:spcPct val="120000"/>
              </a:lnSpc>
              <a:defRPr/>
            </a:pPr>
            <a:r>
              <a:rPr lang="en-US" sz="2400" dirty="0">
                <a:solidFill>
                  <a:srgbClr val="280C3E"/>
                </a:solidFill>
                <a:latin typeface="Calibri" panose="020F0502020204030204" pitchFamily="34" charset="0"/>
                <a:cs typeface="Calibri" panose="020F0502020204030204" pitchFamily="34" charset="0"/>
              </a:rPr>
              <a:t>Broad foundation in four fundamental areas:</a:t>
            </a:r>
          </a:p>
          <a:p>
            <a:pPr marL="914400" indent="6350">
              <a:lnSpc>
                <a:spcPct val="120000"/>
              </a:lnSpc>
              <a:buFont typeface="Arial"/>
              <a:buChar char="•"/>
              <a:defRPr/>
            </a:pPr>
            <a:r>
              <a:rPr lang="en-US" sz="2400" dirty="0">
                <a:solidFill>
                  <a:srgbClr val="280C3E"/>
                </a:solidFill>
                <a:latin typeface="+mj-lt"/>
              </a:rPr>
              <a:t> </a:t>
            </a:r>
            <a:r>
              <a:rPr lang="en-US" sz="2400" b="1" dirty="0">
                <a:solidFill>
                  <a:srgbClr val="280C3E"/>
                </a:solidFill>
                <a:latin typeface="+mj-lt"/>
              </a:rPr>
              <a:t>Synoptic </a:t>
            </a:r>
          </a:p>
          <a:p>
            <a:pPr marL="1371600" lvl="1" indent="6350">
              <a:lnSpc>
                <a:spcPct val="120000"/>
              </a:lnSpc>
              <a:buFont typeface="Arial"/>
              <a:buChar char="•"/>
              <a:defRPr/>
            </a:pPr>
            <a:r>
              <a:rPr lang="en-US" sz="2400" dirty="0">
                <a:solidFill>
                  <a:srgbClr val="280C3E"/>
                </a:solidFill>
                <a:latin typeface="+mj-lt"/>
              </a:rPr>
              <a:t> Observations and weather forecasting</a:t>
            </a:r>
          </a:p>
          <a:p>
            <a:pPr marL="914400" indent="6350">
              <a:lnSpc>
                <a:spcPct val="120000"/>
              </a:lnSpc>
              <a:buFont typeface="Arial"/>
              <a:buChar char="•"/>
              <a:defRPr/>
            </a:pPr>
            <a:r>
              <a:rPr lang="en-US" sz="2400" dirty="0">
                <a:solidFill>
                  <a:srgbClr val="280C3E"/>
                </a:solidFill>
                <a:latin typeface="+mj-lt"/>
              </a:rPr>
              <a:t> </a:t>
            </a:r>
            <a:r>
              <a:rPr lang="en-US" sz="2400" b="1" dirty="0">
                <a:solidFill>
                  <a:srgbClr val="280C3E"/>
                </a:solidFill>
                <a:latin typeface="+mj-lt"/>
              </a:rPr>
              <a:t>Dynamic</a:t>
            </a:r>
          </a:p>
          <a:p>
            <a:pPr marL="1371600" lvl="1" indent="6350">
              <a:lnSpc>
                <a:spcPct val="120000"/>
              </a:lnSpc>
              <a:buFont typeface="Arial"/>
              <a:buChar char="•"/>
              <a:defRPr/>
            </a:pPr>
            <a:r>
              <a:rPr lang="en-US" sz="2400" dirty="0">
                <a:solidFill>
                  <a:srgbClr val="280C3E"/>
                </a:solidFill>
                <a:latin typeface="+mj-lt"/>
              </a:rPr>
              <a:t> Theory and computer modeling </a:t>
            </a:r>
          </a:p>
          <a:p>
            <a:pPr marL="914400" indent="6350">
              <a:lnSpc>
                <a:spcPct val="120000"/>
              </a:lnSpc>
              <a:buFont typeface="Arial"/>
              <a:buChar char="•"/>
              <a:defRPr/>
            </a:pPr>
            <a:r>
              <a:rPr lang="en-US" sz="2400" dirty="0">
                <a:solidFill>
                  <a:srgbClr val="280C3E"/>
                </a:solidFill>
                <a:latin typeface="+mj-lt"/>
              </a:rPr>
              <a:t> </a:t>
            </a:r>
            <a:r>
              <a:rPr lang="en-US" sz="2400" b="1" dirty="0">
                <a:solidFill>
                  <a:srgbClr val="280C3E"/>
                </a:solidFill>
                <a:latin typeface="+mj-lt"/>
              </a:rPr>
              <a:t>Physical</a:t>
            </a:r>
          </a:p>
          <a:p>
            <a:pPr marL="1371600" lvl="1" indent="6350">
              <a:lnSpc>
                <a:spcPct val="120000"/>
              </a:lnSpc>
              <a:buFont typeface="Arial"/>
              <a:buChar char="•"/>
              <a:defRPr/>
            </a:pPr>
            <a:r>
              <a:rPr lang="en-US" sz="2400" dirty="0">
                <a:solidFill>
                  <a:srgbClr val="280C3E"/>
                </a:solidFill>
                <a:latin typeface="+mj-lt"/>
              </a:rPr>
              <a:t> Clouds and atmospheric chemistry</a:t>
            </a:r>
          </a:p>
          <a:p>
            <a:pPr marL="914400" indent="6350">
              <a:lnSpc>
                <a:spcPct val="120000"/>
              </a:lnSpc>
              <a:buFont typeface="Arial"/>
              <a:buChar char="•"/>
              <a:defRPr/>
            </a:pPr>
            <a:r>
              <a:rPr lang="en-US" sz="2400" dirty="0">
                <a:solidFill>
                  <a:srgbClr val="280C3E"/>
                </a:solidFill>
                <a:latin typeface="+mj-lt"/>
              </a:rPr>
              <a:t> </a:t>
            </a:r>
            <a:r>
              <a:rPr lang="en-US" sz="2400" b="1" dirty="0">
                <a:solidFill>
                  <a:srgbClr val="280C3E"/>
                </a:solidFill>
                <a:latin typeface="+mj-lt"/>
              </a:rPr>
              <a:t>Climate</a:t>
            </a:r>
          </a:p>
          <a:p>
            <a:pPr marL="1371600" lvl="1" indent="6350">
              <a:lnSpc>
                <a:spcPct val="120000"/>
              </a:lnSpc>
              <a:buFont typeface="Arial"/>
              <a:buChar char="•"/>
              <a:defRPr/>
            </a:pPr>
            <a:r>
              <a:rPr lang="en-US" sz="2400" dirty="0">
                <a:solidFill>
                  <a:srgbClr val="280C3E"/>
                </a:solidFill>
                <a:latin typeface="+mj-lt"/>
              </a:rPr>
              <a:t> Land-ocean-atmosphere processes</a:t>
            </a:r>
          </a:p>
        </p:txBody>
      </p:sp>
      <p:pic>
        <p:nvPicPr>
          <p:cNvPr id="18435" name="Picture 2"/>
          <p:cNvPicPr>
            <a:picLocks noChangeAspect="1"/>
          </p:cNvPicPr>
          <p:nvPr/>
        </p:nvPicPr>
        <p:blipFill rotWithShape="1">
          <a:blip r:embed="rId4">
            <a:extLst>
              <a:ext uri="{28A0092B-C50C-407E-A947-70E740481C1C}">
                <a14:useLocalDpi xmlns:a14="http://schemas.microsoft.com/office/drawing/2010/main" val="0"/>
              </a:ext>
            </a:extLst>
          </a:blip>
          <a:srcRect t="-1" b="44065"/>
          <a:stretch/>
        </p:blipFill>
        <p:spPr bwMode="auto">
          <a:xfrm>
            <a:off x="8305884" y="5715000"/>
            <a:ext cx="236211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5"/>
          <a:srcRect t="69629" b="-1"/>
          <a:stretch/>
        </p:blipFill>
        <p:spPr>
          <a:xfrm>
            <a:off x="1524000" y="1"/>
            <a:ext cx="9144000" cy="751611"/>
          </a:xfrm>
          <a:prstGeom prst="rect">
            <a:avLst/>
          </a:prstGeom>
        </p:spPr>
      </p:pic>
      <p:pic>
        <p:nvPicPr>
          <p:cNvPr id="2" name="Picture 1" descr="img_1.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5800" y="4572001"/>
            <a:ext cx="2362200" cy="1201119"/>
          </a:xfrm>
          <a:prstGeom prst="rect">
            <a:avLst/>
          </a:prstGeom>
        </p:spPr>
      </p:pic>
      <p:pic>
        <p:nvPicPr>
          <p:cNvPr id="3" name="Picture 2" descr="img_3.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5800" y="1905000"/>
            <a:ext cx="2362200" cy="1205122"/>
          </a:xfrm>
          <a:prstGeom prst="rect">
            <a:avLst/>
          </a:prstGeom>
        </p:spPr>
      </p:pic>
      <p:pic>
        <p:nvPicPr>
          <p:cNvPr id="4" name="Picture 3" descr="img_4.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05800" y="730908"/>
            <a:ext cx="2362200" cy="1205122"/>
          </a:xfrm>
          <a:prstGeom prst="rect">
            <a:avLst/>
          </a:prstGeom>
        </p:spPr>
      </p:pic>
      <p:sp>
        <p:nvSpPr>
          <p:cNvPr id="9" name="Rectangle 8">
            <a:extLst>
              <a:ext uri="{FF2B5EF4-FFF2-40B4-BE49-F238E27FC236}">
                <a16:creationId xmlns:a16="http://schemas.microsoft.com/office/drawing/2014/main" id="{CAE8642C-BD6A-A04F-9272-23197062569F}"/>
              </a:ext>
            </a:extLst>
          </p:cNvPr>
          <p:cNvSpPr/>
          <p:nvPr/>
        </p:nvSpPr>
        <p:spPr>
          <a:xfrm>
            <a:off x="0" y="5729135"/>
            <a:ext cx="7006213" cy="1107996"/>
          </a:xfrm>
          <a:prstGeom prst="rect">
            <a:avLst/>
          </a:prstGeom>
        </p:spPr>
        <p:txBody>
          <a:bodyPr wrap="none">
            <a:spAutoFit/>
          </a:bodyPr>
          <a:lstStyle/>
          <a:p>
            <a:pPr>
              <a:defRPr/>
            </a:pPr>
            <a:r>
              <a:rPr lang="en-US" sz="1600" u="sng" dirty="0">
                <a:solidFill>
                  <a:srgbClr val="660066"/>
                </a:solidFill>
              </a:rPr>
              <a:t>Also available:</a:t>
            </a:r>
          </a:p>
          <a:p>
            <a:pPr marL="285750" indent="-285750">
              <a:buFont typeface="Arial"/>
              <a:buChar char="•"/>
              <a:defRPr/>
            </a:pPr>
            <a:r>
              <a:rPr lang="en-US" sz="1600" dirty="0">
                <a:solidFill>
                  <a:srgbClr val="660066"/>
                </a:solidFill>
              </a:rPr>
              <a:t>Minors: Broadcast Meteorology/Sustainability/Math</a:t>
            </a:r>
          </a:p>
          <a:p>
            <a:pPr marL="285750" indent="-285750">
              <a:buFont typeface="Arial"/>
              <a:buChar char="•"/>
              <a:defRPr/>
            </a:pPr>
            <a:r>
              <a:rPr lang="en-US" sz="1600" dirty="0">
                <a:solidFill>
                  <a:srgbClr val="660066"/>
                </a:solidFill>
              </a:rPr>
              <a:t>Emergency Preparedness, Homeland Security, and Cybersecurity Minor (CEHC)</a:t>
            </a:r>
          </a:p>
          <a:p>
            <a:pPr marL="285750" indent="-285750">
              <a:buFont typeface="Arial"/>
              <a:buChar char="•"/>
              <a:defRPr/>
            </a:pPr>
            <a:r>
              <a:rPr lang="en-US" sz="1600" dirty="0">
                <a:solidFill>
                  <a:srgbClr val="660066"/>
                </a:solidFill>
              </a:rPr>
              <a:t>Masters in Secondary Education (5-year program)</a:t>
            </a:r>
          </a:p>
        </p:txBody>
      </p:sp>
    </p:spTree>
    <p:extLst>
      <p:ext uri="{BB962C8B-B14F-4D97-AF65-F5344CB8AC3E}">
        <p14:creationId xmlns:p14="http://schemas.microsoft.com/office/powerpoint/2010/main" val="113124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57962EE-6D49-FE5A-E572-BF88E0652EFB}"/>
              </a:ext>
            </a:extLst>
          </p:cNvPr>
          <p:cNvSpPr/>
          <p:nvPr/>
        </p:nvSpPr>
        <p:spPr>
          <a:xfrm>
            <a:off x="1" y="0"/>
            <a:ext cx="10960442"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5" name="Rectangle 4"/>
          <p:cNvSpPr>
            <a:spLocks noChangeArrowheads="1"/>
          </p:cNvSpPr>
          <p:nvPr/>
        </p:nvSpPr>
        <p:spPr bwMode="auto">
          <a:xfrm>
            <a:off x="1676399" y="1143000"/>
            <a:ext cx="9428603" cy="30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defRPr/>
            </a:pPr>
            <a:r>
              <a:rPr lang="en-US" sz="2800" b="1" dirty="0">
                <a:solidFill>
                  <a:srgbClr val="280C3E"/>
                </a:solidFill>
              </a:rPr>
              <a:t>B.S. in Environmental Science</a:t>
            </a:r>
          </a:p>
          <a:p>
            <a:pPr>
              <a:defRPr/>
            </a:pPr>
            <a:endParaRPr lang="en-US" sz="2400" dirty="0">
              <a:solidFill>
                <a:srgbClr val="280C3E"/>
              </a:solidFill>
            </a:endParaRPr>
          </a:p>
          <a:p>
            <a:pPr>
              <a:defRPr/>
            </a:pPr>
            <a:r>
              <a:rPr lang="en-US" sz="2400" dirty="0">
                <a:solidFill>
                  <a:srgbClr val="280C3E"/>
                </a:solidFill>
              </a:rPr>
              <a:t>          Core environmental fundamentals + four specializations:</a:t>
            </a:r>
          </a:p>
          <a:p>
            <a:pPr marL="1263650" indent="-342900">
              <a:lnSpc>
                <a:spcPct val="120000"/>
              </a:lnSpc>
              <a:buFont typeface="Arial"/>
              <a:buChar char="•"/>
              <a:defRPr/>
            </a:pPr>
            <a:r>
              <a:rPr lang="en-US" sz="2400" b="1" dirty="0">
                <a:solidFill>
                  <a:srgbClr val="280C3E"/>
                </a:solidFill>
              </a:rPr>
              <a:t>Climate Change</a:t>
            </a:r>
            <a:r>
              <a:rPr lang="en-US" sz="2400" dirty="0">
                <a:solidFill>
                  <a:srgbClr val="280C3E"/>
                </a:solidFill>
              </a:rPr>
              <a:t>: </a:t>
            </a:r>
            <a:r>
              <a:rPr lang="en-US" sz="2000" dirty="0">
                <a:solidFill>
                  <a:srgbClr val="280C3E"/>
                </a:solidFill>
              </a:rPr>
              <a:t>long-term variability and change </a:t>
            </a:r>
            <a:r>
              <a:rPr lang="en-US" sz="2000" dirty="0">
                <a:solidFill>
                  <a:srgbClr val="FF0000"/>
                </a:solidFill>
                <a:sym typeface="Wingdings" pitchFamily="2" charset="2"/>
              </a:rPr>
              <a:t> Climate Science B.S.</a:t>
            </a:r>
            <a:endParaRPr lang="en-US" sz="2000" dirty="0">
              <a:solidFill>
                <a:srgbClr val="FF0000"/>
              </a:solidFill>
            </a:endParaRPr>
          </a:p>
          <a:p>
            <a:pPr marL="1263650" indent="-342900">
              <a:lnSpc>
                <a:spcPct val="120000"/>
              </a:lnSpc>
              <a:buFont typeface="Arial"/>
              <a:buChar char="•"/>
              <a:defRPr/>
            </a:pPr>
            <a:r>
              <a:rPr lang="en-US" sz="2400" b="1" dirty="0">
                <a:solidFill>
                  <a:srgbClr val="280C3E"/>
                </a:solidFill>
              </a:rPr>
              <a:t>Ecosystems</a:t>
            </a:r>
            <a:r>
              <a:rPr lang="en-US" sz="2400" dirty="0">
                <a:solidFill>
                  <a:srgbClr val="280C3E"/>
                </a:solidFill>
              </a:rPr>
              <a:t>: </a:t>
            </a:r>
            <a:r>
              <a:rPr lang="en-US" sz="2000" dirty="0">
                <a:solidFill>
                  <a:srgbClr val="280C3E"/>
                </a:solidFill>
              </a:rPr>
              <a:t>ecology, biodiversity, sustainability</a:t>
            </a:r>
          </a:p>
          <a:p>
            <a:pPr marL="1257300" indent="-342900">
              <a:lnSpc>
                <a:spcPct val="120000"/>
              </a:lnSpc>
              <a:buFont typeface="Arial"/>
              <a:buChar char="•"/>
              <a:defRPr/>
            </a:pPr>
            <a:r>
              <a:rPr lang="en-US" sz="2400" b="1" dirty="0">
                <a:solidFill>
                  <a:srgbClr val="280C3E"/>
                </a:solidFill>
              </a:rPr>
              <a:t>Geography</a:t>
            </a:r>
            <a:r>
              <a:rPr lang="en-US" sz="2400" dirty="0">
                <a:solidFill>
                  <a:srgbClr val="280C3E"/>
                </a:solidFill>
              </a:rPr>
              <a:t>: </a:t>
            </a:r>
            <a:r>
              <a:rPr lang="en-US" sz="2000" dirty="0">
                <a:solidFill>
                  <a:srgbClr val="280C3E"/>
                </a:solidFill>
              </a:rPr>
              <a:t>land-use planning, resource management, GIS</a:t>
            </a:r>
          </a:p>
          <a:p>
            <a:pPr marL="1257300" indent="-342900">
              <a:lnSpc>
                <a:spcPct val="120000"/>
              </a:lnSpc>
              <a:buFont typeface="Arial"/>
              <a:buChar char="•"/>
              <a:defRPr/>
            </a:pPr>
            <a:r>
              <a:rPr lang="en-US" sz="2400" b="1" dirty="0">
                <a:solidFill>
                  <a:srgbClr val="280C3E"/>
                </a:solidFill>
              </a:rPr>
              <a:t>Sustainability Science and Policy</a:t>
            </a:r>
            <a:r>
              <a:rPr lang="en-US" sz="2400" dirty="0">
                <a:solidFill>
                  <a:srgbClr val="280C3E"/>
                </a:solidFill>
              </a:rPr>
              <a:t>: </a:t>
            </a:r>
            <a:r>
              <a:rPr lang="en-US" sz="2000" dirty="0">
                <a:solidFill>
                  <a:srgbClr val="280C3E"/>
                </a:solidFill>
              </a:rPr>
              <a:t>renewable energy, air quality</a:t>
            </a:r>
            <a:endParaRPr lang="en-US" sz="2400" dirty="0">
              <a:solidFill>
                <a:srgbClr val="280C3E"/>
              </a:solidFill>
            </a:endParaRPr>
          </a:p>
        </p:txBody>
      </p:sp>
      <p:sp>
        <p:nvSpPr>
          <p:cNvPr id="3" name="Rectangle 2"/>
          <p:cNvSpPr/>
          <p:nvPr/>
        </p:nvSpPr>
        <p:spPr>
          <a:xfrm>
            <a:off x="1500062" y="4241294"/>
            <a:ext cx="9191875" cy="923330"/>
          </a:xfrm>
          <a:prstGeom prst="rect">
            <a:avLst/>
          </a:prstGeom>
        </p:spPr>
        <p:txBody>
          <a:bodyPr wrap="none">
            <a:spAutoFit/>
          </a:bodyPr>
          <a:lstStyle/>
          <a:p>
            <a:pPr>
              <a:defRPr/>
            </a:pPr>
            <a:r>
              <a:rPr lang="en-US" u="sng" dirty="0">
                <a:solidFill>
                  <a:srgbClr val="660066"/>
                </a:solidFill>
              </a:rPr>
              <a:t>Also available:</a:t>
            </a:r>
          </a:p>
          <a:p>
            <a:pPr marL="285750" indent="-285750">
              <a:buFont typeface="Arial"/>
              <a:buChar char="•"/>
              <a:defRPr/>
            </a:pPr>
            <a:r>
              <a:rPr lang="en-US" dirty="0">
                <a:solidFill>
                  <a:srgbClr val="660066"/>
                </a:solidFill>
              </a:rPr>
              <a:t>Sustainability Minor &amp; Emergency Preparedness, Homeland Security, and Cybersecurity Minor</a:t>
            </a:r>
          </a:p>
          <a:p>
            <a:pPr marL="285750" indent="-285750">
              <a:buFont typeface="Arial"/>
              <a:buChar char="•"/>
              <a:defRPr/>
            </a:pPr>
            <a:r>
              <a:rPr lang="en-US" dirty="0">
                <a:solidFill>
                  <a:srgbClr val="660066"/>
                </a:solidFill>
              </a:rPr>
              <a:t>Geographic information systems (GIS) certificate</a:t>
            </a:r>
          </a:p>
        </p:txBody>
      </p:sp>
      <p:pic>
        <p:nvPicPr>
          <p:cNvPr id="8" name="Picture 7"/>
          <p:cNvPicPr>
            <a:picLocks noChangeAspect="1"/>
          </p:cNvPicPr>
          <p:nvPr/>
        </p:nvPicPr>
        <p:blipFill rotWithShape="1">
          <a:blip r:embed="rId3"/>
          <a:srcRect t="69629" b="-1"/>
          <a:stretch/>
        </p:blipFill>
        <p:spPr>
          <a:xfrm>
            <a:off x="1524000" y="1"/>
            <a:ext cx="9144000" cy="751611"/>
          </a:xfrm>
          <a:prstGeom prst="rect">
            <a:avLst/>
          </a:prstGeom>
        </p:spPr>
      </p:pic>
      <p:pic>
        <p:nvPicPr>
          <p:cNvPr id="6" name="Picture 5" descr="PHOTO-2019-09-17-16-54-51(1).jpg"/>
          <p:cNvPicPr>
            <a:picLocks noChangeAspect="1"/>
          </p:cNvPicPr>
          <p:nvPr/>
        </p:nvPicPr>
        <p:blipFill rotWithShape="1">
          <a:blip r:embed="rId4">
            <a:extLst>
              <a:ext uri="{28A0092B-C50C-407E-A947-70E740481C1C}">
                <a14:useLocalDpi xmlns:a14="http://schemas.microsoft.com/office/drawing/2010/main" val="0"/>
              </a:ext>
            </a:extLst>
          </a:blip>
          <a:srcRect t="15997" r="1689" b="30667"/>
          <a:stretch/>
        </p:blipFill>
        <p:spPr>
          <a:xfrm>
            <a:off x="1524001" y="5257800"/>
            <a:ext cx="2212277" cy="1600200"/>
          </a:xfrm>
          <a:prstGeom prst="rect">
            <a:avLst/>
          </a:prstGeom>
        </p:spPr>
      </p:pic>
      <p:pic>
        <p:nvPicPr>
          <p:cNvPr id="7" name="Picture 6"/>
          <p:cNvPicPr>
            <a:picLocks noChangeAspect="1"/>
          </p:cNvPicPr>
          <p:nvPr/>
        </p:nvPicPr>
        <p:blipFill>
          <a:blip r:embed="rId5"/>
          <a:stretch>
            <a:fillRect/>
          </a:stretch>
        </p:blipFill>
        <p:spPr>
          <a:xfrm>
            <a:off x="6096000" y="5257800"/>
            <a:ext cx="2400300" cy="1600200"/>
          </a:xfrm>
          <a:prstGeom prst="rect">
            <a:avLst/>
          </a:prstGeom>
        </p:spPr>
      </p:pic>
      <p:pic>
        <p:nvPicPr>
          <p:cNvPr id="10" name="Picture 9"/>
          <p:cNvPicPr>
            <a:picLocks noChangeAspect="1"/>
          </p:cNvPicPr>
          <p:nvPr/>
        </p:nvPicPr>
        <p:blipFill>
          <a:blip r:embed="rId6"/>
          <a:stretch>
            <a:fillRect/>
          </a:stretch>
        </p:blipFill>
        <p:spPr>
          <a:xfrm>
            <a:off x="3733800" y="5257800"/>
            <a:ext cx="2399820" cy="1600200"/>
          </a:xfrm>
          <a:prstGeom prst="rect">
            <a:avLst/>
          </a:prstGeom>
        </p:spPr>
      </p:pic>
      <p:pic>
        <p:nvPicPr>
          <p:cNvPr id="11" name="Picture 10"/>
          <p:cNvPicPr>
            <a:picLocks noChangeAspect="1"/>
          </p:cNvPicPr>
          <p:nvPr/>
        </p:nvPicPr>
        <p:blipFill>
          <a:blip r:embed="rId7"/>
          <a:stretch>
            <a:fillRect/>
          </a:stretch>
        </p:blipFill>
        <p:spPr>
          <a:xfrm>
            <a:off x="8458201" y="5230042"/>
            <a:ext cx="2220047" cy="1665035"/>
          </a:xfrm>
          <a:prstGeom prst="rect">
            <a:avLst/>
          </a:prstGeom>
        </p:spPr>
      </p:pic>
    </p:spTree>
    <p:extLst>
      <p:ext uri="{BB962C8B-B14F-4D97-AF65-F5344CB8AC3E}">
        <p14:creationId xmlns:p14="http://schemas.microsoft.com/office/powerpoint/2010/main" val="1786197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7CF922-478D-4768-0043-475E447316EE}"/>
              </a:ext>
            </a:extLst>
          </p:cNvPr>
          <p:cNvSpPr txBox="1"/>
          <p:nvPr/>
        </p:nvSpPr>
        <p:spPr>
          <a:xfrm>
            <a:off x="4437393" y="193131"/>
            <a:ext cx="3317214" cy="523220"/>
          </a:xfrm>
          <a:prstGeom prst="rect">
            <a:avLst/>
          </a:prstGeom>
          <a:noFill/>
        </p:spPr>
        <p:txBody>
          <a:bodyPr wrap="square">
            <a:spAutoFit/>
          </a:bodyPr>
          <a:lstStyle/>
          <a:p>
            <a:pPr algn="ctr">
              <a:defRPr/>
            </a:pPr>
            <a:r>
              <a:rPr lang="en-US" sz="2800" b="1" dirty="0">
                <a:solidFill>
                  <a:srgbClr val="FFFF00"/>
                </a:solidFill>
                <a:latin typeface="Palatino" pitchFamily="2" charset="77"/>
                <a:ea typeface="Palatino" pitchFamily="2" charset="77"/>
              </a:rPr>
              <a:t>ETEC </a:t>
            </a:r>
            <a:r>
              <a:rPr lang="en-US" sz="2800" b="1" dirty="0">
                <a:solidFill>
                  <a:schemeClr val="bg1"/>
                </a:solidFill>
                <a:latin typeface="Palatino" pitchFamily="2" charset="77"/>
                <a:ea typeface="Palatino" pitchFamily="2" charset="77"/>
              </a:rPr>
              <a:t>at</a:t>
            </a:r>
            <a:r>
              <a:rPr lang="en-US" sz="2800" b="1" dirty="0">
                <a:solidFill>
                  <a:srgbClr val="FFFF00"/>
                </a:solidFill>
                <a:latin typeface="Palatino" pitchFamily="2" charset="77"/>
                <a:ea typeface="Palatino" pitchFamily="2" charset="77"/>
              </a:rPr>
              <a:t> </a:t>
            </a:r>
            <a:r>
              <a:rPr lang="en-US" sz="2800" b="1" dirty="0">
                <a:solidFill>
                  <a:srgbClr val="C45EFF"/>
                </a:solidFill>
                <a:latin typeface="Palatino" pitchFamily="2" charset="77"/>
                <a:ea typeface="Palatino" pitchFamily="2" charset="77"/>
              </a:rPr>
              <a:t>UAlbany</a:t>
            </a:r>
            <a:endParaRPr lang="en-US" sz="2400" dirty="0">
              <a:solidFill>
                <a:srgbClr val="C45EFF"/>
              </a:solidFill>
              <a:latin typeface="Palatino" pitchFamily="2" charset="77"/>
              <a:ea typeface="Palatino" pitchFamily="2" charset="77"/>
            </a:endParaRPr>
          </a:p>
        </p:txBody>
      </p:sp>
      <p:pic>
        <p:nvPicPr>
          <p:cNvPr id="5" name="Picture 4" descr="A group of people sitting at computers&#10;&#10;Description automatically generated with medium confidence">
            <a:extLst>
              <a:ext uri="{FF2B5EF4-FFF2-40B4-BE49-F238E27FC236}">
                <a16:creationId xmlns:a16="http://schemas.microsoft.com/office/drawing/2014/main" id="{553CCD98-B1FB-B3B5-3E3A-7DEE49F9AEF4}"/>
              </a:ext>
            </a:extLst>
          </p:cNvPr>
          <p:cNvPicPr>
            <a:picLocks noChangeAspect="1"/>
          </p:cNvPicPr>
          <p:nvPr/>
        </p:nvPicPr>
        <p:blipFill>
          <a:blip r:embed="rId2"/>
          <a:stretch>
            <a:fillRect/>
          </a:stretch>
        </p:blipFill>
        <p:spPr>
          <a:xfrm>
            <a:off x="2001567" y="716351"/>
            <a:ext cx="8188865" cy="6141649"/>
          </a:xfrm>
          <a:prstGeom prst="rect">
            <a:avLst/>
          </a:prstGeom>
        </p:spPr>
      </p:pic>
    </p:spTree>
    <p:extLst>
      <p:ext uri="{BB962C8B-B14F-4D97-AF65-F5344CB8AC3E}">
        <p14:creationId xmlns:p14="http://schemas.microsoft.com/office/powerpoint/2010/main" val="3007918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7CF922-478D-4768-0043-475E447316EE}"/>
              </a:ext>
            </a:extLst>
          </p:cNvPr>
          <p:cNvSpPr txBox="1"/>
          <p:nvPr/>
        </p:nvSpPr>
        <p:spPr>
          <a:xfrm>
            <a:off x="0" y="0"/>
            <a:ext cx="12191999" cy="523220"/>
          </a:xfrm>
          <a:prstGeom prst="rect">
            <a:avLst/>
          </a:prstGeom>
          <a:noFill/>
        </p:spPr>
        <p:txBody>
          <a:bodyPr wrap="square">
            <a:spAutoFit/>
          </a:bodyPr>
          <a:lstStyle/>
          <a:p>
            <a:pPr algn="ctr">
              <a:defRPr/>
            </a:pPr>
            <a:r>
              <a:rPr lang="en-US" sz="2800" b="1" dirty="0">
                <a:solidFill>
                  <a:srgbClr val="FFFF00"/>
                </a:solidFill>
                <a:latin typeface="Palatino" pitchFamily="2" charset="77"/>
                <a:ea typeface="Palatino" pitchFamily="2" charset="77"/>
              </a:rPr>
              <a:t>Recent undergrad research in Atmospheric and Environmental Sciences</a:t>
            </a:r>
            <a:endParaRPr lang="en-US" sz="2400" dirty="0">
              <a:solidFill>
                <a:srgbClr val="C45EFF"/>
              </a:solidFill>
              <a:latin typeface="Palatino" pitchFamily="2" charset="77"/>
              <a:ea typeface="Palatino" pitchFamily="2" charset="77"/>
            </a:endParaRPr>
          </a:p>
        </p:txBody>
      </p:sp>
      <p:pic>
        <p:nvPicPr>
          <p:cNvPr id="3" name="Picture 2" descr="A group of people in a boat&#10;&#10;Description automatically generated with medium confidence">
            <a:extLst>
              <a:ext uri="{FF2B5EF4-FFF2-40B4-BE49-F238E27FC236}">
                <a16:creationId xmlns:a16="http://schemas.microsoft.com/office/drawing/2014/main" id="{9F2B8607-F5A0-11D7-C309-49DC242CBEC4}"/>
              </a:ext>
            </a:extLst>
          </p:cNvPr>
          <p:cNvPicPr>
            <a:picLocks noChangeAspect="1"/>
          </p:cNvPicPr>
          <p:nvPr/>
        </p:nvPicPr>
        <p:blipFill>
          <a:blip r:embed="rId2"/>
          <a:stretch>
            <a:fillRect/>
          </a:stretch>
        </p:blipFill>
        <p:spPr>
          <a:xfrm>
            <a:off x="5351413" y="693038"/>
            <a:ext cx="6723019" cy="5042264"/>
          </a:xfrm>
          <a:prstGeom prst="rect">
            <a:avLst/>
          </a:prstGeom>
        </p:spPr>
      </p:pic>
      <p:pic>
        <p:nvPicPr>
          <p:cNvPr id="6" name="Picture 5" descr="A group of people in a lab&#10;&#10;Description automatically generated with low confidence">
            <a:extLst>
              <a:ext uri="{FF2B5EF4-FFF2-40B4-BE49-F238E27FC236}">
                <a16:creationId xmlns:a16="http://schemas.microsoft.com/office/drawing/2014/main" id="{15F72CC9-A6D5-5F30-3355-48B35238CEBF}"/>
              </a:ext>
            </a:extLst>
          </p:cNvPr>
          <p:cNvPicPr>
            <a:picLocks noChangeAspect="1"/>
          </p:cNvPicPr>
          <p:nvPr/>
        </p:nvPicPr>
        <p:blipFill rotWithShape="1">
          <a:blip r:embed="rId3"/>
          <a:srcRect l="16981" r="10849"/>
          <a:stretch/>
        </p:blipFill>
        <p:spPr>
          <a:xfrm>
            <a:off x="180702" y="1528354"/>
            <a:ext cx="5107577" cy="5042263"/>
          </a:xfrm>
          <a:prstGeom prst="rect">
            <a:avLst/>
          </a:prstGeom>
        </p:spPr>
      </p:pic>
    </p:spTree>
    <p:extLst>
      <p:ext uri="{BB962C8B-B14F-4D97-AF65-F5344CB8AC3E}">
        <p14:creationId xmlns:p14="http://schemas.microsoft.com/office/powerpoint/2010/main" val="837865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7CF922-478D-4768-0043-475E447316EE}"/>
              </a:ext>
            </a:extLst>
          </p:cNvPr>
          <p:cNvSpPr txBox="1"/>
          <p:nvPr/>
        </p:nvSpPr>
        <p:spPr>
          <a:xfrm>
            <a:off x="0" y="0"/>
            <a:ext cx="12191999" cy="523220"/>
          </a:xfrm>
          <a:prstGeom prst="rect">
            <a:avLst/>
          </a:prstGeom>
          <a:noFill/>
        </p:spPr>
        <p:txBody>
          <a:bodyPr wrap="square">
            <a:spAutoFit/>
          </a:bodyPr>
          <a:lstStyle/>
          <a:p>
            <a:pPr algn="ctr">
              <a:defRPr/>
            </a:pPr>
            <a:r>
              <a:rPr lang="en-US" sz="2800" b="1" dirty="0">
                <a:solidFill>
                  <a:srgbClr val="FFFF00"/>
                </a:solidFill>
                <a:latin typeface="Palatino" pitchFamily="2" charset="77"/>
                <a:ea typeface="Palatino" pitchFamily="2" charset="77"/>
              </a:rPr>
              <a:t>Recent undergrad research in Atmospheric and Environmental Sciences</a:t>
            </a:r>
            <a:endParaRPr lang="en-US" sz="2400" dirty="0">
              <a:solidFill>
                <a:srgbClr val="C45EFF"/>
              </a:solidFill>
              <a:latin typeface="Palatino" pitchFamily="2" charset="77"/>
              <a:ea typeface="Palatino" pitchFamily="2" charset="77"/>
            </a:endParaRPr>
          </a:p>
        </p:txBody>
      </p:sp>
      <p:pic>
        <p:nvPicPr>
          <p:cNvPr id="5" name="Picture 4" descr="A person standing at a podium in front of a projector screen&#10;&#10;Description automatically generated with medium confidence">
            <a:extLst>
              <a:ext uri="{FF2B5EF4-FFF2-40B4-BE49-F238E27FC236}">
                <a16:creationId xmlns:a16="http://schemas.microsoft.com/office/drawing/2014/main" id="{A222B2AC-300D-306C-FA25-B3024111ECEE}"/>
              </a:ext>
            </a:extLst>
          </p:cNvPr>
          <p:cNvPicPr>
            <a:picLocks noChangeAspect="1"/>
          </p:cNvPicPr>
          <p:nvPr/>
        </p:nvPicPr>
        <p:blipFill rotWithShape="1">
          <a:blip r:embed="rId2"/>
          <a:srcRect t="16190" r="45380"/>
          <a:stretch/>
        </p:blipFill>
        <p:spPr>
          <a:xfrm>
            <a:off x="6492240" y="555171"/>
            <a:ext cx="4994366" cy="5747658"/>
          </a:xfrm>
          <a:prstGeom prst="rect">
            <a:avLst/>
          </a:prstGeom>
        </p:spPr>
      </p:pic>
      <p:pic>
        <p:nvPicPr>
          <p:cNvPr id="8" name="Picture 7" descr="A person standing at a podium&#10;&#10;Description automatically generated with medium confidence">
            <a:extLst>
              <a:ext uri="{FF2B5EF4-FFF2-40B4-BE49-F238E27FC236}">
                <a16:creationId xmlns:a16="http://schemas.microsoft.com/office/drawing/2014/main" id="{3ABE409C-6BCD-B603-4D76-F0C3088C882C}"/>
              </a:ext>
            </a:extLst>
          </p:cNvPr>
          <p:cNvPicPr>
            <a:picLocks noChangeAspect="1"/>
          </p:cNvPicPr>
          <p:nvPr/>
        </p:nvPicPr>
        <p:blipFill rotWithShape="1">
          <a:blip r:embed="rId3"/>
          <a:srcRect l="1" t="16190" r="47189"/>
          <a:stretch/>
        </p:blipFill>
        <p:spPr>
          <a:xfrm>
            <a:off x="870857" y="555172"/>
            <a:ext cx="4828904" cy="5747657"/>
          </a:xfrm>
          <a:prstGeom prst="rect">
            <a:avLst/>
          </a:prstGeom>
        </p:spPr>
      </p:pic>
    </p:spTree>
    <p:extLst>
      <p:ext uri="{BB962C8B-B14F-4D97-AF65-F5344CB8AC3E}">
        <p14:creationId xmlns:p14="http://schemas.microsoft.com/office/powerpoint/2010/main" val="1870043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7CF922-478D-4768-0043-475E447316EE}"/>
              </a:ext>
            </a:extLst>
          </p:cNvPr>
          <p:cNvSpPr txBox="1"/>
          <p:nvPr/>
        </p:nvSpPr>
        <p:spPr>
          <a:xfrm>
            <a:off x="0" y="0"/>
            <a:ext cx="12191999" cy="523220"/>
          </a:xfrm>
          <a:prstGeom prst="rect">
            <a:avLst/>
          </a:prstGeom>
          <a:noFill/>
        </p:spPr>
        <p:txBody>
          <a:bodyPr wrap="square">
            <a:spAutoFit/>
          </a:bodyPr>
          <a:lstStyle/>
          <a:p>
            <a:pPr algn="ctr">
              <a:defRPr/>
            </a:pPr>
            <a:r>
              <a:rPr lang="en-US" sz="2800" b="1" dirty="0">
                <a:solidFill>
                  <a:srgbClr val="FFFF00"/>
                </a:solidFill>
                <a:latin typeface="Palatino" pitchFamily="2" charset="77"/>
                <a:ea typeface="Palatino" pitchFamily="2" charset="77"/>
              </a:rPr>
              <a:t>Recent undergrad research in Atmospheric and Environmental Sciences</a:t>
            </a:r>
            <a:endParaRPr lang="en-US" sz="2400" dirty="0">
              <a:solidFill>
                <a:srgbClr val="C45EFF"/>
              </a:solidFill>
              <a:latin typeface="Palatino" pitchFamily="2" charset="77"/>
              <a:ea typeface="Palatino" pitchFamily="2" charset="77"/>
            </a:endParaRPr>
          </a:p>
        </p:txBody>
      </p:sp>
      <p:pic>
        <p:nvPicPr>
          <p:cNvPr id="3" name="Picture 2" descr="A person speaking at a podium&#10;&#10;Description automatically generated with medium confidence">
            <a:extLst>
              <a:ext uri="{FF2B5EF4-FFF2-40B4-BE49-F238E27FC236}">
                <a16:creationId xmlns:a16="http://schemas.microsoft.com/office/drawing/2014/main" id="{B5592FE0-5AF1-41C5-7A5E-64DBF1B88409}"/>
              </a:ext>
            </a:extLst>
          </p:cNvPr>
          <p:cNvPicPr>
            <a:picLocks noChangeAspect="1"/>
          </p:cNvPicPr>
          <p:nvPr/>
        </p:nvPicPr>
        <p:blipFill rotWithShape="1">
          <a:blip r:embed="rId2"/>
          <a:srcRect l="18923" r="16127"/>
          <a:stretch/>
        </p:blipFill>
        <p:spPr>
          <a:xfrm>
            <a:off x="613954" y="624748"/>
            <a:ext cx="3958046" cy="5608501"/>
          </a:xfrm>
          <a:prstGeom prst="rect">
            <a:avLst/>
          </a:prstGeom>
        </p:spPr>
      </p:pic>
      <p:pic>
        <p:nvPicPr>
          <p:cNvPr id="9" name="Picture 8" descr="A person sitting at a desk with a large screen behind him&#10;&#10;Description automatically generated with low confidence">
            <a:extLst>
              <a:ext uri="{FF2B5EF4-FFF2-40B4-BE49-F238E27FC236}">
                <a16:creationId xmlns:a16="http://schemas.microsoft.com/office/drawing/2014/main" id="{93262C4F-D506-D747-6BC6-8185482BC2F2}"/>
              </a:ext>
            </a:extLst>
          </p:cNvPr>
          <p:cNvPicPr>
            <a:picLocks noChangeAspect="1"/>
          </p:cNvPicPr>
          <p:nvPr/>
        </p:nvPicPr>
        <p:blipFill>
          <a:blip r:embed="rId3"/>
          <a:stretch>
            <a:fillRect/>
          </a:stretch>
        </p:blipFill>
        <p:spPr>
          <a:xfrm>
            <a:off x="4676502" y="624748"/>
            <a:ext cx="7158445" cy="5608501"/>
          </a:xfrm>
          <a:prstGeom prst="rect">
            <a:avLst/>
          </a:prstGeom>
        </p:spPr>
      </p:pic>
    </p:spTree>
    <p:extLst>
      <p:ext uri="{BB962C8B-B14F-4D97-AF65-F5344CB8AC3E}">
        <p14:creationId xmlns:p14="http://schemas.microsoft.com/office/powerpoint/2010/main" val="717171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7CF922-478D-4768-0043-475E447316EE}"/>
              </a:ext>
            </a:extLst>
          </p:cNvPr>
          <p:cNvSpPr txBox="1"/>
          <p:nvPr/>
        </p:nvSpPr>
        <p:spPr>
          <a:xfrm>
            <a:off x="4437393" y="136454"/>
            <a:ext cx="3317214" cy="523220"/>
          </a:xfrm>
          <a:prstGeom prst="rect">
            <a:avLst/>
          </a:prstGeom>
          <a:noFill/>
        </p:spPr>
        <p:txBody>
          <a:bodyPr wrap="square">
            <a:spAutoFit/>
          </a:bodyPr>
          <a:lstStyle/>
          <a:p>
            <a:pPr algn="ctr">
              <a:defRPr/>
            </a:pPr>
            <a:r>
              <a:rPr lang="en-US" sz="2800" b="1" dirty="0">
                <a:solidFill>
                  <a:srgbClr val="FFFF00"/>
                </a:solidFill>
                <a:latin typeface="Palatino" pitchFamily="2" charset="77"/>
                <a:ea typeface="Palatino" pitchFamily="2" charset="77"/>
              </a:rPr>
              <a:t>Questions?</a:t>
            </a:r>
            <a:endParaRPr lang="en-US" sz="2400" dirty="0">
              <a:solidFill>
                <a:srgbClr val="C45EFF"/>
              </a:solidFill>
              <a:latin typeface="Palatino" pitchFamily="2" charset="77"/>
              <a:ea typeface="Palatino" pitchFamily="2" charset="77"/>
            </a:endParaRPr>
          </a:p>
        </p:txBody>
      </p:sp>
      <p:pic>
        <p:nvPicPr>
          <p:cNvPr id="3" name="Picture 2" descr="A group of people posing for a photo&#10;&#10;Description automatically generated">
            <a:extLst>
              <a:ext uri="{FF2B5EF4-FFF2-40B4-BE49-F238E27FC236}">
                <a16:creationId xmlns:a16="http://schemas.microsoft.com/office/drawing/2014/main" id="{9B01EDB7-5327-29D2-6FB5-D23ECFF5D172}"/>
              </a:ext>
            </a:extLst>
          </p:cNvPr>
          <p:cNvPicPr>
            <a:picLocks noChangeAspect="1"/>
          </p:cNvPicPr>
          <p:nvPr/>
        </p:nvPicPr>
        <p:blipFill>
          <a:blip r:embed="rId2"/>
          <a:stretch>
            <a:fillRect/>
          </a:stretch>
        </p:blipFill>
        <p:spPr>
          <a:xfrm>
            <a:off x="304800" y="659674"/>
            <a:ext cx="6631577" cy="5296989"/>
          </a:xfrm>
          <a:prstGeom prst="rect">
            <a:avLst/>
          </a:prstGeom>
        </p:spPr>
      </p:pic>
      <p:pic>
        <p:nvPicPr>
          <p:cNvPr id="8" name="Picture 7" descr="A group of people in a room&#10;&#10;Description automatically generated with medium confidence">
            <a:extLst>
              <a:ext uri="{FF2B5EF4-FFF2-40B4-BE49-F238E27FC236}">
                <a16:creationId xmlns:a16="http://schemas.microsoft.com/office/drawing/2014/main" id="{D78AA09D-0B04-6726-FE87-B9DEEBDFAF49}"/>
              </a:ext>
            </a:extLst>
          </p:cNvPr>
          <p:cNvPicPr>
            <a:picLocks noChangeAspect="1"/>
          </p:cNvPicPr>
          <p:nvPr/>
        </p:nvPicPr>
        <p:blipFill rotWithShape="1">
          <a:blip r:embed="rId3"/>
          <a:srcRect l="8026" t="8191" r="21223"/>
          <a:stretch/>
        </p:blipFill>
        <p:spPr>
          <a:xfrm>
            <a:off x="6727369" y="659674"/>
            <a:ext cx="5133705" cy="5296989"/>
          </a:xfrm>
          <a:prstGeom prst="rect">
            <a:avLst/>
          </a:prstGeom>
        </p:spPr>
      </p:pic>
      <p:sp>
        <p:nvSpPr>
          <p:cNvPr id="9" name="TextBox 8">
            <a:extLst>
              <a:ext uri="{FF2B5EF4-FFF2-40B4-BE49-F238E27FC236}">
                <a16:creationId xmlns:a16="http://schemas.microsoft.com/office/drawing/2014/main" id="{094C725F-D288-EA48-9507-7850931536C8}"/>
              </a:ext>
            </a:extLst>
          </p:cNvPr>
          <p:cNvSpPr txBox="1"/>
          <p:nvPr/>
        </p:nvSpPr>
        <p:spPr>
          <a:xfrm>
            <a:off x="232954" y="6013660"/>
            <a:ext cx="11726091" cy="646331"/>
          </a:xfrm>
          <a:prstGeom prst="rect">
            <a:avLst/>
          </a:prstGeom>
          <a:noFill/>
        </p:spPr>
        <p:txBody>
          <a:bodyPr wrap="square">
            <a:spAutoFit/>
          </a:bodyPr>
          <a:lstStyle/>
          <a:p>
            <a:pPr algn="ctr">
              <a:defRPr/>
            </a:pPr>
            <a:r>
              <a:rPr lang="en-US" dirty="0">
                <a:solidFill>
                  <a:srgbClr val="FFFF00"/>
                </a:solidFill>
                <a:latin typeface="Palatino" pitchFamily="2" charset="77"/>
                <a:ea typeface="Palatino" pitchFamily="2" charset="77"/>
              </a:rPr>
              <a:t>DAES Director of Student Engagement and Recruitment:  Ross Lazear – </a:t>
            </a:r>
            <a:r>
              <a:rPr lang="en-US" dirty="0">
                <a:solidFill>
                  <a:srgbClr val="FFFF00"/>
                </a:solidFill>
                <a:latin typeface="Palatino" pitchFamily="2" charset="77"/>
                <a:ea typeface="Palatino" pitchFamily="2" charset="77"/>
                <a:hlinkClick r:id="rId4"/>
              </a:rPr>
              <a:t>rlazear@albany.edu</a:t>
            </a:r>
            <a:endParaRPr lang="en-US" dirty="0">
              <a:solidFill>
                <a:srgbClr val="FFFF00"/>
              </a:solidFill>
              <a:latin typeface="Palatino" pitchFamily="2" charset="77"/>
              <a:ea typeface="Palatino" pitchFamily="2" charset="77"/>
            </a:endParaRPr>
          </a:p>
          <a:p>
            <a:pPr algn="ctr">
              <a:defRPr/>
            </a:pPr>
            <a:r>
              <a:rPr lang="en-US" dirty="0">
                <a:solidFill>
                  <a:srgbClr val="FFFF00"/>
                </a:solidFill>
                <a:latin typeface="Palatino" pitchFamily="2" charset="77"/>
                <a:ea typeface="Palatino" pitchFamily="2" charset="77"/>
              </a:rPr>
              <a:t>DAES Undergraduate Program Director:  Justin Minder – </a:t>
            </a:r>
            <a:r>
              <a:rPr lang="en-US" dirty="0">
                <a:solidFill>
                  <a:srgbClr val="FFFF00"/>
                </a:solidFill>
                <a:latin typeface="Palatino" pitchFamily="2" charset="77"/>
                <a:ea typeface="Palatino" pitchFamily="2" charset="77"/>
                <a:hlinkClick r:id="rId5"/>
              </a:rPr>
              <a:t>jminder@albany.edu</a:t>
            </a:r>
            <a:endParaRPr lang="en-US" dirty="0">
              <a:solidFill>
                <a:srgbClr val="FFFF00"/>
              </a:solidFill>
              <a:latin typeface="Palatino" pitchFamily="2" charset="77"/>
              <a:ea typeface="Palatino" pitchFamily="2" charset="77"/>
            </a:endParaRPr>
          </a:p>
        </p:txBody>
      </p:sp>
    </p:spTree>
    <p:extLst>
      <p:ext uri="{BB962C8B-B14F-4D97-AF65-F5344CB8AC3E}">
        <p14:creationId xmlns:p14="http://schemas.microsoft.com/office/powerpoint/2010/main" val="2954822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85776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75723" y="934536"/>
            <a:ext cx="7772400" cy="4216539"/>
          </a:xfrm>
          <a:prstGeom prst="rect">
            <a:avLst/>
          </a:prstGeom>
          <a:noFill/>
        </p:spPr>
        <p:txBody>
          <a:bodyPr>
            <a:spAutoFit/>
          </a:bodyPr>
          <a:lstStyle/>
          <a:p>
            <a:pPr>
              <a:defRPr/>
            </a:pPr>
            <a:r>
              <a:rPr lang="en-US" sz="2800" b="1" dirty="0">
                <a:solidFill>
                  <a:srgbClr val="FFFF00"/>
                </a:solidFill>
                <a:latin typeface="Palatino" pitchFamily="2" charset="77"/>
                <a:ea typeface="Palatino" pitchFamily="2" charset="77"/>
              </a:rPr>
              <a:t>Where some of our recent graduates are now:</a:t>
            </a:r>
          </a:p>
          <a:p>
            <a:pPr marL="285750" indent="-285750">
              <a:buFont typeface="Arial"/>
              <a:buChar char="•"/>
              <a:defRPr/>
            </a:pPr>
            <a:r>
              <a:rPr lang="en-US" sz="2400" dirty="0">
                <a:solidFill>
                  <a:srgbClr val="FFFF00"/>
                </a:solidFill>
                <a:latin typeface="Palatino" pitchFamily="2" charset="77"/>
                <a:ea typeface="Palatino" pitchFamily="2" charset="77"/>
              </a:rPr>
              <a:t>Graduate school</a:t>
            </a:r>
          </a:p>
          <a:p>
            <a:pPr marL="285750" indent="-285750">
              <a:buFont typeface="Arial"/>
              <a:buChar char="•"/>
              <a:defRPr/>
            </a:pPr>
            <a:r>
              <a:rPr lang="en-US" sz="2400" dirty="0">
                <a:solidFill>
                  <a:srgbClr val="FFFF00"/>
                </a:solidFill>
                <a:latin typeface="Palatino" pitchFamily="2" charset="77"/>
                <a:ea typeface="Palatino" pitchFamily="2" charset="77"/>
              </a:rPr>
              <a:t>National Weather Service</a:t>
            </a:r>
          </a:p>
          <a:p>
            <a:pPr marL="285750" indent="-285750">
              <a:buFont typeface="Arial"/>
              <a:buChar char="•"/>
              <a:defRPr/>
            </a:pPr>
            <a:r>
              <a:rPr lang="en-US" sz="2400" dirty="0">
                <a:solidFill>
                  <a:srgbClr val="FFFF00"/>
                </a:solidFill>
                <a:latin typeface="Palatino" pitchFamily="2" charset="77"/>
                <a:ea typeface="Palatino" pitchFamily="2" charset="77"/>
              </a:rPr>
              <a:t>United States Geological Survey</a:t>
            </a:r>
          </a:p>
          <a:p>
            <a:pPr marL="285750" indent="-285750">
              <a:buFont typeface="Arial"/>
              <a:buChar char="•"/>
              <a:defRPr/>
            </a:pPr>
            <a:r>
              <a:rPr lang="en-US" sz="2400" dirty="0">
                <a:solidFill>
                  <a:srgbClr val="FFFF00"/>
                </a:solidFill>
                <a:latin typeface="Palatino" pitchFamily="2" charset="77"/>
                <a:ea typeface="Palatino" pitchFamily="2" charset="77"/>
              </a:rPr>
              <a:t>US &amp; NY Environmental Protection</a:t>
            </a:r>
          </a:p>
          <a:p>
            <a:pPr marL="285750" indent="-285750">
              <a:buFont typeface="Arial"/>
              <a:buChar char="•"/>
              <a:defRPr/>
            </a:pPr>
            <a:r>
              <a:rPr lang="en-US" sz="2400" dirty="0">
                <a:solidFill>
                  <a:srgbClr val="FFFF00"/>
                </a:solidFill>
                <a:latin typeface="Palatino" pitchFamily="2" charset="77"/>
                <a:ea typeface="Palatino" pitchFamily="2" charset="77"/>
              </a:rPr>
              <a:t>Renewable energy companies</a:t>
            </a:r>
          </a:p>
          <a:p>
            <a:pPr marL="285750" indent="-285750">
              <a:buFont typeface="Arial"/>
              <a:buChar char="•"/>
              <a:defRPr/>
            </a:pPr>
            <a:r>
              <a:rPr lang="en-US" sz="2400" dirty="0">
                <a:solidFill>
                  <a:srgbClr val="FFFF00"/>
                </a:solidFill>
                <a:latin typeface="Palatino" pitchFamily="2" charset="77"/>
                <a:ea typeface="Palatino" pitchFamily="2" charset="77"/>
              </a:rPr>
              <a:t>Local and national media</a:t>
            </a:r>
          </a:p>
          <a:p>
            <a:pPr marL="285750" indent="-285750">
              <a:buFont typeface="Arial"/>
              <a:buChar char="•"/>
              <a:defRPr/>
            </a:pPr>
            <a:r>
              <a:rPr lang="en-US" sz="2400" dirty="0">
                <a:solidFill>
                  <a:srgbClr val="FFFF00"/>
                </a:solidFill>
                <a:latin typeface="Palatino" pitchFamily="2" charset="77"/>
                <a:ea typeface="Palatino" pitchFamily="2" charset="77"/>
              </a:rPr>
              <a:t>New York State </a:t>
            </a:r>
            <a:r>
              <a:rPr lang="en-US" sz="2400" dirty="0" err="1">
                <a:solidFill>
                  <a:srgbClr val="FFFF00"/>
                </a:solidFill>
                <a:latin typeface="Palatino" pitchFamily="2" charset="77"/>
                <a:ea typeface="Palatino" pitchFamily="2" charset="77"/>
              </a:rPr>
              <a:t>Mesonet</a:t>
            </a:r>
            <a:endParaRPr lang="en-US" sz="2400" dirty="0">
              <a:solidFill>
                <a:srgbClr val="FFFF00"/>
              </a:solidFill>
              <a:latin typeface="Palatino" pitchFamily="2" charset="77"/>
              <a:ea typeface="Palatino" pitchFamily="2" charset="77"/>
            </a:endParaRPr>
          </a:p>
          <a:p>
            <a:pPr marL="285750" indent="-285750">
              <a:buFont typeface="Arial"/>
              <a:buChar char="•"/>
              <a:defRPr/>
            </a:pPr>
            <a:r>
              <a:rPr lang="en-US" sz="2400" dirty="0">
                <a:solidFill>
                  <a:srgbClr val="FFFF00"/>
                </a:solidFill>
                <a:latin typeface="Palatino" pitchFamily="2" charset="77"/>
                <a:ea typeface="Palatino" pitchFamily="2" charset="77"/>
              </a:rPr>
              <a:t>Environmental Consulting</a:t>
            </a:r>
          </a:p>
          <a:p>
            <a:pPr marL="285750" indent="-285750">
              <a:buFont typeface="Arial"/>
              <a:buChar char="•"/>
              <a:defRPr/>
            </a:pPr>
            <a:r>
              <a:rPr lang="en-US" sz="2400" dirty="0">
                <a:solidFill>
                  <a:srgbClr val="FFFF00"/>
                </a:solidFill>
                <a:latin typeface="Palatino" pitchFamily="2" charset="77"/>
                <a:ea typeface="Palatino" pitchFamily="2" charset="77"/>
              </a:rPr>
              <a:t>Emergency Preparedness</a:t>
            </a:r>
          </a:p>
          <a:p>
            <a:pPr marL="285750" indent="-285750">
              <a:buFont typeface="Arial"/>
              <a:buChar char="•"/>
              <a:defRPr/>
            </a:pPr>
            <a:r>
              <a:rPr lang="en-US" sz="2400" dirty="0">
                <a:solidFill>
                  <a:srgbClr val="FFFF00"/>
                </a:solidFill>
                <a:latin typeface="Palatino" pitchFamily="2" charset="77"/>
                <a:ea typeface="Palatino" pitchFamily="2" charset="77"/>
              </a:rPr>
              <a:t>Risk assessment in Insurance/Financial sectors</a:t>
            </a:r>
          </a:p>
        </p:txBody>
      </p:sp>
      <p:pic>
        <p:nvPicPr>
          <p:cNvPr id="3174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36370" y="914400"/>
            <a:ext cx="16764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7985950" y="5562600"/>
            <a:ext cx="2667000" cy="1143000"/>
          </a:xfrm>
          <a:prstGeom prst="rect">
            <a:avLst/>
          </a:prstGeom>
          <a:solidFill>
            <a:schemeClr val="accent4">
              <a:lumMod val="50000"/>
            </a:schemeClr>
          </a:solidFill>
        </p:spPr>
      </p:pic>
      <p:pic>
        <p:nvPicPr>
          <p:cNvPr id="3174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5867400"/>
            <a:ext cx="1658938"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0"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5334000"/>
            <a:ext cx="1485900"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1"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5207448"/>
            <a:ext cx="2133600" cy="164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2"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00801" y="1371600"/>
            <a:ext cx="2759075"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8"/>
          <a:srcRect t="69629" b="-1"/>
          <a:stretch/>
        </p:blipFill>
        <p:spPr>
          <a:xfrm>
            <a:off x="1524000" y="1"/>
            <a:ext cx="9144000" cy="751611"/>
          </a:xfrm>
          <a:prstGeom prst="rect">
            <a:avLst/>
          </a:prstGeom>
        </p:spPr>
      </p:pic>
      <p:pic>
        <p:nvPicPr>
          <p:cNvPr id="7" name="Picture 6"/>
          <p:cNvPicPr>
            <a:picLocks noChangeAspect="1"/>
          </p:cNvPicPr>
          <p:nvPr/>
        </p:nvPicPr>
        <p:blipFill>
          <a:blip r:embed="rId9"/>
          <a:stretch>
            <a:fillRect/>
          </a:stretch>
        </p:blipFill>
        <p:spPr>
          <a:xfrm>
            <a:off x="8670926" y="5029200"/>
            <a:ext cx="1997075" cy="431800"/>
          </a:xfrm>
          <a:prstGeom prst="rect">
            <a:avLst/>
          </a:prstGeom>
        </p:spPr>
      </p:pic>
      <p:pic>
        <p:nvPicPr>
          <p:cNvPr id="8" name="Picture 7" descr="imgres.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20001" y="3276601"/>
            <a:ext cx="1183409" cy="1183409"/>
          </a:xfrm>
          <a:prstGeom prst="rect">
            <a:avLst/>
          </a:prstGeom>
        </p:spPr>
      </p:pic>
      <p:pic>
        <p:nvPicPr>
          <p:cNvPr id="9" name="Picture 8"/>
          <p:cNvPicPr>
            <a:picLocks noChangeAspect="1"/>
          </p:cNvPicPr>
          <p:nvPr/>
        </p:nvPicPr>
        <p:blipFill>
          <a:blip r:embed="rId11"/>
          <a:stretch>
            <a:fillRect/>
          </a:stretch>
        </p:blipFill>
        <p:spPr>
          <a:xfrm>
            <a:off x="6019800" y="3200400"/>
            <a:ext cx="1447800" cy="1447800"/>
          </a:xfrm>
          <a:prstGeom prst="rect">
            <a:avLst/>
          </a:prstGeom>
        </p:spPr>
      </p:pic>
      <p:pic>
        <p:nvPicPr>
          <p:cNvPr id="14" name="Picture 13"/>
          <p:cNvPicPr>
            <a:picLocks noChangeAspect="1"/>
          </p:cNvPicPr>
          <p:nvPr/>
        </p:nvPicPr>
        <p:blipFill>
          <a:blip r:embed="rId12"/>
          <a:stretch>
            <a:fillRect/>
          </a:stretch>
        </p:blipFill>
        <p:spPr>
          <a:xfrm>
            <a:off x="6705600" y="2667001"/>
            <a:ext cx="2590800" cy="465805"/>
          </a:xfrm>
          <a:prstGeom prst="rect">
            <a:avLst/>
          </a:prstGeom>
        </p:spPr>
      </p:pic>
      <p:pic>
        <p:nvPicPr>
          <p:cNvPr id="2" name="Picture 1"/>
          <p:cNvPicPr>
            <a:picLocks noChangeAspect="1"/>
          </p:cNvPicPr>
          <p:nvPr/>
        </p:nvPicPr>
        <p:blipFill rotWithShape="1">
          <a:blip r:embed="rId13"/>
          <a:srcRect l="-27" r="64218"/>
          <a:stretch/>
        </p:blipFill>
        <p:spPr>
          <a:xfrm>
            <a:off x="8382000" y="4267200"/>
            <a:ext cx="2073394" cy="762000"/>
          </a:xfrm>
          <a:prstGeom prst="rect">
            <a:avLst/>
          </a:prstGeom>
        </p:spPr>
      </p:pic>
    </p:spTree>
    <p:extLst>
      <p:ext uri="{BB962C8B-B14F-4D97-AF65-F5344CB8AC3E}">
        <p14:creationId xmlns:p14="http://schemas.microsoft.com/office/powerpoint/2010/main" val="1950300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Screen Shot 2013-10-18 at 5.21.3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1" y="4267200"/>
            <a:ext cx="2448899"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1676400" y="4622383"/>
            <a:ext cx="3124200" cy="2083217"/>
          </a:xfrm>
          <a:prstGeom prst="rect">
            <a:avLst/>
          </a:prstGeom>
        </p:spPr>
      </p:pic>
      <p:pic>
        <p:nvPicPr>
          <p:cNvPr id="29701" name="Picture 1" descr="Screen Shot 2013-10-18 at 5.20.25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76401" y="3352800"/>
            <a:ext cx="3157629"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6"/>
          <a:srcRect t="22126" b="-22125"/>
          <a:stretch/>
        </p:blipFill>
        <p:spPr>
          <a:xfrm>
            <a:off x="1676400" y="1755648"/>
            <a:ext cx="3124200" cy="2084832"/>
          </a:xfrm>
          <a:prstGeom prst="rect">
            <a:avLst/>
          </a:prstGeom>
        </p:spPr>
      </p:pic>
      <p:sp>
        <p:nvSpPr>
          <p:cNvPr id="10" name="TextBox 9"/>
          <p:cNvSpPr txBox="1"/>
          <p:nvPr/>
        </p:nvSpPr>
        <p:spPr>
          <a:xfrm>
            <a:off x="1752600" y="838201"/>
            <a:ext cx="8763000" cy="830263"/>
          </a:xfrm>
          <a:prstGeom prst="rect">
            <a:avLst/>
          </a:prstGeom>
          <a:noFill/>
        </p:spPr>
        <p:txBody>
          <a:bodyPr>
            <a:spAutoFit/>
          </a:bodyPr>
          <a:lstStyle/>
          <a:p>
            <a:pPr algn="ctr">
              <a:defRPr/>
            </a:pPr>
            <a:r>
              <a:rPr lang="en-US" sz="2400" dirty="0">
                <a:solidFill>
                  <a:srgbClr val="FFFF00"/>
                </a:solidFill>
                <a:latin typeface="Palatino" pitchFamily="2" charset="77"/>
                <a:ea typeface="Palatino" pitchFamily="2" charset="77"/>
              </a:rPr>
              <a:t>Demand for atmospheric and environmental scientists </a:t>
            </a:r>
          </a:p>
          <a:p>
            <a:pPr algn="ctr">
              <a:defRPr/>
            </a:pPr>
            <a:r>
              <a:rPr lang="en-US" sz="2400" dirty="0">
                <a:solidFill>
                  <a:srgbClr val="FFFF00"/>
                </a:solidFill>
                <a:latin typeface="Palatino" pitchFamily="2" charset="77"/>
                <a:ea typeface="Palatino" pitchFamily="2" charset="77"/>
              </a:rPr>
              <a:t>in a variety of fields</a:t>
            </a:r>
          </a:p>
        </p:txBody>
      </p:sp>
      <p:sp>
        <p:nvSpPr>
          <p:cNvPr id="11" name="TextBox 10"/>
          <p:cNvSpPr txBox="1"/>
          <p:nvPr/>
        </p:nvSpPr>
        <p:spPr>
          <a:xfrm>
            <a:off x="7316481" y="1668464"/>
            <a:ext cx="3200400" cy="4926990"/>
          </a:xfrm>
          <a:prstGeom prst="rect">
            <a:avLst/>
          </a:prstGeom>
          <a:noFill/>
        </p:spPr>
        <p:txBody>
          <a:bodyPr>
            <a:spAutoFit/>
          </a:bodyPr>
          <a:lstStyle/>
          <a:p>
            <a:pPr algn="ctr">
              <a:lnSpc>
                <a:spcPct val="110000"/>
              </a:lnSpc>
              <a:defRPr/>
            </a:pPr>
            <a:r>
              <a:rPr lang="en-US" sz="2600" b="1" dirty="0">
                <a:solidFill>
                  <a:srgbClr val="FFFF00"/>
                </a:solidFill>
                <a:latin typeface="Palatino" pitchFamily="2" charset="77"/>
                <a:ea typeface="Palatino" pitchFamily="2" charset="77"/>
              </a:rPr>
              <a:t>Academics</a:t>
            </a:r>
          </a:p>
          <a:p>
            <a:pPr algn="ctr">
              <a:lnSpc>
                <a:spcPct val="110000"/>
              </a:lnSpc>
              <a:defRPr/>
            </a:pPr>
            <a:r>
              <a:rPr lang="en-US" sz="2600" b="1" dirty="0">
                <a:solidFill>
                  <a:srgbClr val="FFFF00"/>
                </a:solidFill>
                <a:latin typeface="Palatino" pitchFamily="2" charset="77"/>
                <a:ea typeface="Palatino" pitchFamily="2" charset="77"/>
              </a:rPr>
              <a:t>Consulting</a:t>
            </a:r>
          </a:p>
          <a:p>
            <a:pPr algn="ctr">
              <a:lnSpc>
                <a:spcPct val="110000"/>
              </a:lnSpc>
              <a:defRPr/>
            </a:pPr>
            <a:r>
              <a:rPr lang="en-US" sz="2600" b="1" dirty="0">
                <a:solidFill>
                  <a:srgbClr val="FFFF00"/>
                </a:solidFill>
                <a:latin typeface="Palatino" pitchFamily="2" charset="77"/>
                <a:ea typeface="Palatino" pitchFamily="2" charset="77"/>
              </a:rPr>
              <a:t>Economics</a:t>
            </a:r>
          </a:p>
          <a:p>
            <a:pPr algn="ctr">
              <a:lnSpc>
                <a:spcPct val="110000"/>
              </a:lnSpc>
              <a:defRPr/>
            </a:pPr>
            <a:r>
              <a:rPr lang="en-US" sz="2600" b="1" dirty="0">
                <a:solidFill>
                  <a:srgbClr val="FFFF00"/>
                </a:solidFill>
                <a:latin typeface="Palatino" pitchFamily="2" charset="77"/>
                <a:ea typeface="Palatino" pitchFamily="2" charset="77"/>
              </a:rPr>
              <a:t>Education</a:t>
            </a:r>
          </a:p>
          <a:p>
            <a:pPr algn="ctr">
              <a:lnSpc>
                <a:spcPct val="110000"/>
              </a:lnSpc>
              <a:defRPr/>
            </a:pPr>
            <a:r>
              <a:rPr lang="en-US" sz="2600" b="1" dirty="0">
                <a:solidFill>
                  <a:srgbClr val="FFFF00"/>
                </a:solidFill>
                <a:latin typeface="Palatino" pitchFamily="2" charset="77"/>
                <a:ea typeface="Palatino" pitchFamily="2" charset="77"/>
              </a:rPr>
              <a:t>Forensics</a:t>
            </a:r>
          </a:p>
          <a:p>
            <a:pPr algn="ctr">
              <a:lnSpc>
                <a:spcPct val="110000"/>
              </a:lnSpc>
              <a:defRPr/>
            </a:pPr>
            <a:r>
              <a:rPr lang="en-US" sz="2600" b="1" dirty="0">
                <a:solidFill>
                  <a:srgbClr val="FFFF00"/>
                </a:solidFill>
                <a:latin typeface="Palatino" pitchFamily="2" charset="77"/>
                <a:ea typeface="Palatino" pitchFamily="2" charset="77"/>
              </a:rPr>
              <a:t>Government</a:t>
            </a:r>
          </a:p>
          <a:p>
            <a:pPr algn="ctr">
              <a:lnSpc>
                <a:spcPct val="110000"/>
              </a:lnSpc>
              <a:defRPr/>
            </a:pPr>
            <a:r>
              <a:rPr lang="en-US" sz="2600" b="1" dirty="0">
                <a:solidFill>
                  <a:srgbClr val="FFFF00"/>
                </a:solidFill>
                <a:latin typeface="Palatino" pitchFamily="2" charset="77"/>
                <a:ea typeface="Palatino" pitchFamily="2" charset="77"/>
              </a:rPr>
              <a:t>Insurance</a:t>
            </a:r>
          </a:p>
          <a:p>
            <a:pPr algn="ctr">
              <a:lnSpc>
                <a:spcPct val="110000"/>
              </a:lnSpc>
              <a:defRPr/>
            </a:pPr>
            <a:r>
              <a:rPr lang="en-US" sz="2600" b="1" dirty="0">
                <a:solidFill>
                  <a:srgbClr val="FFFF00"/>
                </a:solidFill>
                <a:latin typeface="Palatino" pitchFamily="2" charset="77"/>
                <a:ea typeface="Palatino" pitchFamily="2" charset="77"/>
              </a:rPr>
              <a:t>Media</a:t>
            </a:r>
          </a:p>
          <a:p>
            <a:pPr algn="ctr">
              <a:lnSpc>
                <a:spcPct val="110000"/>
              </a:lnSpc>
              <a:defRPr/>
            </a:pPr>
            <a:r>
              <a:rPr lang="en-US" sz="2600" b="1" dirty="0">
                <a:solidFill>
                  <a:srgbClr val="FFFF00"/>
                </a:solidFill>
                <a:latin typeface="Palatino" pitchFamily="2" charset="77"/>
                <a:ea typeface="Palatino" pitchFamily="2" charset="77"/>
              </a:rPr>
              <a:t>Planning</a:t>
            </a:r>
          </a:p>
          <a:p>
            <a:pPr algn="ctr">
              <a:lnSpc>
                <a:spcPct val="110000"/>
              </a:lnSpc>
              <a:defRPr/>
            </a:pPr>
            <a:r>
              <a:rPr lang="en-US" sz="2600" b="1" dirty="0">
                <a:solidFill>
                  <a:srgbClr val="FFFF00"/>
                </a:solidFill>
                <a:latin typeface="Palatino" pitchFamily="2" charset="77"/>
                <a:ea typeface="Palatino" pitchFamily="2" charset="77"/>
              </a:rPr>
              <a:t>Research</a:t>
            </a:r>
          </a:p>
          <a:p>
            <a:pPr algn="ctr">
              <a:lnSpc>
                <a:spcPct val="110000"/>
              </a:lnSpc>
              <a:defRPr/>
            </a:pPr>
            <a:r>
              <a:rPr lang="en-US" sz="2600" b="1" dirty="0">
                <a:solidFill>
                  <a:srgbClr val="FFFF00"/>
                </a:solidFill>
                <a:latin typeface="Palatino" pitchFamily="2" charset="77"/>
                <a:ea typeface="Palatino" pitchFamily="2" charset="77"/>
              </a:rPr>
              <a:t>Transportation</a:t>
            </a:r>
            <a:endParaRPr lang="en-US" sz="2800" b="1" dirty="0">
              <a:solidFill>
                <a:srgbClr val="FFFF00"/>
              </a:solidFill>
              <a:latin typeface="Palatino" pitchFamily="2" charset="77"/>
              <a:ea typeface="Palatino" pitchFamily="2" charset="77"/>
            </a:endParaRPr>
          </a:p>
        </p:txBody>
      </p:sp>
      <p:pic>
        <p:nvPicPr>
          <p:cNvPr id="29702" name="Picture 4"/>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800600" y="1752601"/>
            <a:ext cx="2065338" cy="253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rotWithShape="1">
          <a:blip r:embed="rId9"/>
          <a:srcRect t="69629" b="-1"/>
          <a:stretch/>
        </p:blipFill>
        <p:spPr>
          <a:xfrm>
            <a:off x="1524000" y="1"/>
            <a:ext cx="9144000" cy="751611"/>
          </a:xfrm>
          <a:prstGeom prst="rect">
            <a:avLst/>
          </a:prstGeom>
        </p:spPr>
      </p:pic>
    </p:spTree>
    <p:extLst>
      <p:ext uri="{BB962C8B-B14F-4D97-AF65-F5344CB8AC3E}">
        <p14:creationId xmlns:p14="http://schemas.microsoft.com/office/powerpoint/2010/main" val="789621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9D46DF1-5605-1A49-B007-FBBC7369650C}"/>
              </a:ext>
            </a:extLst>
          </p:cNvPr>
          <p:cNvSpPr txBox="1"/>
          <p:nvPr/>
        </p:nvSpPr>
        <p:spPr>
          <a:xfrm>
            <a:off x="42372" y="599938"/>
            <a:ext cx="12107255" cy="1892826"/>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Weather systems, tropical meteorology, and</a:t>
            </a:r>
            <a:br>
              <a:rPr lang="en-US" sz="2800" b="1" dirty="0">
                <a:solidFill>
                  <a:srgbClr val="FFFF00"/>
                </a:solidFill>
                <a:latin typeface="Palatino" pitchFamily="2" charset="77"/>
                <a:ea typeface="Palatino" pitchFamily="2" charset="77"/>
              </a:rPr>
            </a:br>
            <a:r>
              <a:rPr lang="en-US" sz="2800" b="1" dirty="0">
                <a:solidFill>
                  <a:srgbClr val="FFFF00"/>
                </a:solidFill>
                <a:latin typeface="Palatino" pitchFamily="2" charset="77"/>
                <a:ea typeface="Palatino" pitchFamily="2" charset="77"/>
              </a:rPr>
              <a:t>mesoscale meteorology (mountain weather, thunderstorms)</a:t>
            </a:r>
          </a:p>
        </p:txBody>
      </p:sp>
    </p:spTree>
    <p:extLst>
      <p:ext uri="{BB962C8B-B14F-4D97-AF65-F5344CB8AC3E}">
        <p14:creationId xmlns:p14="http://schemas.microsoft.com/office/powerpoint/2010/main" val="1501075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E61392-B75A-3443-8F08-789C62095D1A}"/>
              </a:ext>
            </a:extLst>
          </p:cNvPr>
          <p:cNvPicPr>
            <a:picLocks noChangeAspect="1"/>
          </p:cNvPicPr>
          <p:nvPr/>
        </p:nvPicPr>
        <p:blipFill>
          <a:blip r:embed="rId2"/>
          <a:stretch>
            <a:fillRect/>
          </a:stretch>
        </p:blipFill>
        <p:spPr>
          <a:xfrm>
            <a:off x="266700" y="3328987"/>
            <a:ext cx="3758420" cy="3316918"/>
          </a:xfrm>
          <a:prstGeom prst="rect">
            <a:avLst/>
          </a:prstGeom>
          <a:ln w="38100">
            <a:solidFill>
              <a:schemeClr val="tx1"/>
            </a:solidFill>
          </a:ln>
        </p:spPr>
      </p:pic>
      <p:sp>
        <p:nvSpPr>
          <p:cNvPr id="7" name="TextBox 6">
            <a:extLst>
              <a:ext uri="{FF2B5EF4-FFF2-40B4-BE49-F238E27FC236}">
                <a16:creationId xmlns:a16="http://schemas.microsoft.com/office/drawing/2014/main" id="{3F39F05C-9D48-3034-8C15-A88AEE95FD97}"/>
              </a:ext>
            </a:extLst>
          </p:cNvPr>
          <p:cNvSpPr txBox="1"/>
          <p:nvPr/>
        </p:nvSpPr>
        <p:spPr>
          <a:xfrm>
            <a:off x="42372" y="599938"/>
            <a:ext cx="12107255" cy="1892826"/>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Weather systems, tropical meteorology, and</a:t>
            </a:r>
            <a:br>
              <a:rPr lang="en-US" sz="2800" b="1" dirty="0">
                <a:solidFill>
                  <a:srgbClr val="FFFF00"/>
                </a:solidFill>
                <a:latin typeface="Palatino" pitchFamily="2" charset="77"/>
                <a:ea typeface="Palatino" pitchFamily="2" charset="77"/>
              </a:rPr>
            </a:br>
            <a:r>
              <a:rPr lang="en-US" sz="2800" b="1" dirty="0">
                <a:solidFill>
                  <a:srgbClr val="FFFF00"/>
                </a:solidFill>
                <a:latin typeface="Palatino" pitchFamily="2" charset="77"/>
                <a:ea typeface="Palatino" pitchFamily="2" charset="77"/>
              </a:rPr>
              <a:t>mesoscale meteorology (mountain weather, thunderstorms)</a:t>
            </a:r>
          </a:p>
        </p:txBody>
      </p:sp>
    </p:spTree>
    <p:extLst>
      <p:ext uri="{BB962C8B-B14F-4D97-AF65-F5344CB8AC3E}">
        <p14:creationId xmlns:p14="http://schemas.microsoft.com/office/powerpoint/2010/main" val="1887798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74B18F-46B9-824B-BB07-62F0B70A9CC1}"/>
              </a:ext>
            </a:extLst>
          </p:cNvPr>
          <p:cNvPicPr>
            <a:picLocks noChangeAspect="1"/>
          </p:cNvPicPr>
          <p:nvPr/>
        </p:nvPicPr>
        <p:blipFill rotWithShape="1">
          <a:blip r:embed="rId2"/>
          <a:srcRect r="50058"/>
          <a:stretch/>
        </p:blipFill>
        <p:spPr>
          <a:xfrm>
            <a:off x="4250577" y="3328986"/>
            <a:ext cx="3159873" cy="3316917"/>
          </a:xfrm>
          <a:prstGeom prst="rect">
            <a:avLst/>
          </a:prstGeom>
          <a:ln w="38100">
            <a:solidFill>
              <a:schemeClr val="tx1"/>
            </a:solidFill>
          </a:ln>
        </p:spPr>
      </p:pic>
      <p:pic>
        <p:nvPicPr>
          <p:cNvPr id="10" name="Picture 9">
            <a:extLst>
              <a:ext uri="{FF2B5EF4-FFF2-40B4-BE49-F238E27FC236}">
                <a16:creationId xmlns:a16="http://schemas.microsoft.com/office/drawing/2014/main" id="{F5E61392-B75A-3443-8F08-789C62095D1A}"/>
              </a:ext>
            </a:extLst>
          </p:cNvPr>
          <p:cNvPicPr>
            <a:picLocks noChangeAspect="1"/>
          </p:cNvPicPr>
          <p:nvPr/>
        </p:nvPicPr>
        <p:blipFill>
          <a:blip r:embed="rId3"/>
          <a:stretch>
            <a:fillRect/>
          </a:stretch>
        </p:blipFill>
        <p:spPr>
          <a:xfrm>
            <a:off x="266700" y="3328987"/>
            <a:ext cx="3758420" cy="3316918"/>
          </a:xfrm>
          <a:prstGeom prst="rect">
            <a:avLst/>
          </a:prstGeom>
          <a:ln w="38100">
            <a:solidFill>
              <a:schemeClr val="tx1"/>
            </a:solidFill>
          </a:ln>
        </p:spPr>
      </p:pic>
      <p:sp>
        <p:nvSpPr>
          <p:cNvPr id="7" name="TextBox 6">
            <a:extLst>
              <a:ext uri="{FF2B5EF4-FFF2-40B4-BE49-F238E27FC236}">
                <a16:creationId xmlns:a16="http://schemas.microsoft.com/office/drawing/2014/main" id="{45847A21-AC91-1FF0-14D6-6C196F7B2598}"/>
              </a:ext>
            </a:extLst>
          </p:cNvPr>
          <p:cNvSpPr txBox="1"/>
          <p:nvPr/>
        </p:nvSpPr>
        <p:spPr>
          <a:xfrm>
            <a:off x="42372" y="599938"/>
            <a:ext cx="12107255" cy="1892826"/>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Weather systems, tropical meteorology, and</a:t>
            </a:r>
            <a:br>
              <a:rPr lang="en-US" sz="2800" b="1" dirty="0">
                <a:solidFill>
                  <a:srgbClr val="FFFF00"/>
                </a:solidFill>
                <a:latin typeface="Palatino" pitchFamily="2" charset="77"/>
                <a:ea typeface="Palatino" pitchFamily="2" charset="77"/>
              </a:rPr>
            </a:br>
            <a:r>
              <a:rPr lang="en-US" sz="2800" b="1" dirty="0">
                <a:solidFill>
                  <a:srgbClr val="FFFF00"/>
                </a:solidFill>
                <a:latin typeface="Palatino" pitchFamily="2" charset="77"/>
                <a:ea typeface="Palatino" pitchFamily="2" charset="77"/>
              </a:rPr>
              <a:t>mesoscale meteorology (mountain weather, thunderstorms)</a:t>
            </a:r>
          </a:p>
        </p:txBody>
      </p:sp>
    </p:spTree>
    <p:extLst>
      <p:ext uri="{BB962C8B-B14F-4D97-AF65-F5344CB8AC3E}">
        <p14:creationId xmlns:p14="http://schemas.microsoft.com/office/powerpoint/2010/main" val="402908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74B18F-46B9-824B-BB07-62F0B70A9CC1}"/>
              </a:ext>
            </a:extLst>
          </p:cNvPr>
          <p:cNvPicPr>
            <a:picLocks noChangeAspect="1"/>
          </p:cNvPicPr>
          <p:nvPr/>
        </p:nvPicPr>
        <p:blipFill rotWithShape="1">
          <a:blip r:embed="rId2"/>
          <a:srcRect r="50058"/>
          <a:stretch/>
        </p:blipFill>
        <p:spPr>
          <a:xfrm>
            <a:off x="4250577" y="3328986"/>
            <a:ext cx="3159873" cy="3316917"/>
          </a:xfrm>
          <a:prstGeom prst="rect">
            <a:avLst/>
          </a:prstGeom>
          <a:ln w="38100">
            <a:solidFill>
              <a:schemeClr val="tx1"/>
            </a:solidFill>
          </a:ln>
        </p:spPr>
      </p:pic>
      <p:pic>
        <p:nvPicPr>
          <p:cNvPr id="10" name="Picture 9">
            <a:extLst>
              <a:ext uri="{FF2B5EF4-FFF2-40B4-BE49-F238E27FC236}">
                <a16:creationId xmlns:a16="http://schemas.microsoft.com/office/drawing/2014/main" id="{F5E61392-B75A-3443-8F08-789C62095D1A}"/>
              </a:ext>
            </a:extLst>
          </p:cNvPr>
          <p:cNvPicPr>
            <a:picLocks noChangeAspect="1"/>
          </p:cNvPicPr>
          <p:nvPr/>
        </p:nvPicPr>
        <p:blipFill>
          <a:blip r:embed="rId3"/>
          <a:stretch>
            <a:fillRect/>
          </a:stretch>
        </p:blipFill>
        <p:spPr>
          <a:xfrm>
            <a:off x="266700" y="3328987"/>
            <a:ext cx="3758420" cy="3316918"/>
          </a:xfrm>
          <a:prstGeom prst="rect">
            <a:avLst/>
          </a:prstGeom>
          <a:ln w="38100">
            <a:solidFill>
              <a:schemeClr val="tx1"/>
            </a:solidFill>
          </a:ln>
        </p:spPr>
      </p:pic>
      <p:pic>
        <p:nvPicPr>
          <p:cNvPr id="12" name="Picture 11">
            <a:extLst>
              <a:ext uri="{FF2B5EF4-FFF2-40B4-BE49-F238E27FC236}">
                <a16:creationId xmlns:a16="http://schemas.microsoft.com/office/drawing/2014/main" id="{4E95E21D-DC43-5A42-BA04-A0D21426EC46}"/>
              </a:ext>
            </a:extLst>
          </p:cNvPr>
          <p:cNvPicPr>
            <a:picLocks noChangeAspect="1"/>
          </p:cNvPicPr>
          <p:nvPr/>
        </p:nvPicPr>
        <p:blipFill rotWithShape="1">
          <a:blip r:embed="rId4"/>
          <a:srcRect r="13288"/>
          <a:stretch/>
        </p:blipFill>
        <p:spPr>
          <a:xfrm>
            <a:off x="7616857" y="3328985"/>
            <a:ext cx="4403693" cy="3316917"/>
          </a:xfrm>
          <a:prstGeom prst="rect">
            <a:avLst/>
          </a:prstGeom>
          <a:ln w="38100">
            <a:solidFill>
              <a:schemeClr val="tx1"/>
            </a:solidFill>
          </a:ln>
        </p:spPr>
      </p:pic>
      <p:sp>
        <p:nvSpPr>
          <p:cNvPr id="7" name="TextBox 6">
            <a:extLst>
              <a:ext uri="{FF2B5EF4-FFF2-40B4-BE49-F238E27FC236}">
                <a16:creationId xmlns:a16="http://schemas.microsoft.com/office/drawing/2014/main" id="{A4993EB2-F830-29B9-B82E-CE0AFD3AC299}"/>
              </a:ext>
            </a:extLst>
          </p:cNvPr>
          <p:cNvSpPr txBox="1"/>
          <p:nvPr/>
        </p:nvSpPr>
        <p:spPr>
          <a:xfrm>
            <a:off x="42372" y="599938"/>
            <a:ext cx="12107255" cy="1892826"/>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Weather systems, tropical meteorology, and</a:t>
            </a:r>
            <a:br>
              <a:rPr lang="en-US" sz="2800" b="1" dirty="0">
                <a:solidFill>
                  <a:srgbClr val="FFFF00"/>
                </a:solidFill>
                <a:latin typeface="Palatino" pitchFamily="2" charset="77"/>
                <a:ea typeface="Palatino" pitchFamily="2" charset="77"/>
              </a:rPr>
            </a:br>
            <a:r>
              <a:rPr lang="en-US" sz="2800" b="1" dirty="0">
                <a:solidFill>
                  <a:srgbClr val="FFFF00"/>
                </a:solidFill>
                <a:latin typeface="Palatino" pitchFamily="2" charset="77"/>
                <a:ea typeface="Palatino" pitchFamily="2" charset="77"/>
              </a:rPr>
              <a:t>mesoscale meteorology (mountain weather, thunderstorms)</a:t>
            </a:r>
          </a:p>
        </p:txBody>
      </p:sp>
    </p:spTree>
    <p:extLst>
      <p:ext uri="{BB962C8B-B14F-4D97-AF65-F5344CB8AC3E}">
        <p14:creationId xmlns:p14="http://schemas.microsoft.com/office/powerpoint/2010/main" val="799163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0547A9-7B1F-BDC2-6147-A5AE791CC3FD}"/>
              </a:ext>
            </a:extLst>
          </p:cNvPr>
          <p:cNvSpPr txBox="1"/>
          <p:nvPr/>
        </p:nvSpPr>
        <p:spPr>
          <a:xfrm>
            <a:off x="0" y="562868"/>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Climate dynamics, paleoclimate, and environmental systems</a:t>
            </a:r>
          </a:p>
        </p:txBody>
      </p:sp>
    </p:spTree>
    <p:extLst>
      <p:ext uri="{BB962C8B-B14F-4D97-AF65-F5344CB8AC3E}">
        <p14:creationId xmlns:p14="http://schemas.microsoft.com/office/powerpoint/2010/main" val="3113795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4F40E92-09BE-8949-9C7C-AC964B1497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994" y="3341975"/>
            <a:ext cx="3728939" cy="3191637"/>
          </a:xfrm>
          <a:prstGeom prst="rect">
            <a:avLst/>
          </a:prstGeom>
          <a:solidFill>
            <a:schemeClr val="bg1"/>
          </a:solidFill>
          <a:ln w="38100">
            <a:solidFill>
              <a:schemeClr val="tx1"/>
            </a:solidFill>
          </a:ln>
        </p:spPr>
      </p:pic>
      <p:sp>
        <p:nvSpPr>
          <p:cNvPr id="5" name="TextBox 4">
            <a:extLst>
              <a:ext uri="{FF2B5EF4-FFF2-40B4-BE49-F238E27FC236}">
                <a16:creationId xmlns:a16="http://schemas.microsoft.com/office/drawing/2014/main" id="{8DD68544-12B0-4A35-9907-ABF972BC0DD8}"/>
              </a:ext>
            </a:extLst>
          </p:cNvPr>
          <p:cNvSpPr txBox="1"/>
          <p:nvPr/>
        </p:nvSpPr>
        <p:spPr>
          <a:xfrm>
            <a:off x="0" y="562868"/>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Climate dynamics, paleoclimate, and environmental systems</a:t>
            </a:r>
          </a:p>
        </p:txBody>
      </p:sp>
    </p:spTree>
    <p:extLst>
      <p:ext uri="{BB962C8B-B14F-4D97-AF65-F5344CB8AC3E}">
        <p14:creationId xmlns:p14="http://schemas.microsoft.com/office/powerpoint/2010/main" val="2807631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4F40E92-09BE-8949-9C7C-AC964B1497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994" y="3341975"/>
            <a:ext cx="3728939" cy="3191637"/>
          </a:xfrm>
          <a:prstGeom prst="rect">
            <a:avLst/>
          </a:prstGeom>
          <a:solidFill>
            <a:schemeClr val="bg1"/>
          </a:solidFill>
          <a:ln w="38100">
            <a:solidFill>
              <a:schemeClr val="tx1"/>
            </a:solidFill>
          </a:ln>
        </p:spPr>
      </p:pic>
      <p:pic>
        <p:nvPicPr>
          <p:cNvPr id="7" name="Picture 6">
            <a:extLst>
              <a:ext uri="{FF2B5EF4-FFF2-40B4-BE49-F238E27FC236}">
                <a16:creationId xmlns:a16="http://schemas.microsoft.com/office/drawing/2014/main" id="{23455E18-104B-AF4E-A69E-964318B654B6}"/>
              </a:ext>
            </a:extLst>
          </p:cNvPr>
          <p:cNvPicPr>
            <a:picLocks noChangeAspect="1"/>
          </p:cNvPicPr>
          <p:nvPr/>
        </p:nvPicPr>
        <p:blipFill rotWithShape="1">
          <a:blip r:embed="rId3">
            <a:extLst>
              <a:ext uri="{28A0092B-C50C-407E-A947-70E740481C1C}">
                <a14:useLocalDpi xmlns:a14="http://schemas.microsoft.com/office/drawing/2010/main" val="0"/>
              </a:ext>
            </a:extLst>
          </a:blip>
          <a:srcRect l="4057" r="11487"/>
          <a:stretch/>
        </p:blipFill>
        <p:spPr bwMode="auto">
          <a:xfrm>
            <a:off x="4318950" y="3342356"/>
            <a:ext cx="3969446" cy="319125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65A7F8A-42D6-B974-FE2E-FB4C0B530C7B}"/>
              </a:ext>
            </a:extLst>
          </p:cNvPr>
          <p:cNvSpPr txBox="1"/>
          <p:nvPr/>
        </p:nvSpPr>
        <p:spPr>
          <a:xfrm>
            <a:off x="0" y="562868"/>
            <a:ext cx="12107255" cy="1461939"/>
          </a:xfrm>
          <a:prstGeom prst="rect">
            <a:avLst/>
          </a:prstGeom>
          <a:noFill/>
        </p:spPr>
        <p:txBody>
          <a:bodyPr wrap="square" rtlCol="0">
            <a:spAutoFit/>
          </a:bodyPr>
          <a:lstStyle/>
          <a:p>
            <a:pPr algn="ctr"/>
            <a:r>
              <a:rPr lang="en-US" sz="6000" b="1" i="1" dirty="0">
                <a:effectLst>
                  <a:glow rad="76200">
                    <a:srgbClr val="55257A">
                      <a:alpha val="40000"/>
                    </a:srgbClr>
                  </a:glow>
                </a:effectLst>
                <a:latin typeface="Adobe Caslon Pro Bold" panose="0205050205050A020403" pitchFamily="18" charset="77"/>
              </a:rPr>
              <a:t> </a:t>
            </a:r>
            <a:r>
              <a:rPr lang="en-US" sz="4800" b="1" dirty="0">
                <a:solidFill>
                  <a:srgbClr val="FFFF00"/>
                </a:solidFill>
                <a:latin typeface="Palatino" pitchFamily="2" charset="77"/>
                <a:ea typeface="Palatino" pitchFamily="2" charset="77"/>
              </a:rPr>
              <a:t>World-class teaching and research in:</a:t>
            </a:r>
          </a:p>
          <a:p>
            <a:pPr marL="404813" indent="-404813">
              <a:buFont typeface="Arial" panose="020B0604020202020204" pitchFamily="34" charset="0"/>
              <a:buChar char="•"/>
            </a:pPr>
            <a:endParaRPr lang="en-US" sz="100" b="1" dirty="0">
              <a:solidFill>
                <a:srgbClr val="FFFF00"/>
              </a:solidFill>
              <a:latin typeface="Palatino" pitchFamily="2" charset="77"/>
              <a:ea typeface="Palatino" pitchFamily="2" charset="77"/>
            </a:endParaRPr>
          </a:p>
          <a:p>
            <a:pPr algn="ctr"/>
            <a:r>
              <a:rPr lang="en-US" sz="2800" b="1" dirty="0">
                <a:solidFill>
                  <a:srgbClr val="FFFF00"/>
                </a:solidFill>
                <a:latin typeface="Palatino" pitchFamily="2" charset="77"/>
                <a:ea typeface="Palatino" pitchFamily="2" charset="77"/>
              </a:rPr>
              <a:t>Climate dynamics, paleoclimate, and environmental systems</a:t>
            </a:r>
          </a:p>
        </p:txBody>
      </p:sp>
    </p:spTree>
    <p:extLst>
      <p:ext uri="{BB962C8B-B14F-4D97-AF65-F5344CB8AC3E}">
        <p14:creationId xmlns:p14="http://schemas.microsoft.com/office/powerpoint/2010/main" val="35425606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405</TotalTime>
  <Words>898</Words>
  <Application>Microsoft Macintosh PowerPoint</Application>
  <PresentationFormat>Widescreen</PresentationFormat>
  <Paragraphs>142</Paragraphs>
  <Slides>29</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Adobe Caslon Pro Bold</vt:lpstr>
      <vt:lpstr>Arial</vt:lpstr>
      <vt:lpstr>Calibri</vt:lpstr>
      <vt:lpstr>Calibri Light</vt:lpstr>
      <vt:lpstr>Palatino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Lazear, Ross</dc:creator>
  <cp:lastModifiedBy>Lazear, Ross</cp:lastModifiedBy>
  <cp:revision>30</cp:revision>
  <dcterms:created xsi:type="dcterms:W3CDTF">2022-05-19T15:25:26Z</dcterms:created>
  <dcterms:modified xsi:type="dcterms:W3CDTF">2023-02-17T14:02:59Z</dcterms:modified>
</cp:coreProperties>
</file>