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06FB7"/>
    <a:srgbClr val="A2C951"/>
    <a:srgbClr val="6097DB"/>
    <a:srgbClr val="A285C8"/>
    <a:srgbClr val="E264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84" d="100"/>
          <a:sy n="184" d="100"/>
        </p:scale>
        <p:origin x="-48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B217E-6D32-D34F-9E74-15DEE4659678}" type="datetimeFigureOut">
              <a:rPr lang="en-US" smtClean="0"/>
              <a:t>11/3/16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7584B-D243-9143-9D15-F511628A3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584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B217E-6D32-D34F-9E74-15DEE4659678}" type="datetimeFigureOut">
              <a:rPr lang="en-US" smtClean="0"/>
              <a:t>11/3/16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7584B-D243-9143-9D15-F511628A3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000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B217E-6D32-D34F-9E74-15DEE4659678}" type="datetimeFigureOut">
              <a:rPr lang="en-US" smtClean="0"/>
              <a:t>11/3/16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7584B-D243-9143-9D15-F511628A3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500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B217E-6D32-D34F-9E74-15DEE4659678}" type="datetimeFigureOut">
              <a:rPr lang="en-US" smtClean="0"/>
              <a:t>11/3/16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7584B-D243-9143-9D15-F511628A3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551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B217E-6D32-D34F-9E74-15DEE4659678}" type="datetimeFigureOut">
              <a:rPr lang="en-US" smtClean="0"/>
              <a:t>11/3/16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7584B-D243-9143-9D15-F511628A3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092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B217E-6D32-D34F-9E74-15DEE4659678}" type="datetimeFigureOut">
              <a:rPr lang="en-US" smtClean="0"/>
              <a:t>11/3/16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7584B-D243-9143-9D15-F511628A3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483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B217E-6D32-D34F-9E74-15DEE4659678}" type="datetimeFigureOut">
              <a:rPr lang="en-US" smtClean="0"/>
              <a:t>11/3/16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7584B-D243-9143-9D15-F511628A3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263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B217E-6D32-D34F-9E74-15DEE4659678}" type="datetimeFigureOut">
              <a:rPr lang="en-US" smtClean="0"/>
              <a:t>11/3/16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7584B-D243-9143-9D15-F511628A3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254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B217E-6D32-D34F-9E74-15DEE4659678}" type="datetimeFigureOut">
              <a:rPr lang="en-US" smtClean="0"/>
              <a:t>11/3/16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7584B-D243-9143-9D15-F511628A3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277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B217E-6D32-D34F-9E74-15DEE4659678}" type="datetimeFigureOut">
              <a:rPr lang="en-US" smtClean="0"/>
              <a:t>11/3/16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7584B-D243-9143-9D15-F511628A3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246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B217E-6D32-D34F-9E74-15DEE4659678}" type="datetimeFigureOut">
              <a:rPr lang="en-US" smtClean="0"/>
              <a:t>11/3/16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7584B-D243-9143-9D15-F511628A3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176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DB217E-6D32-D34F-9E74-15DEE4659678}" type="datetimeFigureOut">
              <a:rPr lang="en-US" smtClean="0"/>
              <a:t>11/3/16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D7584B-D243-9143-9D15-F511628A3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026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6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6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50713" y="123710"/>
            <a:ext cx="7375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Palatino"/>
                <a:cs typeface="Palatino"/>
              </a:rPr>
              <a:t>Low probability of detection (POD) high impact event example</a:t>
            </a:r>
            <a:endParaRPr lang="en-US" b="1" dirty="0">
              <a:latin typeface="Palatino"/>
              <a:cs typeface="Palatino"/>
            </a:endParaRPr>
          </a:p>
        </p:txBody>
      </p:sp>
      <p:pic>
        <p:nvPicPr>
          <p:cNvPr id="8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713" y="727924"/>
            <a:ext cx="7115799" cy="4845727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6310712" y="1200060"/>
            <a:ext cx="1534949" cy="1527298"/>
          </a:xfrm>
          <a:prstGeom prst="rect">
            <a:avLst/>
          </a:prstGeom>
          <a:noFill/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23850" y="5650398"/>
            <a:ext cx="85217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Palatino"/>
                <a:cs typeface="Palatino"/>
              </a:rPr>
              <a:t>• What characterizes an event with low POD?</a:t>
            </a:r>
          </a:p>
          <a:p>
            <a:pPr algn="ctr"/>
            <a:endParaRPr lang="en-US" dirty="0" smtClean="0">
              <a:latin typeface="Palatino"/>
              <a:cs typeface="Palatino"/>
            </a:endParaRPr>
          </a:p>
          <a:p>
            <a:pPr algn="ctr"/>
            <a:r>
              <a:rPr lang="en-US" dirty="0" smtClean="0">
                <a:latin typeface="Palatino"/>
                <a:cs typeface="Palatino"/>
              </a:rPr>
              <a:t>• What synoptic-scale patterns might represent such “</a:t>
            </a:r>
            <a:r>
              <a:rPr lang="en-US" dirty="0" err="1" smtClean="0">
                <a:latin typeface="Palatino"/>
                <a:cs typeface="Palatino"/>
              </a:rPr>
              <a:t>overperforming</a:t>
            </a:r>
            <a:r>
              <a:rPr lang="en-US" dirty="0" smtClean="0">
                <a:latin typeface="Palatino"/>
                <a:cs typeface="Palatino"/>
              </a:rPr>
              <a:t>” cases?</a:t>
            </a:r>
            <a:endParaRPr lang="en-US" dirty="0">
              <a:latin typeface="Palatino"/>
              <a:cs typeface="Palatino"/>
            </a:endParaRPr>
          </a:p>
          <a:p>
            <a:pPr algn="ctr"/>
            <a:endParaRPr lang="en-US" sz="1400" dirty="0">
              <a:latin typeface="Palatino"/>
              <a:cs typeface="Palatino"/>
            </a:endParaRPr>
          </a:p>
        </p:txBody>
      </p:sp>
    </p:spTree>
    <p:extLst>
      <p:ext uri="{BB962C8B-B14F-4D97-AF65-F5344CB8AC3E}">
        <p14:creationId xmlns:p14="http://schemas.microsoft.com/office/powerpoint/2010/main" val="3279826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50713" y="123710"/>
            <a:ext cx="7375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Palatino"/>
                <a:cs typeface="Palatino"/>
              </a:rPr>
              <a:t>MUCAPE–Wind Shear Phase Space for case types </a:t>
            </a:r>
            <a:endParaRPr lang="en-US" b="1" dirty="0">
              <a:latin typeface="Palatino"/>
              <a:cs typeface="Palatino"/>
            </a:endParaRPr>
          </a:p>
        </p:txBody>
      </p:sp>
      <p:pic>
        <p:nvPicPr>
          <p:cNvPr id="7" name="Content Placeholder 9"/>
          <p:cNvPicPr>
            <a:picLocks noGrp="1"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" t="2003" r="377" b="1842"/>
          <a:stretch/>
        </p:blipFill>
        <p:spPr>
          <a:xfrm>
            <a:off x="666667" y="448825"/>
            <a:ext cx="7795715" cy="5118959"/>
          </a:xfrm>
          <a:prstGeom prst="rect">
            <a:avLst/>
          </a:prstGeom>
          <a:ln>
            <a:noFill/>
          </a:ln>
        </p:spPr>
      </p:pic>
      <p:sp>
        <p:nvSpPr>
          <p:cNvPr id="2" name="Rectangle 1"/>
          <p:cNvSpPr/>
          <p:nvPr/>
        </p:nvSpPr>
        <p:spPr>
          <a:xfrm>
            <a:off x="3244144" y="462629"/>
            <a:ext cx="2712657" cy="25517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527691" y="5326409"/>
            <a:ext cx="2712657" cy="25517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Screen Shot 2016-11-03 at 2.16.39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783" y="5028132"/>
            <a:ext cx="264714" cy="256928"/>
          </a:xfrm>
          <a:prstGeom prst="rect">
            <a:avLst/>
          </a:prstGeom>
        </p:spPr>
      </p:pic>
      <p:pic>
        <p:nvPicPr>
          <p:cNvPr id="5" name="Picture 4" descr="Screen Shot 2016-11-03 at 2.16.55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57" y="5278158"/>
            <a:ext cx="317246" cy="269178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462967" y="4993622"/>
            <a:ext cx="42583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E26463"/>
                </a:solidFill>
                <a:latin typeface="Palatino"/>
                <a:cs typeface="Palatino"/>
              </a:rPr>
              <a:t>Low Probability of Detection cases</a:t>
            </a:r>
            <a:endParaRPr lang="en-US" sz="1400" b="1" dirty="0">
              <a:solidFill>
                <a:srgbClr val="E26463"/>
              </a:solidFill>
              <a:latin typeface="Palatino"/>
              <a:cs typeface="Palatino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6065" y="5257452"/>
            <a:ext cx="42583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A285C8"/>
                </a:solidFill>
                <a:latin typeface="Palatino"/>
                <a:cs typeface="Palatino"/>
              </a:rPr>
              <a:t>Good forecast cases</a:t>
            </a:r>
            <a:endParaRPr lang="en-US" sz="1400" b="1" dirty="0">
              <a:solidFill>
                <a:srgbClr val="A285C8"/>
              </a:solidFill>
              <a:latin typeface="Palatino"/>
              <a:cs typeface="Palatino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23850" y="5650398"/>
            <a:ext cx="85217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Palatino"/>
                <a:cs typeface="Palatino"/>
              </a:rPr>
              <a:t>• Low POD cases are characterized as having less deep-layer shear than good forecast cases</a:t>
            </a:r>
          </a:p>
          <a:p>
            <a:pPr algn="ctr"/>
            <a:endParaRPr lang="en-US" sz="1400" dirty="0">
              <a:latin typeface="Palatino"/>
              <a:cs typeface="Palatino"/>
            </a:endParaRPr>
          </a:p>
          <a:p>
            <a:pPr algn="ctr"/>
            <a:r>
              <a:rPr lang="en-US" sz="1400" dirty="0" smtClean="0">
                <a:latin typeface="Palatino"/>
                <a:cs typeface="Palatino"/>
              </a:rPr>
              <a:t>• Associated with weaker upper-level winds and less </a:t>
            </a:r>
            <a:r>
              <a:rPr lang="en-US" sz="1400" dirty="0" err="1" smtClean="0">
                <a:latin typeface="Palatino"/>
                <a:cs typeface="Palatino"/>
              </a:rPr>
              <a:t>syntopic</a:t>
            </a:r>
            <a:r>
              <a:rPr lang="en-US" sz="1400" dirty="0" smtClean="0">
                <a:latin typeface="Palatino"/>
                <a:cs typeface="Palatino"/>
              </a:rPr>
              <a:t>-scale forcing for ascent</a:t>
            </a:r>
            <a:endParaRPr lang="en-US" sz="1400" dirty="0">
              <a:latin typeface="Palatino"/>
              <a:cs typeface="Palatino"/>
            </a:endParaRPr>
          </a:p>
        </p:txBody>
      </p:sp>
    </p:spTree>
    <p:extLst>
      <p:ext uri="{BB962C8B-B14F-4D97-AF65-F5344CB8AC3E}">
        <p14:creationId xmlns:p14="http://schemas.microsoft.com/office/powerpoint/2010/main" val="3708531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50713" y="123710"/>
            <a:ext cx="7375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Palatino"/>
                <a:cs typeface="Palatino"/>
              </a:rPr>
              <a:t>MUCAPE–Wind Shear Phase Space for case types </a:t>
            </a:r>
            <a:endParaRPr lang="en-US" b="1" dirty="0">
              <a:latin typeface="Palatino"/>
              <a:cs typeface="Palatino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44144" y="462629"/>
            <a:ext cx="2712657" cy="25517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Content Placeholder 7"/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10" b="706"/>
          <a:stretch/>
        </p:blipFill>
        <p:spPr bwMode="auto">
          <a:xfrm>
            <a:off x="457200" y="757214"/>
            <a:ext cx="8229600" cy="4189986"/>
          </a:xfrm>
          <a:prstGeom prst="rect">
            <a:avLst/>
          </a:prstGeom>
          <a:ln>
            <a:solidFill>
              <a:srgbClr val="000000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2756565" y="4468450"/>
            <a:ext cx="3659897" cy="37935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62967" y="4993622"/>
            <a:ext cx="42583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6097DB"/>
                </a:solidFill>
                <a:latin typeface="Palatino"/>
                <a:cs typeface="Palatino"/>
              </a:rPr>
              <a:t>High impact events</a:t>
            </a:r>
            <a:endParaRPr lang="en-US" sz="1400" b="1" dirty="0">
              <a:solidFill>
                <a:srgbClr val="6097DB"/>
              </a:solidFill>
              <a:latin typeface="Palatino"/>
              <a:cs typeface="Palatino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62966" y="5181751"/>
            <a:ext cx="48381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E26463"/>
                </a:solidFill>
                <a:latin typeface="Palatino"/>
                <a:cs typeface="Palatino"/>
              </a:rPr>
              <a:t>Low Probability of Detection events (</a:t>
            </a:r>
            <a:r>
              <a:rPr lang="en-US" sz="1400" b="1" dirty="0" err="1" smtClean="0">
                <a:solidFill>
                  <a:srgbClr val="E26463"/>
                </a:solidFill>
                <a:latin typeface="Palatino"/>
                <a:cs typeface="Palatino"/>
              </a:rPr>
              <a:t>overperforming</a:t>
            </a:r>
            <a:r>
              <a:rPr lang="en-US" sz="1400" b="1" dirty="0" smtClean="0">
                <a:solidFill>
                  <a:srgbClr val="E26463"/>
                </a:solidFill>
                <a:latin typeface="Palatino"/>
                <a:cs typeface="Palatino"/>
              </a:rPr>
              <a:t>)</a:t>
            </a:r>
            <a:endParaRPr lang="en-US" sz="1400" b="1" dirty="0">
              <a:solidFill>
                <a:srgbClr val="E26463"/>
              </a:solidFill>
              <a:latin typeface="Palatino"/>
              <a:cs typeface="Palatino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62967" y="5390192"/>
            <a:ext cx="42583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A2C951"/>
                </a:solidFill>
                <a:latin typeface="Palatino"/>
                <a:cs typeface="Palatino"/>
              </a:rPr>
              <a:t>High False Alarm Rate events (underperforming)</a:t>
            </a:r>
            <a:endParaRPr lang="en-US" sz="1400" b="1" dirty="0">
              <a:solidFill>
                <a:srgbClr val="A2C951"/>
              </a:solidFill>
              <a:latin typeface="Palatino"/>
              <a:cs typeface="Palatino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62967" y="5607492"/>
            <a:ext cx="42583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906FB7"/>
                </a:solidFill>
                <a:latin typeface="Palatino"/>
                <a:cs typeface="Palatino"/>
              </a:rPr>
              <a:t>Good forecast events</a:t>
            </a:r>
            <a:endParaRPr lang="en-US" sz="1400" b="1" dirty="0">
              <a:solidFill>
                <a:srgbClr val="906FB7"/>
              </a:solidFill>
              <a:latin typeface="Palatino"/>
              <a:cs typeface="Palatino"/>
            </a:endParaRPr>
          </a:p>
        </p:txBody>
      </p:sp>
      <p:pic>
        <p:nvPicPr>
          <p:cNvPr id="4" name="Picture 3" descr="Screen Shot 2016-11-03 at 2.35.33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185" y="5268300"/>
            <a:ext cx="146029" cy="158198"/>
          </a:xfrm>
          <a:prstGeom prst="rect">
            <a:avLst/>
          </a:prstGeom>
        </p:spPr>
      </p:pic>
      <p:pic>
        <p:nvPicPr>
          <p:cNvPr id="8" name="Picture 7" descr="Screen Shot 2016-11-03 at 2.35.52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218" y="5073201"/>
            <a:ext cx="145498" cy="145498"/>
          </a:xfrm>
          <a:prstGeom prst="rect">
            <a:avLst/>
          </a:prstGeom>
        </p:spPr>
      </p:pic>
      <p:pic>
        <p:nvPicPr>
          <p:cNvPr id="9" name="Picture 8" descr="Screen Shot 2016-11-03 at 2.36.12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781" y="5477250"/>
            <a:ext cx="154838" cy="154838"/>
          </a:xfrm>
          <a:prstGeom prst="rect">
            <a:avLst/>
          </a:prstGeom>
        </p:spPr>
      </p:pic>
      <p:pic>
        <p:nvPicPr>
          <p:cNvPr id="10" name="Picture 9" descr="Screen Shot 2016-11-03 at 2.36.28 PM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187" y="5673501"/>
            <a:ext cx="146027" cy="159302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1125777" y="5915269"/>
            <a:ext cx="68182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Palatino"/>
                <a:cs typeface="Palatino"/>
              </a:rPr>
              <a:t>• </a:t>
            </a:r>
            <a:r>
              <a:rPr lang="en-US" b="1" dirty="0" smtClean="0">
                <a:solidFill>
                  <a:srgbClr val="E26463"/>
                </a:solidFill>
                <a:latin typeface="Palatino"/>
                <a:cs typeface="Palatino"/>
              </a:rPr>
              <a:t>Low</a:t>
            </a:r>
            <a:r>
              <a:rPr lang="en-US" dirty="0" smtClean="0">
                <a:solidFill>
                  <a:srgbClr val="E26463"/>
                </a:solidFill>
                <a:latin typeface="Palatino"/>
                <a:cs typeface="Palatino"/>
              </a:rPr>
              <a:t> </a:t>
            </a:r>
            <a:r>
              <a:rPr lang="en-US" b="1" dirty="0" smtClean="0">
                <a:solidFill>
                  <a:srgbClr val="E26463"/>
                </a:solidFill>
                <a:latin typeface="Palatino"/>
                <a:cs typeface="Palatino"/>
              </a:rPr>
              <a:t>probability of detection </a:t>
            </a:r>
            <a:r>
              <a:rPr lang="en-US" dirty="0" smtClean="0">
                <a:latin typeface="Palatino"/>
                <a:cs typeface="Palatino"/>
              </a:rPr>
              <a:t>events are the most common type of </a:t>
            </a:r>
            <a:r>
              <a:rPr lang="en-US" b="1" i="1" dirty="0" smtClean="0">
                <a:latin typeface="Palatino"/>
                <a:cs typeface="Palatino"/>
              </a:rPr>
              <a:t>northwesterly 500-hPa flow</a:t>
            </a:r>
            <a:r>
              <a:rPr lang="en-US" i="1" dirty="0" smtClean="0">
                <a:latin typeface="Palatino"/>
                <a:cs typeface="Palatino"/>
              </a:rPr>
              <a:t> </a:t>
            </a:r>
            <a:r>
              <a:rPr lang="en-US" dirty="0" smtClean="0">
                <a:latin typeface="Palatino"/>
                <a:cs typeface="Palatino"/>
              </a:rPr>
              <a:t>events </a:t>
            </a:r>
            <a:endParaRPr lang="en-US" dirty="0">
              <a:latin typeface="Palatino"/>
              <a:cs typeface="Palatino"/>
            </a:endParaRPr>
          </a:p>
        </p:txBody>
      </p:sp>
    </p:spTree>
    <p:extLst>
      <p:ext uri="{BB962C8B-B14F-4D97-AF65-F5344CB8AC3E}">
        <p14:creationId xmlns:p14="http://schemas.microsoft.com/office/powerpoint/2010/main" val="94479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50713" y="123710"/>
            <a:ext cx="7375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Palatino"/>
                <a:cs typeface="Palatino"/>
              </a:rPr>
              <a:t>Low Probability of Detection – Northwesterly flow cases</a:t>
            </a:r>
            <a:endParaRPr lang="en-US" b="1" dirty="0">
              <a:latin typeface="Palatino"/>
              <a:cs typeface="Palatino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44144" y="462629"/>
            <a:ext cx="2712657" cy="25517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3" t="60161" r="17268"/>
          <a:stretch/>
        </p:blipFill>
        <p:spPr bwMode="auto">
          <a:xfrm>
            <a:off x="3892973" y="4067859"/>
            <a:ext cx="4803984" cy="1474447"/>
          </a:xfrm>
          <a:prstGeom prst="rect">
            <a:avLst/>
          </a:pr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1" name="Picture 20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9" t="5208" r="465" b="11062"/>
          <a:stretch/>
        </p:blipFill>
        <p:spPr bwMode="auto">
          <a:xfrm>
            <a:off x="3892973" y="569539"/>
            <a:ext cx="4803984" cy="3438297"/>
          </a:xfrm>
          <a:prstGeom prst="rect">
            <a:avLst/>
          </a:prstGeom>
          <a:ln w="381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228460" y="745671"/>
            <a:ext cx="35678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Palatino"/>
                <a:cs typeface="Palatino"/>
              </a:rPr>
              <a:t>• </a:t>
            </a:r>
            <a:r>
              <a:rPr lang="en-US" b="1" dirty="0" smtClean="0">
                <a:latin typeface="Palatino"/>
                <a:cs typeface="Palatino"/>
              </a:rPr>
              <a:t>TS initiation </a:t>
            </a:r>
            <a:endParaRPr lang="en-US" dirty="0">
              <a:latin typeface="Palatino"/>
              <a:cs typeface="Palatino"/>
            </a:endParaRPr>
          </a:p>
        </p:txBody>
      </p:sp>
    </p:spTree>
    <p:extLst>
      <p:ext uri="{BB962C8B-B14F-4D97-AF65-F5344CB8AC3E}">
        <p14:creationId xmlns:p14="http://schemas.microsoft.com/office/powerpoint/2010/main" val="22443204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50713" y="123710"/>
            <a:ext cx="7375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Palatino"/>
                <a:cs typeface="Palatino"/>
              </a:rPr>
              <a:t>MUCAPE–Wind Shear Phase Space for case types </a:t>
            </a:r>
            <a:endParaRPr lang="en-US" b="1" dirty="0">
              <a:latin typeface="Palatino"/>
              <a:cs typeface="Palatino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44144" y="462629"/>
            <a:ext cx="2712657" cy="25517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Content Placeholder 7"/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10" b="706"/>
          <a:stretch/>
        </p:blipFill>
        <p:spPr bwMode="auto">
          <a:xfrm>
            <a:off x="457200" y="757214"/>
            <a:ext cx="8229600" cy="4189986"/>
          </a:xfrm>
          <a:prstGeom prst="rect">
            <a:avLst/>
          </a:prstGeom>
          <a:ln>
            <a:solidFill>
              <a:srgbClr val="000000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2756565" y="4468450"/>
            <a:ext cx="3659897" cy="37935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62967" y="4993622"/>
            <a:ext cx="42583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6097DB"/>
                </a:solidFill>
                <a:latin typeface="Palatino"/>
                <a:cs typeface="Palatino"/>
              </a:rPr>
              <a:t>High impact events</a:t>
            </a:r>
            <a:endParaRPr lang="en-US" sz="1400" b="1" dirty="0">
              <a:solidFill>
                <a:srgbClr val="6097DB"/>
              </a:solidFill>
              <a:latin typeface="Palatino"/>
              <a:cs typeface="Palatino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62966" y="5181751"/>
            <a:ext cx="48381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E26463"/>
                </a:solidFill>
                <a:latin typeface="Palatino"/>
                <a:cs typeface="Palatino"/>
              </a:rPr>
              <a:t>Low Probability of Detection events (</a:t>
            </a:r>
            <a:r>
              <a:rPr lang="en-US" sz="1400" b="1" dirty="0" err="1" smtClean="0">
                <a:solidFill>
                  <a:srgbClr val="E26463"/>
                </a:solidFill>
                <a:latin typeface="Palatino"/>
                <a:cs typeface="Palatino"/>
              </a:rPr>
              <a:t>overperforming</a:t>
            </a:r>
            <a:r>
              <a:rPr lang="en-US" sz="1400" b="1" dirty="0" smtClean="0">
                <a:solidFill>
                  <a:srgbClr val="E26463"/>
                </a:solidFill>
                <a:latin typeface="Palatino"/>
                <a:cs typeface="Palatino"/>
              </a:rPr>
              <a:t>)</a:t>
            </a:r>
            <a:endParaRPr lang="en-US" sz="1400" b="1" dirty="0">
              <a:solidFill>
                <a:srgbClr val="E26463"/>
              </a:solidFill>
              <a:latin typeface="Palatino"/>
              <a:cs typeface="Palatino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62967" y="5390192"/>
            <a:ext cx="42583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A2C951"/>
                </a:solidFill>
                <a:latin typeface="Palatino"/>
                <a:cs typeface="Palatino"/>
              </a:rPr>
              <a:t>High False Alarm Rate events (underperforming)</a:t>
            </a:r>
            <a:endParaRPr lang="en-US" sz="1400" b="1" dirty="0">
              <a:solidFill>
                <a:srgbClr val="A2C951"/>
              </a:solidFill>
              <a:latin typeface="Palatino"/>
              <a:cs typeface="Palatino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62967" y="5607492"/>
            <a:ext cx="42583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906FB7"/>
                </a:solidFill>
                <a:latin typeface="Palatino"/>
                <a:cs typeface="Palatino"/>
              </a:rPr>
              <a:t>Good forecast events</a:t>
            </a:r>
            <a:endParaRPr lang="en-US" sz="1400" b="1" dirty="0">
              <a:solidFill>
                <a:srgbClr val="906FB7"/>
              </a:solidFill>
              <a:latin typeface="Palatino"/>
              <a:cs typeface="Palatino"/>
            </a:endParaRPr>
          </a:p>
        </p:txBody>
      </p:sp>
      <p:pic>
        <p:nvPicPr>
          <p:cNvPr id="4" name="Picture 3" descr="Screen Shot 2016-11-03 at 2.35.33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185" y="5268300"/>
            <a:ext cx="146029" cy="158198"/>
          </a:xfrm>
          <a:prstGeom prst="rect">
            <a:avLst/>
          </a:prstGeom>
        </p:spPr>
      </p:pic>
      <p:pic>
        <p:nvPicPr>
          <p:cNvPr id="8" name="Picture 7" descr="Screen Shot 2016-11-03 at 2.35.52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218" y="5073201"/>
            <a:ext cx="145498" cy="145498"/>
          </a:xfrm>
          <a:prstGeom prst="rect">
            <a:avLst/>
          </a:prstGeom>
        </p:spPr>
      </p:pic>
      <p:pic>
        <p:nvPicPr>
          <p:cNvPr id="9" name="Picture 8" descr="Screen Shot 2016-11-03 at 2.36.12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781" y="5477250"/>
            <a:ext cx="154838" cy="154838"/>
          </a:xfrm>
          <a:prstGeom prst="rect">
            <a:avLst/>
          </a:prstGeom>
        </p:spPr>
      </p:pic>
      <p:pic>
        <p:nvPicPr>
          <p:cNvPr id="10" name="Picture 9" descr="Screen Shot 2016-11-03 at 2.36.28 PM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187" y="5673501"/>
            <a:ext cx="146027" cy="159302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1125777" y="5915269"/>
            <a:ext cx="68182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Palatino"/>
                <a:cs typeface="Palatino"/>
              </a:rPr>
              <a:t>• </a:t>
            </a:r>
            <a:r>
              <a:rPr lang="en-US" b="1" dirty="0" smtClean="0">
                <a:solidFill>
                  <a:srgbClr val="E26463"/>
                </a:solidFill>
                <a:latin typeface="Palatino"/>
                <a:cs typeface="Palatino"/>
              </a:rPr>
              <a:t>Low</a:t>
            </a:r>
            <a:r>
              <a:rPr lang="en-US" dirty="0" smtClean="0">
                <a:solidFill>
                  <a:srgbClr val="E26463"/>
                </a:solidFill>
                <a:latin typeface="Palatino"/>
                <a:cs typeface="Palatino"/>
              </a:rPr>
              <a:t> </a:t>
            </a:r>
            <a:r>
              <a:rPr lang="en-US" b="1" dirty="0" smtClean="0">
                <a:solidFill>
                  <a:srgbClr val="E26463"/>
                </a:solidFill>
                <a:latin typeface="Palatino"/>
                <a:cs typeface="Palatino"/>
              </a:rPr>
              <a:t>probability of detection </a:t>
            </a:r>
            <a:r>
              <a:rPr lang="en-US" dirty="0" smtClean="0">
                <a:latin typeface="Palatino"/>
                <a:cs typeface="Palatino"/>
              </a:rPr>
              <a:t>events are the most common type of </a:t>
            </a:r>
            <a:r>
              <a:rPr lang="en-US" b="1" i="1" dirty="0" smtClean="0">
                <a:latin typeface="Palatino"/>
                <a:cs typeface="Palatino"/>
              </a:rPr>
              <a:t>northwesterly 500-hPa flow</a:t>
            </a:r>
            <a:r>
              <a:rPr lang="en-US" i="1" dirty="0" smtClean="0">
                <a:latin typeface="Palatino"/>
                <a:cs typeface="Palatino"/>
              </a:rPr>
              <a:t> </a:t>
            </a:r>
            <a:r>
              <a:rPr lang="en-US" dirty="0" smtClean="0">
                <a:latin typeface="Palatino"/>
                <a:cs typeface="Palatino"/>
              </a:rPr>
              <a:t>events </a:t>
            </a:r>
            <a:endParaRPr lang="en-US" dirty="0">
              <a:latin typeface="Palatino"/>
              <a:cs typeface="Palatino"/>
            </a:endParaRPr>
          </a:p>
        </p:txBody>
      </p:sp>
    </p:spTree>
    <p:extLst>
      <p:ext uri="{BB962C8B-B14F-4D97-AF65-F5344CB8AC3E}">
        <p14:creationId xmlns:p14="http://schemas.microsoft.com/office/powerpoint/2010/main" val="22443204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193</Words>
  <Application>Microsoft Macintosh PowerPoint</Application>
  <PresentationFormat>On-screen Show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at Albany, DAES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Ross Lazear</dc:creator>
  <cp:lastModifiedBy>Ross Lazear</cp:lastModifiedBy>
  <cp:revision>7</cp:revision>
  <dcterms:created xsi:type="dcterms:W3CDTF">2016-11-03T17:57:30Z</dcterms:created>
  <dcterms:modified xsi:type="dcterms:W3CDTF">2016-11-03T18:56:55Z</dcterms:modified>
</cp:coreProperties>
</file>