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FB7"/>
    <a:srgbClr val="A2C951"/>
    <a:srgbClr val="6097DB"/>
    <a:srgbClr val="A285C8"/>
    <a:srgbClr val="E26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8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5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6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217E-6D32-D34F-9E74-15DEE4659678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Low probability of detection (POD) high impact event example</a:t>
            </a:r>
            <a:endParaRPr lang="en-US" b="1" dirty="0">
              <a:latin typeface="Palatino"/>
              <a:cs typeface="Palatino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13" y="727924"/>
            <a:ext cx="7115799" cy="48457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0712" y="1200060"/>
            <a:ext cx="1534949" cy="1527298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850" y="5650398"/>
            <a:ext cx="85217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What characterizes an event with low POD?</a:t>
            </a:r>
          </a:p>
          <a:p>
            <a:pPr algn="ctr"/>
            <a:endParaRPr lang="en-US" dirty="0" smtClean="0">
              <a:latin typeface="Palatino"/>
              <a:cs typeface="Palatino"/>
            </a:endParaRPr>
          </a:p>
          <a:p>
            <a:pPr algn="ctr"/>
            <a:r>
              <a:rPr lang="en-US" dirty="0" smtClean="0">
                <a:latin typeface="Palatino"/>
                <a:cs typeface="Palatino"/>
              </a:rPr>
              <a:t>• What synoptic-scale patterns might represent such “</a:t>
            </a:r>
            <a:r>
              <a:rPr lang="en-US" dirty="0" err="1" smtClean="0">
                <a:latin typeface="Palatino"/>
                <a:cs typeface="Palatino"/>
              </a:rPr>
              <a:t>overperforming</a:t>
            </a:r>
            <a:r>
              <a:rPr lang="en-US" dirty="0" smtClean="0">
                <a:latin typeface="Palatino"/>
                <a:cs typeface="Palatino"/>
              </a:rPr>
              <a:t>” cases?</a:t>
            </a:r>
            <a:endParaRPr lang="en-US" dirty="0">
              <a:latin typeface="Palatino"/>
              <a:cs typeface="Palatino"/>
            </a:endParaRPr>
          </a:p>
          <a:p>
            <a:pPr algn="ctr"/>
            <a:endParaRPr lang="en-US" sz="14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27982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MUCAPE–Wind Shear Phase Space for case types </a:t>
            </a:r>
            <a:endParaRPr lang="en-US" b="1" dirty="0">
              <a:latin typeface="Palatino"/>
              <a:cs typeface="Palatino"/>
            </a:endParaRPr>
          </a:p>
        </p:txBody>
      </p:sp>
      <p:pic>
        <p:nvPicPr>
          <p:cNvPr id="7" name="Content Placeholder 9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t="2003" r="377" b="1842"/>
          <a:stretch/>
        </p:blipFill>
        <p:spPr>
          <a:xfrm>
            <a:off x="666667" y="448825"/>
            <a:ext cx="7795715" cy="5118959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27691" y="532640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Shot 2016-11-03 at 2.16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3" y="5028132"/>
            <a:ext cx="264714" cy="256928"/>
          </a:xfrm>
          <a:prstGeom prst="rect">
            <a:avLst/>
          </a:prstGeom>
        </p:spPr>
      </p:pic>
      <p:pic>
        <p:nvPicPr>
          <p:cNvPr id="5" name="Picture 4" descr="Screen Shot 2016-11-03 at 2.16.5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7" y="5278158"/>
            <a:ext cx="317246" cy="2691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2967" y="499362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Low Probability of Detection cases</a:t>
            </a:r>
            <a:endParaRPr lang="en-US" sz="1400" b="1" dirty="0">
              <a:solidFill>
                <a:srgbClr val="E26463"/>
              </a:solidFill>
              <a:latin typeface="Palatino"/>
              <a:cs typeface="Palatin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065" y="525745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A285C8"/>
                </a:solidFill>
                <a:latin typeface="Palatino"/>
                <a:cs typeface="Palatino"/>
              </a:rPr>
              <a:t>Good forecast cases</a:t>
            </a:r>
            <a:endParaRPr lang="en-US" sz="1400" b="1" dirty="0">
              <a:solidFill>
                <a:srgbClr val="A285C8"/>
              </a:solidFill>
              <a:latin typeface="Palatino"/>
              <a:cs typeface="Palatin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850" y="5650398"/>
            <a:ext cx="8521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Palatino"/>
                <a:cs typeface="Palatino"/>
              </a:rPr>
              <a:t>• Low POD cases are characterized as having less deep-layer shear than good forecast cases</a:t>
            </a:r>
          </a:p>
          <a:p>
            <a:pPr algn="ctr"/>
            <a:endParaRPr lang="en-US" sz="1400" dirty="0">
              <a:latin typeface="Palatino"/>
              <a:cs typeface="Palatino"/>
            </a:endParaRPr>
          </a:p>
          <a:p>
            <a:pPr algn="ctr"/>
            <a:r>
              <a:rPr lang="en-US" sz="1400" dirty="0" smtClean="0">
                <a:latin typeface="Palatino"/>
                <a:cs typeface="Palatino"/>
              </a:rPr>
              <a:t>• Associated with weaker upper-level winds and less </a:t>
            </a:r>
            <a:r>
              <a:rPr lang="en-US" sz="1400" dirty="0" err="1" smtClean="0">
                <a:latin typeface="Palatino"/>
                <a:cs typeface="Palatino"/>
              </a:rPr>
              <a:t>syntopic</a:t>
            </a:r>
            <a:r>
              <a:rPr lang="en-US" sz="1400" dirty="0" smtClean="0">
                <a:latin typeface="Palatino"/>
                <a:cs typeface="Palatino"/>
              </a:rPr>
              <a:t>-scale forcing for ascent</a:t>
            </a:r>
            <a:endParaRPr lang="en-US" sz="14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0853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MUCAPE–Wind Shear Phase Space for case types </a:t>
            </a:r>
            <a:endParaRPr lang="en-US" b="1" dirty="0">
              <a:latin typeface="Palatino"/>
              <a:cs typeface="Palatin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7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" b="706"/>
          <a:stretch/>
        </p:blipFill>
        <p:spPr bwMode="auto">
          <a:xfrm>
            <a:off x="457200" y="757214"/>
            <a:ext cx="8229600" cy="4189986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56565" y="4468450"/>
            <a:ext cx="3659897" cy="379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2967" y="499362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097DB"/>
                </a:solidFill>
                <a:latin typeface="Palatino"/>
                <a:cs typeface="Palatino"/>
              </a:rPr>
              <a:t>High impact events</a:t>
            </a:r>
            <a:endParaRPr lang="en-US" sz="1400" b="1" dirty="0">
              <a:solidFill>
                <a:srgbClr val="6097DB"/>
              </a:solidFill>
              <a:latin typeface="Palatino"/>
              <a:cs typeface="Palatin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966" y="5181751"/>
            <a:ext cx="4838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Low Probability of Detection events (</a:t>
            </a:r>
            <a:r>
              <a:rPr lang="en-US" sz="1400" b="1" dirty="0" err="1" smtClean="0">
                <a:solidFill>
                  <a:srgbClr val="E26463"/>
                </a:solidFill>
                <a:latin typeface="Palatino"/>
                <a:cs typeface="Palatino"/>
              </a:rPr>
              <a:t>overperforming</a:t>
            </a:r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)</a:t>
            </a:r>
            <a:endParaRPr lang="en-US" sz="1400" b="1" dirty="0">
              <a:solidFill>
                <a:srgbClr val="E26463"/>
              </a:solidFill>
              <a:latin typeface="Palatino"/>
              <a:cs typeface="Palatin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967" y="539019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A2C951"/>
                </a:solidFill>
                <a:latin typeface="Palatino"/>
                <a:cs typeface="Palatino"/>
              </a:rPr>
              <a:t>High False Alarm Rate events (underperforming)</a:t>
            </a:r>
            <a:endParaRPr lang="en-US" sz="1400" b="1" dirty="0">
              <a:solidFill>
                <a:srgbClr val="A2C951"/>
              </a:solidFill>
              <a:latin typeface="Palatino"/>
              <a:cs typeface="Palatin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67" y="560749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06FB7"/>
                </a:solidFill>
                <a:latin typeface="Palatino"/>
                <a:cs typeface="Palatino"/>
              </a:rPr>
              <a:t>Good forecast events</a:t>
            </a:r>
            <a:endParaRPr lang="en-US" sz="1400" b="1" dirty="0">
              <a:solidFill>
                <a:srgbClr val="906FB7"/>
              </a:solidFill>
              <a:latin typeface="Palatino"/>
              <a:cs typeface="Palatino"/>
            </a:endParaRPr>
          </a:p>
        </p:txBody>
      </p:sp>
      <p:pic>
        <p:nvPicPr>
          <p:cNvPr id="4" name="Picture 3" descr="Screen Shot 2016-11-03 at 2.35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5" y="5268300"/>
            <a:ext cx="146029" cy="158198"/>
          </a:xfrm>
          <a:prstGeom prst="rect">
            <a:avLst/>
          </a:prstGeom>
        </p:spPr>
      </p:pic>
      <p:pic>
        <p:nvPicPr>
          <p:cNvPr id="8" name="Picture 7" descr="Screen Shot 2016-11-03 at 2.35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8" y="5073201"/>
            <a:ext cx="145498" cy="145498"/>
          </a:xfrm>
          <a:prstGeom prst="rect">
            <a:avLst/>
          </a:prstGeom>
        </p:spPr>
      </p:pic>
      <p:pic>
        <p:nvPicPr>
          <p:cNvPr id="9" name="Picture 8" descr="Screen Shot 2016-11-03 at 2.36.1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1" y="5477250"/>
            <a:ext cx="154838" cy="154838"/>
          </a:xfrm>
          <a:prstGeom prst="rect">
            <a:avLst/>
          </a:prstGeom>
        </p:spPr>
      </p:pic>
      <p:pic>
        <p:nvPicPr>
          <p:cNvPr id="10" name="Picture 9" descr="Screen Shot 2016-11-03 at 2.36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7" y="5673501"/>
            <a:ext cx="146027" cy="15930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25777" y="5915269"/>
            <a:ext cx="681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Low</a:t>
            </a:r>
            <a:r>
              <a:rPr lang="en-US" dirty="0" smtClean="0">
                <a:solidFill>
                  <a:srgbClr val="E26463"/>
                </a:solidFill>
                <a:latin typeface="Palatino"/>
                <a:cs typeface="Palatino"/>
              </a:rPr>
              <a:t>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probability of detection </a:t>
            </a:r>
            <a:r>
              <a:rPr lang="en-US" dirty="0" smtClean="0">
                <a:latin typeface="Palatino"/>
                <a:cs typeface="Palatino"/>
              </a:rPr>
              <a:t>events are the most common type of </a:t>
            </a:r>
            <a:r>
              <a:rPr lang="en-US" b="1" i="1" dirty="0" smtClean="0">
                <a:latin typeface="Palatino"/>
                <a:cs typeface="Palatino"/>
              </a:rPr>
              <a:t>northwesterly 500-hPa flow</a:t>
            </a:r>
            <a:r>
              <a:rPr lang="en-US" i="1" dirty="0" smtClean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events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447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Low Probability of Detection – Northwesterly flow cases</a:t>
            </a:r>
            <a:endParaRPr lang="en-US" b="1" dirty="0">
              <a:latin typeface="Palatino"/>
              <a:cs typeface="Palatin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" t="60161" r="17268"/>
          <a:stretch/>
        </p:blipFill>
        <p:spPr bwMode="auto">
          <a:xfrm>
            <a:off x="3892973" y="4067859"/>
            <a:ext cx="4803984" cy="1474447"/>
          </a:xfrm>
          <a:prstGeom prst="rect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5208" r="465" b="11062"/>
          <a:stretch/>
        </p:blipFill>
        <p:spPr bwMode="auto">
          <a:xfrm>
            <a:off x="3892973" y="569539"/>
            <a:ext cx="4803984" cy="3438297"/>
          </a:xfrm>
          <a:prstGeom prst="rect">
            <a:avLst/>
          </a:prstGeom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8460" y="745671"/>
            <a:ext cx="356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</a:t>
            </a:r>
            <a:r>
              <a:rPr lang="en-US" b="1" dirty="0" smtClean="0">
                <a:latin typeface="Palatino"/>
                <a:cs typeface="Palatino"/>
              </a:rPr>
              <a:t>TS initiation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4432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MUCAPE–Wind Shear Phase Space for case types </a:t>
            </a:r>
            <a:endParaRPr lang="en-US" b="1" dirty="0">
              <a:latin typeface="Palatino"/>
              <a:cs typeface="Palatin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7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" b="706"/>
          <a:stretch/>
        </p:blipFill>
        <p:spPr bwMode="auto">
          <a:xfrm>
            <a:off x="457200" y="757214"/>
            <a:ext cx="8229600" cy="4189986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56565" y="4468450"/>
            <a:ext cx="3659897" cy="379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2967" y="499362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097DB"/>
                </a:solidFill>
                <a:latin typeface="Palatino"/>
                <a:cs typeface="Palatino"/>
              </a:rPr>
              <a:t>High impact events</a:t>
            </a:r>
            <a:endParaRPr lang="en-US" sz="1400" b="1" dirty="0">
              <a:solidFill>
                <a:srgbClr val="6097DB"/>
              </a:solidFill>
              <a:latin typeface="Palatino"/>
              <a:cs typeface="Palatin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966" y="5181751"/>
            <a:ext cx="4838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Low Probability of Detection events (</a:t>
            </a:r>
            <a:r>
              <a:rPr lang="en-US" sz="1400" b="1" dirty="0" err="1" smtClean="0">
                <a:solidFill>
                  <a:srgbClr val="E26463"/>
                </a:solidFill>
                <a:latin typeface="Palatino"/>
                <a:cs typeface="Palatino"/>
              </a:rPr>
              <a:t>overperforming</a:t>
            </a:r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)</a:t>
            </a:r>
            <a:endParaRPr lang="en-US" sz="1400" b="1" dirty="0">
              <a:solidFill>
                <a:srgbClr val="E26463"/>
              </a:solidFill>
              <a:latin typeface="Palatino"/>
              <a:cs typeface="Palatin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967" y="539019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A2C951"/>
                </a:solidFill>
                <a:latin typeface="Palatino"/>
                <a:cs typeface="Palatino"/>
              </a:rPr>
              <a:t>High False Alarm Rate events (underperforming)</a:t>
            </a:r>
            <a:endParaRPr lang="en-US" sz="1400" b="1" dirty="0">
              <a:solidFill>
                <a:srgbClr val="A2C951"/>
              </a:solidFill>
              <a:latin typeface="Palatino"/>
              <a:cs typeface="Palatin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67" y="560749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06FB7"/>
                </a:solidFill>
                <a:latin typeface="Palatino"/>
                <a:cs typeface="Palatino"/>
              </a:rPr>
              <a:t>Good forecast events</a:t>
            </a:r>
            <a:endParaRPr lang="en-US" sz="1400" b="1" dirty="0">
              <a:solidFill>
                <a:srgbClr val="906FB7"/>
              </a:solidFill>
              <a:latin typeface="Palatino"/>
              <a:cs typeface="Palatino"/>
            </a:endParaRPr>
          </a:p>
        </p:txBody>
      </p:sp>
      <p:pic>
        <p:nvPicPr>
          <p:cNvPr id="4" name="Picture 3" descr="Screen Shot 2016-11-03 at 2.35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5" y="5268300"/>
            <a:ext cx="146029" cy="158198"/>
          </a:xfrm>
          <a:prstGeom prst="rect">
            <a:avLst/>
          </a:prstGeom>
        </p:spPr>
      </p:pic>
      <p:pic>
        <p:nvPicPr>
          <p:cNvPr id="8" name="Picture 7" descr="Screen Shot 2016-11-03 at 2.35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8" y="5073201"/>
            <a:ext cx="145498" cy="145498"/>
          </a:xfrm>
          <a:prstGeom prst="rect">
            <a:avLst/>
          </a:prstGeom>
        </p:spPr>
      </p:pic>
      <p:pic>
        <p:nvPicPr>
          <p:cNvPr id="9" name="Picture 8" descr="Screen Shot 2016-11-03 at 2.36.1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1" y="5477250"/>
            <a:ext cx="154838" cy="154838"/>
          </a:xfrm>
          <a:prstGeom prst="rect">
            <a:avLst/>
          </a:prstGeom>
        </p:spPr>
      </p:pic>
      <p:pic>
        <p:nvPicPr>
          <p:cNvPr id="10" name="Picture 9" descr="Screen Shot 2016-11-03 at 2.36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7" y="5673501"/>
            <a:ext cx="146027" cy="15930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25777" y="5915269"/>
            <a:ext cx="681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Low</a:t>
            </a:r>
            <a:r>
              <a:rPr lang="en-US" dirty="0" smtClean="0">
                <a:solidFill>
                  <a:srgbClr val="E26463"/>
                </a:solidFill>
                <a:latin typeface="Palatino"/>
                <a:cs typeface="Palatino"/>
              </a:rPr>
              <a:t>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probability of detection </a:t>
            </a:r>
            <a:r>
              <a:rPr lang="en-US" dirty="0" smtClean="0">
                <a:latin typeface="Palatino"/>
                <a:cs typeface="Palatino"/>
              </a:rPr>
              <a:t>events are the most common type of </a:t>
            </a:r>
            <a:r>
              <a:rPr lang="en-US" b="1" i="1" dirty="0" smtClean="0">
                <a:latin typeface="Palatino"/>
                <a:cs typeface="Palatino"/>
              </a:rPr>
              <a:t>northwesterly 500-hPa flow</a:t>
            </a:r>
            <a:r>
              <a:rPr lang="en-US" i="1" dirty="0" smtClean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events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4432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193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Albany, DAES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Lazear</dc:creator>
  <cp:lastModifiedBy>Ross Lazear</cp:lastModifiedBy>
  <cp:revision>7</cp:revision>
  <dcterms:created xsi:type="dcterms:W3CDTF">2016-11-03T17:57:30Z</dcterms:created>
  <dcterms:modified xsi:type="dcterms:W3CDTF">2016-11-03T18:56:55Z</dcterms:modified>
</cp:coreProperties>
</file>