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Slab"/>
      <p:regular r:id="rId15"/>
      <p:bold r:id="rId16"/>
    </p:embeddedFont>
    <p:embeddedFont>
      <p:font typeface="Robo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Slab-regular.fntdata"/><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font" Target="fonts/RobotoSlab-bold.fntdata"/><Relationship Id="rId5" Type="http://schemas.openxmlformats.org/officeDocument/2006/relationships/notesMaster" Target="notesMasters/notesMaster1.xml"/><Relationship Id="rId19" Type="http://schemas.openxmlformats.org/officeDocument/2006/relationships/font" Target="fonts/Roboto-italic.fntdata"/><Relationship Id="rId6" Type="http://schemas.openxmlformats.org/officeDocument/2006/relationships/slide" Target="slides/slide1.xml"/><Relationship Id="rId18"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593233f58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593233f5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57292ecc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57292ecc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593233f580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593233f580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593233f580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593233f580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593233f580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593233f580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571a894de2_2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571a894de2_2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59ba11117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59ba11117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572dc7c86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572dc7c8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drive.google.com/file/d/0B8mFwtWRAI_kUEZJTklwcXVfd1pmbElFYXpSM0dmbjNDQlVv/view"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3600"/>
              <a:t>Tuscaloosa-Birmingham Tornado</a:t>
            </a:r>
            <a:endParaRPr sz="3600"/>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By: Nick Barbieri</a:t>
            </a:r>
            <a:endParaRPr/>
          </a:p>
        </p:txBody>
      </p:sp>
      <p:pic>
        <p:nvPicPr>
          <p:cNvPr id="65" name="Google Shape;65;p13"/>
          <p:cNvPicPr preferRelativeResize="0"/>
          <p:nvPr/>
        </p:nvPicPr>
        <p:blipFill>
          <a:blip r:embed="rId3">
            <a:alphaModFix/>
          </a:blip>
          <a:stretch>
            <a:fillRect/>
          </a:stretch>
        </p:blipFill>
        <p:spPr>
          <a:xfrm>
            <a:off x="0" y="2571750"/>
            <a:ext cx="3345376" cy="2529599"/>
          </a:xfrm>
          <a:prstGeom prst="rect">
            <a:avLst/>
          </a:prstGeom>
          <a:noFill/>
          <a:ln>
            <a:noFill/>
          </a:ln>
        </p:spPr>
      </p:pic>
      <p:pic>
        <p:nvPicPr>
          <p:cNvPr id="66" name="Google Shape;66;p13"/>
          <p:cNvPicPr preferRelativeResize="0"/>
          <p:nvPr/>
        </p:nvPicPr>
        <p:blipFill>
          <a:blip r:embed="rId4">
            <a:alphaModFix/>
          </a:blip>
          <a:stretch>
            <a:fillRect/>
          </a:stretch>
        </p:blipFill>
        <p:spPr>
          <a:xfrm>
            <a:off x="5798625" y="2571750"/>
            <a:ext cx="3345375" cy="2558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Background Information</a:t>
            </a:r>
            <a:endParaRPr/>
          </a:p>
        </p:txBody>
      </p:sp>
      <p:sp>
        <p:nvSpPr>
          <p:cNvPr id="72" name="Google Shape;72;p1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Formed on April 27, 2011 at 4:43 p.m. CDT</a:t>
            </a:r>
            <a:endParaRPr/>
          </a:p>
          <a:p>
            <a:pPr indent="-342900" lvl="0" marL="457200" rtl="0" algn="l">
              <a:spcBef>
                <a:spcPts val="0"/>
              </a:spcBef>
              <a:spcAft>
                <a:spcPts val="0"/>
              </a:spcAft>
              <a:buSzPts val="1800"/>
              <a:buChar char="-"/>
            </a:pPr>
            <a:r>
              <a:rPr lang="en"/>
              <a:t>EF4 tornado with winds estimated at 190mph</a:t>
            </a:r>
            <a:endParaRPr/>
          </a:p>
          <a:p>
            <a:pPr indent="-342900" lvl="0" marL="457200" rtl="0" algn="l">
              <a:spcBef>
                <a:spcPts val="0"/>
              </a:spcBef>
              <a:spcAft>
                <a:spcPts val="0"/>
              </a:spcAft>
              <a:buSzPts val="1800"/>
              <a:buChar char="-"/>
            </a:pPr>
            <a:r>
              <a:rPr lang="en"/>
              <a:t>64 fatalities and an estimated 1500 injuries</a:t>
            </a:r>
            <a:endParaRPr/>
          </a:p>
          <a:p>
            <a:pPr indent="-342900" lvl="0" marL="457200" rtl="0" algn="l">
              <a:spcBef>
                <a:spcPts val="0"/>
              </a:spcBef>
              <a:spcAft>
                <a:spcPts val="0"/>
              </a:spcAft>
              <a:buSzPts val="1800"/>
              <a:buChar char="-"/>
            </a:pPr>
            <a:r>
              <a:rPr lang="en"/>
              <a:t>$2.4 billion in damages</a:t>
            </a:r>
            <a:endParaRPr/>
          </a:p>
          <a:p>
            <a:pPr indent="-342900" lvl="0" marL="457200" rtl="0" algn="l">
              <a:spcBef>
                <a:spcPts val="0"/>
              </a:spcBef>
              <a:spcAft>
                <a:spcPts val="0"/>
              </a:spcAft>
              <a:buSzPts val="1800"/>
              <a:buChar char="-"/>
            </a:pPr>
            <a:r>
              <a:rPr lang="en"/>
              <a:t>Path of destruction of 80.9 miles through Greene, Tuscaloosa, and Jefferson counties.</a:t>
            </a:r>
            <a:endParaRPr/>
          </a:p>
          <a:p>
            <a:pPr indent="-342900" lvl="0" marL="457200" rtl="0" algn="l">
              <a:spcBef>
                <a:spcPts val="0"/>
              </a:spcBef>
              <a:spcAft>
                <a:spcPts val="0"/>
              </a:spcAft>
              <a:buSzPts val="1800"/>
              <a:buChar char="-"/>
            </a:pPr>
            <a:r>
              <a:rPr lang="en"/>
              <a:t>This presentation will show what caused such a deadly tornado on this day by displaying soundings, radar, a surface analysis map, and maps of warm air advection before and after the tornado touched down.</a:t>
            </a:r>
            <a:endParaRPr/>
          </a:p>
        </p:txBody>
      </p:sp>
      <p:pic>
        <p:nvPicPr>
          <p:cNvPr id="73" name="Google Shape;73;p14"/>
          <p:cNvPicPr preferRelativeResize="0"/>
          <p:nvPr/>
        </p:nvPicPr>
        <p:blipFill>
          <a:blip r:embed="rId3">
            <a:alphaModFix/>
          </a:blip>
          <a:stretch>
            <a:fillRect/>
          </a:stretch>
        </p:blipFill>
        <p:spPr>
          <a:xfrm>
            <a:off x="5699025" y="772325"/>
            <a:ext cx="3290875" cy="1886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Surface Analysis (April 27, 2011 @22Z)</a:t>
            </a:r>
            <a:endParaRPr/>
          </a:p>
        </p:txBody>
      </p:sp>
      <p:sp>
        <p:nvSpPr>
          <p:cNvPr id="79" name="Google Shape;79;p1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80" name="Google Shape;80;p15"/>
          <p:cNvPicPr preferRelativeResize="0"/>
          <p:nvPr/>
        </p:nvPicPr>
        <p:blipFill>
          <a:blip r:embed="rId3">
            <a:alphaModFix/>
          </a:blip>
          <a:stretch>
            <a:fillRect/>
          </a:stretch>
        </p:blipFill>
        <p:spPr>
          <a:xfrm>
            <a:off x="0" y="1329063"/>
            <a:ext cx="6061350" cy="3400425"/>
          </a:xfrm>
          <a:prstGeom prst="rect">
            <a:avLst/>
          </a:prstGeom>
          <a:noFill/>
          <a:ln>
            <a:noFill/>
          </a:ln>
        </p:spPr>
      </p:pic>
      <p:sp>
        <p:nvSpPr>
          <p:cNvPr id="81" name="Google Shape;81;p15"/>
          <p:cNvSpPr txBox="1"/>
          <p:nvPr/>
        </p:nvSpPr>
        <p:spPr>
          <a:xfrm>
            <a:off x="6091675" y="1636575"/>
            <a:ext cx="2664300" cy="290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oboto"/>
                <a:ea typeface="Roboto"/>
                <a:cs typeface="Roboto"/>
                <a:sym typeface="Roboto"/>
              </a:rPr>
              <a:t>-The Tuscaloosa observation has the highest surface winds at around 20 knots.</a:t>
            </a:r>
            <a:endParaRPr>
              <a:solidFill>
                <a:schemeClr val="dk1"/>
              </a:solidFill>
              <a:latin typeface="Roboto"/>
              <a:ea typeface="Roboto"/>
              <a:cs typeface="Roboto"/>
              <a:sym typeface="Roboto"/>
            </a:endParaRPr>
          </a:p>
          <a:p>
            <a:pPr indent="0" lvl="0" marL="0" rtl="0" algn="l">
              <a:spcBef>
                <a:spcPts val="0"/>
              </a:spcBef>
              <a:spcAft>
                <a:spcPts val="0"/>
              </a:spcAft>
              <a:buNone/>
            </a:pPr>
            <a:r>
              <a:t/>
            </a:r>
            <a:endParaRPr>
              <a:solidFill>
                <a:schemeClr val="dk1"/>
              </a:solidFill>
              <a:latin typeface="Roboto"/>
              <a:ea typeface="Roboto"/>
              <a:cs typeface="Roboto"/>
              <a:sym typeface="Roboto"/>
            </a:endParaRPr>
          </a:p>
          <a:p>
            <a:pPr indent="0" lvl="0" marL="0" rtl="0" algn="l">
              <a:spcBef>
                <a:spcPts val="0"/>
              </a:spcBef>
              <a:spcAft>
                <a:spcPts val="0"/>
              </a:spcAft>
              <a:buNone/>
            </a:pPr>
            <a:r>
              <a:rPr lang="en">
                <a:solidFill>
                  <a:schemeClr val="dk1"/>
                </a:solidFill>
                <a:latin typeface="Roboto"/>
                <a:ea typeface="Roboto"/>
                <a:cs typeface="Roboto"/>
                <a:sym typeface="Roboto"/>
              </a:rPr>
              <a:t>-There is heavy precipitation in Tuscaloosa</a:t>
            </a:r>
            <a:endParaRPr>
              <a:solidFill>
                <a:schemeClr val="dk1"/>
              </a:solidFill>
              <a:latin typeface="Roboto"/>
              <a:ea typeface="Roboto"/>
              <a:cs typeface="Roboto"/>
              <a:sym typeface="Roboto"/>
            </a:endParaRPr>
          </a:p>
          <a:p>
            <a:pPr indent="0" lvl="0" marL="0" rtl="0" algn="l">
              <a:spcBef>
                <a:spcPts val="0"/>
              </a:spcBef>
              <a:spcAft>
                <a:spcPts val="0"/>
              </a:spcAft>
              <a:buNone/>
            </a:pPr>
            <a:r>
              <a:t/>
            </a:r>
            <a:endParaRPr>
              <a:solidFill>
                <a:schemeClr val="dk1"/>
              </a:solidFill>
              <a:latin typeface="Roboto"/>
              <a:ea typeface="Roboto"/>
              <a:cs typeface="Roboto"/>
              <a:sym typeface="Roboto"/>
            </a:endParaRPr>
          </a:p>
          <a:p>
            <a:pPr indent="0" lvl="0" marL="0" rtl="0" algn="l">
              <a:spcBef>
                <a:spcPts val="0"/>
              </a:spcBef>
              <a:spcAft>
                <a:spcPts val="0"/>
              </a:spcAft>
              <a:buNone/>
            </a:pPr>
            <a:r>
              <a:rPr lang="en">
                <a:solidFill>
                  <a:schemeClr val="dk1"/>
                </a:solidFill>
                <a:latin typeface="Roboto"/>
                <a:ea typeface="Roboto"/>
                <a:cs typeface="Roboto"/>
                <a:sym typeface="Roboto"/>
              </a:rPr>
              <a:t>-There are thunderstorms just southeast of Tuscaloosa</a:t>
            </a:r>
            <a:endParaRPr>
              <a:solidFill>
                <a:schemeClr val="dk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Birmingham Radar (April 27, 2011 @23Z)</a:t>
            </a:r>
            <a:endParaRPr/>
          </a:p>
        </p:txBody>
      </p:sp>
      <p:sp>
        <p:nvSpPr>
          <p:cNvPr id="87" name="Google Shape;87;p1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88" name="Google Shape;88;p16" title="download.mp4">
            <a:hlinkClick r:id="rId3"/>
          </p:cNvPr>
          <p:cNvPicPr preferRelativeResize="0"/>
          <p:nvPr/>
        </p:nvPicPr>
        <p:blipFill>
          <a:blip r:embed="rId4">
            <a:alphaModFix/>
          </a:blip>
          <a:stretch>
            <a:fillRect/>
          </a:stretch>
        </p:blipFill>
        <p:spPr>
          <a:xfrm>
            <a:off x="298725" y="1489825"/>
            <a:ext cx="4597975" cy="3429000"/>
          </a:xfrm>
          <a:prstGeom prst="rect">
            <a:avLst/>
          </a:prstGeom>
          <a:noFill/>
          <a:ln>
            <a:noFill/>
          </a:ln>
        </p:spPr>
      </p:pic>
      <p:sp>
        <p:nvSpPr>
          <p:cNvPr id="89" name="Google Shape;89;p16"/>
          <p:cNvSpPr txBox="1"/>
          <p:nvPr/>
        </p:nvSpPr>
        <p:spPr>
          <a:xfrm>
            <a:off x="4987625" y="1489925"/>
            <a:ext cx="3883500" cy="342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oboto"/>
                <a:ea typeface="Roboto"/>
                <a:cs typeface="Roboto"/>
                <a:sym typeface="Roboto"/>
              </a:rPr>
              <a:t>-In the radar loop, we can see that there is a very high reflectivity band going through the Alabama region. This signifies a substantial amount of precipitation and potentially debris from the tornadoes that took place on this day.</a:t>
            </a:r>
            <a:endParaRPr>
              <a:solidFill>
                <a:schemeClr val="dk1"/>
              </a:solidFill>
              <a:latin typeface="Roboto"/>
              <a:ea typeface="Roboto"/>
              <a:cs typeface="Roboto"/>
              <a:sym typeface="Roboto"/>
            </a:endParaRPr>
          </a:p>
          <a:p>
            <a:pPr indent="0" lvl="0" marL="0" rtl="0" algn="l">
              <a:spcBef>
                <a:spcPts val="0"/>
              </a:spcBef>
              <a:spcAft>
                <a:spcPts val="0"/>
              </a:spcAft>
              <a:buNone/>
            </a:pPr>
            <a:r>
              <a:t/>
            </a:r>
            <a:endParaRPr>
              <a:solidFill>
                <a:schemeClr val="dk1"/>
              </a:solidFill>
              <a:latin typeface="Roboto"/>
              <a:ea typeface="Roboto"/>
              <a:cs typeface="Roboto"/>
              <a:sym typeface="Roboto"/>
            </a:endParaRPr>
          </a:p>
          <a:p>
            <a:pPr indent="0" lvl="0" marL="0" rtl="0" algn="l">
              <a:spcBef>
                <a:spcPts val="0"/>
              </a:spcBef>
              <a:spcAft>
                <a:spcPts val="0"/>
              </a:spcAft>
              <a:buNone/>
            </a:pPr>
            <a:r>
              <a:rPr lang="en">
                <a:solidFill>
                  <a:schemeClr val="dk1"/>
                </a:solidFill>
                <a:latin typeface="Roboto"/>
                <a:ea typeface="Roboto"/>
                <a:cs typeface="Roboto"/>
                <a:sym typeface="Roboto"/>
              </a:rPr>
              <a:t>-Red signifies the highest reflectivity which we can see in this radar loop.</a:t>
            </a:r>
            <a:r>
              <a:rPr lang="en">
                <a:latin typeface="Roboto"/>
                <a:ea typeface="Roboto"/>
                <a:cs typeface="Roboto"/>
                <a:sym typeface="Roboto"/>
              </a:rPr>
              <a:t> </a:t>
            </a:r>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Birmingham Skew-t Diagram (18Z + 00Z)</a:t>
            </a:r>
            <a:endParaRPr/>
          </a:p>
        </p:txBody>
      </p:sp>
      <p:sp>
        <p:nvSpPr>
          <p:cNvPr id="95" name="Google Shape;95;p17"/>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6" name="Google Shape;96;p17"/>
          <p:cNvPicPr preferRelativeResize="0"/>
          <p:nvPr/>
        </p:nvPicPr>
        <p:blipFill>
          <a:blip r:embed="rId3">
            <a:alphaModFix/>
          </a:blip>
          <a:stretch>
            <a:fillRect/>
          </a:stretch>
        </p:blipFill>
        <p:spPr>
          <a:xfrm>
            <a:off x="4503625" y="1189150"/>
            <a:ext cx="4640375" cy="3992975"/>
          </a:xfrm>
          <a:prstGeom prst="rect">
            <a:avLst/>
          </a:prstGeom>
          <a:noFill/>
          <a:ln>
            <a:noFill/>
          </a:ln>
        </p:spPr>
      </p:pic>
      <p:pic>
        <p:nvPicPr>
          <p:cNvPr id="97" name="Google Shape;97;p17"/>
          <p:cNvPicPr preferRelativeResize="0"/>
          <p:nvPr/>
        </p:nvPicPr>
        <p:blipFill>
          <a:blip r:embed="rId4">
            <a:alphaModFix/>
          </a:blip>
          <a:stretch>
            <a:fillRect/>
          </a:stretch>
        </p:blipFill>
        <p:spPr>
          <a:xfrm>
            <a:off x="-68375" y="1144138"/>
            <a:ext cx="4640375" cy="40830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Skew-t Diagram Information</a:t>
            </a:r>
            <a:endParaRPr/>
          </a:p>
        </p:txBody>
      </p:sp>
      <p:sp>
        <p:nvSpPr>
          <p:cNvPr id="103" name="Google Shape;103;p18"/>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As we can see in the skew-t, there is a lot of vertical wind shear. This signifies a shift in wind speed and direction with height. Vertical wind shear is a vital component for tornado formation. In the diagram, wind speeds increase with height and the winds shift from slightly northwesterly, to northeasterly, and then easterly.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Temperature Advection</a:t>
            </a:r>
            <a:endParaRPr/>
          </a:p>
        </p:txBody>
      </p:sp>
      <p:sp>
        <p:nvSpPr>
          <p:cNvPr id="109" name="Google Shape;109;p19"/>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0" name="Google Shape;110;p19"/>
          <p:cNvPicPr preferRelativeResize="0"/>
          <p:nvPr/>
        </p:nvPicPr>
        <p:blipFill>
          <a:blip r:embed="rId3">
            <a:alphaModFix/>
          </a:blip>
          <a:stretch>
            <a:fillRect/>
          </a:stretch>
        </p:blipFill>
        <p:spPr>
          <a:xfrm>
            <a:off x="94775" y="1009850"/>
            <a:ext cx="4996774" cy="3999975"/>
          </a:xfrm>
          <a:prstGeom prst="rect">
            <a:avLst/>
          </a:prstGeom>
          <a:noFill/>
          <a:ln>
            <a:noFill/>
          </a:ln>
        </p:spPr>
      </p:pic>
      <p:pic>
        <p:nvPicPr>
          <p:cNvPr id="111" name="Google Shape;111;p19"/>
          <p:cNvPicPr preferRelativeResize="0"/>
          <p:nvPr/>
        </p:nvPicPr>
        <p:blipFill>
          <a:blip r:embed="rId4">
            <a:alphaModFix/>
          </a:blip>
          <a:stretch>
            <a:fillRect/>
          </a:stretch>
        </p:blipFill>
        <p:spPr>
          <a:xfrm>
            <a:off x="4833325" y="1046925"/>
            <a:ext cx="4310674" cy="3925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Temperature Advection Cont.</a:t>
            </a:r>
            <a:endParaRPr/>
          </a:p>
        </p:txBody>
      </p:sp>
      <p:sp>
        <p:nvSpPr>
          <p:cNvPr id="117" name="Google Shape;117;p20"/>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we can see, before the tornado occured, there was substantial warm air advection coming in from the north.</a:t>
            </a:r>
            <a:endParaRPr/>
          </a:p>
          <a:p>
            <a:pPr indent="0" lvl="0" marL="0" rtl="0" algn="l">
              <a:spcBef>
                <a:spcPts val="1600"/>
              </a:spcBef>
              <a:spcAft>
                <a:spcPts val="0"/>
              </a:spcAft>
              <a:buNone/>
            </a:pPr>
            <a:r>
              <a:rPr lang="en"/>
              <a:t>-Warm air is less dense than cool air, thus, creating widespread ascent in the region producing atmospheric instability.</a:t>
            </a:r>
            <a:endParaRPr/>
          </a:p>
          <a:p>
            <a:pPr indent="0" lvl="0" marL="0" rtl="0" algn="l">
              <a:spcBef>
                <a:spcPts val="1600"/>
              </a:spcBef>
              <a:spcAft>
                <a:spcPts val="0"/>
              </a:spcAft>
              <a:buNone/>
            </a:pPr>
            <a:r>
              <a:rPr lang="en"/>
              <a:t>-After the conclusion of the tornado, in the 0Z map, we can see the warm air advection begin to subside and not be as strong as it was before the tornado hit.</a:t>
            </a:r>
            <a:endParaRPr/>
          </a:p>
          <a:p>
            <a:pPr indent="0" lvl="0" marL="0" rtl="0" algn="l">
              <a:spcBef>
                <a:spcPts val="1600"/>
              </a:spcBef>
              <a:spcAft>
                <a:spcPts val="0"/>
              </a:spcAft>
              <a:buNone/>
            </a:pPr>
            <a:r>
              <a:rPr lang="en"/>
              <a:t>-There’s a large height gradient in the region.</a:t>
            </a:r>
            <a:endParaRPr/>
          </a:p>
          <a:p>
            <a:pPr indent="0" lvl="0" marL="0" rtl="0" algn="l">
              <a:spcBef>
                <a:spcPts val="16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Meteograph</a:t>
            </a:r>
            <a:endParaRPr/>
          </a:p>
        </p:txBody>
      </p:sp>
      <p:sp>
        <p:nvSpPr>
          <p:cNvPr id="123" name="Google Shape;123;p21"/>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24" name="Google Shape;124;p21"/>
          <p:cNvSpPr/>
          <p:nvPr/>
        </p:nvSpPr>
        <p:spPr>
          <a:xfrm>
            <a:off x="584275" y="1341488"/>
            <a:ext cx="7664100" cy="3886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5" name="Google Shape;125;p21"/>
          <p:cNvPicPr preferRelativeResize="0"/>
          <p:nvPr/>
        </p:nvPicPr>
        <p:blipFill>
          <a:blip r:embed="rId3">
            <a:alphaModFix/>
          </a:blip>
          <a:stretch>
            <a:fillRect/>
          </a:stretch>
        </p:blipFill>
        <p:spPr>
          <a:xfrm>
            <a:off x="665463" y="1416800"/>
            <a:ext cx="7501736" cy="37362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