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3" r:id="rId7"/>
    <p:sldId id="264" r:id="rId8"/>
    <p:sldId id="265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1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2"/>
    <p:restoredTop sz="94683"/>
  </p:normalViewPr>
  <p:slideViewPr>
    <p:cSldViewPr snapToGrid="0">
      <p:cViewPr varScale="1">
        <p:scale>
          <a:sx n="180" d="100"/>
          <a:sy n="180" d="100"/>
        </p:scale>
        <p:origin x="1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F568-5014-05AC-0F07-A1ADB240A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F46AF-E9E8-B19C-5288-240D58616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B30D9-B38B-CE34-5884-CB6E8F287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E669D-AEE0-794D-3DEF-E8081088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A47FF-5F7A-84F1-D3DC-03B3EBAEE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2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5A60-9534-1868-D195-A65C345C8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81698-0D60-1689-8A07-06225BED1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77A28-0295-81FF-7323-40C96B59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74244-35BA-4F1A-F352-D6C786B8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44688-B5A2-F927-C950-2C979D99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2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E801A-0A05-8919-4991-3CE364940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0301E-A0B6-2425-37D9-618F2748D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4A25D-E722-86A9-0C3B-38102B8D7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80273-1C6B-E1E6-8A64-1DF86EAD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51F09-7F4F-B537-7274-F5ABE8891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4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6238D-3540-B02B-6944-F00F8C2A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C784-1776-F681-AA65-F562C9D11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1D050-663A-93A9-F486-E612E96A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C1F86-424C-B6D9-D467-625AD0EFD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D9B26-6378-16AC-A69D-191082681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8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6AA87-B9FD-9E7A-9D69-91387385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F992C-517F-1B2F-8BD8-42964A89D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A6C93-A17B-D313-80DC-B16BD3B80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86CA3-1559-1D3F-8092-850A9308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648DB-3188-2F83-9FBB-64FCA652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8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A3373-9065-C440-3B8C-C21E304A5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12F8-7A34-2D73-03E6-4C5229936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50DF6-4F9E-5601-BFEF-2A6996947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C89AD-A739-D013-81E0-4C70C2620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A9A7D-3372-CBFE-763D-BF19DBBE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27125-2F6B-66B0-201D-C215892C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9C4A-3AAD-A683-3614-7BFCC5BA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B4978-5A92-3EC0-DC1D-529576170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23DDDA-A65B-66B0-3F76-F0683C086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2EBB83-F9E6-2FB6-8746-313B71E07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D7B5A-1F84-2ED1-1382-D3B755E94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81AB28-C495-07B4-0C47-C0CA372D4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A5D8E7-336F-359B-F599-5C19C8E1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803E27-62D2-C4FF-C48E-0E048C17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0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F6AC-503F-A93A-B320-78D4F5F9D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845A2-15EC-7101-AE65-5CD3AF23E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DDBF0-E94F-93EA-E3FF-D552205E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347DC-5028-C99E-5D0C-0A6E17D2E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A10715-BA8C-7B6B-63AE-36591BD49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55602E-CB68-6F37-8D8E-474468F0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C741C-B627-2532-C699-618200E3A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AE960-CD85-4C5A-F693-D51DBFB23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427A2-5192-10D4-0D1B-B7AFEA293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61F80A-8518-A885-2C99-A09AEEC82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276EE-9BC7-0CE5-A250-F5F054D0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E6158-4358-4808-7BDB-C218FDD5D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2411E-57D8-6E10-EF87-90F124CD6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0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5F9C-B942-857B-8BE2-CF68073D5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7E02E-F958-50EA-C501-50ECBF70E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52847-8DCA-90A9-8512-0D7331324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257B8-6EE0-3A51-52F9-01FC34DB2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656A9-F2F6-68C2-793A-061761CF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610F3-BD94-66EE-1A70-83ED6B3A7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3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3A1A5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2C7707-D4F4-E714-F0BC-414FC664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3E41-64D3-408D-F3BA-7E431500C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2242A-E62A-9095-9D01-ADA040A56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52192-9954-9A4C-BB6D-FCB5DC49863C}" type="datetimeFigureOut">
              <a:rPr lang="en-US" smtClean="0"/>
              <a:t>2/7/23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4FDEE-1998-B36F-4728-40275B035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6F90A-D1A1-9DCA-73B6-5FD09B0A3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195E0-6C2B-754C-834C-1679DCBE1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7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ATM Curriculum Proposal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32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curriculum is strong, but there are several points that have been made by faculty and students over the years that can be addressed.</a:t>
            </a:r>
          </a:p>
        </p:txBody>
      </p:sp>
    </p:spTree>
    <p:extLst>
      <p:ext uri="{BB962C8B-B14F-4D97-AF65-F5344CB8AC3E}">
        <p14:creationId xmlns:p14="http://schemas.microsoft.com/office/powerpoint/2010/main" val="528187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Proposed 2+2-yr transfer plan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1C59BA-8312-76F0-22EC-9AA233E8440F}"/>
              </a:ext>
            </a:extLst>
          </p:cNvPr>
          <p:cNvSpPr txBox="1"/>
          <p:nvPr/>
        </p:nvSpPr>
        <p:spPr>
          <a:xfrm>
            <a:off x="7028803" y="1894592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FALL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9A29C-1D64-CB93-DBBC-88C8D68284D1}"/>
              </a:ext>
            </a:extLst>
          </p:cNvPr>
          <p:cNvSpPr txBox="1"/>
          <p:nvPr/>
        </p:nvSpPr>
        <p:spPr>
          <a:xfrm>
            <a:off x="8696967" y="1894592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SPRING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1CD74-2E1D-ACC4-3CCC-4DCF6C06CAC5}"/>
              </a:ext>
            </a:extLst>
          </p:cNvPr>
          <p:cNvSpPr txBox="1"/>
          <p:nvPr/>
        </p:nvSpPr>
        <p:spPr>
          <a:xfrm>
            <a:off x="6695169" y="2263923"/>
            <a:ext cx="539578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316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320</a:t>
            </a:r>
          </a:p>
          <a:p>
            <a:endParaRPr lang="en-US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419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400)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16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Note:  In this proposal, </a:t>
            </a:r>
            <a:r>
              <a:rPr lang="en-US" sz="16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210 </a:t>
            </a:r>
            <a:r>
              <a:rPr lang="en-US" sz="16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is waived.</a:t>
            </a:r>
          </a:p>
          <a:p>
            <a:endParaRPr lang="en-US" sz="16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16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Only required courses listed (still need to fill with electives)</a:t>
            </a:r>
          </a:p>
          <a:p>
            <a:endParaRPr lang="en-US" sz="1600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16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Assumes completion of </a:t>
            </a:r>
            <a:r>
              <a:rPr lang="en-US" sz="1600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214 </a:t>
            </a:r>
            <a:r>
              <a:rPr lang="en-US" sz="1600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(+ideally MAT 311)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D681E-2C56-17D9-8DF6-44103CAF1B9A}"/>
              </a:ext>
            </a:extLst>
          </p:cNvPr>
          <p:cNvSpPr txBox="1"/>
          <p:nvPr/>
        </p:nvSpPr>
        <p:spPr>
          <a:xfrm>
            <a:off x="8563106" y="2263923"/>
            <a:ext cx="1614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317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350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311)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DC1984-A569-E0AE-A137-48822E15CC13}"/>
              </a:ext>
            </a:extLst>
          </p:cNvPr>
          <p:cNvSpPr txBox="1"/>
          <p:nvPr/>
        </p:nvSpPr>
        <p:spPr>
          <a:xfrm>
            <a:off x="7131773" y="1222004"/>
            <a:ext cx="3968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Proposed 2+2 transfer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6C331A-C0C5-B8F8-E19D-4763E9CA1B1A}"/>
              </a:ext>
            </a:extLst>
          </p:cNvPr>
          <p:cNvSpPr txBox="1"/>
          <p:nvPr/>
        </p:nvSpPr>
        <p:spPr>
          <a:xfrm>
            <a:off x="1593542" y="186807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FALL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4C9393-066C-F960-1A37-A5A8B353147F}"/>
              </a:ext>
            </a:extLst>
          </p:cNvPr>
          <p:cNvSpPr txBox="1"/>
          <p:nvPr/>
        </p:nvSpPr>
        <p:spPr>
          <a:xfrm>
            <a:off x="3261706" y="186807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7C009-ECE5-291B-D1C3-96F19E0A72CB}"/>
              </a:ext>
            </a:extLst>
          </p:cNvPr>
          <p:cNvSpPr txBox="1"/>
          <p:nvPr/>
        </p:nvSpPr>
        <p:spPr>
          <a:xfrm>
            <a:off x="1259908" y="2237408"/>
            <a:ext cx="5395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(UFSP 100)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112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140+145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CHM 115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211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320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214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316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321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400)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419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02D7F-32B1-53F5-8768-EED90AE8923E}"/>
              </a:ext>
            </a:extLst>
          </p:cNvPr>
          <p:cNvSpPr txBox="1"/>
          <p:nvPr/>
        </p:nvSpPr>
        <p:spPr>
          <a:xfrm>
            <a:off x="3074290" y="2237407"/>
            <a:ext cx="342935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210(3)+Lab(1)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113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(ATM 311)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311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317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3C9487-5715-CEFE-730E-4DE41F559029}"/>
              </a:ext>
            </a:extLst>
          </p:cNvPr>
          <p:cNvSpPr txBox="1"/>
          <p:nvPr/>
        </p:nvSpPr>
        <p:spPr>
          <a:xfrm>
            <a:off x="1908638" y="1222004"/>
            <a:ext cx="195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4-year-plan</a:t>
            </a:r>
          </a:p>
        </p:txBody>
      </p:sp>
    </p:spTree>
    <p:extLst>
      <p:ext uri="{BB962C8B-B14F-4D97-AF65-F5344CB8AC3E}">
        <p14:creationId xmlns:p14="http://schemas.microsoft.com/office/powerpoint/2010/main" val="3657572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Remaining issues to be addressed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44FE61-FA4F-C622-3A50-9627E711A380}"/>
              </a:ext>
            </a:extLst>
          </p:cNvPr>
          <p:cNvSpPr txBox="1"/>
          <p:nvPr/>
        </p:nvSpPr>
        <p:spPr>
          <a:xfrm>
            <a:off x="355256" y="925896"/>
            <a:ext cx="1143308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bg1"/>
              </a:solidFill>
              <a:latin typeface="EB Garamond" pitchFamily="2" charset="0"/>
            </a:endParaRPr>
          </a:p>
          <a:p>
            <a:endParaRPr lang="en-US" sz="2400" dirty="0">
              <a:solidFill>
                <a:schemeClr val="bg1"/>
              </a:solidFill>
              <a:latin typeface="EB Garamond" pitchFamily="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Further improvements to programming/statistics sequence (changes to ATM 315?)</a:t>
            </a:r>
          </a:p>
          <a:p>
            <a:endParaRPr lang="en-US" sz="2400" b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endParaRPr lang="en-US" sz="2400" b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Further integration of measurements into our curriculum (changes to ATM 327 requirement 	and/or course?)</a:t>
            </a:r>
          </a:p>
          <a:p>
            <a:r>
              <a:rPr lang="en-US" sz="2400" b="0" dirty="0">
                <a:solidFill>
                  <a:schemeClr val="bg1"/>
                </a:solidFill>
                <a:effectLst/>
                <a:latin typeface="EB Garamond" pitchFamily="2" charset="0"/>
              </a:rPr>
              <a:t>	-Several peer institutions require instrumentation/</a:t>
            </a: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measurement (note AMS guidelines</a:t>
            </a: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4488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Current ATM B.S. four-year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FD85A1-CBD2-90F0-0340-04F9866EE905}"/>
              </a:ext>
            </a:extLst>
          </p:cNvPr>
          <p:cNvSpPr txBox="1"/>
          <p:nvPr/>
        </p:nvSpPr>
        <p:spPr>
          <a:xfrm>
            <a:off x="4267208" y="126439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FALL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66EAB6-726E-C3EA-7AE3-469F44FEF555}"/>
              </a:ext>
            </a:extLst>
          </p:cNvPr>
          <p:cNvSpPr txBox="1"/>
          <p:nvPr/>
        </p:nvSpPr>
        <p:spPr>
          <a:xfrm>
            <a:off x="5935372" y="126439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5AEF8-B0B5-B134-C533-CDF2D4438547}"/>
              </a:ext>
            </a:extLst>
          </p:cNvPr>
          <p:cNvSpPr txBox="1"/>
          <p:nvPr/>
        </p:nvSpPr>
        <p:spPr>
          <a:xfrm>
            <a:off x="3933574" y="1633728"/>
            <a:ext cx="5395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(UFSP 100)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112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140+145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CHM 115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209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210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214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311)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316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400)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B213F-A037-BC1E-7BEF-45FCF482CA8D}"/>
              </a:ext>
            </a:extLst>
          </p:cNvPr>
          <p:cNvSpPr txBox="1"/>
          <p:nvPr/>
        </p:nvSpPr>
        <p:spPr>
          <a:xfrm>
            <a:off x="5797384" y="1633728"/>
            <a:ext cx="53957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113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311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317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419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36963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#1:  Programming early in curriculum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-Long-time challenge of teaching orthogonal skills in ATM 315 (statistics and introductory programming)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-Prepare students for success in ATM 315 with early exposure to introductory programming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-While ATM 240 has been excellent for students who have taken it over the past few years, there is a question as to who will teach this going forward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3200" b="0" dirty="0">
              <a:solidFill>
                <a:srgbClr val="FFFF00"/>
              </a:solidFill>
              <a:effectLst/>
            </a:endParaRPr>
          </a:p>
          <a:p>
            <a:br>
              <a:rPr lang="en-US" sz="3200" dirty="0"/>
            </a:br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2339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#1:  Programming early in curriculum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Proposed solution</a:t>
            </a: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-Introduce lab component of ATM 210 with some programming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Lab is hands-on, data-driven complement to lecture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Include data collection (handheld weather sensors, weather balloons) and basic data Python data analysis and visualization (e.g., plot NYSM 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meteograms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, plot sounding on linear scale, convert between humidity variables, …)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-Continue to develop programming skills in new two-hour ATM 211 lab (longer than current 55-min discussion)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-Removal of ATM 209 (material is folded into new ATM 211 lab)</a:t>
            </a: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400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0257D1-681B-E1A3-FD2D-CF0DF0DF3132}"/>
              </a:ext>
            </a:extLst>
          </p:cNvPr>
          <p:cNvSpPr txBox="1"/>
          <p:nvPr/>
        </p:nvSpPr>
        <p:spPr>
          <a:xfrm>
            <a:off x="148281" y="160637"/>
            <a:ext cx="118624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#1:  Programming early in curriculum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Challenges</a:t>
            </a: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-ATM 210 becomes more involved for faculty teaching the course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      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-Can give graduate student teaching opportunity with lab (akin to Erin Potter and 106)?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-More material moved into ATM 211, but remains 4 credits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indent="457200"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-Hopefully this can be addressed by turning the 55-minute discussion section of ATM 211 into a  two-hour lab, but map analysis, intro thermodynamics with Skew-T as relevant for weather analysis/forecasting, and intro programming in a lab may be challenging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br>
              <a:rPr lang="en-US" sz="2400" dirty="0"/>
            </a:b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019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#2:  Spring freshman year, no ATM classes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Proposed solution</a:t>
            </a: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-Mirror our ENV program’s 105/106 requirement spring freshman year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-Move ATM 210 up (earlier) one semester, adding a lab and one credit, only for ATM and CLM majors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-Allows for moving ATM 211 and 311 up (earlier) one semester as well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Challenges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: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-ATM 210 may have to be waived for transfers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-This is probably OK; it becomes a “gravy” course, but not necessary for graduation with ATM B.S..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br>
              <a:rPr lang="en-US" sz="2400" dirty="0"/>
            </a:b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7132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#3: Abrupt transition from sophomore to junior year</a:t>
            </a:r>
          </a:p>
          <a:p>
            <a:pPr algn="ctr"/>
            <a:endParaRPr lang="en-US" sz="3200" b="1" u="sng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Junior year has several rigorous, highly quantitative/theoretical core classes</a:t>
            </a:r>
          </a:p>
          <a:p>
            <a:r>
              <a:rPr lang="en-US" sz="2400" b="0" dirty="0">
                <a:solidFill>
                  <a:schemeClr val="bg1"/>
                </a:solidFill>
                <a:effectLst/>
                <a:latin typeface="EB Garamond" pitchFamily="2" charset="0"/>
              </a:rPr>
              <a:t>ATM quantitative/theoretical core could be spread out more for traditional four-year </a:t>
            </a: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students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Proposed solution</a:t>
            </a: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-ATM 320 is taken one full academic year earlier, in fall sophomore year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-Students get thermodynamics fundamentals earlier in curriculum; can build on this in forecasting class(es)</a:t>
            </a:r>
            <a:br>
              <a:rPr lang="en-US" sz="2400" b="0" dirty="0">
                <a:solidFill>
                  <a:schemeClr val="bg1"/>
                </a:solidFill>
                <a:effectLst/>
              </a:rPr>
            </a:b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Challenges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: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-2+2 Transfer students will not take ATM 320 second year; it will continue to be taken alongside ATM 316 and potentially ATM 321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br>
              <a:rPr lang="en-US" sz="2400" dirty="0"/>
            </a:b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495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Issue #4: NWP currently taught too late for students to use in senior research</a:t>
            </a:r>
          </a:p>
          <a:p>
            <a:pPr algn="ctr"/>
            <a:endParaRPr lang="en-US" sz="3200" dirty="0">
              <a:solidFill>
                <a:srgbClr val="FFFF00"/>
              </a:solidFill>
              <a:latin typeface="Palatino" pitchFamily="2" charset="77"/>
              <a:ea typeface="Palatino" pitchFamily="2" charset="77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Proposed solution</a:t>
            </a: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-Move ATM 419 to fall senior year</a:t>
            </a:r>
            <a:br>
              <a:rPr lang="en-US" sz="2400" b="0" dirty="0">
                <a:solidFill>
                  <a:schemeClr val="bg1"/>
                </a:solidFill>
                <a:effectLst/>
              </a:rPr>
            </a:b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1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Challenges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: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-Creates a final semester that is devoid of required ATM courses.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	-Future: Perhaps capstone requirement (AMS guidelines)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br>
              <a:rPr lang="en-US" sz="2400" dirty="0"/>
            </a:br>
            <a:endParaRPr lang="en-US" sz="2400" b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1922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F0F4CDB-5791-B38B-149F-5DF7D804D81B}"/>
              </a:ext>
            </a:extLst>
          </p:cNvPr>
          <p:cNvSpPr txBox="1"/>
          <p:nvPr/>
        </p:nvSpPr>
        <p:spPr>
          <a:xfrm>
            <a:off x="148281" y="160637"/>
            <a:ext cx="11862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Palatino" pitchFamily="2" charset="77"/>
                <a:ea typeface="Palatino" pitchFamily="2" charset="77"/>
              </a:rPr>
              <a:t>Proposed ATM B.S. four-year plan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FD85A1-CBD2-90F0-0340-04F9866EE905}"/>
              </a:ext>
            </a:extLst>
          </p:cNvPr>
          <p:cNvSpPr txBox="1"/>
          <p:nvPr/>
        </p:nvSpPr>
        <p:spPr>
          <a:xfrm>
            <a:off x="7356389" y="189722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FALL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66EAB6-726E-C3EA-7AE3-469F44FEF555}"/>
              </a:ext>
            </a:extLst>
          </p:cNvPr>
          <p:cNvSpPr txBox="1"/>
          <p:nvPr/>
        </p:nvSpPr>
        <p:spPr>
          <a:xfrm>
            <a:off x="9024553" y="1897227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25AEF8-B0B5-B134-C533-CDF2D4438547}"/>
              </a:ext>
            </a:extLst>
          </p:cNvPr>
          <p:cNvSpPr txBox="1"/>
          <p:nvPr/>
        </p:nvSpPr>
        <p:spPr>
          <a:xfrm>
            <a:off x="7022755" y="2266558"/>
            <a:ext cx="5395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(UFSP 100)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112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140+145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CHM 115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211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320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214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316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321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400)</a:t>
            </a: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419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9B213F-A037-BC1E-7BEF-45FCF482CA8D}"/>
              </a:ext>
            </a:extLst>
          </p:cNvPr>
          <p:cNvSpPr txBox="1"/>
          <p:nvPr/>
        </p:nvSpPr>
        <p:spPr>
          <a:xfrm>
            <a:off x="8837137" y="2266557"/>
            <a:ext cx="5395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ATM 210(3)+Lab(1)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113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rgbClr val="FF0000"/>
                </a:solidFill>
                <a:latin typeface="Palatino" pitchFamily="2" charset="77"/>
                <a:ea typeface="Palatino" pitchFamily="2" charset="77"/>
              </a:rPr>
              <a:t>(ATM 311)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311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317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1C59BA-8312-76F0-22EC-9AA233E8440F}"/>
              </a:ext>
            </a:extLst>
          </p:cNvPr>
          <p:cNvSpPr txBox="1"/>
          <p:nvPr/>
        </p:nvSpPr>
        <p:spPr>
          <a:xfrm>
            <a:off x="1351010" y="1894592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FALL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9A29C-1D64-CB93-DBBC-88C8D68284D1}"/>
              </a:ext>
            </a:extLst>
          </p:cNvPr>
          <p:cNvSpPr txBox="1"/>
          <p:nvPr/>
        </p:nvSpPr>
        <p:spPr>
          <a:xfrm>
            <a:off x="3019174" y="1894592"/>
            <a:ext cx="1334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SPRING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51CD74-2E1D-ACC4-3CCC-4DCF6C06CAC5}"/>
              </a:ext>
            </a:extLst>
          </p:cNvPr>
          <p:cNvSpPr txBox="1"/>
          <p:nvPr/>
        </p:nvSpPr>
        <p:spPr>
          <a:xfrm>
            <a:off x="1017376" y="2263923"/>
            <a:ext cx="53957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(UFSP 100)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112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140+145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CHM 115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209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210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214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311)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316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(ATM 400)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D681E-2C56-17D9-8DF6-44103CAF1B9A}"/>
              </a:ext>
            </a:extLst>
          </p:cNvPr>
          <p:cNvSpPr txBox="1"/>
          <p:nvPr/>
        </p:nvSpPr>
        <p:spPr>
          <a:xfrm>
            <a:off x="2885313" y="2263923"/>
            <a:ext cx="161461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113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PHY 150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211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315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MAT 311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317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321</a:t>
            </a: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350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Palatino" pitchFamily="2" charset="77"/>
                <a:ea typeface="Palatino" pitchFamily="2" charset="77"/>
              </a:rPr>
              <a:t>ATM 419</a:t>
            </a:r>
          </a:p>
          <a:p>
            <a:endParaRPr lang="en-US" dirty="0">
              <a:solidFill>
                <a:schemeClr val="bg1"/>
              </a:solidFill>
              <a:latin typeface="Palatino" pitchFamily="2" charset="77"/>
              <a:ea typeface="Palatino" pitchFamily="2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5DC1984-A569-E0AE-A137-48822E15CC13}"/>
              </a:ext>
            </a:extLst>
          </p:cNvPr>
          <p:cNvSpPr txBox="1"/>
          <p:nvPr/>
        </p:nvSpPr>
        <p:spPr>
          <a:xfrm>
            <a:off x="1453981" y="1222004"/>
            <a:ext cx="195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Current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52D155-70AF-C4CB-941D-A5EA56E8C7BB}"/>
              </a:ext>
            </a:extLst>
          </p:cNvPr>
          <p:cNvSpPr txBox="1"/>
          <p:nvPr/>
        </p:nvSpPr>
        <p:spPr>
          <a:xfrm>
            <a:off x="7671485" y="1251154"/>
            <a:ext cx="1956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B0F0"/>
                </a:solidFill>
                <a:latin typeface="Palatino" pitchFamily="2" charset="77"/>
                <a:ea typeface="Palatino" pitchFamily="2" charset="77"/>
              </a:rPr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306349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901</Words>
  <Application>Microsoft Macintosh PowerPoint</Application>
  <PresentationFormat>Widescreen</PresentationFormat>
  <Paragraphs>222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EB Garamond</vt:lpstr>
      <vt:lpstr>Palatino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Lazear, Ross</dc:creator>
  <cp:lastModifiedBy>Lazear, Ross</cp:lastModifiedBy>
  <cp:revision>8</cp:revision>
  <dcterms:created xsi:type="dcterms:W3CDTF">2023-02-06T20:27:49Z</dcterms:created>
  <dcterms:modified xsi:type="dcterms:W3CDTF">2023-02-07T23:30:43Z</dcterms:modified>
</cp:coreProperties>
</file>