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60" r:id="rId5"/>
    <p:sldId id="262" r:id="rId6"/>
    <p:sldId id="263" r:id="rId7"/>
    <p:sldId id="261" r:id="rId8"/>
    <p:sldId id="316" r:id="rId9"/>
    <p:sldId id="264" r:id="rId10"/>
    <p:sldId id="265" r:id="rId11"/>
    <p:sldId id="314" r:id="rId12"/>
    <p:sldId id="315" r:id="rId13"/>
    <p:sldId id="266" r:id="rId14"/>
    <p:sldId id="325" r:id="rId15"/>
    <p:sldId id="267" r:id="rId16"/>
    <p:sldId id="268" r:id="rId17"/>
    <p:sldId id="269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317" r:id="rId27"/>
    <p:sldId id="280" r:id="rId28"/>
    <p:sldId id="281" r:id="rId29"/>
    <p:sldId id="282" r:id="rId30"/>
    <p:sldId id="283" r:id="rId31"/>
    <p:sldId id="285" r:id="rId32"/>
    <p:sldId id="287" r:id="rId33"/>
    <p:sldId id="284" r:id="rId34"/>
    <p:sldId id="286" r:id="rId35"/>
    <p:sldId id="288" r:id="rId36"/>
    <p:sldId id="289" r:id="rId37"/>
    <p:sldId id="318" r:id="rId38"/>
    <p:sldId id="319" r:id="rId39"/>
    <p:sldId id="276" r:id="rId40"/>
    <p:sldId id="320" r:id="rId41"/>
    <p:sldId id="323" r:id="rId42"/>
    <p:sldId id="324" r:id="rId43"/>
    <p:sldId id="290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2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FFFF"/>
    <a:srgbClr val="27FF06"/>
    <a:srgbClr val="FFF847"/>
    <a:srgbClr val="110040"/>
    <a:srgbClr val="020040"/>
    <a:srgbClr val="053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94B997-8594-BB4E-97EE-466819241E3D}" v="7" dt="2023-11-10T00:14:27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28"/>
    <p:restoredTop sz="94715"/>
  </p:normalViewPr>
  <p:slideViewPr>
    <p:cSldViewPr snapToGrid="0" snapToObjects="1">
      <p:cViewPr varScale="1">
        <p:scale>
          <a:sx n="161" d="100"/>
          <a:sy n="161" d="100"/>
        </p:scale>
        <p:origin x="1992" y="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zear, Ross" userId="b7a7498c-40ee-4535-9e46-5a2928dc5b62" providerId="ADAL" clId="{EB94B997-8594-BB4E-97EE-466819241E3D}"/>
    <pc:docChg chg="custSel addSld delSld modSld">
      <pc:chgData name="Lazear, Ross" userId="b7a7498c-40ee-4535-9e46-5a2928dc5b62" providerId="ADAL" clId="{EB94B997-8594-BB4E-97EE-466819241E3D}" dt="2023-11-10T00:14:39.317" v="199" actId="1076"/>
      <pc:docMkLst>
        <pc:docMk/>
      </pc:docMkLst>
      <pc:sldChg chg="modSp mod">
        <pc:chgData name="Lazear, Ross" userId="b7a7498c-40ee-4535-9e46-5a2928dc5b62" providerId="ADAL" clId="{EB94B997-8594-BB4E-97EE-466819241E3D}" dt="2023-11-10T00:04:46.580" v="38" actId="20577"/>
        <pc:sldMkLst>
          <pc:docMk/>
          <pc:sldMk cId="2195286411" sldId="260"/>
        </pc:sldMkLst>
        <pc:spChg chg="mod">
          <ac:chgData name="Lazear, Ross" userId="b7a7498c-40ee-4535-9e46-5a2928dc5b62" providerId="ADAL" clId="{EB94B997-8594-BB4E-97EE-466819241E3D}" dt="2023-11-10T00:03:31.234" v="3" actId="20577"/>
          <ac:spMkLst>
            <pc:docMk/>
            <pc:sldMk cId="2195286411" sldId="260"/>
            <ac:spMk id="4" creationId="{00000000-0000-0000-0000-000000000000}"/>
          </ac:spMkLst>
        </pc:spChg>
        <pc:spChg chg="mod">
          <ac:chgData name="Lazear, Ross" userId="b7a7498c-40ee-4535-9e46-5a2928dc5b62" providerId="ADAL" clId="{EB94B997-8594-BB4E-97EE-466819241E3D}" dt="2023-11-10T00:04:46.580" v="38" actId="20577"/>
          <ac:spMkLst>
            <pc:docMk/>
            <pc:sldMk cId="2195286411" sldId="260"/>
            <ac:spMk id="5" creationId="{00000000-0000-0000-0000-000000000000}"/>
          </ac:spMkLst>
        </pc:spChg>
      </pc:sldChg>
      <pc:sldChg chg="addSp delSp modSp mod">
        <pc:chgData name="Lazear, Ross" userId="b7a7498c-40ee-4535-9e46-5a2928dc5b62" providerId="ADAL" clId="{EB94B997-8594-BB4E-97EE-466819241E3D}" dt="2023-11-10T00:09:56.500" v="179" actId="1076"/>
        <pc:sldMkLst>
          <pc:docMk/>
          <pc:sldMk cId="2195286411" sldId="268"/>
        </pc:sldMkLst>
        <pc:spChg chg="mod">
          <ac:chgData name="Lazear, Ross" userId="b7a7498c-40ee-4535-9e46-5a2928dc5b62" providerId="ADAL" clId="{EB94B997-8594-BB4E-97EE-466819241E3D}" dt="2023-11-10T00:09:56.500" v="179" actId="1076"/>
          <ac:spMkLst>
            <pc:docMk/>
            <pc:sldMk cId="2195286411" sldId="268"/>
            <ac:spMk id="6" creationId="{00000000-0000-0000-0000-000000000000}"/>
          </ac:spMkLst>
        </pc:spChg>
        <pc:picChg chg="del">
          <ac:chgData name="Lazear, Ross" userId="b7a7498c-40ee-4535-9e46-5a2928dc5b62" providerId="ADAL" clId="{EB94B997-8594-BB4E-97EE-466819241E3D}" dt="2023-11-10T00:09:22.832" v="153" actId="478"/>
          <ac:picMkLst>
            <pc:docMk/>
            <pc:sldMk cId="2195286411" sldId="268"/>
            <ac:picMk id="3" creationId="{9F26D293-4CDD-4C99-ADF6-39ACE5FFC528}"/>
          </ac:picMkLst>
        </pc:picChg>
        <pc:picChg chg="add mod">
          <ac:chgData name="Lazear, Ross" userId="b7a7498c-40ee-4535-9e46-5a2928dc5b62" providerId="ADAL" clId="{EB94B997-8594-BB4E-97EE-466819241E3D}" dt="2023-11-10T00:09:38.187" v="159" actId="1076"/>
          <ac:picMkLst>
            <pc:docMk/>
            <pc:sldMk cId="2195286411" sldId="268"/>
            <ac:picMk id="7" creationId="{FC8E6DFA-3C6D-1346-8D89-9E89CA7B946B}"/>
          </ac:picMkLst>
        </pc:picChg>
      </pc:sldChg>
      <pc:sldChg chg="del">
        <pc:chgData name="Lazear, Ross" userId="b7a7498c-40ee-4535-9e46-5a2928dc5b62" providerId="ADAL" clId="{EB94B997-8594-BB4E-97EE-466819241E3D}" dt="2023-11-10T00:10:17.595" v="180" actId="2696"/>
        <pc:sldMkLst>
          <pc:docMk/>
          <pc:sldMk cId="2195286411" sldId="270"/>
        </pc:sldMkLst>
      </pc:sldChg>
      <pc:sldChg chg="addSp delSp modSp mod">
        <pc:chgData name="Lazear, Ross" userId="b7a7498c-40ee-4535-9e46-5a2928dc5b62" providerId="ADAL" clId="{EB94B997-8594-BB4E-97EE-466819241E3D}" dt="2023-11-10T00:13:47.709" v="190" actId="1076"/>
        <pc:sldMkLst>
          <pc:docMk/>
          <pc:sldMk cId="2195286411" sldId="279"/>
        </pc:sldMkLst>
        <pc:spChg chg="del mod">
          <ac:chgData name="Lazear, Ross" userId="b7a7498c-40ee-4535-9e46-5a2928dc5b62" providerId="ADAL" clId="{EB94B997-8594-BB4E-97EE-466819241E3D}" dt="2023-11-10T00:13:44.559" v="188" actId="478"/>
          <ac:spMkLst>
            <pc:docMk/>
            <pc:sldMk cId="2195286411" sldId="279"/>
            <ac:spMk id="4" creationId="{00000000-0000-0000-0000-000000000000}"/>
          </ac:spMkLst>
        </pc:spChg>
        <pc:picChg chg="add mod">
          <ac:chgData name="Lazear, Ross" userId="b7a7498c-40ee-4535-9e46-5a2928dc5b62" providerId="ADAL" clId="{EB94B997-8594-BB4E-97EE-466819241E3D}" dt="2023-11-10T00:13:47.709" v="190" actId="1076"/>
          <ac:picMkLst>
            <pc:docMk/>
            <pc:sldMk cId="2195286411" sldId="279"/>
            <ac:picMk id="5" creationId="{03A473BA-C53F-B16F-FE2C-5766D407B219}"/>
          </ac:picMkLst>
        </pc:picChg>
        <pc:picChg chg="del">
          <ac:chgData name="Lazear, Ross" userId="b7a7498c-40ee-4535-9e46-5a2928dc5b62" providerId="ADAL" clId="{EB94B997-8594-BB4E-97EE-466819241E3D}" dt="2023-11-10T00:13:33.440" v="181" actId="478"/>
          <ac:picMkLst>
            <pc:docMk/>
            <pc:sldMk cId="2195286411" sldId="279"/>
            <ac:picMk id="6" creationId="{E3C39F47-4DCA-1949-9C8B-11F917A9B623}"/>
          </ac:picMkLst>
        </pc:picChg>
      </pc:sldChg>
      <pc:sldChg chg="addSp delSp modSp mod">
        <pc:chgData name="Lazear, Ross" userId="b7a7498c-40ee-4535-9e46-5a2928dc5b62" providerId="ADAL" clId="{EB94B997-8594-BB4E-97EE-466819241E3D}" dt="2023-11-10T00:14:39.317" v="199" actId="1076"/>
        <pc:sldMkLst>
          <pc:docMk/>
          <pc:sldMk cId="838894320" sldId="317"/>
        </pc:sldMkLst>
        <pc:spChg chg="del mod">
          <ac:chgData name="Lazear, Ross" userId="b7a7498c-40ee-4535-9e46-5a2928dc5b62" providerId="ADAL" clId="{EB94B997-8594-BB4E-97EE-466819241E3D}" dt="2023-11-10T00:14:34.909" v="198" actId="478"/>
          <ac:spMkLst>
            <pc:docMk/>
            <pc:sldMk cId="838894320" sldId="317"/>
            <ac:spMk id="4" creationId="{00000000-0000-0000-0000-000000000000}"/>
          </ac:spMkLst>
        </pc:spChg>
        <pc:spChg chg="mod">
          <ac:chgData name="Lazear, Ross" userId="b7a7498c-40ee-4535-9e46-5a2928dc5b62" providerId="ADAL" clId="{EB94B997-8594-BB4E-97EE-466819241E3D}" dt="2023-11-10T00:14:39.317" v="199" actId="1076"/>
          <ac:spMkLst>
            <pc:docMk/>
            <pc:sldMk cId="838894320" sldId="317"/>
            <ac:spMk id="6" creationId="{00000000-0000-0000-0000-000000000000}"/>
          </ac:spMkLst>
        </pc:spChg>
        <pc:picChg chg="add mod">
          <ac:chgData name="Lazear, Ross" userId="b7a7498c-40ee-4535-9e46-5a2928dc5b62" providerId="ADAL" clId="{EB94B997-8594-BB4E-97EE-466819241E3D}" dt="2023-11-10T00:14:39.317" v="199" actId="1076"/>
          <ac:picMkLst>
            <pc:docMk/>
            <pc:sldMk cId="838894320" sldId="317"/>
            <ac:picMk id="5" creationId="{B305A3B1-C8D4-8F60-B12E-58638A9868D6}"/>
          </ac:picMkLst>
        </pc:picChg>
        <pc:picChg chg="del">
          <ac:chgData name="Lazear, Ross" userId="b7a7498c-40ee-4535-9e46-5a2928dc5b62" providerId="ADAL" clId="{EB94B997-8594-BB4E-97EE-466819241E3D}" dt="2023-11-10T00:14:19.120" v="191" actId="478"/>
          <ac:picMkLst>
            <pc:docMk/>
            <pc:sldMk cId="838894320" sldId="317"/>
            <ac:picMk id="7" creationId="{13D16AE0-233F-BC4F-A78D-369A3017299B}"/>
          </ac:picMkLst>
        </pc:picChg>
      </pc:sldChg>
      <pc:sldChg chg="addSp delSp modSp add mod">
        <pc:chgData name="Lazear, Ross" userId="b7a7498c-40ee-4535-9e46-5a2928dc5b62" providerId="ADAL" clId="{EB94B997-8594-BB4E-97EE-466819241E3D}" dt="2023-11-10T00:08:43.320" v="152" actId="20577"/>
        <pc:sldMkLst>
          <pc:docMk/>
          <pc:sldMk cId="4204042492" sldId="325"/>
        </pc:sldMkLst>
        <pc:spChg chg="mod">
          <ac:chgData name="Lazear, Ross" userId="b7a7498c-40ee-4535-9e46-5a2928dc5b62" providerId="ADAL" clId="{EB94B997-8594-BB4E-97EE-466819241E3D}" dt="2023-11-10T00:08:43.320" v="152" actId="20577"/>
          <ac:spMkLst>
            <pc:docMk/>
            <pc:sldMk cId="4204042492" sldId="325"/>
            <ac:spMk id="3" creationId="{00000000-0000-0000-0000-000000000000}"/>
          </ac:spMkLst>
        </pc:spChg>
        <pc:picChg chg="del">
          <ac:chgData name="Lazear, Ross" userId="b7a7498c-40ee-4535-9e46-5a2928dc5b62" providerId="ADAL" clId="{EB94B997-8594-BB4E-97EE-466819241E3D}" dt="2023-11-10T00:07:30.696" v="40" actId="478"/>
          <ac:picMkLst>
            <pc:docMk/>
            <pc:sldMk cId="4204042492" sldId="325"/>
            <ac:picMk id="2" creationId="{00000000-0000-0000-0000-000000000000}"/>
          </ac:picMkLst>
        </pc:picChg>
        <pc:picChg chg="add mod">
          <ac:chgData name="Lazear, Ross" userId="b7a7498c-40ee-4535-9e46-5a2928dc5b62" providerId="ADAL" clId="{EB94B997-8594-BB4E-97EE-466819241E3D}" dt="2023-11-10T00:08:30.947" v="148" actId="1076"/>
          <ac:picMkLst>
            <pc:docMk/>
            <pc:sldMk cId="4204042492" sldId="325"/>
            <ac:picMk id="4" creationId="{B9037A1D-FF46-0265-D103-9E79C52918B2}"/>
          </ac:picMkLst>
        </pc:picChg>
        <pc:picChg chg="add mod">
          <ac:chgData name="Lazear, Ross" userId="b7a7498c-40ee-4535-9e46-5a2928dc5b62" providerId="ADAL" clId="{EB94B997-8594-BB4E-97EE-466819241E3D}" dt="2023-11-10T00:08:30.947" v="148" actId="1076"/>
          <ac:picMkLst>
            <pc:docMk/>
            <pc:sldMk cId="4204042492" sldId="325"/>
            <ac:picMk id="5" creationId="{EFD751EC-CA81-5732-1808-A30F9AC0E64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575B6-EEAB-B544-90A3-B8F2D5CF1939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F149C-3DEB-714D-9EF7-BCAA4E4CE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149C-3DEB-714D-9EF7-BCAA4E4CEE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07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149C-3DEB-714D-9EF7-BCAA4E4CEE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07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F149C-3DEB-714D-9EF7-BCAA4E4CEE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07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1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13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4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6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04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11/9/23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57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11/9/23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4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10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32AF-BB7B-4044-B44B-008F1950EB9B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45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5346C"/>
            </a:gs>
            <a:gs pos="100000">
              <a:srgbClr val="11004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032AF-BB7B-4044-B44B-008F1950EB9B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9730B-A7AD-4E42-A0B6-9107E26CD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KLTPYXRSEI6PKBFXMKJE6OC2U.jpg"/>
          <p:cNvPicPr>
            <a:picLocks noChangeAspect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5"/>
          <a:stretch/>
        </p:blipFill>
        <p:spPr>
          <a:xfrm>
            <a:off x="-460449" y="-1"/>
            <a:ext cx="9604449" cy="6866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5681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The Past, Present, and Future of Weather Forecasting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61455"/>
            <a:ext cx="6400800" cy="2711781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Ross A. Lazear</a:t>
            </a:r>
          </a:p>
          <a:p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Department of Atmospheric and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Environmental Sciences</a:t>
            </a:r>
          </a:p>
          <a:p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06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9-07-08 at 3.49.5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10"/>
          <a:stretch/>
        </p:blipFill>
        <p:spPr>
          <a:xfrm>
            <a:off x="347529" y="4113947"/>
            <a:ext cx="8445580" cy="254199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Types of forecasts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529" y="725224"/>
            <a:ext cx="659421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 err="1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Nowcasting</a:t>
            </a: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Forecasts of up to six hours in advance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7671"/>
          <a:stretch/>
        </p:blipFill>
        <p:spPr>
          <a:xfrm>
            <a:off x="347529" y="1690738"/>
            <a:ext cx="4270219" cy="3203502"/>
          </a:xfrm>
          <a:prstGeom prst="rect">
            <a:avLst/>
          </a:prstGeom>
        </p:spPr>
      </p:pic>
      <p:pic>
        <p:nvPicPr>
          <p:cNvPr id="6" name="Picture 5" descr="Screen Shot 2019-07-08 at 3.47.1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5"/>
          <a:stretch/>
        </p:blipFill>
        <p:spPr>
          <a:xfrm>
            <a:off x="4337505" y="1690739"/>
            <a:ext cx="4455604" cy="32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7529" y="120756"/>
            <a:ext cx="659421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Short-range weather forecasts: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Forecasts of up to 7-10 days in advance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</p:txBody>
      </p:sp>
      <p:pic>
        <p:nvPicPr>
          <p:cNvPr id="4" name="Picture 3" descr="gfs_T2m_us_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6" y="1063178"/>
            <a:ext cx="4250171" cy="2888788"/>
          </a:xfrm>
          <a:prstGeom prst="rect">
            <a:avLst/>
          </a:prstGeom>
        </p:spPr>
      </p:pic>
      <p:pic>
        <p:nvPicPr>
          <p:cNvPr id="7" name="Picture 6" descr="gfs_mslp_pcpn_frzn_us_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57" y="1063178"/>
            <a:ext cx="4250354" cy="2888913"/>
          </a:xfrm>
          <a:prstGeom prst="rect">
            <a:avLst/>
          </a:prstGeom>
        </p:spPr>
      </p:pic>
      <p:pic>
        <p:nvPicPr>
          <p:cNvPr id="9" name="Picture 8" descr="gfs_uv250_us_4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6" y="3951966"/>
            <a:ext cx="4250171" cy="2888788"/>
          </a:xfrm>
          <a:prstGeom prst="rect">
            <a:avLst/>
          </a:prstGeom>
        </p:spPr>
      </p:pic>
      <p:pic>
        <p:nvPicPr>
          <p:cNvPr id="10" name="Picture 9" descr="gfs_ir_us_4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57" y="3951966"/>
            <a:ext cx="4250354" cy="288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84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7529" y="120756"/>
            <a:ext cx="7530692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Seasonal to </a:t>
            </a:r>
            <a:r>
              <a:rPr lang="en-US" sz="2400" b="1" u="sng" dirty="0" err="1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Subseasonal</a:t>
            </a: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 forecasting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What is the probability of a snowy winter?  A hot summer?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</p:txBody>
      </p:sp>
      <p:pic>
        <p:nvPicPr>
          <p:cNvPr id="2" name="Picture 1" descr="iconic_ENSO_elNino_l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286"/>
            <a:ext cx="9144000" cy="50124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811" y="6126986"/>
            <a:ext cx="857043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Sea surface temperatures in December 1997 (El Niño)</a:t>
            </a:r>
          </a:p>
          <a:p>
            <a:r>
              <a:rPr lang="en-US" sz="20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	</a:t>
            </a:r>
            <a:r>
              <a:rPr lang="en-US" sz="2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Up to </a:t>
            </a:r>
            <a:r>
              <a:rPr lang="en-US" sz="2000" b="1" i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10°F warmer than normal </a:t>
            </a:r>
            <a:r>
              <a:rPr lang="en-US" sz="2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over the Tropical Pacific! </a:t>
            </a:r>
          </a:p>
        </p:txBody>
      </p:sp>
    </p:spTree>
    <p:extLst>
      <p:ext uri="{BB962C8B-B14F-4D97-AF65-F5344CB8AC3E}">
        <p14:creationId xmlns:p14="http://schemas.microsoft.com/office/powerpoint/2010/main" val="40540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-1_El-Nino-and-Rainf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28" y="1176771"/>
            <a:ext cx="8345681" cy="52657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7529" y="120756"/>
            <a:ext cx="7530692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Seasonal and </a:t>
            </a:r>
            <a:r>
              <a:rPr lang="en-US" sz="2400" b="1" u="sng" dirty="0" err="1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Subseasonal</a:t>
            </a: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 forecasting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What is the probability of a snowy winter?  A hot summer?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7529" y="120756"/>
            <a:ext cx="7530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Seasonal and </a:t>
            </a:r>
            <a:r>
              <a:rPr lang="en-US" sz="2400" b="1" u="sng" dirty="0" err="1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Subseasonal</a:t>
            </a: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 forecasting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Let’s take a look at the official </a:t>
            </a:r>
            <a:r>
              <a:rPr lang="en-US" sz="2400" b="1" i="1" dirty="0">
                <a:solidFill>
                  <a:srgbClr val="21FFFF"/>
                </a:solidFill>
                <a:latin typeface="Perpetua"/>
                <a:cs typeface="Perpetua"/>
                <a:sym typeface="Wingdings"/>
              </a:rPr>
              <a:t>Climate Prediction Center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forecast for this winter!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037A1D-FF46-0265-D103-9E79C5291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4" y="1965960"/>
            <a:ext cx="4380936" cy="3385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D751EC-CA81-5732-1808-A30F9AC0E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65960"/>
            <a:ext cx="4380937" cy="338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42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529" y="120756"/>
            <a:ext cx="800877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Climate forecasting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How will natural and human-induced changes to our planet affect 	global temperatures and precipitation?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</a:t>
            </a:r>
          </a:p>
        </p:txBody>
      </p:sp>
      <p:pic>
        <p:nvPicPr>
          <p:cNvPr id="4" name="Picture 3" descr="maxresdefaul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r="7682"/>
          <a:stretch/>
        </p:blipFill>
        <p:spPr>
          <a:xfrm>
            <a:off x="123523" y="1531122"/>
            <a:ext cx="4923888" cy="31484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529" y="46795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Scripps Institute for Oceanography</a:t>
            </a:r>
          </a:p>
        </p:txBody>
      </p:sp>
      <p:pic>
        <p:nvPicPr>
          <p:cNvPr id="6" name="Picture 5" descr="ipcc_scenario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r="14288"/>
          <a:stretch/>
        </p:blipFill>
        <p:spPr>
          <a:xfrm>
            <a:off x="5114053" y="3743205"/>
            <a:ext cx="3979456" cy="2967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08636" y="3378495"/>
            <a:ext cx="3861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IPCC Report, 2007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How do meteorologists </a:t>
            </a:r>
            <a:r>
              <a:rPr lang="en-US" sz="3600" i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make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a weather forecast?</a:t>
            </a:r>
          </a:p>
        </p:txBody>
      </p:sp>
      <p:sp>
        <p:nvSpPr>
          <p:cNvPr id="5" name="Rectangle 4"/>
          <p:cNvSpPr/>
          <p:nvPr/>
        </p:nvSpPr>
        <p:spPr>
          <a:xfrm>
            <a:off x="218100" y="4335463"/>
            <a:ext cx="872872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• Current weather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• Weather models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• Research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• Intuition (memory and understanding of past similar events)</a:t>
            </a:r>
          </a:p>
          <a:p>
            <a:pPr>
              <a:spcAft>
                <a:spcPts val="600"/>
              </a:spcAft>
            </a:pPr>
            <a:r>
              <a:rPr lang="en-US" sz="2400" i="1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	Part of why an unprecedented storm, like </a:t>
            </a:r>
            <a:r>
              <a:rPr lang="en-US" sz="2400" b="1" i="1" dirty="0" err="1">
                <a:solidFill>
                  <a:srgbClr val="FFF847"/>
                </a:solidFill>
                <a:latin typeface="Perpetua"/>
                <a:cs typeface="Perpetua"/>
                <a:sym typeface="Wingdings"/>
              </a:rPr>
              <a:t>Superstorm</a:t>
            </a:r>
            <a:r>
              <a:rPr lang="en-US" sz="2400" b="1" i="1" dirty="0">
                <a:solidFill>
                  <a:srgbClr val="FFF847"/>
                </a:solidFill>
                <a:latin typeface="Perpetua"/>
                <a:cs typeface="Perpetua"/>
                <a:sym typeface="Wingdings"/>
              </a:rPr>
              <a:t> Sandy</a:t>
            </a:r>
            <a:r>
              <a:rPr lang="en-US" sz="2400" i="1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, is a tough forecast!	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6063" y="3444567"/>
            <a:ext cx="61918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National Weather Service forecast for Albany, N.Y. </a:t>
            </a:r>
            <a:r>
              <a:rPr lang="mr-IN" sz="2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–</a:t>
            </a:r>
            <a:r>
              <a:rPr lang="en-US" sz="2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November 10, 2023</a:t>
            </a:r>
          </a:p>
        </p:txBody>
      </p:sp>
      <p:pic>
        <p:nvPicPr>
          <p:cNvPr id="7" name="Picture 6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FC8E6DFA-3C6D-1346-8D89-9E89CA7B9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30" y="886318"/>
            <a:ext cx="8585940" cy="246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What is a weather </a:t>
            </a:r>
            <a:r>
              <a:rPr lang="en-US" sz="36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model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528" y="725224"/>
            <a:ext cx="839705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Models start with the </a:t>
            </a:r>
            <a:r>
              <a:rPr lang="en-US" sz="2000" b="1" dirty="0">
                <a:solidFill>
                  <a:srgbClr val="FFF847"/>
                </a:solidFill>
                <a:latin typeface="Perpetua"/>
                <a:cs typeface="Perpetua"/>
              </a:rPr>
              <a:t>current weather conditions 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(from observations at airports, planes, weather balloons, satellite imagery, etc.)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Combine observations with a recent forecast to make a </a:t>
            </a:r>
            <a:r>
              <a:rPr lang="en-US" sz="2000" b="1" dirty="0">
                <a:solidFill>
                  <a:srgbClr val="FFF847"/>
                </a:solidFill>
                <a:latin typeface="Perpetua"/>
                <a:cs typeface="Perpetua"/>
              </a:rPr>
              <a:t>best guess 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of the current conditions on a grid within the domain of a model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Take </a:t>
            </a:r>
            <a:r>
              <a:rPr lang="en-US" sz="2000" dirty="0" err="1">
                <a:solidFill>
                  <a:schemeClr val="bg1"/>
                </a:solidFill>
                <a:latin typeface="Perpetua"/>
                <a:cs typeface="Perpetua"/>
              </a:rPr>
              <a:t>Bjerknes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’ equations and integrate forward in time!</a:t>
            </a:r>
          </a:p>
        </p:txBody>
      </p:sp>
      <p:pic>
        <p:nvPicPr>
          <p:cNvPr id="6" name="Picture 5" descr="Screen Shot 2019-07-09 at 10.46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1" y="2755577"/>
            <a:ext cx="4040100" cy="32793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7077" y="6148358"/>
            <a:ext cx="431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Temperatures from a prior model run</a:t>
            </a:r>
            <a:endParaRPr lang="en-US" sz="2000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54229" y="6137701"/>
            <a:ext cx="431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Combine with current observations</a:t>
            </a:r>
            <a:endParaRPr lang="en-US" sz="2000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9" name="Picture 8" descr="Screen Shot 2019-07-09 at 10.46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74" y="2779730"/>
            <a:ext cx="4010345" cy="32551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42021" y="3914311"/>
            <a:ext cx="8412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+</a:t>
            </a:r>
            <a:endParaRPr lang="en-US" sz="6000" b="1" i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55817" y="4236593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81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55817" y="5133241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85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60529" y="4435949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86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61854" y="4155693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81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19327" y="3973400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77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43594" y="4532493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76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52980" y="5516473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89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71634" y="3420286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77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41206" y="5255603"/>
            <a:ext cx="841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83</a:t>
            </a:r>
            <a:endParaRPr lang="en-US" sz="2400" b="1" i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How many models are there..?</a:t>
            </a:r>
          </a:p>
        </p:txBody>
      </p:sp>
      <p:sp>
        <p:nvSpPr>
          <p:cNvPr id="3" name="Rectangle 2"/>
          <p:cNvSpPr/>
          <p:nvPr/>
        </p:nvSpPr>
        <p:spPr>
          <a:xfrm>
            <a:off x="347528" y="814210"/>
            <a:ext cx="824336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High-resolution Rapid Refresh (HRRR)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36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WRF-NMM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48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WRF-ARW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48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NSSL WRF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48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NAM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84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GFS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16 days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ECMWF (Euro)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10 days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UKMET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10 days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CMC (Canadian)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10 days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RGEM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48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HRDPS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48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NAVGEM (U.S. Navy) 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–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 144 hours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JMA (Japanese)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…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.and more</a:t>
            </a:r>
            <a:r>
              <a:rPr lang="mr-IN" sz="2000" dirty="0">
                <a:solidFill>
                  <a:schemeClr val="bg1"/>
                </a:solidFill>
                <a:latin typeface="Perpetua"/>
                <a:cs typeface="Perpetua"/>
              </a:rPr>
              <a:t>…</a:t>
            </a:r>
            <a:endParaRPr lang="en-US" sz="2000" dirty="0">
              <a:solidFill>
                <a:schemeClr val="bg1"/>
              </a:solidFill>
              <a:latin typeface="Perpetua"/>
              <a:cs typeface="Perpetua"/>
            </a:endParaRP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endParaRPr lang="en-US" sz="2000" dirty="0">
              <a:solidFill>
                <a:schemeClr val="bg1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Four different model runs of </a:t>
            </a:r>
            <a:r>
              <a:rPr lang="en-US" sz="36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12-hour 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forecasts</a:t>
            </a:r>
          </a:p>
        </p:txBody>
      </p:sp>
      <p:pic>
        <p:nvPicPr>
          <p:cNvPr id="4" name="Picture 3" descr="Screen Shot 2019-07-09 at 11.17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1" y="579519"/>
            <a:ext cx="3729191" cy="2970197"/>
          </a:xfrm>
          <a:prstGeom prst="rect">
            <a:avLst/>
          </a:prstGeom>
        </p:spPr>
      </p:pic>
      <p:pic>
        <p:nvPicPr>
          <p:cNvPr id="5" name="Picture 4" descr="Screen Shot 2019-07-09 at 11.17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92" y="584672"/>
            <a:ext cx="3693742" cy="2965044"/>
          </a:xfrm>
          <a:prstGeom prst="rect">
            <a:avLst/>
          </a:prstGeom>
        </p:spPr>
      </p:pic>
      <p:pic>
        <p:nvPicPr>
          <p:cNvPr id="6" name="Picture 5" descr="Screen Shot 2019-07-09 at 11.16.5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1" y="3690176"/>
            <a:ext cx="3729191" cy="2973205"/>
          </a:xfrm>
          <a:prstGeom prst="rect">
            <a:avLst/>
          </a:prstGeom>
        </p:spPr>
      </p:pic>
      <p:pic>
        <p:nvPicPr>
          <p:cNvPr id="7" name="Picture 6" descr="Screen Shot 2019-07-09 at 11.16.3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92" y="3690176"/>
            <a:ext cx="3694731" cy="29608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9356" y="3180384"/>
            <a:ext cx="130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WRF-NMM</a:t>
            </a:r>
            <a:endParaRPr lang="en-US" sz="2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05253" y="3184636"/>
            <a:ext cx="130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NAM</a:t>
            </a:r>
            <a:endParaRPr lang="en-US" sz="2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65411" y="6294049"/>
            <a:ext cx="130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HRRR</a:t>
            </a:r>
            <a:endParaRPr lang="en-US" sz="2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3912" y="6290048"/>
            <a:ext cx="130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NSSL WRF</a:t>
            </a:r>
            <a:endParaRPr lang="en-US" sz="2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3211473" y="2402626"/>
            <a:ext cx="129429" cy="137525"/>
          </a:xfrm>
          <a:prstGeom prst="star5">
            <a:avLst/>
          </a:prstGeom>
          <a:solidFill>
            <a:srgbClr val="FFF84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7509251" y="2402626"/>
            <a:ext cx="129429" cy="137525"/>
          </a:xfrm>
          <a:prstGeom prst="star5">
            <a:avLst/>
          </a:prstGeom>
          <a:solidFill>
            <a:srgbClr val="FFF84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3169409" y="5515837"/>
            <a:ext cx="129429" cy="137525"/>
          </a:xfrm>
          <a:prstGeom prst="star5">
            <a:avLst/>
          </a:prstGeom>
          <a:solidFill>
            <a:srgbClr val="FFF84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7509251" y="5515837"/>
            <a:ext cx="129429" cy="137525"/>
          </a:xfrm>
          <a:prstGeom prst="star5">
            <a:avLst/>
          </a:prstGeom>
          <a:solidFill>
            <a:srgbClr val="FFF84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23300"/>
            <a:ext cx="77724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Outline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15413" y="995936"/>
            <a:ext cx="8474942" cy="5616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• 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History of weather forecasting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• 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Modern weather forecasting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-</a:t>
            </a:r>
            <a:r>
              <a:rPr lang="en-US" dirty="0" err="1">
                <a:solidFill>
                  <a:srgbClr val="FFFFFF"/>
                </a:solidFill>
                <a:latin typeface="Perpetua"/>
                <a:cs typeface="Perpetua"/>
              </a:rPr>
              <a:t>Nowcasting</a:t>
            </a: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-Weather forecasting (up to approx. 7 days)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-Seasonal to </a:t>
            </a:r>
            <a:r>
              <a:rPr lang="en-US" dirty="0" err="1">
                <a:solidFill>
                  <a:srgbClr val="FFFFFF"/>
                </a:solidFill>
                <a:latin typeface="Perpetua"/>
                <a:cs typeface="Perpetua"/>
              </a:rPr>
              <a:t>subseasonal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 forecasting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-Climate forecasting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• Future of forecasting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1846911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Probabilistic forecasting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50770" y="642271"/>
            <a:ext cx="8526176" cy="7432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Perpetua"/>
                <a:cs typeface="Perpetua"/>
              </a:rPr>
              <a:t>Because models inherently develop errors over time and offer a wide range of solutions, meteorologists refrain from using wording like: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	</a:t>
            </a:r>
            <a:r>
              <a:rPr lang="en-US" sz="2000" b="1" dirty="0">
                <a:solidFill>
                  <a:srgbClr val="21FFFF"/>
                </a:solidFill>
                <a:latin typeface="Perpetua"/>
                <a:cs typeface="Perpetua"/>
              </a:rPr>
              <a:t> 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There will be a thunderstorm at 3:00 PM tomorrow</a:t>
            </a:r>
            <a:endParaRPr lang="en-US" sz="2000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	 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The rain will change to snow at midnight on Friday</a:t>
            </a: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 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	 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It will not rain this weekend</a:t>
            </a: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 </a:t>
            </a:r>
          </a:p>
          <a:p>
            <a:pPr marL="3175">
              <a:spcAft>
                <a:spcPts val="600"/>
              </a:spcAft>
            </a:pPr>
            <a:endParaRPr lang="en-US" sz="2000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Perpetua"/>
                <a:cs typeface="Perpetua"/>
              </a:rPr>
              <a:t>These are “deterministic” forecasts.  Instead, meteorologists turn to </a:t>
            </a:r>
            <a:r>
              <a:rPr lang="en-US" sz="2000" b="1" dirty="0">
                <a:solidFill>
                  <a:srgbClr val="FFF847"/>
                </a:solidFill>
                <a:latin typeface="Perpetua"/>
                <a:cs typeface="Perpetua"/>
              </a:rPr>
              <a:t>probabilistic forecasts: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847"/>
                </a:solidFill>
                <a:latin typeface="Perpetua"/>
                <a:cs typeface="Perpetua"/>
              </a:rPr>
              <a:t>	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There is increased likelihood of a thunderstorm tomorrow afternoon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	Most models indicate the rain changing to snow around midnight on Friday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	At this point, models indicate a dry weekend ahead</a:t>
            </a:r>
          </a:p>
          <a:p>
            <a:pPr marL="3175">
              <a:spcAft>
                <a:spcPts val="600"/>
              </a:spcAft>
            </a:pPr>
            <a:endParaRPr lang="en-US" sz="2000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Perpetua"/>
                <a:cs typeface="Perpetua"/>
              </a:rPr>
              <a:t>Probabilistic forecasting requires using a </a:t>
            </a:r>
            <a:r>
              <a:rPr lang="en-US" sz="2000" b="1" dirty="0">
                <a:solidFill>
                  <a:srgbClr val="FFF847"/>
                </a:solidFill>
                <a:latin typeface="Perpetua"/>
                <a:cs typeface="Perpetua"/>
              </a:rPr>
              <a:t>model ensemble.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FFF847"/>
                </a:solidFill>
                <a:latin typeface="Perpetua"/>
                <a:cs typeface="Perpetua"/>
              </a:rPr>
              <a:t>	</a:t>
            </a: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</a:rPr>
              <a:t>• 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Take a model (GFS)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</a:rPr>
              <a:t>	• 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Make tiny changes to the initial state of the atmosphere 20+ times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</a:rPr>
              <a:t>	• 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20+ model solutions that show a range of possible outcomes</a:t>
            </a:r>
            <a:endParaRPr lang="en-US" sz="2000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Ensemble forecasting:  12-hour forecast</a:t>
            </a:r>
          </a:p>
        </p:txBody>
      </p:sp>
      <p:pic>
        <p:nvPicPr>
          <p:cNvPr id="3" name="Picture 2" descr="Screen Shot 2019-07-11 at 10.23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9" y="642270"/>
            <a:ext cx="7499582" cy="621572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53322" y="6427929"/>
            <a:ext cx="1805162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Weatherbell.com</a:t>
            </a:r>
            <a:endParaRPr lang="en-US" sz="16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11 at 10.25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61" y="679531"/>
            <a:ext cx="7506332" cy="617846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Ensemble forecasting:  360-hour (15-day) forecast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53322" y="6427929"/>
            <a:ext cx="1805162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Weatherbell.com</a:t>
            </a:r>
            <a:endParaRPr lang="en-US" sz="16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So, if there is such low predictability past two weeks, then why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00CDA-3E2E-B548-91A6-E4C993B49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1092200"/>
            <a:ext cx="82931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312F15-F082-3F4D-AAE9-A62C7D4E7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1092200"/>
            <a:ext cx="8293100" cy="4673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So, if there is such low predictability past two weeks, then why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.</a:t>
            </a:r>
          </a:p>
        </p:txBody>
      </p:sp>
      <p:sp>
        <p:nvSpPr>
          <p:cNvPr id="2" name="Freeform 1"/>
          <p:cNvSpPr/>
          <p:nvPr/>
        </p:nvSpPr>
        <p:spPr>
          <a:xfrm>
            <a:off x="7075044" y="1701554"/>
            <a:ext cx="988712" cy="687620"/>
          </a:xfrm>
          <a:custGeom>
            <a:avLst/>
            <a:gdLst>
              <a:gd name="connsiteX0" fmla="*/ 721763 w 988712"/>
              <a:gd name="connsiteY0" fmla="*/ 161793 h 687620"/>
              <a:gd name="connsiteX1" fmla="*/ 584244 w 988712"/>
              <a:gd name="connsiteY1" fmla="*/ 169883 h 687620"/>
              <a:gd name="connsiteX2" fmla="*/ 284938 w 988712"/>
              <a:gd name="connsiteY2" fmla="*/ 234600 h 687620"/>
              <a:gd name="connsiteX3" fmla="*/ 147419 w 988712"/>
              <a:gd name="connsiteY3" fmla="*/ 291227 h 687620"/>
              <a:gd name="connsiteX4" fmla="*/ 42257 w 988712"/>
              <a:gd name="connsiteY4" fmla="*/ 355945 h 687620"/>
              <a:gd name="connsiteX5" fmla="*/ 17989 w 988712"/>
              <a:gd name="connsiteY5" fmla="*/ 388303 h 687620"/>
              <a:gd name="connsiteX6" fmla="*/ 9900 w 988712"/>
              <a:gd name="connsiteY6" fmla="*/ 428752 h 687620"/>
              <a:gd name="connsiteX7" fmla="*/ 9900 w 988712"/>
              <a:gd name="connsiteY7" fmla="*/ 517738 h 687620"/>
              <a:gd name="connsiteX8" fmla="*/ 34168 w 988712"/>
              <a:gd name="connsiteY8" fmla="*/ 542007 h 687620"/>
              <a:gd name="connsiteX9" fmla="*/ 82704 w 988712"/>
              <a:gd name="connsiteY9" fmla="*/ 582455 h 687620"/>
              <a:gd name="connsiteX10" fmla="*/ 139330 w 988712"/>
              <a:gd name="connsiteY10" fmla="*/ 622903 h 687620"/>
              <a:gd name="connsiteX11" fmla="*/ 220223 w 988712"/>
              <a:gd name="connsiteY11" fmla="*/ 647172 h 687620"/>
              <a:gd name="connsiteX12" fmla="*/ 430546 w 988712"/>
              <a:gd name="connsiteY12" fmla="*/ 687620 h 687620"/>
              <a:gd name="connsiteX13" fmla="*/ 673227 w 988712"/>
              <a:gd name="connsiteY13" fmla="*/ 679531 h 687620"/>
              <a:gd name="connsiteX14" fmla="*/ 721763 w 988712"/>
              <a:gd name="connsiteY14" fmla="*/ 671441 h 687620"/>
              <a:gd name="connsiteX15" fmla="*/ 818835 w 988712"/>
              <a:gd name="connsiteY15" fmla="*/ 622903 h 687620"/>
              <a:gd name="connsiteX16" fmla="*/ 899729 w 988712"/>
              <a:gd name="connsiteY16" fmla="*/ 566276 h 687620"/>
              <a:gd name="connsiteX17" fmla="*/ 932086 w 988712"/>
              <a:gd name="connsiteY17" fmla="*/ 542007 h 687620"/>
              <a:gd name="connsiteX18" fmla="*/ 988712 w 988712"/>
              <a:gd name="connsiteY18" fmla="*/ 444931 h 687620"/>
              <a:gd name="connsiteX19" fmla="*/ 956354 w 988712"/>
              <a:gd name="connsiteY19" fmla="*/ 307407 h 687620"/>
              <a:gd name="connsiteX20" fmla="*/ 932086 w 988712"/>
              <a:gd name="connsiteY20" fmla="*/ 275048 h 687620"/>
              <a:gd name="connsiteX21" fmla="*/ 867371 w 988712"/>
              <a:gd name="connsiteY21" fmla="*/ 210331 h 687620"/>
              <a:gd name="connsiteX22" fmla="*/ 584244 w 988712"/>
              <a:gd name="connsiteY22" fmla="*/ 80897 h 687620"/>
              <a:gd name="connsiteX23" fmla="*/ 495261 w 988712"/>
              <a:gd name="connsiteY23" fmla="*/ 56628 h 687620"/>
              <a:gd name="connsiteX24" fmla="*/ 422457 w 988712"/>
              <a:gd name="connsiteY24" fmla="*/ 32359 h 687620"/>
              <a:gd name="connsiteX25" fmla="*/ 357742 w 988712"/>
              <a:gd name="connsiteY25" fmla="*/ 24269 h 687620"/>
              <a:gd name="connsiteX26" fmla="*/ 284938 w 988712"/>
              <a:gd name="connsiteY26" fmla="*/ 0 h 68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88712" h="687620">
                <a:moveTo>
                  <a:pt x="721763" y="161793"/>
                </a:moveTo>
                <a:cubicBezTo>
                  <a:pt x="675923" y="164490"/>
                  <a:pt x="630004" y="166070"/>
                  <a:pt x="584244" y="169883"/>
                </a:cubicBezTo>
                <a:cubicBezTo>
                  <a:pt x="503127" y="176643"/>
                  <a:pt x="294634" y="230608"/>
                  <a:pt x="284938" y="234600"/>
                </a:cubicBezTo>
                <a:cubicBezTo>
                  <a:pt x="239098" y="253476"/>
                  <a:pt x="192794" y="271261"/>
                  <a:pt x="147419" y="291227"/>
                </a:cubicBezTo>
                <a:cubicBezTo>
                  <a:pt x="105422" y="309706"/>
                  <a:pt x="74217" y="323984"/>
                  <a:pt x="42257" y="355945"/>
                </a:cubicBezTo>
                <a:cubicBezTo>
                  <a:pt x="32724" y="365479"/>
                  <a:pt x="26078" y="377517"/>
                  <a:pt x="17989" y="388303"/>
                </a:cubicBezTo>
                <a:cubicBezTo>
                  <a:pt x="15293" y="401786"/>
                  <a:pt x="12883" y="415329"/>
                  <a:pt x="9900" y="428752"/>
                </a:cubicBezTo>
                <a:cubicBezTo>
                  <a:pt x="1716" y="465581"/>
                  <a:pt x="-7530" y="474161"/>
                  <a:pt x="9900" y="517738"/>
                </a:cubicBezTo>
                <a:cubicBezTo>
                  <a:pt x="14149" y="528360"/>
                  <a:pt x="26844" y="533218"/>
                  <a:pt x="34168" y="542007"/>
                </a:cubicBezTo>
                <a:cubicBezTo>
                  <a:pt x="77214" y="593664"/>
                  <a:pt x="16624" y="540403"/>
                  <a:pt x="82704" y="582455"/>
                </a:cubicBezTo>
                <a:cubicBezTo>
                  <a:pt x="102274" y="594909"/>
                  <a:pt x="119294" y="611215"/>
                  <a:pt x="139330" y="622903"/>
                </a:cubicBezTo>
                <a:cubicBezTo>
                  <a:pt x="168627" y="639994"/>
                  <a:pt x="188182" y="640206"/>
                  <a:pt x="220223" y="647172"/>
                </a:cubicBezTo>
                <a:cubicBezTo>
                  <a:pt x="395773" y="685337"/>
                  <a:pt x="312683" y="672888"/>
                  <a:pt x="430546" y="687620"/>
                </a:cubicBezTo>
                <a:cubicBezTo>
                  <a:pt x="511440" y="684924"/>
                  <a:pt x="592413" y="684021"/>
                  <a:pt x="673227" y="679531"/>
                </a:cubicBezTo>
                <a:cubicBezTo>
                  <a:pt x="689604" y="678621"/>
                  <a:pt x="706087" y="676265"/>
                  <a:pt x="721763" y="671441"/>
                </a:cubicBezTo>
                <a:cubicBezTo>
                  <a:pt x="754824" y="661268"/>
                  <a:pt x="789886" y="642203"/>
                  <a:pt x="818835" y="622903"/>
                </a:cubicBezTo>
                <a:cubicBezTo>
                  <a:pt x="846222" y="604645"/>
                  <a:pt x="872945" y="585408"/>
                  <a:pt x="899729" y="566276"/>
                </a:cubicBezTo>
                <a:cubicBezTo>
                  <a:pt x="910700" y="558439"/>
                  <a:pt x="924608" y="553225"/>
                  <a:pt x="932086" y="542007"/>
                </a:cubicBezTo>
                <a:cubicBezTo>
                  <a:pt x="985352" y="462105"/>
                  <a:pt x="971398" y="496870"/>
                  <a:pt x="988712" y="444931"/>
                </a:cubicBezTo>
                <a:cubicBezTo>
                  <a:pt x="978391" y="377844"/>
                  <a:pt x="985779" y="354489"/>
                  <a:pt x="956354" y="307407"/>
                </a:cubicBezTo>
                <a:cubicBezTo>
                  <a:pt x="949208" y="295974"/>
                  <a:pt x="941196" y="284987"/>
                  <a:pt x="932086" y="275048"/>
                </a:cubicBezTo>
                <a:cubicBezTo>
                  <a:pt x="911472" y="252559"/>
                  <a:pt x="893531" y="226027"/>
                  <a:pt x="867371" y="210331"/>
                </a:cubicBezTo>
                <a:cubicBezTo>
                  <a:pt x="737248" y="132254"/>
                  <a:pt x="741843" y="123880"/>
                  <a:pt x="584244" y="80897"/>
                </a:cubicBezTo>
                <a:cubicBezTo>
                  <a:pt x="554583" y="72807"/>
                  <a:pt x="524709" y="65463"/>
                  <a:pt x="495261" y="56628"/>
                </a:cubicBezTo>
                <a:cubicBezTo>
                  <a:pt x="470759" y="49277"/>
                  <a:pt x="447358" y="38218"/>
                  <a:pt x="422457" y="32359"/>
                </a:cubicBezTo>
                <a:cubicBezTo>
                  <a:pt x="401295" y="27380"/>
                  <a:pt x="379314" y="26966"/>
                  <a:pt x="357742" y="24269"/>
                </a:cubicBezTo>
                <a:lnTo>
                  <a:pt x="284938" y="0"/>
                </a:lnTo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19876" y="1701554"/>
            <a:ext cx="1942554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So, if there is such low predictability past two weeks, then why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.</a:t>
            </a:r>
          </a:p>
        </p:txBody>
      </p:sp>
      <p:pic>
        <p:nvPicPr>
          <p:cNvPr id="5" name="Picture 4" descr="A screenshot of a weather calendar&#10;&#10;Description automatically generated">
            <a:extLst>
              <a:ext uri="{FF2B5EF4-FFF2-40B4-BE49-F238E27FC236}">
                <a16:creationId xmlns:a16="http://schemas.microsoft.com/office/drawing/2014/main" id="{03A473BA-C53F-B16F-FE2C-5766D407B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03" y="490024"/>
            <a:ext cx="6830276" cy="613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B305A3B1-C8D4-8F60-B12E-58638A986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02" y="642271"/>
            <a:ext cx="7772400" cy="586274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So, if there is such low predictability past two weeks, then why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.</a:t>
            </a:r>
          </a:p>
        </p:txBody>
      </p:sp>
      <p:sp>
        <p:nvSpPr>
          <p:cNvPr id="6" name="Freeform 5"/>
          <p:cNvSpPr/>
          <p:nvPr/>
        </p:nvSpPr>
        <p:spPr>
          <a:xfrm>
            <a:off x="3281517" y="463099"/>
            <a:ext cx="2118224" cy="687620"/>
          </a:xfrm>
          <a:custGeom>
            <a:avLst/>
            <a:gdLst>
              <a:gd name="connsiteX0" fmla="*/ 721763 w 988712"/>
              <a:gd name="connsiteY0" fmla="*/ 161793 h 687620"/>
              <a:gd name="connsiteX1" fmla="*/ 584244 w 988712"/>
              <a:gd name="connsiteY1" fmla="*/ 169883 h 687620"/>
              <a:gd name="connsiteX2" fmla="*/ 284938 w 988712"/>
              <a:gd name="connsiteY2" fmla="*/ 234600 h 687620"/>
              <a:gd name="connsiteX3" fmla="*/ 147419 w 988712"/>
              <a:gd name="connsiteY3" fmla="*/ 291227 h 687620"/>
              <a:gd name="connsiteX4" fmla="*/ 42257 w 988712"/>
              <a:gd name="connsiteY4" fmla="*/ 355945 h 687620"/>
              <a:gd name="connsiteX5" fmla="*/ 17989 w 988712"/>
              <a:gd name="connsiteY5" fmla="*/ 388303 h 687620"/>
              <a:gd name="connsiteX6" fmla="*/ 9900 w 988712"/>
              <a:gd name="connsiteY6" fmla="*/ 428752 h 687620"/>
              <a:gd name="connsiteX7" fmla="*/ 9900 w 988712"/>
              <a:gd name="connsiteY7" fmla="*/ 517738 h 687620"/>
              <a:gd name="connsiteX8" fmla="*/ 34168 w 988712"/>
              <a:gd name="connsiteY8" fmla="*/ 542007 h 687620"/>
              <a:gd name="connsiteX9" fmla="*/ 82704 w 988712"/>
              <a:gd name="connsiteY9" fmla="*/ 582455 h 687620"/>
              <a:gd name="connsiteX10" fmla="*/ 139330 w 988712"/>
              <a:gd name="connsiteY10" fmla="*/ 622903 h 687620"/>
              <a:gd name="connsiteX11" fmla="*/ 220223 w 988712"/>
              <a:gd name="connsiteY11" fmla="*/ 647172 h 687620"/>
              <a:gd name="connsiteX12" fmla="*/ 430546 w 988712"/>
              <a:gd name="connsiteY12" fmla="*/ 687620 h 687620"/>
              <a:gd name="connsiteX13" fmla="*/ 673227 w 988712"/>
              <a:gd name="connsiteY13" fmla="*/ 679531 h 687620"/>
              <a:gd name="connsiteX14" fmla="*/ 721763 w 988712"/>
              <a:gd name="connsiteY14" fmla="*/ 671441 h 687620"/>
              <a:gd name="connsiteX15" fmla="*/ 818835 w 988712"/>
              <a:gd name="connsiteY15" fmla="*/ 622903 h 687620"/>
              <a:gd name="connsiteX16" fmla="*/ 899729 w 988712"/>
              <a:gd name="connsiteY16" fmla="*/ 566276 h 687620"/>
              <a:gd name="connsiteX17" fmla="*/ 932086 w 988712"/>
              <a:gd name="connsiteY17" fmla="*/ 542007 h 687620"/>
              <a:gd name="connsiteX18" fmla="*/ 988712 w 988712"/>
              <a:gd name="connsiteY18" fmla="*/ 444931 h 687620"/>
              <a:gd name="connsiteX19" fmla="*/ 956354 w 988712"/>
              <a:gd name="connsiteY19" fmla="*/ 307407 h 687620"/>
              <a:gd name="connsiteX20" fmla="*/ 932086 w 988712"/>
              <a:gd name="connsiteY20" fmla="*/ 275048 h 687620"/>
              <a:gd name="connsiteX21" fmla="*/ 867371 w 988712"/>
              <a:gd name="connsiteY21" fmla="*/ 210331 h 687620"/>
              <a:gd name="connsiteX22" fmla="*/ 584244 w 988712"/>
              <a:gd name="connsiteY22" fmla="*/ 80897 h 687620"/>
              <a:gd name="connsiteX23" fmla="*/ 495261 w 988712"/>
              <a:gd name="connsiteY23" fmla="*/ 56628 h 687620"/>
              <a:gd name="connsiteX24" fmla="*/ 422457 w 988712"/>
              <a:gd name="connsiteY24" fmla="*/ 32359 h 687620"/>
              <a:gd name="connsiteX25" fmla="*/ 357742 w 988712"/>
              <a:gd name="connsiteY25" fmla="*/ 24269 h 687620"/>
              <a:gd name="connsiteX26" fmla="*/ 284938 w 988712"/>
              <a:gd name="connsiteY26" fmla="*/ 0 h 68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88712" h="687620">
                <a:moveTo>
                  <a:pt x="721763" y="161793"/>
                </a:moveTo>
                <a:cubicBezTo>
                  <a:pt x="675923" y="164490"/>
                  <a:pt x="630004" y="166070"/>
                  <a:pt x="584244" y="169883"/>
                </a:cubicBezTo>
                <a:cubicBezTo>
                  <a:pt x="503127" y="176643"/>
                  <a:pt x="294634" y="230608"/>
                  <a:pt x="284938" y="234600"/>
                </a:cubicBezTo>
                <a:cubicBezTo>
                  <a:pt x="239098" y="253476"/>
                  <a:pt x="192794" y="271261"/>
                  <a:pt x="147419" y="291227"/>
                </a:cubicBezTo>
                <a:cubicBezTo>
                  <a:pt x="105422" y="309706"/>
                  <a:pt x="74217" y="323984"/>
                  <a:pt x="42257" y="355945"/>
                </a:cubicBezTo>
                <a:cubicBezTo>
                  <a:pt x="32724" y="365479"/>
                  <a:pt x="26078" y="377517"/>
                  <a:pt x="17989" y="388303"/>
                </a:cubicBezTo>
                <a:cubicBezTo>
                  <a:pt x="15293" y="401786"/>
                  <a:pt x="12883" y="415329"/>
                  <a:pt x="9900" y="428752"/>
                </a:cubicBezTo>
                <a:cubicBezTo>
                  <a:pt x="1716" y="465581"/>
                  <a:pt x="-7530" y="474161"/>
                  <a:pt x="9900" y="517738"/>
                </a:cubicBezTo>
                <a:cubicBezTo>
                  <a:pt x="14149" y="528360"/>
                  <a:pt x="26844" y="533218"/>
                  <a:pt x="34168" y="542007"/>
                </a:cubicBezTo>
                <a:cubicBezTo>
                  <a:pt x="77214" y="593664"/>
                  <a:pt x="16624" y="540403"/>
                  <a:pt x="82704" y="582455"/>
                </a:cubicBezTo>
                <a:cubicBezTo>
                  <a:pt x="102274" y="594909"/>
                  <a:pt x="119294" y="611215"/>
                  <a:pt x="139330" y="622903"/>
                </a:cubicBezTo>
                <a:cubicBezTo>
                  <a:pt x="168627" y="639994"/>
                  <a:pt x="188182" y="640206"/>
                  <a:pt x="220223" y="647172"/>
                </a:cubicBezTo>
                <a:cubicBezTo>
                  <a:pt x="395773" y="685337"/>
                  <a:pt x="312683" y="672888"/>
                  <a:pt x="430546" y="687620"/>
                </a:cubicBezTo>
                <a:cubicBezTo>
                  <a:pt x="511440" y="684924"/>
                  <a:pt x="592413" y="684021"/>
                  <a:pt x="673227" y="679531"/>
                </a:cubicBezTo>
                <a:cubicBezTo>
                  <a:pt x="689604" y="678621"/>
                  <a:pt x="706087" y="676265"/>
                  <a:pt x="721763" y="671441"/>
                </a:cubicBezTo>
                <a:cubicBezTo>
                  <a:pt x="754824" y="661268"/>
                  <a:pt x="789886" y="642203"/>
                  <a:pt x="818835" y="622903"/>
                </a:cubicBezTo>
                <a:cubicBezTo>
                  <a:pt x="846222" y="604645"/>
                  <a:pt x="872945" y="585408"/>
                  <a:pt x="899729" y="566276"/>
                </a:cubicBezTo>
                <a:cubicBezTo>
                  <a:pt x="910700" y="558439"/>
                  <a:pt x="924608" y="553225"/>
                  <a:pt x="932086" y="542007"/>
                </a:cubicBezTo>
                <a:cubicBezTo>
                  <a:pt x="985352" y="462105"/>
                  <a:pt x="971398" y="496870"/>
                  <a:pt x="988712" y="444931"/>
                </a:cubicBezTo>
                <a:cubicBezTo>
                  <a:pt x="978391" y="377844"/>
                  <a:pt x="985779" y="354489"/>
                  <a:pt x="956354" y="307407"/>
                </a:cubicBezTo>
                <a:cubicBezTo>
                  <a:pt x="949208" y="295974"/>
                  <a:pt x="941196" y="284987"/>
                  <a:pt x="932086" y="275048"/>
                </a:cubicBezTo>
                <a:cubicBezTo>
                  <a:pt x="911472" y="252559"/>
                  <a:pt x="893531" y="226027"/>
                  <a:pt x="867371" y="210331"/>
                </a:cubicBezTo>
                <a:cubicBezTo>
                  <a:pt x="737248" y="132254"/>
                  <a:pt x="741843" y="123880"/>
                  <a:pt x="584244" y="80897"/>
                </a:cubicBezTo>
                <a:cubicBezTo>
                  <a:pt x="554583" y="72807"/>
                  <a:pt x="524709" y="65463"/>
                  <a:pt x="495261" y="56628"/>
                </a:cubicBezTo>
                <a:cubicBezTo>
                  <a:pt x="470759" y="49277"/>
                  <a:pt x="447358" y="38218"/>
                  <a:pt x="422457" y="32359"/>
                </a:cubicBezTo>
                <a:cubicBezTo>
                  <a:pt x="401295" y="27380"/>
                  <a:pt x="379314" y="26966"/>
                  <a:pt x="357742" y="24269"/>
                </a:cubicBezTo>
                <a:lnTo>
                  <a:pt x="284938" y="0"/>
                </a:lnTo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94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model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January 27, 2015</a:t>
            </a:r>
          </a:p>
        </p:txBody>
      </p:sp>
      <p:pic>
        <p:nvPicPr>
          <p:cNvPr id="4" name="Picture 3" descr="Screen-Shot-2015-01-27-at-10.15.50-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9" y="1170050"/>
            <a:ext cx="8394700" cy="3086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152" y="5288060"/>
            <a:ext cx="84377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Perpetua"/>
                <a:ea typeface="Rockwell" pitchFamily="-109" charset="0"/>
                <a:cs typeface="Perpetua"/>
              </a:rPr>
              <a:t>Forecast precipitation for 00Z to 06Z 27 Jan 2015</a:t>
            </a:r>
          </a:p>
        </p:txBody>
      </p:sp>
      <p:sp>
        <p:nvSpPr>
          <p:cNvPr id="6" name="Rectangle 5"/>
          <p:cNvSpPr/>
          <p:nvPr/>
        </p:nvSpPr>
        <p:spPr>
          <a:xfrm>
            <a:off x="317129" y="4335428"/>
            <a:ext cx="4078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21FFFF"/>
                </a:solidFill>
                <a:latin typeface="Perpetua"/>
                <a:ea typeface="Rockwell" pitchFamily="-109" charset="0"/>
                <a:cs typeface="Perpetua"/>
              </a:rPr>
              <a:t>ECMWF 12Z 26 Jan 2015</a:t>
            </a:r>
          </a:p>
        </p:txBody>
      </p:sp>
      <p:sp>
        <p:nvSpPr>
          <p:cNvPr id="7" name="Rectangle 6"/>
          <p:cNvSpPr/>
          <p:nvPr/>
        </p:nvSpPr>
        <p:spPr>
          <a:xfrm>
            <a:off x="4633240" y="4343643"/>
            <a:ext cx="4078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21FFFF"/>
                </a:solidFill>
                <a:latin typeface="Perpetua"/>
                <a:ea typeface="Rockwell" pitchFamily="-109" charset="0"/>
                <a:cs typeface="Perpetua"/>
              </a:rPr>
              <a:t>GFS 12Z 26 Jan 2015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model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January 27, 2015</a:t>
            </a:r>
          </a:p>
        </p:txBody>
      </p:sp>
      <p:pic>
        <p:nvPicPr>
          <p:cNvPr id="3" name="Picture 2" descr="stormtotalsnowfcs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53" y="931854"/>
            <a:ext cx="7424629" cy="551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model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January 27,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055"/>
            <a:ext cx="9144000" cy="60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820" y="773658"/>
            <a:ext cx="7693296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FF"/>
                </a:solidFill>
                <a:latin typeface="Perpetua"/>
                <a:cs typeface="Perpetua"/>
              </a:rPr>
              <a:t>“</a:t>
            </a:r>
            <a:r>
              <a:rPr lang="mr-IN" sz="2800" i="1" dirty="0">
                <a:solidFill>
                  <a:srgbClr val="FFFFFF"/>
                </a:solidFill>
                <a:latin typeface="Perpetua"/>
                <a:cs typeface="Perpetua"/>
              </a:rPr>
              <a:t>…</a:t>
            </a:r>
            <a:r>
              <a:rPr lang="en-US" sz="2800" i="1" dirty="0">
                <a:solidFill>
                  <a:srgbClr val="FFFFFF"/>
                </a:solidFill>
                <a:latin typeface="Perpetua"/>
                <a:cs typeface="Perpetua"/>
              </a:rPr>
              <a:t>behind each [weather] prediction is one of </a:t>
            </a:r>
            <a:r>
              <a:rPr lang="en-US" sz="2800" b="1" i="1" dirty="0">
                <a:solidFill>
                  <a:srgbClr val="FFF847"/>
                </a:solidFill>
                <a:latin typeface="Perpetua"/>
                <a:cs typeface="Perpetua"/>
              </a:rPr>
              <a:t>humankind’s greatest accomplishments</a:t>
            </a:r>
            <a:r>
              <a:rPr lang="en-US" sz="2800" i="1" dirty="0">
                <a:solidFill>
                  <a:srgbClr val="FFFFFF"/>
                </a:solidFill>
                <a:latin typeface="Perpetua"/>
                <a:cs typeface="Perpetua"/>
              </a:rPr>
              <a:t>—something that requires armies of people all over the globe collecting and sharing data, exquisite mathematical modeling, and staggering computer power.  The weather doesn’t respect political or geographic boundaries: we’re all living under the same sky.  And </a:t>
            </a:r>
            <a:r>
              <a:rPr lang="en-US" sz="2800" i="1" dirty="0">
                <a:solidFill>
                  <a:srgbClr val="FFF847"/>
                </a:solidFill>
                <a:latin typeface="Perpetua"/>
                <a:cs typeface="Perpetua"/>
              </a:rPr>
              <a:t>so </a:t>
            </a:r>
            <a:r>
              <a:rPr lang="en-US" sz="2800" b="1" i="1" dirty="0">
                <a:solidFill>
                  <a:srgbClr val="FFF847"/>
                </a:solidFill>
                <a:latin typeface="Perpetua"/>
                <a:cs typeface="Perpetua"/>
              </a:rPr>
              <a:t>weather prediction has been a marvel not only of technology but also of international cooperation</a:t>
            </a:r>
            <a:r>
              <a:rPr lang="en-US" sz="2800" i="1" dirty="0">
                <a:solidFill>
                  <a:srgbClr val="FFFFFF"/>
                </a:solidFill>
                <a:latin typeface="Perpetua"/>
                <a:cs typeface="Perpetua"/>
              </a:rPr>
              <a:t>.  As we enter an era of more storms and greater uncertainty than we’ve ever experienced, let’s hope it stays that way.”     </a:t>
            </a:r>
          </a:p>
          <a:p>
            <a:endParaRPr lang="en-US" sz="2800" i="1" dirty="0">
              <a:solidFill>
                <a:srgbClr val="FFFFFF"/>
              </a:solidFill>
              <a:latin typeface="Perpetua"/>
              <a:cs typeface="Perpetua"/>
            </a:endParaRPr>
          </a:p>
          <a:p>
            <a:r>
              <a:rPr lang="en-US" sz="2800" i="1" dirty="0">
                <a:solidFill>
                  <a:srgbClr val="FFFFFF"/>
                </a:solidFill>
                <a:latin typeface="Perpetua"/>
                <a:cs typeface="Perpetua"/>
              </a:rPr>
              <a:t>	–Hannah Fry, The New Yorker, June 24, 2019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YpUVYaXcAEmfx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237"/>
            <a:ext cx="9144000" cy="545592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45218" y="6193329"/>
            <a:ext cx="3777727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National Weather Service</a:t>
            </a:r>
          </a:p>
          <a:p>
            <a:r>
              <a:rPr lang="en-US" sz="1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Mount Holly, N.J.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83335"/>
            <a:ext cx="9144000" cy="1076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Recent change: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r>
              <a:rPr lang="en-US" sz="36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National Weather Service now makes </a:t>
            </a:r>
          </a:p>
          <a:p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probabilistic</a:t>
            </a:r>
            <a:r>
              <a:rPr lang="en-US" sz="36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snowfall forecasts!</a:t>
            </a:r>
            <a:endParaRPr lang="en-US" sz="3600" b="1" dirty="0">
              <a:solidFill>
                <a:srgbClr val="21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rt-Authority-snow-e15423858238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98554"/>
            <a:ext cx="4500556" cy="355944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902" y="2959576"/>
            <a:ext cx="5849098" cy="3898424"/>
          </a:xfrm>
          <a:prstGeom prst="rect">
            <a:avLst/>
          </a:prstGeom>
        </p:spPr>
      </p:pic>
      <p:pic>
        <p:nvPicPr>
          <p:cNvPr id="3" name="Picture 2" descr="snow-traff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328"/>
            <a:ext cx="5614010" cy="294735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2804" y="3354856"/>
            <a:ext cx="1059705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CBS News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6530178"/>
            <a:ext cx="1779656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New Jersey Globe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84295" y="6540290"/>
            <a:ext cx="1059705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NY Post</a:t>
            </a:r>
          </a:p>
        </p:txBody>
      </p:sp>
      <p:sp>
        <p:nvSpPr>
          <p:cNvPr id="9" name="Rectangle 8"/>
          <p:cNvSpPr/>
          <p:nvPr/>
        </p:nvSpPr>
        <p:spPr>
          <a:xfrm>
            <a:off x="5614010" y="720328"/>
            <a:ext cx="33328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Heavy snow during afternoon and evening in NYC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  <a:latin typeface="Perpetua"/>
              <a:cs typeface="Perpetua"/>
            </a:endParaRP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Poor forecasts despite fairly good and consistent model simulations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N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545"/>
            <a:ext cx="9144000" cy="509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NWS_official_forecast_20181115_12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19" y="747441"/>
            <a:ext cx="7353220" cy="615284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365171" y="6323720"/>
            <a:ext cx="1391368" cy="517919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image1-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04"/>
          <a:stretch/>
        </p:blipFill>
        <p:spPr>
          <a:xfrm>
            <a:off x="501539" y="897951"/>
            <a:ext cx="8081262" cy="497740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533120" y="5225508"/>
            <a:ext cx="3777727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National Weather Service</a:t>
            </a:r>
          </a:p>
          <a:p>
            <a:r>
              <a:rPr lang="en-US" sz="16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New York, N.Y.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18564" y="5875352"/>
            <a:ext cx="6665626" cy="705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Officially </a:t>
            </a:r>
            <a:r>
              <a:rPr lang="en-US" sz="2800" b="1" i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6.4” </a:t>
            </a:r>
            <a:r>
              <a:rPr lang="en-US" sz="2800" b="1" i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at Central Park</a:t>
            </a:r>
          </a:p>
        </p:txBody>
      </p:sp>
      <p:sp>
        <p:nvSpPr>
          <p:cNvPr id="7" name="Oval 6"/>
          <p:cNvSpPr/>
          <p:nvPr/>
        </p:nvSpPr>
        <p:spPr>
          <a:xfrm>
            <a:off x="2620950" y="817055"/>
            <a:ext cx="4295445" cy="37212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WS_official_forecast_20181115_18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9" y="679530"/>
            <a:ext cx="7383839" cy="617846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4" name="Oval 3"/>
          <p:cNvSpPr/>
          <p:nvPr/>
        </p:nvSpPr>
        <p:spPr>
          <a:xfrm>
            <a:off x="3365171" y="6323720"/>
            <a:ext cx="1391368" cy="517919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770" y="642271"/>
            <a:ext cx="8526176" cy="781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000" b="1" dirty="0">
                <a:solidFill>
                  <a:srgbClr val="FFFFFF"/>
                </a:solidFill>
                <a:latin typeface="Perpetua"/>
                <a:cs typeface="Perpetua"/>
              </a:rPr>
              <a:t>What went wrong?</a:t>
            </a:r>
          </a:p>
          <a:p>
            <a:pPr marL="3175">
              <a:spcAft>
                <a:spcPts val="600"/>
              </a:spcAft>
            </a:pPr>
            <a:endParaRPr lang="en-US" sz="2000" b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Perpetua"/>
                <a:cs typeface="Perpetua"/>
              </a:rPr>
              <a:t>• Time of year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	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Unusual to have a major snowstorm in the Mid-Atlantic to New York City in mid-November, 	especially with relatively warm ocean waters</a:t>
            </a:r>
          </a:p>
          <a:p>
            <a:pPr marL="3175">
              <a:spcAft>
                <a:spcPts val="600"/>
              </a:spcAft>
            </a:pPr>
            <a:endParaRPr lang="en-US" sz="2000" i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Perpetua"/>
                <a:cs typeface="Perpetua"/>
              </a:rPr>
              <a:t>• While some models were very consistent, others were less so, and meteorologists were hesitant at going “all in”</a:t>
            </a:r>
          </a:p>
          <a:p>
            <a:pPr marL="3175">
              <a:spcAft>
                <a:spcPts val="600"/>
              </a:spcAft>
            </a:pPr>
            <a:endParaRPr lang="en-US" sz="2000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Perpetua"/>
                <a:cs typeface="Perpetua"/>
              </a:rPr>
              <a:t>• Air was unusually dry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Perpetua"/>
                <a:cs typeface="Perpetua"/>
              </a:rPr>
              <a:t>	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With surface winds coming from Canada, 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	the air was drier than models indicated.  </a:t>
            </a:r>
          </a:p>
          <a:p>
            <a:pPr marL="3175">
              <a:spcAft>
                <a:spcPts val="600"/>
              </a:spcAft>
            </a:pPr>
            <a:endParaRPr lang="en-US" sz="2000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	Result:  More evaporation, and more cooling</a:t>
            </a:r>
          </a:p>
          <a:p>
            <a:pPr marL="3175">
              <a:spcAft>
                <a:spcPts val="600"/>
              </a:spcAft>
            </a:pP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	 (longer duration snow!)</a:t>
            </a:r>
            <a:endParaRPr lang="en-US" sz="2000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sz="2000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sz="2000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-2699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Forecast communication failure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3600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</a:t>
            </a:r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November 15, 2018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4" name="Picture 3" descr="Screen Shot 2019-07-11 at 4.31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28" y="3557768"/>
            <a:ext cx="4182194" cy="310041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54764" y="6340472"/>
            <a:ext cx="1092058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Penn State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285750" y="-16081"/>
            <a:ext cx="857726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Rockwell" pitchFamily="-109" charset="0"/>
                <a:ea typeface="Rockwell" pitchFamily="-109" charset="0"/>
                <a:cs typeface="Rockwell" pitchFamily="-109" charset="0"/>
              </a:rPr>
              <a:t>Hurricane Sandy, October 2012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Rockwell" pitchFamily="-109" charset="0"/>
              <a:ea typeface="Rockwell" pitchFamily="-109" charset="0"/>
              <a:cs typeface="Rockwell" pitchFamily="-10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39" y="871329"/>
            <a:ext cx="7422689" cy="556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27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399" b="6505"/>
          <a:stretch>
            <a:fillRect/>
          </a:stretch>
        </p:blipFill>
        <p:spPr>
          <a:xfrm>
            <a:off x="206305" y="204475"/>
            <a:ext cx="8700880" cy="641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84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4284" b="12239"/>
          <a:stretch>
            <a:fillRect/>
          </a:stretch>
        </p:blipFill>
        <p:spPr>
          <a:xfrm>
            <a:off x="138664" y="474870"/>
            <a:ext cx="8797511" cy="587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12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3445" y="3713254"/>
            <a:ext cx="2460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lvl="1"/>
            <a:r>
              <a:rPr lang="en-US" sz="1600" b="1" dirty="0">
                <a:solidFill>
                  <a:srgbClr val="FFFFFF"/>
                </a:solidFill>
                <a:latin typeface="Perpetua"/>
                <a:cs typeface="Perpetua"/>
                <a:sym typeface="Wingdings"/>
              </a:rPr>
              <a:t>Prof. Vilhelm </a:t>
            </a:r>
            <a:r>
              <a:rPr lang="en-US" sz="1600" b="1" dirty="0" err="1">
                <a:solidFill>
                  <a:srgbClr val="FFFFFF"/>
                </a:solidFill>
                <a:latin typeface="Perpetua"/>
                <a:cs typeface="Perpetua"/>
                <a:sym typeface="Wingdings"/>
              </a:rPr>
              <a:t>Bjerknes</a:t>
            </a:r>
            <a:r>
              <a:rPr lang="en-US" sz="1600" b="1" dirty="0">
                <a:solidFill>
                  <a:srgbClr val="FFFFFF"/>
                </a:solidFill>
                <a:latin typeface="Perpetua"/>
                <a:cs typeface="Perpetua"/>
                <a:sym typeface="Wingdings"/>
              </a:rPr>
              <a:t> </a:t>
            </a:r>
          </a:p>
        </p:txBody>
      </p:sp>
      <p:pic>
        <p:nvPicPr>
          <p:cNvPr id="3" name="Picture 2" descr="ingressbilde_vilhelm_u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43" y="938316"/>
            <a:ext cx="1904945" cy="2762171"/>
          </a:xfrm>
          <a:prstGeom prst="rect">
            <a:avLst/>
          </a:prstGeom>
          <a:ln w="19050" cmpd="sng">
            <a:solidFill>
              <a:srgbClr val="780084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47529" y="725224"/>
            <a:ext cx="659421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Vilhelm </a:t>
            </a:r>
            <a:r>
              <a:rPr lang="en-US" sz="2400" b="1" u="sng" dirty="0" err="1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Bjerknes</a:t>
            </a:r>
            <a:r>
              <a:rPr lang="en-US" sz="2400" b="1" u="sng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  <a:sym typeface="Wingdings"/>
              </a:rPr>
              <a:t>Father of Modern of Meteorology 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Worked with </a:t>
            </a: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</a:rPr>
              <a:t>Heinrich Hertz 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(</a:t>
            </a: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</a:rPr>
              <a:t>of the unit of frequency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) on the existence of electromagnetic waves and instruments that transmit/receive radio pulses</a:t>
            </a:r>
          </a:p>
          <a:p>
            <a:pPr marL="228600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1895 – Professor at the University of Stockholm</a:t>
            </a:r>
          </a:p>
          <a:p>
            <a:pPr marL="685800" lvl="1" indent="-2286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Developed primitive equations to describe atmospheric motion (</a:t>
            </a:r>
            <a:r>
              <a:rPr lang="en-US" sz="2000" i="1" dirty="0">
                <a:solidFill>
                  <a:schemeClr val="bg1"/>
                </a:solidFill>
                <a:latin typeface="Perpetua"/>
                <a:cs typeface="Perpetua"/>
              </a:rPr>
              <a:t>still used today!!!!</a:t>
            </a:r>
            <a:r>
              <a:rPr lang="en-US" sz="2000" dirty="0">
                <a:solidFill>
                  <a:schemeClr val="bg1"/>
                </a:solidFill>
                <a:latin typeface="Perpetua"/>
                <a:cs typeface="Perpetua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193" y="4060140"/>
            <a:ext cx="592538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542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1904 – Theorized that these </a:t>
            </a:r>
            <a:r>
              <a:rPr lang="en-US" b="1" dirty="0">
                <a:solidFill>
                  <a:srgbClr val="FFF847"/>
                </a:solidFill>
                <a:latin typeface="Perpetua"/>
                <a:cs typeface="Perpetua"/>
                <a:sym typeface="Wingdings"/>
              </a:rPr>
              <a:t>equations could be used to predict atmospheric motion</a:t>
            </a:r>
          </a:p>
          <a:p>
            <a:pPr marL="520700" indent="-3175">
              <a:spcAft>
                <a:spcPts val="600"/>
              </a:spcAft>
              <a:tabLst>
                <a:tab pos="458788" algn="l"/>
              </a:tabLst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Given the initial state of the atmosphere, use the equations  to integrate forward in time to solve for a future state   </a:t>
            </a:r>
          </a:p>
          <a:p>
            <a:pPr marL="520700" indent="-3175">
              <a:spcAft>
                <a:spcPts val="600"/>
              </a:spcAft>
              <a:tabLst>
                <a:tab pos="458788" algn="l"/>
              </a:tabLst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  <a:sym typeface="Wingdings"/>
              </a:rPr>
              <a:t>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  Given the lack of computing technology of 1904, this was not possible!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425" y="4314539"/>
            <a:ext cx="2872575" cy="19985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1425" y="6356622"/>
            <a:ext cx="280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Perpetua"/>
                <a:cs typeface="Perpetua"/>
              </a:rPr>
              <a:t>Norwegian Cyclone Model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History of  Weather Forecasting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-290448" y="6055606"/>
            <a:ext cx="5925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0700" indent="-3175">
              <a:spcAft>
                <a:spcPts val="600"/>
              </a:spcAft>
              <a:tabLst>
                <a:tab pos="458788" algn="l"/>
              </a:tabLst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	• Developed the </a:t>
            </a:r>
            <a:r>
              <a:rPr lang="en-US" b="1" dirty="0">
                <a:solidFill>
                  <a:srgbClr val="FFF847"/>
                </a:solidFill>
                <a:latin typeface="Perpetua"/>
                <a:cs typeface="Perpetua"/>
              </a:rPr>
              <a:t>cyclone model 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after observing Norwegian       coastal weather conditions during World War I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448" t="4043" b="8449"/>
          <a:stretch>
            <a:fillRect/>
          </a:stretch>
        </p:blipFill>
        <p:spPr>
          <a:xfrm>
            <a:off x="77307" y="198781"/>
            <a:ext cx="9016999" cy="640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914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0" y="75248"/>
            <a:ext cx="9144000" cy="66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Rockwell" pitchFamily="-109" charset="0"/>
                <a:ea typeface="Rockwell" pitchFamily="-109" charset="0"/>
                <a:cs typeface="Rockwell" pitchFamily="-109" charset="0"/>
              </a:rPr>
              <a:t>Other forecast challenges:  Precipitation type!</a:t>
            </a:r>
          </a:p>
          <a:p>
            <a:pPr algn="ctr"/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Rockwell" pitchFamily="-109" charset="0"/>
              <a:ea typeface="Rockwell" pitchFamily="-109" charset="0"/>
              <a:cs typeface="Rockwell" pitchFamily="-10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474" y="458569"/>
            <a:ext cx="6934200" cy="5753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8209" y="6211669"/>
            <a:ext cx="8437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Rockwell" pitchFamily="-109" charset="0"/>
                <a:ea typeface="Rockwell" pitchFamily="-109" charset="0"/>
                <a:cs typeface="Rockwell" pitchFamily="-109" charset="0"/>
              </a:rPr>
              <a:t>Forecast temperature profile for March 19, 2013 winter storm</a:t>
            </a:r>
          </a:p>
        </p:txBody>
      </p:sp>
    </p:spTree>
    <p:extLst>
      <p:ext uri="{BB962C8B-B14F-4D97-AF65-F5344CB8AC3E}">
        <p14:creationId xmlns:p14="http://schemas.microsoft.com/office/powerpoint/2010/main" val="213619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b="7386"/>
          <a:stretch>
            <a:fillRect/>
          </a:stretch>
        </p:blipFill>
        <p:spPr>
          <a:xfrm>
            <a:off x="577850" y="612947"/>
            <a:ext cx="7988300" cy="55987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17053" y="1362790"/>
            <a:ext cx="731843" cy="484284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8209" y="6211669"/>
            <a:ext cx="8437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Rockwell" pitchFamily="-109" charset="0"/>
                <a:ea typeface="Rockwell" pitchFamily="-109" charset="0"/>
                <a:cs typeface="Rockwell" pitchFamily="-109" charset="0"/>
              </a:rPr>
              <a:t>ACTUAL temperature profile for March 19, 2013 winter storm...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Rockwell" pitchFamily="-109" charset="0"/>
                <a:ea typeface="Rockwell" pitchFamily="-109" charset="0"/>
                <a:cs typeface="Rockwell" pitchFamily="-109" charset="0"/>
              </a:rPr>
              <a:t>Close call for a heavy 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Rockwell" pitchFamily="-109" charset="0"/>
                <a:ea typeface="Rockwell" pitchFamily="-109" charset="0"/>
                <a:cs typeface="Rockwell" pitchFamily="-109" charset="0"/>
              </a:rPr>
              <a:t>sleet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Rockwell" pitchFamily="-109" charset="0"/>
                <a:ea typeface="Rockwell" pitchFamily="-109" charset="0"/>
                <a:cs typeface="Rockwell" pitchFamily="-109" charset="0"/>
              </a:rPr>
              <a:t>storm!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0" y="96772"/>
            <a:ext cx="9144000" cy="66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Rockwell" pitchFamily="-109" charset="0"/>
                <a:ea typeface="Rockwell" pitchFamily="-109" charset="0"/>
                <a:cs typeface="Rockwell" pitchFamily="-109" charset="0"/>
              </a:rPr>
              <a:t>Other forecast challenges:  Precipitation type!</a:t>
            </a:r>
          </a:p>
          <a:p>
            <a:pPr algn="ctr"/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Rockwell" pitchFamily="-109" charset="0"/>
              <a:ea typeface="Rockwell" pitchFamily="-109" charset="0"/>
              <a:cs typeface="Rockwel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610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26995"/>
            <a:ext cx="9144000" cy="2530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We learn from storms like these </a:t>
            </a:r>
            <a:r>
              <a:rPr lang="mr-IN" sz="28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endParaRPr lang="en-US" sz="28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endParaRPr lang="en-US" sz="28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r>
              <a:rPr lang="mr-IN" sz="28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r>
              <a:rPr lang="en-US" sz="2800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and models and forecasters are improving every year!</a:t>
            </a:r>
          </a:p>
          <a:p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ncep-model-forecast-skill-1024x7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90" y="1508656"/>
            <a:ext cx="7207611" cy="52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Artificial intelligence and weather forecasting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770" y="771711"/>
            <a:ext cx="8526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Rather than use a 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model</a:t>
            </a: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 to forecast the weather, we can use 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pattern recognition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	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Train a </a:t>
            </a:r>
            <a:r>
              <a:rPr lang="en-US" sz="2000" b="1" i="1" dirty="0">
                <a:solidFill>
                  <a:srgbClr val="FFF847"/>
                </a:solidFill>
                <a:latin typeface="Perpetua"/>
                <a:cs typeface="Perpetua"/>
              </a:rPr>
              <a:t>machine learning algorithm 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to learn what certain objects look like:</a:t>
            </a: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690" r="6845" b="10108"/>
          <a:stretch/>
        </p:blipFill>
        <p:spPr>
          <a:xfrm>
            <a:off x="0" y="2290183"/>
            <a:ext cx="9143999" cy="37522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1726" y="6042392"/>
            <a:ext cx="785266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algn="ctr">
              <a:spcAft>
                <a:spcPts val="600"/>
              </a:spcAft>
            </a:pPr>
            <a:r>
              <a:rPr lang="en-US" sz="2400" i="1" dirty="0">
                <a:solidFill>
                  <a:srgbClr val="FFFFFF"/>
                </a:solidFill>
                <a:latin typeface="Perpetua"/>
                <a:cs typeface="Perpetua"/>
              </a:rPr>
              <a:t>Sample cats and dogs from entire training dataset (from </a:t>
            </a:r>
            <a:r>
              <a:rPr lang="en-US" sz="2400" i="1" dirty="0" err="1">
                <a:solidFill>
                  <a:srgbClr val="21FFFF"/>
                </a:solidFill>
                <a:latin typeface="Perpetua"/>
                <a:cs typeface="Perpetua"/>
              </a:rPr>
              <a:t>Adil</a:t>
            </a:r>
            <a:r>
              <a:rPr lang="en-US" sz="2400" i="1" dirty="0">
                <a:solidFill>
                  <a:srgbClr val="21FFFF"/>
                </a:solidFill>
                <a:latin typeface="Perpetua"/>
                <a:cs typeface="Perpetua"/>
              </a:rPr>
              <a:t> </a:t>
            </a:r>
            <a:r>
              <a:rPr lang="en-US" sz="2400" i="1" dirty="0" err="1">
                <a:solidFill>
                  <a:srgbClr val="21FFFF"/>
                </a:solidFill>
                <a:latin typeface="Perpetua"/>
                <a:cs typeface="Perpetua"/>
              </a:rPr>
              <a:t>Moujahid</a:t>
            </a:r>
            <a:r>
              <a:rPr lang="en-US" sz="2400" i="1" dirty="0">
                <a:solidFill>
                  <a:srgbClr val="FFFFFF"/>
                </a:solidFill>
                <a:latin typeface="Perpetua"/>
                <a:cs typeface="Perpetua"/>
              </a:rPr>
              <a:t>)</a:t>
            </a:r>
            <a:endParaRPr lang="en-US" sz="2000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Artificial intelligence and weather forecasting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5" name="Picture 4" descr="P8250179 (1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6" t="27485" r="32500" b="18018"/>
          <a:stretch/>
        </p:blipFill>
        <p:spPr>
          <a:xfrm>
            <a:off x="808933" y="2224657"/>
            <a:ext cx="3195294" cy="3737418"/>
          </a:xfrm>
          <a:prstGeom prst="rect">
            <a:avLst/>
          </a:prstGeom>
        </p:spPr>
      </p:pic>
      <p:pic>
        <p:nvPicPr>
          <p:cNvPr id="6" name="Picture 5" descr="Screen Shot 2019-07-16 at 3.08.1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r="7582"/>
          <a:stretch/>
        </p:blipFill>
        <p:spPr>
          <a:xfrm>
            <a:off x="4918323" y="2224657"/>
            <a:ext cx="3332813" cy="37374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142" y="5962075"/>
            <a:ext cx="195083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Dog (Quint)</a:t>
            </a:r>
            <a:endParaRPr lang="en-US" sz="2000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89372" y="5962075"/>
            <a:ext cx="195083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Cat (Maya)</a:t>
            </a:r>
            <a:endParaRPr lang="en-US" sz="2000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770" y="771711"/>
            <a:ext cx="8526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Rather than use a 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model</a:t>
            </a: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 to forecast the weather, we can try 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pattern recognition</a:t>
            </a:r>
          </a:p>
          <a:p>
            <a:pPr marL="3175">
              <a:spcAft>
                <a:spcPts val="600"/>
              </a:spcAft>
            </a:pPr>
            <a:r>
              <a:rPr lang="en-US" sz="2000" dirty="0">
                <a:solidFill>
                  <a:srgbClr val="21FFFF"/>
                </a:solidFill>
                <a:latin typeface="Perpetua"/>
                <a:cs typeface="Perpetua"/>
              </a:rPr>
              <a:t>	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Train a </a:t>
            </a:r>
            <a:r>
              <a:rPr lang="en-US" sz="2000" b="1" i="1" dirty="0">
                <a:solidFill>
                  <a:srgbClr val="FFF847"/>
                </a:solidFill>
                <a:latin typeface="Perpetua"/>
                <a:cs typeface="Perpetua"/>
              </a:rPr>
              <a:t>machine learning algorithm </a:t>
            </a:r>
            <a:r>
              <a:rPr lang="en-US" sz="2000" i="1" dirty="0">
                <a:solidFill>
                  <a:srgbClr val="21FFFF"/>
                </a:solidFill>
                <a:latin typeface="Perpetua"/>
                <a:cs typeface="Perpetua"/>
              </a:rPr>
              <a:t>to learn what certain objects look like:</a:t>
            </a: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Artificial intelligence and weather forecasting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33" y="781147"/>
            <a:ext cx="8712231" cy="3811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2233" y="4882136"/>
            <a:ext cx="871223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algn="ctr"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Can a machine learning algorithm tell the difference between:</a:t>
            </a:r>
          </a:p>
          <a:p>
            <a:pPr marL="3175">
              <a:spcAft>
                <a:spcPts val="600"/>
              </a:spcAft>
            </a:pPr>
            <a:endParaRPr lang="en-US" sz="1600" b="1" i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 algn="ctr">
              <a:spcAft>
                <a:spcPts val="600"/>
              </a:spcAft>
            </a:pPr>
            <a:r>
              <a:rPr lang="en-US" sz="3200" b="1" i="1" dirty="0">
                <a:solidFill>
                  <a:srgbClr val="FFFFFF"/>
                </a:solidFill>
                <a:latin typeface="Perpetua"/>
                <a:cs typeface="Perpetua"/>
              </a:rPr>
              <a:t>A </a:t>
            </a:r>
            <a:r>
              <a:rPr lang="en-US" sz="3200" b="1" i="1" dirty="0" err="1">
                <a:solidFill>
                  <a:srgbClr val="21FFFF"/>
                </a:solidFill>
                <a:latin typeface="Perpetua"/>
                <a:cs typeface="Perpetua"/>
              </a:rPr>
              <a:t>chihuahua</a:t>
            </a:r>
            <a:r>
              <a:rPr lang="en-US" sz="3200" b="1" i="1" dirty="0">
                <a:solidFill>
                  <a:srgbClr val="FFFFFF"/>
                </a:solidFill>
                <a:latin typeface="Perpetua"/>
                <a:cs typeface="Perpetua"/>
              </a:rPr>
              <a:t> and a </a:t>
            </a:r>
            <a:r>
              <a:rPr lang="en-US" sz="3200" b="1" i="1" dirty="0">
                <a:solidFill>
                  <a:srgbClr val="21FFFF"/>
                </a:solidFill>
                <a:latin typeface="Perpetua"/>
                <a:cs typeface="Perpetua"/>
              </a:rPr>
              <a:t>blueberry muffin</a:t>
            </a:r>
            <a:r>
              <a:rPr lang="en-US" sz="3200" b="1" i="1" dirty="0">
                <a:solidFill>
                  <a:srgbClr val="FFFFFF"/>
                </a:solidFill>
                <a:latin typeface="Perpetua"/>
                <a:cs typeface="Perpetua"/>
              </a:rPr>
              <a:t>?</a:t>
            </a:r>
            <a:endParaRPr lang="en-US" sz="3200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256148" y="4275038"/>
            <a:ext cx="1658316" cy="3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i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freeCodeCamp</a:t>
            </a:r>
            <a:endParaRPr lang="en-US" sz="1600" b="1" i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114" y="6252732"/>
            <a:ext cx="871223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algn="ctr">
              <a:spcAft>
                <a:spcPts val="600"/>
              </a:spcAft>
            </a:pP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Mostly yes </a:t>
            </a:r>
            <a:r>
              <a:rPr lang="mr-IN" sz="2400" b="1" dirty="0">
                <a:solidFill>
                  <a:srgbClr val="FFF847"/>
                </a:solidFill>
                <a:latin typeface="Perpetua"/>
                <a:cs typeface="Perpetua"/>
              </a:rPr>
              <a:t>…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 but what does this have to do with weather?!</a:t>
            </a:r>
            <a:endParaRPr lang="en-US" sz="3200" i="1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  <p:pic>
        <p:nvPicPr>
          <p:cNvPr id="3" name="Picture 2" descr="Screen Shot 2019-07-16 at 4.16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99" y="202242"/>
            <a:ext cx="5970456" cy="606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Artificial intelligence and weather forecasting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3" name="Picture 2" descr="downloa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t="11950" r="28520"/>
          <a:stretch/>
        </p:blipFill>
        <p:spPr>
          <a:xfrm>
            <a:off x="485361" y="4552303"/>
            <a:ext cx="4052765" cy="1990053"/>
          </a:xfrm>
          <a:prstGeom prst="rect">
            <a:avLst/>
          </a:prstGeom>
        </p:spPr>
      </p:pic>
      <p:pic>
        <p:nvPicPr>
          <p:cNvPr id="4" name="Picture 3" descr="4360211199_9829bf6c13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t="15068" r="29050" b="11314"/>
          <a:stretch/>
        </p:blipFill>
        <p:spPr>
          <a:xfrm>
            <a:off x="4773660" y="3705060"/>
            <a:ext cx="3728248" cy="2837296"/>
          </a:xfrm>
          <a:prstGeom prst="rect">
            <a:avLst/>
          </a:prstGeom>
        </p:spPr>
      </p:pic>
      <p:pic>
        <p:nvPicPr>
          <p:cNvPr id="5" name="Picture 4" descr="4360213647_f33b2797c8_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4416" r="22150" b="9356"/>
          <a:stretch/>
        </p:blipFill>
        <p:spPr>
          <a:xfrm>
            <a:off x="485361" y="774436"/>
            <a:ext cx="4052765" cy="3634423"/>
          </a:xfrm>
          <a:prstGeom prst="rect">
            <a:avLst/>
          </a:prstGeom>
        </p:spPr>
      </p:pic>
      <p:pic>
        <p:nvPicPr>
          <p:cNvPr id="6" name="Picture 5" descr="main_window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t="17479" r="62402" b="13539"/>
          <a:stretch/>
        </p:blipFill>
        <p:spPr>
          <a:xfrm>
            <a:off x="4779906" y="774436"/>
            <a:ext cx="3722002" cy="267175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91672" y="4091149"/>
            <a:ext cx="946454" cy="31771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>
                <a:solidFill>
                  <a:srgbClr val="27FF0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HAIL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91672" y="6222477"/>
            <a:ext cx="946454" cy="31771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>
                <a:solidFill>
                  <a:srgbClr val="27FF0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HAIL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1880" y="3128482"/>
            <a:ext cx="1270028" cy="31771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 HAIL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1880" y="6224646"/>
            <a:ext cx="1270028" cy="31771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NO HAIL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85360" y="772267"/>
            <a:ext cx="8016547" cy="780946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Will severe hail fall in a particular thunderstorm?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23"/>
          <a:stretch/>
        </p:blipFill>
        <p:spPr>
          <a:xfrm>
            <a:off x="0" y="1464228"/>
            <a:ext cx="9144000" cy="539377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Artificial intelligence and weather forecasting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5360" y="683281"/>
            <a:ext cx="8016547" cy="780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Will a particular jet stream result in a major nor’easter?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The forecast that changed the world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endParaRPr lang="en-US" sz="36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pic>
        <p:nvPicPr>
          <p:cNvPr id="4" name="Picture 3" descr="d3ee9-ddayforeca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7" t="39970" r="18833" b="6554"/>
          <a:stretch/>
        </p:blipFill>
        <p:spPr>
          <a:xfrm>
            <a:off x="4718338" y="3486631"/>
            <a:ext cx="3929178" cy="2972244"/>
          </a:xfrm>
          <a:prstGeom prst="rect">
            <a:avLst/>
          </a:prstGeom>
        </p:spPr>
      </p:pic>
      <p:pic>
        <p:nvPicPr>
          <p:cNvPr id="5" name="Picture 4" descr="d3ee9-ddayforeca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5" r="58888" b="7370"/>
          <a:stretch/>
        </p:blipFill>
        <p:spPr>
          <a:xfrm>
            <a:off x="343222" y="642270"/>
            <a:ext cx="4004992" cy="29899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86662" y="661638"/>
            <a:ext cx="398742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Original invasion planned for </a:t>
            </a:r>
            <a:r>
              <a:rPr lang="en-US" b="1" dirty="0">
                <a:solidFill>
                  <a:srgbClr val="FFF847"/>
                </a:solidFill>
                <a:latin typeface="Perpetua"/>
                <a:cs typeface="Perpetua"/>
              </a:rPr>
              <a:t>June 5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, but unusually strong late spring weather system was approaching!</a:t>
            </a: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With a </a:t>
            </a:r>
            <a:r>
              <a:rPr lang="en-US" b="1" dirty="0">
                <a:solidFill>
                  <a:srgbClr val="FFF847"/>
                </a:solidFill>
                <a:latin typeface="Perpetua"/>
                <a:cs typeface="Perpetua"/>
              </a:rPr>
              <a:t>new storm 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approaching over the North Atlantic, it was feared that the invasion would have to wait </a:t>
            </a:r>
            <a:r>
              <a:rPr lang="en-US" b="1" dirty="0">
                <a:solidFill>
                  <a:srgbClr val="FFF847"/>
                </a:solidFill>
                <a:latin typeface="Perpetua"/>
                <a:cs typeface="Perpetua"/>
              </a:rPr>
              <a:t>two weeks 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until the tidal conditions were ideal again.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2785" y="6403935"/>
            <a:ext cx="424344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i="1" dirty="0">
                <a:solidFill>
                  <a:srgbClr val="21FFFF"/>
                </a:solidFill>
                <a:latin typeface="Perpetua"/>
                <a:cs typeface="Perpetua"/>
              </a:rPr>
              <a:t>Steve Kahn / Thomas Valle (WGN-TV)</a:t>
            </a: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5622" y="3959608"/>
            <a:ext cx="42434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U.K. meteorologists </a:t>
            </a:r>
            <a:r>
              <a:rPr lang="en-US" dirty="0" err="1">
                <a:solidFill>
                  <a:srgbClr val="FFFFFF"/>
                </a:solidFill>
                <a:latin typeface="Perpetua"/>
                <a:cs typeface="Perpetua"/>
              </a:rPr>
              <a:t>Pettersen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 and Douglas asserted that the morning of </a:t>
            </a:r>
            <a:r>
              <a:rPr lang="en-US" b="1" dirty="0">
                <a:solidFill>
                  <a:srgbClr val="FFF847"/>
                </a:solidFill>
                <a:latin typeface="Perpetua"/>
                <a:cs typeface="Perpetua"/>
              </a:rPr>
              <a:t>June 6 </a:t>
            </a: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would provide a brief weakening of the winds between weather systems. </a:t>
            </a: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Perpetua"/>
                <a:cs typeface="Perpetua"/>
              </a:rPr>
              <a:t>This narrow window of relatively tranquil weather allowed for the invasion, and any delay may have cost the allied forces the war.</a:t>
            </a: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In summary </a:t>
            </a:r>
            <a:r>
              <a:rPr lang="mr-IN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endParaRPr lang="en-US" sz="3600" b="1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770" y="642271"/>
            <a:ext cx="869605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spcAft>
                <a:spcPts val="600"/>
              </a:spcAft>
            </a:pPr>
            <a:r>
              <a:rPr lang="en-US" sz="2400" b="1" dirty="0">
                <a:solidFill>
                  <a:srgbClr val="21FFFF"/>
                </a:solidFill>
                <a:latin typeface="Perpetua"/>
                <a:cs typeface="Perpetua"/>
              </a:rPr>
              <a:t>Past</a:t>
            </a: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:  </a:t>
            </a:r>
            <a:r>
              <a:rPr lang="en-US" sz="2400" dirty="0">
                <a:solidFill>
                  <a:srgbClr val="FFFFFF"/>
                </a:solidFill>
                <a:latin typeface="Perpetua"/>
                <a:cs typeface="Perpetua"/>
              </a:rPr>
              <a:t>With the 20th century advent of advanced computing, we were able to make use of early equations theorized to predict the weather.</a:t>
            </a:r>
          </a:p>
          <a:p>
            <a:pPr marL="3175">
              <a:spcAft>
                <a:spcPts val="600"/>
              </a:spcAft>
            </a:pPr>
            <a:endParaRPr lang="en-US" sz="2400" b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400" b="1" dirty="0">
                <a:solidFill>
                  <a:srgbClr val="21FFFF"/>
                </a:solidFill>
                <a:latin typeface="Perpetua"/>
                <a:cs typeface="Perpetua"/>
              </a:rPr>
              <a:t>Present</a:t>
            </a: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:  </a:t>
            </a:r>
            <a:r>
              <a:rPr lang="en-US" sz="2400" dirty="0">
                <a:solidFill>
                  <a:srgbClr val="FFFFFF"/>
                </a:solidFill>
                <a:latin typeface="Perpetua"/>
                <a:cs typeface="Perpetua"/>
              </a:rPr>
              <a:t>We are presented with 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many models</a:t>
            </a:r>
            <a:r>
              <a:rPr lang="en-US" sz="2400" dirty="0">
                <a:solidFill>
                  <a:srgbClr val="FFFFFF"/>
                </a:solidFill>
                <a:latin typeface="Perpetua"/>
                <a:cs typeface="Perpetua"/>
              </a:rPr>
              <a:t>, and 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model ensembles</a:t>
            </a:r>
            <a:r>
              <a:rPr lang="en-US" sz="2400" dirty="0">
                <a:solidFill>
                  <a:srgbClr val="FFFFFF"/>
                </a:solidFill>
                <a:latin typeface="Perpetua"/>
                <a:cs typeface="Perpetua"/>
              </a:rPr>
              <a:t>!  </a:t>
            </a:r>
          </a:p>
          <a:p>
            <a:pPr marL="3175"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Perpetua"/>
                <a:cs typeface="Perpetua"/>
              </a:rPr>
              <a:t>	-Must come up with better ways to disseminate 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probabilistic forecasts</a:t>
            </a:r>
          </a:p>
          <a:p>
            <a:pPr marL="3175">
              <a:spcAft>
                <a:spcPts val="600"/>
              </a:spcAft>
            </a:pPr>
            <a:endParaRPr lang="en-US" sz="2400" b="1" dirty="0">
              <a:solidFill>
                <a:srgbClr val="FF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r>
              <a:rPr lang="en-US" sz="2400" b="1" dirty="0">
                <a:solidFill>
                  <a:srgbClr val="21FFFF"/>
                </a:solidFill>
                <a:latin typeface="Perpetua"/>
                <a:cs typeface="Perpetua"/>
              </a:rPr>
              <a:t>Future</a:t>
            </a:r>
            <a:r>
              <a:rPr lang="en-US" sz="2400" b="1" dirty="0">
                <a:solidFill>
                  <a:srgbClr val="FFFFFF"/>
                </a:solidFill>
                <a:latin typeface="Perpetua"/>
                <a:cs typeface="Perpetua"/>
              </a:rPr>
              <a:t>:  </a:t>
            </a:r>
          </a:p>
          <a:p>
            <a:pPr marL="3175"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Perpetua"/>
                <a:cs typeface="Perpetua"/>
              </a:rPr>
              <a:t>		-</a:t>
            </a:r>
            <a:r>
              <a:rPr lang="en-US" sz="2400" b="1" dirty="0">
                <a:solidFill>
                  <a:srgbClr val="FFF847"/>
                </a:solidFill>
                <a:latin typeface="Perpetua"/>
                <a:cs typeface="Perpetua"/>
              </a:rPr>
              <a:t>Artificial intelligence </a:t>
            </a:r>
            <a:r>
              <a:rPr lang="en-US" sz="2400" dirty="0">
                <a:solidFill>
                  <a:srgbClr val="FFFFFF"/>
                </a:solidFill>
                <a:latin typeface="Perpetua"/>
                <a:cs typeface="Perpetua"/>
              </a:rPr>
              <a:t>as a new, non-dynamical forecasting 		method</a:t>
            </a:r>
          </a:p>
          <a:p>
            <a:pPr marL="3175">
              <a:spcAft>
                <a:spcPts val="600"/>
              </a:spcAft>
            </a:pPr>
            <a:endParaRPr lang="en-US" sz="2000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395" y="3012538"/>
            <a:ext cx="8526176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algn="ctr">
              <a:spcAft>
                <a:spcPts val="600"/>
              </a:spcAft>
            </a:pPr>
            <a:r>
              <a:rPr lang="en-US" sz="4800" b="1" dirty="0">
                <a:solidFill>
                  <a:srgbClr val="FFFFFF"/>
                </a:solidFill>
                <a:latin typeface="Perpetua"/>
                <a:cs typeface="Perpetua"/>
              </a:rPr>
              <a:t>Questions?</a:t>
            </a:r>
            <a:endParaRPr lang="en-US" sz="4800" dirty="0">
              <a:solidFill>
                <a:srgbClr val="FFF847"/>
              </a:solidFill>
              <a:latin typeface="Perpetua"/>
              <a:cs typeface="Perpetua"/>
            </a:endParaRPr>
          </a:p>
          <a:p>
            <a:pPr marL="3175">
              <a:spcAft>
                <a:spcPts val="600"/>
              </a:spcAft>
            </a:pPr>
            <a:endParaRPr lang="en-US" i="1" dirty="0">
              <a:solidFill>
                <a:srgbClr val="21FFFF"/>
              </a:solidFill>
              <a:latin typeface="Perpetua"/>
              <a:cs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o_the_Jaws_of_Death_23-0455M_edi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2" b="64"/>
          <a:stretch/>
        </p:blipFill>
        <p:spPr>
          <a:xfrm>
            <a:off x="432206" y="665747"/>
            <a:ext cx="8242572" cy="583024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132165"/>
            <a:ext cx="9144000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D-Day:  June 6, 1944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766" t="14048" r="6644"/>
          <a:stretch/>
        </p:blipFill>
        <p:spPr>
          <a:xfrm>
            <a:off x="615572" y="518205"/>
            <a:ext cx="7931723" cy="604101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52044"/>
            <a:ext cx="9144000" cy="570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Using </a:t>
            </a:r>
            <a:r>
              <a:rPr lang="en-US" sz="2400" dirty="0" err="1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Bjerknes</a:t>
            </a:r>
            <a:r>
              <a:rPr lang="en-US" sz="24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’ equations now possible with </a:t>
            </a:r>
            <a:r>
              <a:rPr lang="mr-IN" sz="24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endParaRPr lang="en-US" sz="24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889" y="55873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Electronic Numerical Integrator and Computer (</a:t>
            </a:r>
            <a:r>
              <a:rPr lang="en-US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ENIAC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), 1950  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52044"/>
            <a:ext cx="9144000" cy="570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Using </a:t>
            </a:r>
            <a:r>
              <a:rPr lang="en-US" sz="2400" dirty="0" err="1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Bjerknes</a:t>
            </a:r>
            <a:r>
              <a:rPr lang="en-US" sz="24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’ equations now possible with </a:t>
            </a:r>
            <a:r>
              <a:rPr lang="mr-IN" sz="2400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…</a:t>
            </a:r>
            <a:endParaRPr lang="en-US" sz="2400" dirty="0">
              <a:solidFill>
                <a:srgbClr val="FFF8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888" y="4989701"/>
            <a:ext cx="494373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National Centers for Environmental Prediction</a:t>
            </a:r>
          </a:p>
          <a:p>
            <a:r>
              <a:rPr lang="en-US" b="1" dirty="0">
                <a:solidFill>
                  <a:srgbClr val="FFF8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Supercomputer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 2016</a:t>
            </a:r>
          </a:p>
          <a:p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petua"/>
              <a:cs typeface="Perpetua"/>
            </a:endParaRPr>
          </a:p>
          <a:p>
            <a:r>
              <a:rPr lang="en-US" sz="2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10,000 times faster than a modern desktop computer!</a:t>
            </a:r>
          </a:p>
        </p:txBody>
      </p:sp>
      <p:pic>
        <p:nvPicPr>
          <p:cNvPr id="5" name="Picture 4" descr="172807_superCompu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45" y="648500"/>
            <a:ext cx="8387589" cy="41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03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9390" cy="3462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947" y="-4169"/>
            <a:ext cx="4622053" cy="346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62370"/>
            <a:ext cx="4527507" cy="3395630"/>
          </a:xfrm>
          <a:prstGeom prst="rect">
            <a:avLst/>
          </a:prstGeom>
        </p:spPr>
      </p:pic>
      <p:pic>
        <p:nvPicPr>
          <p:cNvPr id="6" name="Picture 5" descr="Screen Shot 2019-07-08 at 3.34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47" y="3462370"/>
            <a:ext cx="4622053" cy="339563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894" y="2594047"/>
            <a:ext cx="1674496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1949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3294" y="6061180"/>
            <a:ext cx="1674496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1990s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51714" y="6100925"/>
            <a:ext cx="1674496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2019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51714" y="2596804"/>
            <a:ext cx="1674496" cy="77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21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/>
                <a:cs typeface="Perpetua"/>
              </a:rPr>
              <a:t>1970s</a:t>
            </a:r>
          </a:p>
        </p:txBody>
      </p:sp>
    </p:spTree>
    <p:extLst>
      <p:ext uri="{BB962C8B-B14F-4D97-AF65-F5344CB8AC3E}">
        <p14:creationId xmlns:p14="http://schemas.microsoft.com/office/powerpoint/2010/main" val="2195286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1755</TotalTime>
  <Words>1625</Words>
  <Application>Microsoft Macintosh PowerPoint</Application>
  <PresentationFormat>On-screen Show (4:3)</PresentationFormat>
  <Paragraphs>239</Paragraphs>
  <Slides>51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Perpetua</vt:lpstr>
      <vt:lpstr>Rockwell</vt:lpstr>
      <vt:lpstr>Office Theme</vt:lpstr>
      <vt:lpstr>The Past, Present, and Future of Weather Forecasting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Albany, DAES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Past, Present, and Future of Weather Forecasting</dc:title>
  <dc:creator>Ross Lazear</dc:creator>
  <cp:lastModifiedBy>Lazear, Ross</cp:lastModifiedBy>
  <cp:revision>95</cp:revision>
  <dcterms:created xsi:type="dcterms:W3CDTF">2019-06-27T15:45:19Z</dcterms:created>
  <dcterms:modified xsi:type="dcterms:W3CDTF">2023-11-10T00:14:39Z</dcterms:modified>
</cp:coreProperties>
</file>