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  <a:srgbClr val="392E55"/>
    <a:srgbClr val="28094D"/>
    <a:srgbClr val="55283E"/>
    <a:srgbClr val="4D0200"/>
    <a:srgbClr val="7BDEF0"/>
    <a:srgbClr val="287283"/>
    <a:srgbClr val="1A314D"/>
    <a:srgbClr val="41B7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74"/>
  </p:normalViewPr>
  <p:slideViewPr>
    <p:cSldViewPr snapToGrid="0" snapToObjects="1">
      <p:cViewPr varScale="1">
        <p:scale>
          <a:sx n="104" d="100"/>
          <a:sy n="104" d="100"/>
        </p:scale>
        <p:origin x="232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FD930-D08C-DF40-A01D-F59508AEFD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37CD80-8761-C64C-BEB4-EAEEF5E31A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67A333-5533-2B41-B38F-1AC5F9FFC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E1395-D374-164E-839B-457A42EA2723}" type="datetimeFigureOut">
              <a:rPr lang="en-US" smtClean="0"/>
              <a:t>4/1/21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C6816-BADE-C448-BE1E-E3A39C66A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A79BF3-E0BA-2341-B8C9-30DABE400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E37AF-9019-D74D-8CC0-9812D0F05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542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2D9AE-5298-E340-9EDD-25D37144C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3079ED-9F7C-8E47-A0BF-A92F0F8875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E2A2B6-F366-DC49-A553-B1464FD53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E1395-D374-164E-839B-457A42EA2723}" type="datetimeFigureOut">
              <a:rPr lang="en-US" smtClean="0"/>
              <a:t>4/1/21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10812B-D174-4240-82FE-5D2ED4134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D1798-CB3E-E442-8372-58E153AE9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E37AF-9019-D74D-8CC0-9812D0F05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44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DA1F21-C039-0F4C-A4D3-8D3CACFEE6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46AB2D-0EF6-6D48-8850-BD57D0008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76642-66A0-4F41-9314-92CED3AFF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E1395-D374-164E-839B-457A42EA2723}" type="datetimeFigureOut">
              <a:rPr lang="en-US" smtClean="0"/>
              <a:t>4/1/21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4019EF-6AAD-8A4C-8236-47B00E16B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FF81DA-ABE4-B248-AF0B-2EAEFA9E8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E37AF-9019-D74D-8CC0-9812D0F05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128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E0A0D-931D-374F-9096-80D5EDF71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E800C-8B0A-334E-9DAF-6C04DA4AC4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466217-D961-AB4E-A62C-FB1979EDF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E1395-D374-164E-839B-457A42EA2723}" type="datetimeFigureOut">
              <a:rPr lang="en-US" smtClean="0"/>
              <a:t>4/1/21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DC224-A37D-8B4C-B257-548819546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1813C1-FBFC-3E4A-BEE8-EB948E029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E37AF-9019-D74D-8CC0-9812D0F05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032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19565-53D2-1F4A-8228-AB6291701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22AED0-AA2E-F245-AB9B-8591A6A357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E8D88E-3A08-5444-8032-432EEA60E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E1395-D374-164E-839B-457A42EA2723}" type="datetimeFigureOut">
              <a:rPr lang="en-US" smtClean="0"/>
              <a:t>4/1/21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30A60-F6CF-BD4B-91D0-86CB7BAF0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997B7-AC5E-A14C-B3B1-54AEE6356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E37AF-9019-D74D-8CC0-9812D0F05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506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16F4D-C1BB-FD4B-B427-701D5E14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A5C2C-53FB-1B4F-AB48-A32C760FD8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C01847-A66C-214D-AB54-D3CFC065CD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0FA543-12A2-9749-B245-717425D6D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E1395-D374-164E-839B-457A42EA2723}" type="datetimeFigureOut">
              <a:rPr lang="en-US" smtClean="0"/>
              <a:t>4/1/21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70F71E-034B-C84D-A78E-B9E3E0C6F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299A50-2E2E-D443-B3F8-013BBFE75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E37AF-9019-D74D-8CC0-9812D0F05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943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DEBA5-8129-1D42-94CF-E95CDA3EE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16FB7E-D758-374F-9337-14F25F9225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5D5920-BB80-6740-9070-7CA70A109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133FF3-7924-0D43-99C0-2F69153C6B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804F5B-84C2-A245-B816-5CD587D78B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E1B583-C85E-3C4A-8C4D-771F96DDC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E1395-D374-164E-839B-457A42EA2723}" type="datetimeFigureOut">
              <a:rPr lang="en-US" smtClean="0"/>
              <a:t>4/1/21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F2EB04-2B7C-D242-A12A-B1AFCD123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44EE9C-FCCD-FB43-A632-B1F7ED53F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E37AF-9019-D74D-8CC0-9812D0F05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665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BD24F-A4F9-8344-BDED-3F65037DA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9B5944-1788-B343-AB22-E4B54CB8E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E1395-D374-164E-839B-457A42EA2723}" type="datetimeFigureOut">
              <a:rPr lang="en-US" smtClean="0"/>
              <a:t>4/1/21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D91FB0-045F-944B-87E2-4953B6F3D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9F24D6-19EE-1F4F-A5FF-B2C5F95EC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E37AF-9019-D74D-8CC0-9812D0F05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117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2C7ED0-1012-E148-944D-C356326B8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E1395-D374-164E-839B-457A42EA2723}" type="datetimeFigureOut">
              <a:rPr lang="en-US" smtClean="0"/>
              <a:t>4/1/21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08D860-0873-EE47-8932-CF2A80F4F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2C5832-69D1-384C-8CA9-8F939299C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E37AF-9019-D74D-8CC0-9812D0F05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547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394-1433-4D48-AC66-411E7A32A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C8BBB-D005-594D-A06D-11469F7060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4F859E-8799-5941-A7A4-AB8B0F4E58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F5BCAF-2E8F-504E-A28F-A6FCE669F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E1395-D374-164E-839B-457A42EA2723}" type="datetimeFigureOut">
              <a:rPr lang="en-US" smtClean="0"/>
              <a:t>4/1/21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F5756-83E5-CD41-9102-5B36E28AA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16A3F-6F57-1445-830F-FA2CB2AAB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E37AF-9019-D74D-8CC0-9812D0F05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839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6363E-0A3F-0C49-9431-91AD4138E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4F704D-22C0-0643-8B27-C3DA5A6FD2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E237A-918C-3D40-BAD7-6887321E7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4A91D5-F2F6-7344-B7DA-ECF3E815B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E1395-D374-164E-839B-457A42EA2723}" type="datetimeFigureOut">
              <a:rPr lang="en-US" smtClean="0"/>
              <a:t>4/1/21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750FA-CCD9-B644-9C28-F645C304F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348EAA-57EE-B347-9A33-5B19AE6A8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E37AF-9019-D74D-8CC0-9812D0F05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815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4000">
              <a:srgbClr val="1A314D"/>
            </a:gs>
            <a:gs pos="0">
              <a:srgbClr val="287283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13F080-83DB-2E4D-8144-37E82BD01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6EBF8-717A-F347-8946-F9E43F4D14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6E09CE-F523-CD4E-8CBC-72D2AD0C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E1395-D374-164E-839B-457A42EA2723}" type="datetimeFigureOut">
              <a:rPr lang="en-US" smtClean="0"/>
              <a:t>4/1/21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77174-820A-F340-87AB-AB43F92A9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E7814D-5F26-E645-A6A8-D891ECBB89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E37AF-9019-D74D-8CC0-9812D0F05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351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FD61973-280A-2C4D-ABCD-847840923BFA}"/>
              </a:ext>
            </a:extLst>
          </p:cNvPr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Undergraduate Internships</a:t>
            </a:r>
            <a:endParaRPr lang="en-US" sz="2800" dirty="0">
              <a:solidFill>
                <a:schemeClr val="bg1"/>
              </a:solidFill>
              <a:latin typeface="Palatino" pitchFamily="2" charset="77"/>
              <a:ea typeface="Palatino" pitchFamily="2" charset="77"/>
            </a:endParaRPr>
          </a:p>
          <a:p>
            <a:pPr algn="ctr"/>
            <a:r>
              <a:rPr lang="en-US" sz="2800" b="1" dirty="0">
                <a:solidFill>
                  <a:srgbClr val="7BDEF0"/>
                </a:solidFill>
                <a:latin typeface="Palatino" pitchFamily="2" charset="77"/>
                <a:ea typeface="Palatino" pitchFamily="2" charset="77"/>
              </a:rPr>
              <a:t>Department of Atmospheric and Environmental Sciences</a:t>
            </a:r>
          </a:p>
        </p:txBody>
      </p:sp>
      <p:pic>
        <p:nvPicPr>
          <p:cNvPr id="1026" name="Picture 2" descr="NWS Milwaukee Student Volunteer Opportunity">
            <a:extLst>
              <a:ext uri="{FF2B5EF4-FFF2-40B4-BE49-F238E27FC236}">
                <a16:creationId xmlns:a16="http://schemas.microsoft.com/office/drawing/2014/main" id="{ABCE5A4F-BD91-5A48-9F34-A488FBBE0A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1" b="21842"/>
          <a:stretch/>
        </p:blipFill>
        <p:spPr bwMode="auto">
          <a:xfrm>
            <a:off x="424249" y="1396313"/>
            <a:ext cx="5163639" cy="292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92216F-B195-0E4F-8A38-68061AB890E1}"/>
              </a:ext>
            </a:extLst>
          </p:cNvPr>
          <p:cNvSpPr txBox="1"/>
          <p:nvPr/>
        </p:nvSpPr>
        <p:spPr>
          <a:xfrm>
            <a:off x="0" y="4324864"/>
            <a:ext cx="58406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National Weather Service</a:t>
            </a:r>
          </a:p>
          <a:p>
            <a:pPr algn="ctr"/>
            <a:endParaRPr lang="en-US" sz="2800" b="1" dirty="0">
              <a:solidFill>
                <a:schemeClr val="bg1"/>
              </a:solidFill>
              <a:latin typeface="Palatino" pitchFamily="2" charset="77"/>
              <a:ea typeface="Palatino" pitchFamily="2" charset="77"/>
            </a:endParaRPr>
          </a:p>
        </p:txBody>
      </p:sp>
      <p:pic>
        <p:nvPicPr>
          <p:cNvPr id="1028" name="Picture 4" descr="NY's unique way to analyze the weather. An inside look at how it works">
            <a:extLst>
              <a:ext uri="{FF2B5EF4-FFF2-40B4-BE49-F238E27FC236}">
                <a16:creationId xmlns:a16="http://schemas.microsoft.com/office/drawing/2014/main" id="{8D64BA43-5041-654B-908B-49917FF86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475" y="3089188"/>
            <a:ext cx="5909276" cy="3323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8FC551-B063-BB41-B622-6E37C6B5BBC5}"/>
              </a:ext>
            </a:extLst>
          </p:cNvPr>
          <p:cNvSpPr txBox="1"/>
          <p:nvPr/>
        </p:nvSpPr>
        <p:spPr>
          <a:xfrm>
            <a:off x="5750011" y="2533136"/>
            <a:ext cx="58406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New York State </a:t>
            </a:r>
            <a:r>
              <a:rPr lang="en-US" sz="2800" b="1" dirty="0" err="1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Mesonet</a:t>
            </a:r>
            <a:endParaRPr lang="en-US" sz="2800" b="1" dirty="0">
              <a:solidFill>
                <a:schemeClr val="bg1"/>
              </a:solidFill>
              <a:latin typeface="Palatino" pitchFamily="2" charset="77"/>
              <a:ea typeface="Palatin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02589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FD61973-280A-2C4D-ABCD-847840923BFA}"/>
              </a:ext>
            </a:extLst>
          </p:cNvPr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Undergraduate Internships</a:t>
            </a:r>
            <a:endParaRPr lang="en-US" sz="2800" dirty="0">
              <a:solidFill>
                <a:schemeClr val="bg1"/>
              </a:solidFill>
              <a:latin typeface="Palatino" pitchFamily="2" charset="77"/>
              <a:ea typeface="Palatino" pitchFamily="2" charset="77"/>
            </a:endParaRPr>
          </a:p>
          <a:p>
            <a:pPr algn="ctr"/>
            <a:r>
              <a:rPr lang="en-US" sz="2800" b="1" dirty="0">
                <a:solidFill>
                  <a:srgbClr val="7BDEF0"/>
                </a:solidFill>
                <a:latin typeface="Palatino" pitchFamily="2" charset="77"/>
                <a:ea typeface="Palatino" pitchFamily="2" charset="77"/>
              </a:rPr>
              <a:t>Department of Atmospheric and Environmental Sciences</a:t>
            </a:r>
          </a:p>
        </p:txBody>
      </p:sp>
      <p:pic>
        <p:nvPicPr>
          <p:cNvPr id="10" name="Picture 9" descr="dhses-white.png">
            <a:extLst>
              <a:ext uri="{FF2B5EF4-FFF2-40B4-BE49-F238E27FC236}">
                <a16:creationId xmlns:a16="http://schemas.microsoft.com/office/drawing/2014/main" id="{D6DF9DBE-1D72-9541-A852-7F6A7350ED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7" y="984035"/>
            <a:ext cx="5840627" cy="1404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2EEB87F-142F-A543-86DB-DB5BC4A99005}"/>
              </a:ext>
            </a:extLst>
          </p:cNvPr>
          <p:cNvSpPr txBox="1"/>
          <p:nvPr/>
        </p:nvSpPr>
        <p:spPr>
          <a:xfrm>
            <a:off x="-123909" y="2246770"/>
            <a:ext cx="58406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NYS Office of Emergency Management</a:t>
            </a:r>
          </a:p>
        </p:txBody>
      </p:sp>
      <p:pic>
        <p:nvPicPr>
          <p:cNvPr id="2050" name="Picture 2" descr="Shade Tree Meteorology Expert Witnesses | Weather Services">
            <a:extLst>
              <a:ext uri="{FF2B5EF4-FFF2-40B4-BE49-F238E27FC236}">
                <a16:creationId xmlns:a16="http://schemas.microsoft.com/office/drawing/2014/main" id="{22837A79-D6F8-3949-A77C-4388978EF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544" y="4630008"/>
            <a:ext cx="5816600" cy="165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508D472-FE2D-5548-BE85-AA4536F62B32}"/>
              </a:ext>
            </a:extLst>
          </p:cNvPr>
          <p:cNvSpPr txBox="1"/>
          <p:nvPr/>
        </p:nvSpPr>
        <p:spPr>
          <a:xfrm>
            <a:off x="6079523" y="6234208"/>
            <a:ext cx="58406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Private sector</a:t>
            </a:r>
          </a:p>
        </p:txBody>
      </p:sp>
      <p:pic>
        <p:nvPicPr>
          <p:cNvPr id="2052" name="Picture 4" descr="TruWeather Solutions (@GetTruWeather) | Twitter">
            <a:extLst>
              <a:ext uri="{FF2B5EF4-FFF2-40B4-BE49-F238E27FC236}">
                <a16:creationId xmlns:a16="http://schemas.microsoft.com/office/drawing/2014/main" id="{F077773E-ADAA-7843-BAD9-3EA739494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836" y="1308275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wo DAES Students Doing Double Duty as TV Weather Reporters | University at  Albany">
            <a:extLst>
              <a:ext uri="{FF2B5EF4-FFF2-40B4-BE49-F238E27FC236}">
                <a16:creationId xmlns:a16="http://schemas.microsoft.com/office/drawing/2014/main" id="{D6566664-FC8D-FD4A-9CAD-992D4B73D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12" y="3200877"/>
            <a:ext cx="4615386" cy="288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9D0FD0A-5DEA-0A45-BDFF-A81F118EA9E2}"/>
              </a:ext>
            </a:extLst>
          </p:cNvPr>
          <p:cNvSpPr txBox="1"/>
          <p:nvPr/>
        </p:nvSpPr>
        <p:spPr>
          <a:xfrm>
            <a:off x="-123910" y="6085493"/>
            <a:ext cx="58406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Broadcast meteorology</a:t>
            </a:r>
          </a:p>
        </p:txBody>
      </p:sp>
    </p:spTree>
    <p:extLst>
      <p:ext uri="{BB962C8B-B14F-4D97-AF65-F5344CB8AC3E}">
        <p14:creationId xmlns:p14="http://schemas.microsoft.com/office/powerpoint/2010/main" val="2160454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FD61973-280A-2C4D-ABCD-847840923BFA}"/>
              </a:ext>
            </a:extLst>
          </p:cNvPr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Undergraduate Internships</a:t>
            </a:r>
            <a:endParaRPr lang="en-US" sz="2800" dirty="0">
              <a:solidFill>
                <a:schemeClr val="bg1"/>
              </a:solidFill>
              <a:latin typeface="Palatino" pitchFamily="2" charset="77"/>
              <a:ea typeface="Palatino" pitchFamily="2" charset="77"/>
            </a:endParaRPr>
          </a:p>
          <a:p>
            <a:pPr algn="ctr"/>
            <a:r>
              <a:rPr lang="en-US" sz="2800" b="1" dirty="0">
                <a:solidFill>
                  <a:srgbClr val="7BDEF0"/>
                </a:solidFill>
                <a:latin typeface="Palatino" pitchFamily="2" charset="77"/>
                <a:ea typeface="Palatino" pitchFamily="2" charset="77"/>
              </a:rPr>
              <a:t>Department of Atmospheric and Environmental Sciences</a:t>
            </a: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106FF9D3-9F55-4140-A1C1-785F90922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39" y="3531638"/>
            <a:ext cx="3918779" cy="27497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81274A-2839-314A-88D0-6970FE177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6676" y="1350263"/>
            <a:ext cx="2540000" cy="1905000"/>
          </a:xfrm>
          <a:prstGeom prst="rect">
            <a:avLst/>
          </a:prstGeom>
        </p:spPr>
      </p:pic>
      <p:pic>
        <p:nvPicPr>
          <p:cNvPr id="16" name="Picture 1">
            <a:extLst>
              <a:ext uri="{FF2B5EF4-FFF2-40B4-BE49-F238E27FC236}">
                <a16:creationId xmlns:a16="http://schemas.microsoft.com/office/drawing/2014/main" id="{30498B56-34FA-6940-8CA9-91F0354CE2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979" y="5978148"/>
            <a:ext cx="3569201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A5037D4B-C78F-1949-BAFB-2B503632EB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939" y="2302763"/>
            <a:ext cx="2994259" cy="3027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84EEEC32-00BD-6D4F-8E73-E6605DB4D3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19" y="1599457"/>
            <a:ext cx="3827888" cy="140661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3B40313-B7AA-034C-9CC8-6265D5B50B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7130" y="3602738"/>
            <a:ext cx="28956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884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92E55"/>
            </a:gs>
            <a:gs pos="100000">
              <a:srgbClr val="28094D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FD61973-280A-2C4D-ABCD-847840923BFA}"/>
              </a:ext>
            </a:extLst>
          </p:cNvPr>
          <p:cNvSpPr txBox="1"/>
          <p:nvPr/>
        </p:nvSpPr>
        <p:spPr>
          <a:xfrm>
            <a:off x="0" y="19559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UAlbany</a:t>
            </a:r>
            <a:r>
              <a:rPr lang="en-US" sz="2800" b="1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 Thunderstorm Forecast Contest</a:t>
            </a:r>
            <a:endParaRPr lang="en-US" sz="2800" b="1" dirty="0">
              <a:solidFill>
                <a:srgbClr val="7BDEF0"/>
              </a:solidFill>
              <a:latin typeface="Palatino" pitchFamily="2" charset="77"/>
              <a:ea typeface="Palatino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91F84D-071A-A640-893B-0DE2924CB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759" y="836539"/>
            <a:ext cx="10612481" cy="556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746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392E55"/>
            </a:gs>
            <a:gs pos="0">
              <a:srgbClr val="28094D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FD61973-280A-2C4D-ABCD-847840923BFA}"/>
              </a:ext>
            </a:extLst>
          </p:cNvPr>
          <p:cNvSpPr txBox="1"/>
          <p:nvPr/>
        </p:nvSpPr>
        <p:spPr>
          <a:xfrm>
            <a:off x="0" y="19559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UAlbany</a:t>
            </a:r>
            <a:r>
              <a:rPr lang="en-US" sz="2800" b="1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 Thunderstorm Forecast Contest</a:t>
            </a:r>
            <a:endParaRPr lang="en-US" sz="2800" b="1" dirty="0">
              <a:solidFill>
                <a:srgbClr val="7BDEF0"/>
              </a:solidFill>
              <a:latin typeface="Palatino" pitchFamily="2" charset="77"/>
              <a:ea typeface="Palatino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91F84D-071A-A640-893B-0DE2924CB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759" y="836539"/>
            <a:ext cx="10612481" cy="556426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633A31A-4DE5-E348-A25E-02B83EDFF225}"/>
              </a:ext>
            </a:extLst>
          </p:cNvPr>
          <p:cNvSpPr/>
          <p:nvPr/>
        </p:nvSpPr>
        <p:spPr>
          <a:xfrm>
            <a:off x="789759" y="1655804"/>
            <a:ext cx="10612481" cy="654909"/>
          </a:xfrm>
          <a:prstGeom prst="rect">
            <a:avLst/>
          </a:prstGeom>
          <a:solidFill>
            <a:schemeClr val="tx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496C18-11F2-2944-8CA8-DE295A38A54A}"/>
              </a:ext>
            </a:extLst>
          </p:cNvPr>
          <p:cNvSpPr/>
          <p:nvPr/>
        </p:nvSpPr>
        <p:spPr>
          <a:xfrm>
            <a:off x="789759" y="2774091"/>
            <a:ext cx="10612481" cy="1736125"/>
          </a:xfrm>
          <a:prstGeom prst="rect">
            <a:avLst/>
          </a:prstGeom>
          <a:solidFill>
            <a:schemeClr val="tx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3DA41C-62F6-4243-81AA-BFAB94F636C4}"/>
              </a:ext>
            </a:extLst>
          </p:cNvPr>
          <p:cNvSpPr/>
          <p:nvPr/>
        </p:nvSpPr>
        <p:spPr>
          <a:xfrm>
            <a:off x="789759" y="4741905"/>
            <a:ext cx="10612481" cy="1461188"/>
          </a:xfrm>
          <a:prstGeom prst="rect">
            <a:avLst/>
          </a:prstGeom>
          <a:solidFill>
            <a:schemeClr val="tx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799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28094D"/>
            </a:gs>
            <a:gs pos="0">
              <a:srgbClr val="392E55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FCFD074-1CA2-E644-8D41-12ECF525858C}"/>
              </a:ext>
            </a:extLst>
          </p:cNvPr>
          <p:cNvSpPr/>
          <p:nvPr/>
        </p:nvSpPr>
        <p:spPr>
          <a:xfrm>
            <a:off x="0" y="718810"/>
            <a:ext cx="12072551" cy="6139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D61973-280A-2C4D-ABCD-847840923BFA}"/>
              </a:ext>
            </a:extLst>
          </p:cNvPr>
          <p:cNvSpPr txBox="1"/>
          <p:nvPr/>
        </p:nvSpPr>
        <p:spPr>
          <a:xfrm>
            <a:off x="0" y="10909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UAlbany</a:t>
            </a:r>
            <a:r>
              <a:rPr lang="en-US" sz="2800" b="1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 Thunderstorm Forecast Contest</a:t>
            </a:r>
            <a:endParaRPr lang="en-US" sz="2800" b="1" dirty="0">
              <a:solidFill>
                <a:srgbClr val="7BDEF0"/>
              </a:solidFill>
              <a:latin typeface="Palatino" pitchFamily="2" charset="77"/>
              <a:ea typeface="Palatino" pitchFamily="2" charset="77"/>
            </a:endParaRPr>
          </a:p>
        </p:txBody>
      </p:sp>
      <p:pic>
        <p:nvPicPr>
          <p:cNvPr id="6152" name="Picture 8">
            <a:extLst>
              <a:ext uri="{FF2B5EF4-FFF2-40B4-BE49-F238E27FC236}">
                <a16:creationId xmlns:a16="http://schemas.microsoft.com/office/drawing/2014/main" id="{7C24A64C-99F5-A247-BA31-610D4526B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42030"/>
            <a:ext cx="5263978" cy="5040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41FCAE49-C5AC-F147-A3B4-0B718B841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346" y="457200"/>
            <a:ext cx="7261654" cy="668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FA45D5-D6D9-8F41-AC34-C055FBD07672}"/>
              </a:ext>
            </a:extLst>
          </p:cNvPr>
          <p:cNvSpPr txBox="1"/>
          <p:nvPr/>
        </p:nvSpPr>
        <p:spPr>
          <a:xfrm>
            <a:off x="543697" y="6139190"/>
            <a:ext cx="43866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Palatino" pitchFamily="2" charset="77"/>
                <a:ea typeface="Palatino" pitchFamily="2" charset="77"/>
              </a:rPr>
              <a:t>1983–94                      </a:t>
            </a:r>
            <a:r>
              <a:rPr lang="en-US" sz="2400" b="1" dirty="0">
                <a:solidFill>
                  <a:srgbClr val="FF0000"/>
                </a:solidFill>
                <a:latin typeface="Palatino" pitchFamily="2" charset="77"/>
                <a:ea typeface="Palatino" pitchFamily="2" charset="77"/>
              </a:rPr>
              <a:t>2009–19</a:t>
            </a:r>
          </a:p>
          <a:p>
            <a:endParaRPr lang="en-US" sz="2400" b="1" dirty="0">
              <a:solidFill>
                <a:srgbClr val="0000FF"/>
              </a:solidFill>
              <a:latin typeface="Palatino" pitchFamily="2" charset="77"/>
              <a:ea typeface="Palatin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24429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28094D"/>
            </a:gs>
            <a:gs pos="0">
              <a:srgbClr val="392E55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1107783-C0CE-C349-A9EC-720F48831EBB}"/>
              </a:ext>
            </a:extLst>
          </p:cNvPr>
          <p:cNvSpPr/>
          <p:nvPr/>
        </p:nvSpPr>
        <p:spPr>
          <a:xfrm>
            <a:off x="0" y="718810"/>
            <a:ext cx="12072551" cy="6139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D61973-280A-2C4D-ABCD-847840923BFA}"/>
              </a:ext>
            </a:extLst>
          </p:cNvPr>
          <p:cNvSpPr txBox="1"/>
          <p:nvPr/>
        </p:nvSpPr>
        <p:spPr>
          <a:xfrm>
            <a:off x="0" y="19559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UAlbany</a:t>
            </a:r>
            <a:r>
              <a:rPr lang="en-US" sz="2800" b="1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 Thunderstorm Forecast Contest</a:t>
            </a:r>
            <a:endParaRPr lang="en-US" sz="2800" b="1" dirty="0">
              <a:solidFill>
                <a:srgbClr val="7BDEF0"/>
              </a:solidFill>
              <a:latin typeface="Palatino" pitchFamily="2" charset="77"/>
              <a:ea typeface="Palatino" pitchFamily="2" charset="77"/>
            </a:endParaRP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DAB2CE36-1FB6-F342-A178-EC263A4A2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69" y="1106106"/>
            <a:ext cx="5331941" cy="541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AB50D2D7-5979-284C-AD4B-AB5FE0F7F7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428"/>
          <a:stretch/>
        </p:blipFill>
        <p:spPr bwMode="auto">
          <a:xfrm>
            <a:off x="6096000" y="809543"/>
            <a:ext cx="5445211" cy="5000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9F7095-5B3A-6043-B017-BCF1ADF2AED6}"/>
              </a:ext>
            </a:extLst>
          </p:cNvPr>
          <p:cNvSpPr txBox="1"/>
          <p:nvPr/>
        </p:nvSpPr>
        <p:spPr>
          <a:xfrm>
            <a:off x="8427308" y="5809561"/>
            <a:ext cx="43866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Palatino" pitchFamily="2" charset="77"/>
                <a:ea typeface="Palatino" pitchFamily="2" charset="77"/>
              </a:rPr>
              <a:t>1983–94  </a:t>
            </a:r>
          </a:p>
          <a:p>
            <a:r>
              <a:rPr lang="en-US" sz="2400" b="1" dirty="0">
                <a:solidFill>
                  <a:srgbClr val="FF0000"/>
                </a:solidFill>
                <a:latin typeface="Palatino" pitchFamily="2" charset="77"/>
                <a:ea typeface="Palatino" pitchFamily="2" charset="77"/>
              </a:rPr>
              <a:t>2009–19</a:t>
            </a:r>
          </a:p>
          <a:p>
            <a:endParaRPr lang="en-US" sz="2400" b="1" dirty="0">
              <a:solidFill>
                <a:srgbClr val="0000FF"/>
              </a:solidFill>
              <a:latin typeface="Palatino" pitchFamily="2" charset="77"/>
              <a:ea typeface="Palatin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361351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60</Words>
  <Application>Microsoft Macintosh PowerPoint</Application>
  <PresentationFormat>Widescreen</PresentationFormat>
  <Paragraphs>18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Palatino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13</cp:revision>
  <dcterms:created xsi:type="dcterms:W3CDTF">2021-04-01T23:12:47Z</dcterms:created>
  <dcterms:modified xsi:type="dcterms:W3CDTF">2021-04-02T03:01:14Z</dcterms:modified>
</cp:coreProperties>
</file>