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66" r:id="rId5"/>
    <p:sldId id="259" r:id="rId6"/>
    <p:sldId id="260" r:id="rId7"/>
    <p:sldId id="261" r:id="rId8"/>
    <p:sldId id="267" r:id="rId9"/>
    <p:sldId id="262" r:id="rId10"/>
    <p:sldId id="268" r:id="rId11"/>
    <p:sldId id="269" r:id="rId12"/>
    <p:sldId id="270" r:id="rId13"/>
    <p:sldId id="271" r:id="rId14"/>
    <p:sldId id="272" r:id="rId15"/>
    <p:sldId id="273" r:id="rId16"/>
    <p:sldId id="274" r:id="rId17"/>
    <p:sldId id="275" r:id="rId18"/>
    <p:sldId id="264" r:id="rId19"/>
    <p:sldId id="265" r:id="rId20"/>
    <p:sldId id="277" r:id="rId21"/>
    <p:sldId id="279" r:id="rId22"/>
    <p:sldId id="280" r:id="rId23"/>
    <p:sldId id="281" r:id="rId24"/>
    <p:sldId id="282" r:id="rId25"/>
    <p:sldId id="283" r:id="rId26"/>
    <p:sldId id="284" r:id="rId27"/>
    <p:sldId id="285" r:id="rId28"/>
    <p:sldId id="286" r:id="rId29"/>
    <p:sldId id="288" r:id="rId30"/>
    <p:sldId id="293" r:id="rId31"/>
    <p:sldId id="289" r:id="rId32"/>
    <p:sldId id="290" r:id="rId33"/>
    <p:sldId id="291" r:id="rId34"/>
    <p:sldId id="292" r:id="rId35"/>
    <p:sldId id="294" r:id="rId36"/>
    <p:sldId id="295" r:id="rId37"/>
    <p:sldId id="29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00"/>
    <a:srgbClr val="00F6FF"/>
    <a:srgbClr val="FFFF4D"/>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2" d="100"/>
          <a:sy n="162" d="100"/>
        </p:scale>
        <p:origin x="-21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EDF3B0-BAF2-0E4F-8C03-CA70B8176911}" type="datetimeFigureOut">
              <a:rPr lang="en-US" smtClean="0"/>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E7F46-5FC7-D749-8954-48AD0ECB97CF}" type="slidenum">
              <a:rPr lang="en-US" smtClean="0"/>
              <a:t>‹#›</a:t>
            </a:fld>
            <a:endParaRPr lang="en-US"/>
          </a:p>
        </p:txBody>
      </p:sp>
    </p:spTree>
    <p:extLst>
      <p:ext uri="{BB962C8B-B14F-4D97-AF65-F5344CB8AC3E}">
        <p14:creationId xmlns:p14="http://schemas.microsoft.com/office/powerpoint/2010/main" val="12813554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AAF7CA-9FF6-3340-819E-0C6A3E7D6A02}" type="slidenum">
              <a:rPr lang="en-US"/>
              <a:pPr/>
              <a:t>10</a:t>
            </a:fld>
            <a:endParaRPr lang="en-US"/>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07C46F-4B95-6A45-B226-E10359F6B649}" type="slidenum">
              <a:rPr lang="en-US"/>
              <a:pPr/>
              <a:t>11</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FE88B9-9963-D34D-8A5D-2DB726566809}" type="slidenum">
              <a:rPr lang="en-US"/>
              <a:pPr/>
              <a:t>12</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EE88FF-2FB6-5748-BA2B-7E3F27A4837B}" type="slidenum">
              <a:rPr lang="en-US"/>
              <a:pPr/>
              <a:t>13</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6E086C-434C-6749-BE6C-391674CC3090}" type="slidenum">
              <a:rPr lang="en-US" smtClean="0"/>
              <a:t>20</a:t>
            </a:fld>
            <a:endParaRPr lang="en-US"/>
          </a:p>
        </p:txBody>
      </p:sp>
    </p:spTree>
    <p:extLst>
      <p:ext uri="{BB962C8B-B14F-4D97-AF65-F5344CB8AC3E}">
        <p14:creationId xmlns:p14="http://schemas.microsoft.com/office/powerpoint/2010/main" val="289275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 montage. 1)</a:t>
            </a:r>
            <a:r>
              <a:rPr lang="en-US" baseline="0" dirty="0" smtClean="0"/>
              <a:t> </a:t>
            </a:r>
            <a:r>
              <a:rPr lang="en-US" dirty="0" smtClean="0"/>
              <a:t>Convective initiation. Descended</a:t>
            </a:r>
            <a:r>
              <a:rPr lang="en-US" baseline="0" dirty="0" smtClean="0"/>
              <a:t> down the SE side of the Adirondacks. Weakening signature as it did so (not shown) 2) Became reinvigorated in the Mohawk Valley around 1832Z, cross the Mohawk River 1905Z, cycling again, and then forming a classic </a:t>
            </a:r>
            <a:r>
              <a:rPr lang="en-US" baseline="0" dirty="0" err="1" smtClean="0"/>
              <a:t>supercell</a:t>
            </a:r>
            <a:r>
              <a:rPr lang="en-US" baseline="0" dirty="0" smtClean="0"/>
              <a:t> structure S of of Mohawk River, where the tornado occurred, before occluding and dissipating over Albany County.</a:t>
            </a:r>
            <a:endParaRPr lang="en-US" dirty="0"/>
          </a:p>
        </p:txBody>
      </p:sp>
      <p:sp>
        <p:nvSpPr>
          <p:cNvPr id="4" name="Slide Number Placeholder 3"/>
          <p:cNvSpPr>
            <a:spLocks noGrp="1"/>
          </p:cNvSpPr>
          <p:nvPr>
            <p:ph type="sldNum" sz="quarter" idx="10"/>
          </p:nvPr>
        </p:nvSpPr>
        <p:spPr/>
        <p:txBody>
          <a:bodyPr/>
          <a:lstStyle/>
          <a:p>
            <a:fld id="{4E6E086C-434C-6749-BE6C-391674CC3090}" type="slidenum">
              <a:rPr lang="en-US" smtClean="0"/>
              <a:t>30</a:t>
            </a:fld>
            <a:endParaRPr lang="en-US"/>
          </a:p>
        </p:txBody>
      </p:sp>
    </p:spTree>
    <p:extLst>
      <p:ext uri="{BB962C8B-B14F-4D97-AF65-F5344CB8AC3E}">
        <p14:creationId xmlns:p14="http://schemas.microsoft.com/office/powerpoint/2010/main" val="313117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5581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34728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13859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15668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EBD9A-15AD-8C4C-9B77-0F2646AA9394}"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263924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EBD9A-15AD-8C4C-9B77-0F2646AA9394}"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596187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EBD9A-15AD-8C4C-9B77-0F2646AA9394}" type="datetimeFigureOut">
              <a:rPr lang="en-US" smtClean="0"/>
              <a:t>6/11/15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18071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EBD9A-15AD-8C4C-9B77-0F2646AA9394}" type="datetimeFigureOut">
              <a:rPr lang="en-US" smtClean="0"/>
              <a:t>6/11/15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174139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EBD9A-15AD-8C4C-9B77-0F2646AA9394}" type="datetimeFigureOut">
              <a:rPr lang="en-US" smtClean="0"/>
              <a:t>6/11/15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98871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EBD9A-15AD-8C4C-9B77-0F2646AA9394}"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04713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EBD9A-15AD-8C4C-9B77-0F2646AA9394}"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4751322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rgbClr val="1A1A1A"/>
            </a:gs>
            <a:gs pos="100000">
              <a:schemeClr val="tx1">
                <a:lumMod val="65000"/>
                <a:lumOff val="3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EBD9A-15AD-8C4C-9B77-0F2646AA9394}" type="datetimeFigureOut">
              <a:rPr lang="en-US" smtClean="0"/>
              <a:t>6/11/15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9E7DA-2C86-AA49-9D62-CD7FF59627F2}" type="slidenum">
              <a:rPr lang="en-US" smtClean="0"/>
              <a:t>‹#›</a:t>
            </a:fld>
            <a:endParaRPr lang="en-US"/>
          </a:p>
        </p:txBody>
      </p:sp>
    </p:spTree>
    <p:extLst>
      <p:ext uri="{BB962C8B-B14F-4D97-AF65-F5344CB8AC3E}">
        <p14:creationId xmlns:p14="http://schemas.microsoft.com/office/powerpoint/2010/main" val="233198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0095"/>
            <a:ext cx="7772400" cy="1470025"/>
          </a:xfrm>
        </p:spPr>
        <p:txBody>
          <a:bodyPr>
            <a:normAutofit/>
          </a:bodyPr>
          <a:lstStyle/>
          <a:p>
            <a:r>
              <a:rPr lang="en-US" sz="3600" b="1" dirty="0" err="1" smtClean="0">
                <a:solidFill>
                  <a:srgbClr val="FFFF4D"/>
                </a:solidFill>
                <a:effectLst>
                  <a:outerShdw blurRad="50800" dist="38100" dir="2700000" algn="tl" rotWithShape="0">
                    <a:srgbClr val="000000">
                      <a:alpha val="43000"/>
                    </a:srgbClr>
                  </a:outerShdw>
                </a:effectLst>
                <a:latin typeface="Arial"/>
              </a:rPr>
              <a:t>Supercell</a:t>
            </a:r>
            <a:r>
              <a:rPr lang="en-US" sz="3600" b="1" dirty="0" smtClean="0">
                <a:solidFill>
                  <a:srgbClr val="FFFF4D"/>
                </a:solidFill>
                <a:effectLst>
                  <a:outerShdw blurRad="50800" dist="38100" dir="2700000" algn="tl" rotWithShape="0">
                    <a:srgbClr val="000000">
                      <a:alpha val="43000"/>
                    </a:srgbClr>
                  </a:outerShdw>
                </a:effectLst>
                <a:latin typeface="Arial"/>
              </a:rPr>
              <a:t> Thunderstorms and Tornadoes in Upstate New York</a:t>
            </a:r>
            <a:endParaRPr lang="en-US" sz="3600" b="1" dirty="0">
              <a:solidFill>
                <a:srgbClr val="FFFF4D"/>
              </a:solidFill>
              <a:effectLst>
                <a:outerShdw blurRad="50800" dist="38100" dir="2700000" algn="tl" rotWithShape="0">
                  <a:srgbClr val="000000">
                    <a:alpha val="43000"/>
                  </a:srgbClr>
                </a:outerShdw>
              </a:effectLst>
              <a:latin typeface="Arial"/>
            </a:endParaRPr>
          </a:p>
        </p:txBody>
      </p:sp>
      <p:sp>
        <p:nvSpPr>
          <p:cNvPr id="4" name="Title 1"/>
          <p:cNvSpPr txBox="1">
            <a:spLocks/>
          </p:cNvSpPr>
          <p:nvPr/>
        </p:nvSpPr>
        <p:spPr>
          <a:xfrm>
            <a:off x="478333" y="2186730"/>
            <a:ext cx="8132267" cy="258799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Arial"/>
              </a:rPr>
              <a:t>Ross A. Lazear</a:t>
            </a:r>
          </a:p>
          <a:p>
            <a:endParaRPr lang="en-US" sz="3600" b="1" dirty="0" smtClean="0">
              <a:solidFill>
                <a:srgbClr val="00F6FF"/>
              </a:solidFill>
              <a:effectLst>
                <a:outerShdw blurRad="50800" dist="38100" dir="2700000" algn="tl" rotWithShape="0">
                  <a:srgbClr val="000000">
                    <a:alpha val="43000"/>
                  </a:srgbClr>
                </a:outerShdw>
              </a:effectLst>
              <a:latin typeface="Arial"/>
            </a:endParaRPr>
          </a:p>
          <a:p>
            <a:r>
              <a:rPr lang="en-US" sz="2600" b="1" dirty="0" smtClean="0">
                <a:solidFill>
                  <a:srgbClr val="00F6FF"/>
                </a:solidFill>
                <a:effectLst>
                  <a:outerShdw blurRad="50800" dist="38100" dir="2700000" algn="tl" rotWithShape="0">
                    <a:srgbClr val="000000">
                      <a:alpha val="43000"/>
                    </a:srgbClr>
                  </a:outerShdw>
                </a:effectLst>
                <a:latin typeface="Arial"/>
              </a:rPr>
              <a:t>Dept. of Atmospheric and Environmental Sciences</a:t>
            </a:r>
            <a:endParaRPr lang="en-US" sz="3600" b="1" dirty="0" smtClean="0">
              <a:solidFill>
                <a:srgbClr val="00F6FF"/>
              </a:solidFill>
              <a:effectLst>
                <a:outerShdw blurRad="50800" dist="38100" dir="2700000" algn="tl" rotWithShape="0">
                  <a:srgbClr val="000000">
                    <a:alpha val="43000"/>
                  </a:srgbClr>
                </a:outerShdw>
              </a:effectLst>
              <a:latin typeface="Arial"/>
            </a:endParaRPr>
          </a:p>
          <a:p>
            <a:r>
              <a:rPr lang="en-US" sz="3000" b="1" dirty="0" smtClean="0">
                <a:solidFill>
                  <a:srgbClr val="00F6FF"/>
                </a:solidFill>
                <a:effectLst>
                  <a:outerShdw blurRad="50800" dist="38100" dir="2700000" algn="tl" rotWithShape="0">
                    <a:srgbClr val="000000">
                      <a:alpha val="43000"/>
                    </a:srgbClr>
                  </a:outerShdw>
                </a:effectLst>
                <a:latin typeface="Arial"/>
              </a:rPr>
              <a:t>University at Albany, SUNY</a:t>
            </a:r>
            <a:endParaRPr lang="en-US" sz="3000" b="1" dirty="0">
              <a:solidFill>
                <a:srgbClr val="00F6FF"/>
              </a:solidFill>
              <a:effectLst>
                <a:outerShdw blurRad="50800" dist="38100" dir="2700000" algn="tl" rotWithShape="0">
                  <a:srgbClr val="000000">
                    <a:alpha val="43000"/>
                  </a:srgbClr>
                </a:outerShdw>
              </a:effectLst>
              <a:latin typeface="Arial"/>
            </a:endParaRPr>
          </a:p>
        </p:txBody>
      </p:sp>
      <p:sp>
        <p:nvSpPr>
          <p:cNvPr id="5" name="Title 1"/>
          <p:cNvSpPr txBox="1">
            <a:spLocks/>
          </p:cNvSpPr>
          <p:nvPr/>
        </p:nvSpPr>
        <p:spPr>
          <a:xfrm>
            <a:off x="266549" y="5325101"/>
            <a:ext cx="8576604" cy="110074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50800" dist="38100" dir="2700000" algn="tl" rotWithShape="0">
                    <a:srgbClr val="000000">
                      <a:alpha val="43000"/>
                    </a:srgbClr>
                  </a:outerShdw>
                </a:effectLst>
                <a:latin typeface="Arial"/>
              </a:rPr>
              <a:t>Cohoes High School Science Symposium, June 11, 2015</a:t>
            </a:r>
            <a:endParaRPr lang="en-US" sz="2400" b="1" dirty="0">
              <a:solidFill>
                <a:schemeClr val="bg1"/>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10457524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685800"/>
          </a:xfrm>
          <a:effectLst>
            <a:outerShdw blurRad="63500" dist="38099" dir="2700000" algn="ctr" rotWithShape="0">
              <a:srgbClr val="000000">
                <a:alpha val="74998"/>
              </a:srgbClr>
            </a:outerShdw>
          </a:effectLst>
        </p:spPr>
        <p:txBody>
          <a:bodyPr>
            <a:normAutofit fontScale="90000"/>
          </a:bodyPr>
          <a:lstStyle/>
          <a:p>
            <a:r>
              <a:rPr lang="en-US" sz="3200" dirty="0">
                <a:solidFill>
                  <a:srgbClr val="FFFF4D"/>
                </a:solidFill>
                <a:latin typeface="Arial"/>
              </a:rPr>
              <a:t>Vertical wind shear</a:t>
            </a:r>
            <a:br>
              <a:rPr lang="en-US" sz="3200" dirty="0">
                <a:solidFill>
                  <a:srgbClr val="FFFF4D"/>
                </a:solidFill>
                <a:latin typeface="Arial"/>
              </a:rPr>
            </a:br>
            <a:r>
              <a:rPr lang="en-US" sz="2000" dirty="0">
                <a:solidFill>
                  <a:srgbClr val="00FDFF"/>
                </a:solidFill>
                <a:latin typeface="Arial"/>
              </a:rPr>
              <a:t>Change in wind speed and direction with height</a:t>
            </a:r>
            <a:endParaRPr lang="en-US" dirty="0"/>
          </a:p>
        </p:txBody>
      </p:sp>
      <p:sp>
        <p:nvSpPr>
          <p:cNvPr id="22533" name="Line 5"/>
          <p:cNvSpPr>
            <a:spLocks noChangeShapeType="1"/>
          </p:cNvSpPr>
          <p:nvPr/>
        </p:nvSpPr>
        <p:spPr bwMode="auto">
          <a:xfrm>
            <a:off x="2286000" y="1066800"/>
            <a:ext cx="0" cy="4114800"/>
          </a:xfrm>
          <a:prstGeom prst="line">
            <a:avLst/>
          </a:prstGeom>
          <a:noFill/>
          <a:ln w="22225">
            <a:solidFill>
              <a:srgbClr val="FFFFFF"/>
            </a:solidFill>
            <a:round/>
            <a:headEnd/>
            <a:tailEnd/>
          </a:ln>
        </p:spPr>
        <p:txBody>
          <a:bodyPr wrap="none" anchor="ctr">
            <a:prstTxWarp prst="textNoShape">
              <a:avLst/>
            </a:prstTxWarp>
          </a:bodyPr>
          <a:lstStyle/>
          <a:p>
            <a:endParaRPr lang="en-US">
              <a:solidFill>
                <a:srgbClr val="FFFFFF"/>
              </a:solidFill>
            </a:endParaRPr>
          </a:p>
        </p:txBody>
      </p:sp>
      <p:sp>
        <p:nvSpPr>
          <p:cNvPr id="22534" name="Line 6"/>
          <p:cNvSpPr>
            <a:spLocks noChangeShapeType="1"/>
          </p:cNvSpPr>
          <p:nvPr/>
        </p:nvSpPr>
        <p:spPr bwMode="auto">
          <a:xfrm>
            <a:off x="2286000" y="5181600"/>
            <a:ext cx="4876800" cy="0"/>
          </a:xfrm>
          <a:prstGeom prst="line">
            <a:avLst/>
          </a:prstGeom>
          <a:noFill/>
          <a:ln w="22225">
            <a:solidFill>
              <a:srgbClr val="FFFFFF"/>
            </a:solidFill>
            <a:round/>
            <a:headEnd/>
            <a:tailEnd/>
          </a:ln>
        </p:spPr>
        <p:txBody>
          <a:bodyPr wrap="none" anchor="ctr">
            <a:prstTxWarp prst="textNoShape">
              <a:avLst/>
            </a:prstTxWarp>
          </a:bodyPr>
          <a:lstStyle/>
          <a:p>
            <a:endParaRPr lang="en-US">
              <a:solidFill>
                <a:srgbClr val="FFFFFF"/>
              </a:solidFill>
            </a:endParaRPr>
          </a:p>
        </p:txBody>
      </p:sp>
      <p:sp>
        <p:nvSpPr>
          <p:cNvPr id="22535" name="Line 7"/>
          <p:cNvSpPr>
            <a:spLocks noChangeShapeType="1"/>
          </p:cNvSpPr>
          <p:nvPr/>
        </p:nvSpPr>
        <p:spPr bwMode="auto">
          <a:xfrm flipH="1">
            <a:off x="838200" y="5181600"/>
            <a:ext cx="1447800" cy="1219200"/>
          </a:xfrm>
          <a:prstGeom prst="line">
            <a:avLst/>
          </a:prstGeom>
          <a:noFill/>
          <a:ln w="22225">
            <a:solidFill>
              <a:srgbClr val="FFFFFF"/>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flipH="1">
            <a:off x="2286000" y="4038600"/>
            <a:ext cx="1371600" cy="1143000"/>
          </a:xfrm>
          <a:prstGeom prst="line">
            <a:avLst/>
          </a:prstGeom>
          <a:noFill/>
          <a:ln w="22225">
            <a:solidFill>
              <a:srgbClr val="FFFFFF"/>
            </a:solidFill>
            <a:prstDash val="sysDot"/>
            <a:round/>
            <a:headEnd/>
            <a:tailEnd/>
          </a:ln>
        </p:spPr>
        <p:txBody>
          <a:bodyPr wrap="none" anchor="ctr">
            <a:prstTxWarp prst="textNoShape">
              <a:avLst/>
            </a:prstTxWarp>
          </a:bodyPr>
          <a:lstStyle/>
          <a:p>
            <a:endParaRPr lang="en-US">
              <a:solidFill>
                <a:srgbClr val="FFFFFF"/>
              </a:solidFill>
            </a:endParaRPr>
          </a:p>
        </p:txBody>
      </p:sp>
      <p:sp>
        <p:nvSpPr>
          <p:cNvPr id="22537" name="Text Box 9"/>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10 km</a:t>
            </a:r>
          </a:p>
        </p:txBody>
      </p:sp>
      <p:sp>
        <p:nvSpPr>
          <p:cNvPr id="22538" name="Text Box 10"/>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FFFF"/>
                </a:solidFill>
                <a:latin typeface="Arial"/>
              </a:rPr>
              <a:t>5 km</a:t>
            </a:r>
          </a:p>
        </p:txBody>
      </p:sp>
      <p:sp>
        <p:nvSpPr>
          <p:cNvPr id="22539" name="Text Box 11"/>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FFFF"/>
                </a:solidFill>
                <a:latin typeface="Arial"/>
              </a:rPr>
              <a:t>Surface</a:t>
            </a:r>
          </a:p>
        </p:txBody>
      </p:sp>
      <p:sp>
        <p:nvSpPr>
          <p:cNvPr id="22540" name="Text Box 12"/>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FFFF"/>
                </a:solidFill>
                <a:latin typeface="Arial"/>
              </a:rPr>
              <a:t>N</a:t>
            </a:r>
          </a:p>
        </p:txBody>
      </p:sp>
      <p:sp>
        <p:nvSpPr>
          <p:cNvPr id="22541" name="Text Box 13"/>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FFFF"/>
                </a:solidFill>
                <a:latin typeface="Arial"/>
              </a:rPr>
              <a:t>S</a:t>
            </a:r>
          </a:p>
        </p:txBody>
      </p:sp>
      <p:sp>
        <p:nvSpPr>
          <p:cNvPr id="22542" name="Text Box 14"/>
          <p:cNvSpPr txBox="1">
            <a:spLocks noChangeArrowheads="1"/>
          </p:cNvSpPr>
          <p:nvPr/>
        </p:nvSpPr>
        <p:spPr bwMode="auto">
          <a:xfrm>
            <a:off x="7239000" y="5005666"/>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E</a:t>
            </a:r>
          </a:p>
        </p:txBody>
      </p:sp>
      <p:sp>
        <p:nvSpPr>
          <p:cNvPr id="22543" name="Line 15"/>
          <p:cNvSpPr>
            <a:spLocks noChangeShapeType="1"/>
          </p:cNvSpPr>
          <p:nvPr/>
        </p:nvSpPr>
        <p:spPr bwMode="auto">
          <a:xfrm flipV="1">
            <a:off x="2286000" y="4724400"/>
            <a:ext cx="304800" cy="457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flipV="1">
            <a:off x="2286000" y="4343400"/>
            <a:ext cx="1066800" cy="2286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flipV="1">
            <a:off x="2286000" y="3733800"/>
            <a:ext cx="2590800" cy="76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2286000" y="2895600"/>
            <a:ext cx="3810000" cy="152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2286000" y="1828800"/>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08149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3" name="Rectangle 17"/>
          <p:cNvSpPr>
            <a:spLocks noChangeArrowheads="1"/>
          </p:cNvSpPr>
          <p:nvPr/>
        </p:nvSpPr>
        <p:spPr bwMode="auto">
          <a:xfrm>
            <a:off x="1676400" y="152400"/>
            <a:ext cx="5867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4D"/>
                </a:solidFill>
                <a:latin typeface="Arial"/>
              </a:rPr>
              <a:t>Vertical wind shear</a:t>
            </a:r>
            <a:br>
              <a:rPr lang="en-US" sz="3200" dirty="0">
                <a:solidFill>
                  <a:srgbClr val="FFFF4D"/>
                </a:solidFill>
                <a:latin typeface="Arial"/>
              </a:rPr>
            </a:br>
            <a:r>
              <a:rPr lang="en-US" sz="2000" dirty="0">
                <a:solidFill>
                  <a:srgbClr val="00FDFF"/>
                </a:solidFill>
                <a:latin typeface="Arial"/>
              </a:rPr>
              <a:t>Change in wind speed and direction with height</a:t>
            </a:r>
          </a:p>
        </p:txBody>
      </p:sp>
      <p:grpSp>
        <p:nvGrpSpPr>
          <p:cNvPr id="34841" name="Group 25"/>
          <p:cNvGrpSpPr>
            <a:grpSpLocks/>
          </p:cNvGrpSpPr>
          <p:nvPr/>
        </p:nvGrpSpPr>
        <p:grpSpPr bwMode="auto">
          <a:xfrm>
            <a:off x="609600" y="1447800"/>
            <a:ext cx="2819400" cy="1981200"/>
            <a:chOff x="1440" y="2352"/>
            <a:chExt cx="1632" cy="912"/>
          </a:xfrm>
          <a:solidFill>
            <a:srgbClr val="FFFF00"/>
          </a:solidFill>
        </p:grpSpPr>
        <p:sp>
          <p:nvSpPr>
            <p:cNvPr id="34836" name="Line 20"/>
            <p:cNvSpPr>
              <a:spLocks noChangeShapeType="1"/>
            </p:cNvSpPr>
            <p:nvPr/>
          </p:nvSpPr>
          <p:spPr bwMode="auto">
            <a:xfrm flipV="1">
              <a:off x="1440" y="2976"/>
              <a:ext cx="192" cy="288"/>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sp>
          <p:nvSpPr>
            <p:cNvPr id="34837" name="Line 21"/>
            <p:cNvSpPr>
              <a:spLocks noChangeShapeType="1"/>
            </p:cNvSpPr>
            <p:nvPr/>
          </p:nvSpPr>
          <p:spPr bwMode="auto">
            <a:xfrm flipV="1">
              <a:off x="1440" y="2736"/>
              <a:ext cx="672" cy="144"/>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sp>
          <p:nvSpPr>
            <p:cNvPr id="34838" name="Line 22"/>
            <p:cNvSpPr>
              <a:spLocks noChangeShapeType="1"/>
            </p:cNvSpPr>
            <p:nvPr/>
          </p:nvSpPr>
          <p:spPr bwMode="auto">
            <a:xfrm flipV="1">
              <a:off x="1440" y="2352"/>
              <a:ext cx="1632" cy="48"/>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grpSp>
      <p:sp>
        <p:nvSpPr>
          <p:cNvPr id="34843" name="Freeform 27"/>
          <p:cNvSpPr>
            <a:spLocks/>
          </p:cNvSpPr>
          <p:nvPr/>
        </p:nvSpPr>
        <p:spPr bwMode="auto">
          <a:xfrm>
            <a:off x="2681288" y="5181600"/>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rgbClr val="FFFF00"/>
            </a:solidFill>
            <a:round/>
            <a:headEnd/>
            <a:tailEnd/>
          </a:ln>
        </p:spPr>
        <p:txBody>
          <a:bodyPr wrap="none" anchor="ctr">
            <a:prstTxWarp prst="textNoShape">
              <a:avLst/>
            </a:prstTxWarp>
          </a:bodyPr>
          <a:lstStyle/>
          <a:p>
            <a:endParaRPr lang="en-US"/>
          </a:p>
        </p:txBody>
      </p:sp>
      <p:sp>
        <p:nvSpPr>
          <p:cNvPr id="34845" name="Oval 29"/>
          <p:cNvSpPr>
            <a:spLocks noChangeArrowheads="1"/>
          </p:cNvSpPr>
          <p:nvPr/>
        </p:nvSpPr>
        <p:spPr bwMode="auto">
          <a:xfrm>
            <a:off x="6172200" y="1524000"/>
            <a:ext cx="2063750" cy="2025650"/>
          </a:xfrm>
          <a:prstGeom prst="ellipse">
            <a:avLst/>
          </a:prstGeom>
          <a:noFill/>
          <a:ln w="76200">
            <a:solidFill>
              <a:srgbClr val="FFFF00"/>
            </a:solidFill>
            <a:round/>
            <a:headEnd/>
            <a:tailEnd/>
          </a:ln>
        </p:spPr>
        <p:txBody>
          <a:bodyPr wrap="none" anchor="ctr">
            <a:prstTxWarp prst="textNoShape">
              <a:avLst/>
            </a:prstTxWarp>
          </a:bodyPr>
          <a:lstStyle/>
          <a:p>
            <a:endParaRPr lang="en-US"/>
          </a:p>
        </p:txBody>
      </p:sp>
      <p:sp>
        <p:nvSpPr>
          <p:cNvPr id="34846" name="AutoShape 30"/>
          <p:cNvSpPr>
            <a:spLocks noChangeArrowheads="1"/>
          </p:cNvSpPr>
          <p:nvPr/>
        </p:nvSpPr>
        <p:spPr bwMode="auto">
          <a:xfrm flipH="1">
            <a:off x="5918200" y="2335213"/>
            <a:ext cx="501650" cy="385762"/>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7" name="AutoShape 31"/>
          <p:cNvSpPr>
            <a:spLocks noChangeArrowheads="1"/>
          </p:cNvSpPr>
          <p:nvPr/>
        </p:nvSpPr>
        <p:spPr bwMode="auto">
          <a:xfrm flipH="1" flipV="1">
            <a:off x="7931150" y="2482850"/>
            <a:ext cx="533400"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8" name="AutoShape 32"/>
          <p:cNvSpPr>
            <a:spLocks noChangeArrowheads="1"/>
          </p:cNvSpPr>
          <p:nvPr/>
        </p:nvSpPr>
        <p:spPr bwMode="auto">
          <a:xfrm rot="5400000" flipH="1">
            <a:off x="7023893" y="1332707"/>
            <a:ext cx="519113"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9" name="AutoShape 33"/>
          <p:cNvSpPr>
            <a:spLocks noChangeArrowheads="1"/>
          </p:cNvSpPr>
          <p:nvPr/>
        </p:nvSpPr>
        <p:spPr bwMode="auto">
          <a:xfrm rot="-5400000">
            <a:off x="6918701" y="3325019"/>
            <a:ext cx="442913" cy="434975"/>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50" name="Rectangle 34"/>
          <p:cNvSpPr>
            <a:spLocks noChangeArrowheads="1"/>
          </p:cNvSpPr>
          <p:nvPr/>
        </p:nvSpPr>
        <p:spPr bwMode="auto">
          <a:xfrm>
            <a:off x="1271579" y="4572000"/>
            <a:ext cx="6724889"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dirty="0">
                <a:solidFill>
                  <a:schemeClr val="bg1"/>
                </a:solidFill>
                <a:latin typeface="Arial"/>
              </a:rPr>
              <a:t>Wind shear creates a horizontal vortex</a:t>
            </a:r>
          </a:p>
          <a:p>
            <a:pPr marL="342900" indent="-342900" eaLnBrk="1" hangingPunct="1">
              <a:spcBef>
                <a:spcPct val="20000"/>
              </a:spcBef>
            </a:pPr>
            <a:endParaRPr lang="en-US" sz="2800" dirty="0">
              <a:solidFill>
                <a:schemeClr val="bg1"/>
              </a:solidFill>
              <a:latin typeface="Arial"/>
            </a:endParaRPr>
          </a:p>
          <a:p>
            <a:pPr marL="342900" indent="-342900" eaLnBrk="1" hangingPunct="1">
              <a:spcBef>
                <a:spcPct val="20000"/>
              </a:spcBef>
            </a:pPr>
            <a:r>
              <a:rPr lang="en-US" sz="2800" dirty="0">
                <a:solidFill>
                  <a:schemeClr val="bg1"/>
                </a:solidFill>
                <a:latin typeface="Arial"/>
              </a:rPr>
              <a:t>	</a:t>
            </a:r>
          </a:p>
        </p:txBody>
      </p:sp>
      <p:pic>
        <p:nvPicPr>
          <p:cNvPr id="34851" name="Picture 35"/>
          <p:cNvPicPr>
            <a:picLocks noChangeAspect="1" noChangeArrowheads="1"/>
          </p:cNvPicPr>
          <p:nvPr/>
        </p:nvPicPr>
        <p:blipFill>
          <a:blip r:embed="rId3"/>
          <a:srcRect/>
          <a:stretch>
            <a:fillRect/>
          </a:stretch>
        </p:blipFill>
        <p:spPr bwMode="auto">
          <a:xfrm>
            <a:off x="3048000" y="1828800"/>
            <a:ext cx="2667000" cy="1809750"/>
          </a:xfrm>
          <a:prstGeom prst="rect">
            <a:avLst/>
          </a:prstGeom>
          <a:noFill/>
          <a:ln w="9525">
            <a:noFill/>
            <a:miter lim="800000"/>
            <a:headEnd/>
            <a:tailEnd/>
          </a:ln>
          <a:effectLst/>
        </p:spPr>
      </p:pic>
      <p:sp>
        <p:nvSpPr>
          <p:cNvPr id="34852" name="AutoShape 36"/>
          <p:cNvSpPr>
            <a:spLocks noChangeArrowheads="1"/>
          </p:cNvSpPr>
          <p:nvPr/>
        </p:nvSpPr>
        <p:spPr bwMode="auto">
          <a:xfrm rot="8373596" flipH="1">
            <a:off x="6338888" y="5588000"/>
            <a:ext cx="519112"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728087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Line 3"/>
          <p:cNvSpPr>
            <a:spLocks noChangeShapeType="1"/>
          </p:cNvSpPr>
          <p:nvPr/>
        </p:nvSpPr>
        <p:spPr bwMode="auto">
          <a:xfrm>
            <a:off x="2286000" y="1066800"/>
            <a:ext cx="0" cy="41148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2" name="Line 4"/>
          <p:cNvSpPr>
            <a:spLocks noChangeShapeType="1"/>
          </p:cNvSpPr>
          <p:nvPr/>
        </p:nvSpPr>
        <p:spPr bwMode="auto">
          <a:xfrm>
            <a:off x="2286000" y="5181600"/>
            <a:ext cx="4876800" cy="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3" name="Line 5"/>
          <p:cNvSpPr>
            <a:spLocks noChangeShapeType="1"/>
          </p:cNvSpPr>
          <p:nvPr/>
        </p:nvSpPr>
        <p:spPr bwMode="auto">
          <a:xfrm flipH="1">
            <a:off x="838200" y="5181600"/>
            <a:ext cx="1447800" cy="12192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4" name="Line 6"/>
          <p:cNvSpPr>
            <a:spLocks noChangeShapeType="1"/>
          </p:cNvSpPr>
          <p:nvPr/>
        </p:nvSpPr>
        <p:spPr bwMode="auto">
          <a:xfrm flipH="1">
            <a:off x="2286000" y="4038600"/>
            <a:ext cx="1371600" cy="1143000"/>
          </a:xfrm>
          <a:prstGeom prst="line">
            <a:avLst/>
          </a:prstGeom>
          <a:noFill/>
          <a:ln w="22225">
            <a:solidFill>
              <a:schemeClr val="bg1"/>
            </a:solidFill>
            <a:prstDash val="sysDot"/>
            <a:round/>
            <a:headEnd/>
            <a:tailEnd/>
          </a:ln>
        </p:spPr>
        <p:txBody>
          <a:bodyPr wrap="none" anchor="ctr">
            <a:prstTxWarp prst="textNoShape">
              <a:avLst/>
            </a:prstTxWarp>
          </a:bodyPr>
          <a:lstStyle/>
          <a:p>
            <a:endParaRPr lang="en-US"/>
          </a:p>
        </p:txBody>
      </p:sp>
      <p:sp>
        <p:nvSpPr>
          <p:cNvPr id="32775" name="Text Box 7"/>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10 km</a:t>
            </a:r>
          </a:p>
        </p:txBody>
      </p:sp>
      <p:sp>
        <p:nvSpPr>
          <p:cNvPr id="32776" name="Text Box 8"/>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5 km</a:t>
            </a:r>
          </a:p>
        </p:txBody>
      </p:sp>
      <p:sp>
        <p:nvSpPr>
          <p:cNvPr id="32777" name="Text Box 9"/>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Surface</a:t>
            </a:r>
          </a:p>
        </p:txBody>
      </p:sp>
      <p:sp>
        <p:nvSpPr>
          <p:cNvPr id="32778" name="Text Box 10"/>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N</a:t>
            </a:r>
          </a:p>
        </p:txBody>
      </p:sp>
      <p:sp>
        <p:nvSpPr>
          <p:cNvPr id="32779" name="Text Box 11"/>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S</a:t>
            </a:r>
          </a:p>
        </p:txBody>
      </p:sp>
      <p:sp>
        <p:nvSpPr>
          <p:cNvPr id="32780" name="Text Box 12"/>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Arial"/>
              </a:rPr>
              <a:t>E</a:t>
            </a:r>
          </a:p>
        </p:txBody>
      </p:sp>
      <p:sp>
        <p:nvSpPr>
          <p:cNvPr id="32781" name="Line 13"/>
          <p:cNvSpPr>
            <a:spLocks noChangeShapeType="1"/>
          </p:cNvSpPr>
          <p:nvPr/>
        </p:nvSpPr>
        <p:spPr bwMode="auto">
          <a:xfrm flipV="1">
            <a:off x="2286000" y="4724400"/>
            <a:ext cx="304800" cy="457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2" name="Line 14"/>
          <p:cNvSpPr>
            <a:spLocks noChangeShapeType="1"/>
          </p:cNvSpPr>
          <p:nvPr/>
        </p:nvSpPr>
        <p:spPr bwMode="auto">
          <a:xfrm flipV="1">
            <a:off x="2286000" y="4343400"/>
            <a:ext cx="1066800" cy="2286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3" name="Line 15"/>
          <p:cNvSpPr>
            <a:spLocks noChangeShapeType="1"/>
          </p:cNvSpPr>
          <p:nvPr/>
        </p:nvSpPr>
        <p:spPr bwMode="auto">
          <a:xfrm flipV="1">
            <a:off x="2286000" y="3733800"/>
            <a:ext cx="2590800" cy="76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4" name="Line 16"/>
          <p:cNvSpPr>
            <a:spLocks noChangeShapeType="1"/>
          </p:cNvSpPr>
          <p:nvPr/>
        </p:nvSpPr>
        <p:spPr bwMode="auto">
          <a:xfrm>
            <a:off x="2286000" y="2895600"/>
            <a:ext cx="3810000" cy="152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5" name="Line 17"/>
          <p:cNvSpPr>
            <a:spLocks noChangeShapeType="1"/>
          </p:cNvSpPr>
          <p:nvPr/>
        </p:nvSpPr>
        <p:spPr bwMode="auto">
          <a:xfrm>
            <a:off x="2286000" y="1828800"/>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6" name="Rectangle 18"/>
          <p:cNvSpPr>
            <a:spLocks noChangeArrowheads="1"/>
          </p:cNvSpPr>
          <p:nvPr/>
        </p:nvSpPr>
        <p:spPr bwMode="auto">
          <a:xfrm>
            <a:off x="2362200" y="1524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4D"/>
                </a:solidFill>
                <a:latin typeface="Arial"/>
              </a:rPr>
              <a:t>Add instability . . . </a:t>
            </a:r>
            <a:endParaRPr lang="en-US" sz="4400" dirty="0">
              <a:solidFill>
                <a:srgbClr val="FFFF4D"/>
              </a:solidFill>
            </a:endParaRPr>
          </a:p>
        </p:txBody>
      </p:sp>
      <p:sp>
        <p:nvSpPr>
          <p:cNvPr id="32787" name="Rectangle 19"/>
          <p:cNvSpPr>
            <a:spLocks noChangeArrowheads="1"/>
          </p:cNvSpPr>
          <p:nvPr/>
        </p:nvSpPr>
        <p:spPr bwMode="auto">
          <a:xfrm>
            <a:off x="2230587" y="4648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2000" b="1" dirty="0">
                <a:solidFill>
                  <a:srgbClr val="00AD16"/>
                </a:solidFill>
                <a:latin typeface="Arial"/>
              </a:rPr>
              <a:t>WARM, MOIST, LESS DENSE</a:t>
            </a:r>
            <a:endParaRPr lang="en-US" sz="2000" b="1" dirty="0">
              <a:solidFill>
                <a:srgbClr val="00AD16"/>
              </a:solidFill>
            </a:endParaRPr>
          </a:p>
        </p:txBody>
      </p:sp>
      <p:sp>
        <p:nvSpPr>
          <p:cNvPr id="32788" name="Rectangle 20"/>
          <p:cNvSpPr>
            <a:spLocks noChangeArrowheads="1"/>
          </p:cNvSpPr>
          <p:nvPr/>
        </p:nvSpPr>
        <p:spPr bwMode="auto">
          <a:xfrm>
            <a:off x="2191329" y="3124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2000" b="1" dirty="0">
                <a:solidFill>
                  <a:srgbClr val="BB8934"/>
                </a:solidFill>
                <a:latin typeface="Arial"/>
              </a:rPr>
              <a:t>COLD, DRY, MORE DENSE</a:t>
            </a:r>
            <a:endParaRPr lang="en-US" sz="2000" b="1" dirty="0">
              <a:solidFill>
                <a:srgbClr val="BB8934"/>
              </a:solidFill>
            </a:endParaRPr>
          </a:p>
        </p:txBody>
      </p:sp>
    </p:spTree>
    <p:extLst>
      <p:ext uri="{BB962C8B-B14F-4D97-AF65-F5344CB8AC3E}">
        <p14:creationId xmlns:p14="http://schemas.microsoft.com/office/powerpoint/2010/main" val="42357805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7"/>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00"/>
                </a:solidFill>
                <a:latin typeface="Arial"/>
              </a:rPr>
              <a:t>Convective “updraft” </a:t>
            </a:r>
            <a:r>
              <a:rPr lang="en-US" sz="3200" dirty="0">
                <a:solidFill>
                  <a:schemeClr val="bg1"/>
                </a:solidFill>
                <a:latin typeface="Arial"/>
              </a:rPr>
              <a:t>plus</a:t>
            </a:r>
            <a:r>
              <a:rPr lang="en-US" sz="3200" dirty="0">
                <a:solidFill>
                  <a:schemeClr val="tx2"/>
                </a:solidFill>
                <a:latin typeface="Arial"/>
              </a:rPr>
              <a:t> </a:t>
            </a:r>
            <a:r>
              <a:rPr lang="en-US" sz="3200" dirty="0">
                <a:solidFill>
                  <a:srgbClr val="00FDFF"/>
                </a:solidFill>
                <a:latin typeface="Arial"/>
              </a:rPr>
              <a:t>Vertical wind shear </a:t>
            </a:r>
            <a:endParaRPr lang="en-US" sz="4400" dirty="0">
              <a:solidFill>
                <a:srgbClr val="00FDFF"/>
              </a:solidFill>
            </a:endParaRPr>
          </a:p>
        </p:txBody>
      </p:sp>
      <p:pic>
        <p:nvPicPr>
          <p:cNvPr id="36884" name="Picture 20"/>
          <p:cNvPicPr>
            <a:picLocks noChangeAspect="1" noChangeArrowheads="1"/>
          </p:cNvPicPr>
          <p:nvPr/>
        </p:nvPicPr>
        <p:blipFill>
          <a:blip r:embed="rId3"/>
          <a:srcRect/>
          <a:stretch>
            <a:fillRect/>
          </a:stretch>
        </p:blipFill>
        <p:spPr bwMode="auto">
          <a:xfrm>
            <a:off x="1600200" y="990600"/>
            <a:ext cx="6096000" cy="5208588"/>
          </a:xfrm>
          <a:prstGeom prst="rect">
            <a:avLst/>
          </a:prstGeom>
          <a:noFill/>
          <a:ln w="9525">
            <a:noFill/>
            <a:miter lim="800000"/>
            <a:headEnd/>
            <a:tailEnd/>
          </a:ln>
        </p:spPr>
      </p:pic>
      <p:sp>
        <p:nvSpPr>
          <p:cNvPr id="36885" name="Rectangle 21"/>
          <p:cNvSpPr>
            <a:spLocks noChangeArrowheads="1"/>
          </p:cNvSpPr>
          <p:nvPr/>
        </p:nvSpPr>
        <p:spPr bwMode="auto">
          <a:xfrm>
            <a:off x="3276600" y="6172200"/>
            <a:ext cx="327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dirty="0">
                <a:solidFill>
                  <a:schemeClr val="bg1"/>
                </a:solidFill>
                <a:latin typeface="Arial"/>
              </a:rPr>
              <a:t>From </a:t>
            </a:r>
            <a:r>
              <a:rPr lang="en-US" sz="2000" dirty="0" err="1">
                <a:solidFill>
                  <a:schemeClr val="bg1"/>
                </a:solidFill>
                <a:latin typeface="Arial"/>
              </a:rPr>
              <a:t>MadSciTech.org</a:t>
            </a:r>
            <a:endParaRPr lang="en-US" sz="2000" dirty="0">
              <a:solidFill>
                <a:schemeClr val="bg1"/>
              </a:solidFill>
              <a:latin typeface="Arial"/>
            </a:endParaRPr>
          </a:p>
          <a:p>
            <a:pPr marL="342900" indent="-342900" eaLnBrk="1" hangingPunct="1">
              <a:spcBef>
                <a:spcPct val="20000"/>
              </a:spcBef>
            </a:pPr>
            <a:endParaRPr lang="en-US" sz="2800" dirty="0">
              <a:solidFill>
                <a:schemeClr val="bg1"/>
              </a:solidFill>
              <a:latin typeface="Arial"/>
            </a:endParaRPr>
          </a:p>
          <a:p>
            <a:pPr marL="342900" indent="-342900" eaLnBrk="1" hangingPunct="1">
              <a:spcBef>
                <a:spcPct val="20000"/>
              </a:spcBef>
            </a:pPr>
            <a:r>
              <a:rPr lang="en-US" sz="2800" dirty="0">
                <a:solidFill>
                  <a:schemeClr val="bg1"/>
                </a:solidFill>
                <a:latin typeface="Arial"/>
              </a:rPr>
              <a:t>	</a:t>
            </a:r>
          </a:p>
        </p:txBody>
      </p:sp>
    </p:spTree>
    <p:extLst>
      <p:ext uri="{BB962C8B-B14F-4D97-AF65-F5344CB8AC3E}">
        <p14:creationId xmlns:p14="http://schemas.microsoft.com/office/powerpoint/2010/main" val="16729774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772" y="0"/>
            <a:ext cx="4542312" cy="6858000"/>
          </a:xfrm>
          <a:prstGeom prst="rect">
            <a:avLst/>
          </a:prstGeom>
        </p:spPr>
      </p:pic>
      <p:sp>
        <p:nvSpPr>
          <p:cNvPr id="3" name="Title 1"/>
          <p:cNvSpPr txBox="1">
            <a:spLocks/>
          </p:cNvSpPr>
          <p:nvPr/>
        </p:nvSpPr>
        <p:spPr>
          <a:xfrm>
            <a:off x="96829" y="776897"/>
            <a:ext cx="1946163" cy="4983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Arial"/>
              </a:rPr>
              <a:t>May 27</a:t>
            </a:r>
          </a:p>
          <a:p>
            <a:r>
              <a:rPr lang="en-US" sz="2800" dirty="0" smtClean="0">
                <a:solidFill>
                  <a:srgbClr val="FFFF4D"/>
                </a:solidFill>
                <a:latin typeface="Arial"/>
              </a:rPr>
              <a:t>2014</a:t>
            </a:r>
          </a:p>
          <a:p>
            <a:r>
              <a:rPr lang="en-US" sz="2800" dirty="0" smtClean="0">
                <a:solidFill>
                  <a:srgbClr val="FFFF4D"/>
                </a:solidFill>
                <a:latin typeface="Arial"/>
              </a:rPr>
              <a:t>  </a:t>
            </a:r>
            <a:r>
              <a:rPr lang="en-US" sz="2800" dirty="0" err="1" smtClean="0">
                <a:solidFill>
                  <a:srgbClr val="FFFF4D"/>
                </a:solidFill>
                <a:latin typeface="Arial"/>
              </a:rPr>
              <a:t>CastrovilleTexas</a:t>
            </a:r>
            <a:endParaRPr lang="en-US" sz="2800" dirty="0">
              <a:solidFill>
                <a:srgbClr val="FFFF4D"/>
              </a:solidFill>
              <a:latin typeface="Arial"/>
            </a:endParaRPr>
          </a:p>
        </p:txBody>
      </p:sp>
    </p:spTree>
    <p:extLst>
      <p:ext uri="{BB962C8B-B14F-4D97-AF65-F5344CB8AC3E}">
        <p14:creationId xmlns:p14="http://schemas.microsoft.com/office/powerpoint/2010/main" val="7887687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Arial"/>
              </a:rPr>
              <a:t>May 27, 2014 – Castroville, Texas</a:t>
            </a:r>
            <a:endParaRPr lang="en-US" sz="2800" dirty="0">
              <a:solidFill>
                <a:srgbClr val="FFFF4D"/>
              </a:solidFill>
              <a:latin typeface="Arial"/>
            </a:endParaRPr>
          </a:p>
        </p:txBody>
      </p:sp>
    </p:spTree>
    <p:extLst>
      <p:ext uri="{BB962C8B-B14F-4D97-AF65-F5344CB8AC3E}">
        <p14:creationId xmlns:p14="http://schemas.microsoft.com/office/powerpoint/2010/main" val="11550225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Arial"/>
              </a:rPr>
              <a:t>May 27, 2014 – Castroville, Texas</a:t>
            </a:r>
            <a:endParaRPr lang="en-US" sz="2800" dirty="0">
              <a:solidFill>
                <a:srgbClr val="FFFF4D"/>
              </a:solidFill>
              <a:latin typeface="Arial"/>
            </a:endParaRPr>
          </a:p>
        </p:txBody>
      </p:sp>
    </p:spTree>
    <p:extLst>
      <p:ext uri="{BB962C8B-B14F-4D97-AF65-F5344CB8AC3E}">
        <p14:creationId xmlns:p14="http://schemas.microsoft.com/office/powerpoint/2010/main" val="6674269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5871483"/>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Arial"/>
              </a:rPr>
              <a:t>Photo by Mike Hollingshead</a:t>
            </a:r>
          </a:p>
          <a:p>
            <a:r>
              <a:rPr lang="en-US" sz="2800" dirty="0" smtClean="0">
                <a:solidFill>
                  <a:srgbClr val="FFFF4D"/>
                </a:solidFill>
                <a:latin typeface="Arial"/>
              </a:rPr>
              <a:t>June 13, 2004 – </a:t>
            </a:r>
            <a:r>
              <a:rPr lang="en-US" sz="2800" dirty="0" err="1" smtClean="0">
                <a:solidFill>
                  <a:srgbClr val="FFFF4D"/>
                </a:solidFill>
                <a:latin typeface="Arial"/>
              </a:rPr>
              <a:t>Alvo</a:t>
            </a:r>
            <a:r>
              <a:rPr lang="en-US" sz="2800" dirty="0" smtClean="0">
                <a:solidFill>
                  <a:srgbClr val="FFFF4D"/>
                </a:solidFill>
                <a:latin typeface="Arial"/>
              </a:rPr>
              <a:t>, Nebraska</a:t>
            </a:r>
            <a:endParaRPr lang="en-US" sz="2800" dirty="0">
              <a:solidFill>
                <a:srgbClr val="FFFF4D"/>
              </a:solidFill>
              <a:latin typeface="Arial"/>
            </a:endParaRPr>
          </a:p>
        </p:txBody>
      </p:sp>
      <p:pic>
        <p:nvPicPr>
          <p:cNvPr id="4" name="Picture 3"/>
          <p:cNvPicPr>
            <a:picLocks noChangeAspect="1"/>
          </p:cNvPicPr>
          <p:nvPr/>
        </p:nvPicPr>
        <p:blipFill>
          <a:blip r:embed="rId2"/>
          <a:stretch>
            <a:fillRect/>
          </a:stretch>
        </p:blipFill>
        <p:spPr>
          <a:xfrm>
            <a:off x="533399" y="228600"/>
            <a:ext cx="8118993" cy="5410201"/>
          </a:xfrm>
          <a:prstGeom prst="rect">
            <a:avLst/>
          </a:prstGeom>
        </p:spPr>
      </p:pic>
    </p:spTree>
    <p:extLst>
      <p:ext uri="{BB962C8B-B14F-4D97-AF65-F5344CB8AC3E}">
        <p14:creationId xmlns:p14="http://schemas.microsoft.com/office/powerpoint/2010/main" val="22960467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7565"/>
            <a:ext cx="8989367" cy="805332"/>
          </a:xfrm>
        </p:spPr>
        <p:txBody>
          <a:bodyPr>
            <a:normAutofit fontScale="90000"/>
          </a:bodyPr>
          <a:lstStyle/>
          <a:p>
            <a:r>
              <a:rPr lang="en-US" sz="2800" b="1" dirty="0" err="1" smtClean="0">
                <a:solidFill>
                  <a:srgbClr val="FFFF4D"/>
                </a:solidFill>
                <a:effectLst>
                  <a:outerShdw blurRad="50800" dist="38100" dir="2700000" algn="tl" rotWithShape="0">
                    <a:srgbClr val="000000">
                      <a:alpha val="43000"/>
                    </a:srgbClr>
                  </a:outerShdw>
                </a:effectLst>
                <a:latin typeface="Arial"/>
              </a:rPr>
              <a:t>Duanesburg</a:t>
            </a:r>
            <a:r>
              <a:rPr lang="en-US" sz="2800" b="1" dirty="0" smtClean="0">
                <a:solidFill>
                  <a:srgbClr val="FFFF4D"/>
                </a:solidFill>
                <a:effectLst>
                  <a:outerShdw blurRad="50800" dist="38100" dir="2700000" algn="tl" rotWithShape="0">
                    <a:srgbClr val="000000">
                      <a:alpha val="43000"/>
                    </a:srgbClr>
                  </a:outerShdw>
                </a:effectLst>
                <a:latin typeface="Arial"/>
              </a:rPr>
              <a:t> EF-3 Tornado</a:t>
            </a:r>
            <a:br>
              <a:rPr lang="en-US" sz="2800" b="1" dirty="0" smtClean="0">
                <a:solidFill>
                  <a:srgbClr val="FFFF4D"/>
                </a:solidFill>
                <a:effectLst>
                  <a:outerShdw blurRad="50800" dist="38100" dir="2700000" algn="tl" rotWithShape="0">
                    <a:srgbClr val="000000">
                      <a:alpha val="43000"/>
                    </a:srgbClr>
                  </a:outerShdw>
                </a:effectLst>
                <a:latin typeface="Arial"/>
              </a:rPr>
            </a:br>
            <a:r>
              <a:rPr lang="en-US" sz="2800" b="1" dirty="0" smtClean="0">
                <a:solidFill>
                  <a:srgbClr val="00F6FF"/>
                </a:solidFill>
                <a:effectLst>
                  <a:outerShdw blurRad="50800" dist="38100" dir="2700000" algn="tl" rotWithShape="0">
                    <a:srgbClr val="000000">
                      <a:alpha val="43000"/>
                    </a:srgbClr>
                  </a:outerShdw>
                </a:effectLst>
                <a:latin typeface="Arial"/>
              </a:rPr>
              <a:t>May 22, 2014</a:t>
            </a:r>
            <a:endParaRPr lang="en-US" sz="2800" b="1" dirty="0">
              <a:solidFill>
                <a:srgbClr val="FFFF4D"/>
              </a:solidFill>
              <a:effectLst>
                <a:outerShdw blurRad="50800" dist="38100" dir="2700000" algn="tl" rotWithShape="0">
                  <a:srgbClr val="000000">
                    <a:alpha val="43000"/>
                  </a:srgbClr>
                </a:outerShdw>
              </a:effectLst>
              <a:latin typeface="Arial"/>
            </a:endParaRPr>
          </a:p>
        </p:txBody>
      </p:sp>
      <p:pic>
        <p:nvPicPr>
          <p:cNvPr id="3" name="Picture 2" descr="I88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24" y="972154"/>
            <a:ext cx="7447691" cy="5585769"/>
          </a:xfrm>
          <a:prstGeom prst="rect">
            <a:avLst/>
          </a:prstGeom>
        </p:spPr>
      </p:pic>
      <p:sp>
        <p:nvSpPr>
          <p:cNvPr id="4" name="TextBox 3"/>
          <p:cNvSpPr txBox="1"/>
          <p:nvPr/>
        </p:nvSpPr>
        <p:spPr>
          <a:xfrm>
            <a:off x="5367042" y="6075625"/>
            <a:ext cx="2754540" cy="369332"/>
          </a:xfrm>
          <a:prstGeom prst="rect">
            <a:avLst/>
          </a:prstGeom>
          <a:noFill/>
        </p:spPr>
        <p:txBody>
          <a:bodyPr wrap="square" rtlCol="0">
            <a:spAutoFit/>
          </a:bodyPr>
          <a:lstStyle/>
          <a:p>
            <a:pPr algn="r"/>
            <a:r>
              <a:rPr lang="en-US" b="1" dirty="0" smtClean="0">
                <a:solidFill>
                  <a:schemeClr val="bg1">
                    <a:lumMod val="95000"/>
                  </a:schemeClr>
                </a:solidFill>
                <a:latin typeface="Arial"/>
                <a:cs typeface="Arial"/>
              </a:rPr>
              <a:t>Photo by Craig </a:t>
            </a:r>
            <a:r>
              <a:rPr lang="en-US" b="1" dirty="0" err="1" smtClean="0">
                <a:solidFill>
                  <a:schemeClr val="bg1">
                    <a:lumMod val="95000"/>
                  </a:schemeClr>
                </a:solidFill>
                <a:latin typeface="Arial"/>
                <a:cs typeface="Arial"/>
              </a:rPr>
              <a:t>Duesler</a:t>
            </a:r>
            <a:endParaRPr lang="en-US" b="1" dirty="0">
              <a:solidFill>
                <a:schemeClr val="bg1">
                  <a:lumMod val="95000"/>
                </a:schemeClr>
              </a:solidFill>
              <a:latin typeface="Arial"/>
              <a:cs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7565"/>
            <a:ext cx="8989367" cy="805332"/>
          </a:xfrm>
        </p:spPr>
        <p:txBody>
          <a:bodyPr>
            <a:normAutofit fontScale="90000"/>
          </a:bodyPr>
          <a:lstStyle/>
          <a:p>
            <a:r>
              <a:rPr lang="en-US" sz="2800" b="1" dirty="0" err="1" smtClean="0">
                <a:solidFill>
                  <a:srgbClr val="FFFF4D"/>
                </a:solidFill>
                <a:effectLst>
                  <a:outerShdw blurRad="50800" dist="38100" dir="2700000" algn="tl" rotWithShape="0">
                    <a:srgbClr val="000000">
                      <a:alpha val="43000"/>
                    </a:srgbClr>
                  </a:outerShdw>
                </a:effectLst>
                <a:latin typeface="Arial"/>
              </a:rPr>
              <a:t>Duanesburg</a:t>
            </a:r>
            <a:r>
              <a:rPr lang="en-US" sz="2800" b="1" dirty="0" smtClean="0">
                <a:solidFill>
                  <a:srgbClr val="FFFF4D"/>
                </a:solidFill>
                <a:effectLst>
                  <a:outerShdw blurRad="50800" dist="38100" dir="2700000" algn="tl" rotWithShape="0">
                    <a:srgbClr val="000000">
                      <a:alpha val="43000"/>
                    </a:srgbClr>
                  </a:outerShdw>
                </a:effectLst>
                <a:latin typeface="Arial"/>
              </a:rPr>
              <a:t> EF-3 Tornado</a:t>
            </a:r>
            <a:br>
              <a:rPr lang="en-US" sz="2800" b="1" dirty="0" smtClean="0">
                <a:solidFill>
                  <a:srgbClr val="FFFF4D"/>
                </a:solidFill>
                <a:effectLst>
                  <a:outerShdw blurRad="50800" dist="38100" dir="2700000" algn="tl" rotWithShape="0">
                    <a:srgbClr val="000000">
                      <a:alpha val="43000"/>
                    </a:srgbClr>
                  </a:outerShdw>
                </a:effectLst>
                <a:latin typeface="Arial"/>
              </a:rPr>
            </a:br>
            <a:r>
              <a:rPr lang="en-US" sz="2800" b="1" dirty="0" smtClean="0">
                <a:solidFill>
                  <a:srgbClr val="00F6FF"/>
                </a:solidFill>
                <a:effectLst>
                  <a:outerShdw blurRad="50800" dist="38100" dir="2700000" algn="tl" rotWithShape="0">
                    <a:srgbClr val="000000">
                      <a:alpha val="43000"/>
                    </a:srgbClr>
                  </a:outerShdw>
                </a:effectLst>
                <a:latin typeface="Arial"/>
              </a:rPr>
              <a:t>May 22, 2014</a:t>
            </a:r>
            <a:endParaRPr lang="en-US" sz="2800" b="1" dirty="0">
              <a:solidFill>
                <a:srgbClr val="FFFF4D"/>
              </a:solidFill>
              <a:effectLst>
                <a:outerShdw blurRad="50800" dist="38100" dir="2700000" algn="tl" rotWithShape="0">
                  <a:srgbClr val="000000">
                    <a:alpha val="43000"/>
                  </a:srgbClr>
                </a:outerShdw>
              </a:effectLst>
              <a:latin typeface="Arial"/>
            </a:endParaRPr>
          </a:p>
        </p:txBody>
      </p:sp>
      <p:pic>
        <p:nvPicPr>
          <p:cNvPr id="3" name="Picture 2" descr="GiantHail_Amsterdam.jpg"/>
          <p:cNvPicPr>
            <a:picLocks noChangeAspect="1"/>
          </p:cNvPicPr>
          <p:nvPr/>
        </p:nvPicPr>
        <p:blipFill rotWithShape="1">
          <a:blip r:embed="rId2">
            <a:extLst>
              <a:ext uri="{28A0092B-C50C-407E-A947-70E740481C1C}">
                <a14:useLocalDpi xmlns:a14="http://schemas.microsoft.com/office/drawing/2010/main" val="0"/>
              </a:ext>
            </a:extLst>
          </a:blip>
          <a:srcRect t="16927"/>
          <a:stretch/>
        </p:blipFill>
        <p:spPr>
          <a:xfrm>
            <a:off x="540938" y="979995"/>
            <a:ext cx="4260721" cy="2500944"/>
          </a:xfrm>
          <a:prstGeom prst="rect">
            <a:avLst/>
          </a:prstGeom>
        </p:spPr>
      </p:pic>
      <p:pic>
        <p:nvPicPr>
          <p:cNvPr id="4" name="Picture 3" descr="Hail5.jpg"/>
          <p:cNvPicPr>
            <a:picLocks noChangeAspect="1"/>
          </p:cNvPicPr>
          <p:nvPr/>
        </p:nvPicPr>
        <p:blipFill rotWithShape="1">
          <a:blip r:embed="rId3">
            <a:extLst>
              <a:ext uri="{28A0092B-C50C-407E-A947-70E740481C1C}">
                <a14:useLocalDpi xmlns:a14="http://schemas.microsoft.com/office/drawing/2010/main" val="0"/>
              </a:ext>
            </a:extLst>
          </a:blip>
          <a:srcRect r="2755"/>
          <a:stretch/>
        </p:blipFill>
        <p:spPr>
          <a:xfrm>
            <a:off x="4801659" y="979995"/>
            <a:ext cx="3935517" cy="2276448"/>
          </a:xfrm>
          <a:prstGeom prst="rect">
            <a:avLst/>
          </a:prstGeom>
        </p:spPr>
      </p:pic>
      <p:pic>
        <p:nvPicPr>
          <p:cNvPr id="5" name="Picture 4" descr="unnamed.jpg"/>
          <p:cNvPicPr>
            <a:picLocks noChangeAspect="1"/>
          </p:cNvPicPr>
          <p:nvPr/>
        </p:nvPicPr>
        <p:blipFill rotWithShape="1">
          <a:blip r:embed="rId4">
            <a:extLst>
              <a:ext uri="{28A0092B-C50C-407E-A947-70E740481C1C}">
                <a14:useLocalDpi xmlns:a14="http://schemas.microsoft.com/office/drawing/2010/main" val="0"/>
              </a:ext>
            </a:extLst>
          </a:blip>
          <a:srcRect t="6016"/>
          <a:stretch/>
        </p:blipFill>
        <p:spPr>
          <a:xfrm>
            <a:off x="540938" y="3193723"/>
            <a:ext cx="5371947" cy="3344799"/>
          </a:xfrm>
          <a:prstGeom prst="rect">
            <a:avLst/>
          </a:prstGeom>
        </p:spPr>
      </p:pic>
      <p:pic>
        <p:nvPicPr>
          <p:cNvPr id="6" name="Picture 5" descr="unnamed.jpg"/>
          <p:cNvPicPr>
            <a:picLocks noChangeAspect="1"/>
          </p:cNvPicPr>
          <p:nvPr/>
        </p:nvPicPr>
        <p:blipFill rotWithShape="1">
          <a:blip r:embed="rId5">
            <a:extLst>
              <a:ext uri="{28A0092B-C50C-407E-A947-70E740481C1C}">
                <a14:useLocalDpi xmlns:a14="http://schemas.microsoft.com/office/drawing/2010/main" val="0"/>
              </a:ext>
            </a:extLst>
          </a:blip>
          <a:srcRect r="42991"/>
          <a:stretch/>
        </p:blipFill>
        <p:spPr>
          <a:xfrm>
            <a:off x="5912886" y="3256443"/>
            <a:ext cx="2824290" cy="3282079"/>
          </a:xfrm>
          <a:prstGeom prst="rect">
            <a:avLst/>
          </a:prstGeom>
        </p:spPr>
      </p:pic>
      <p:sp>
        <p:nvSpPr>
          <p:cNvPr id="7" name="TextBox 6"/>
          <p:cNvSpPr txBox="1"/>
          <p:nvPr/>
        </p:nvSpPr>
        <p:spPr>
          <a:xfrm>
            <a:off x="4535615" y="6075625"/>
            <a:ext cx="2754540" cy="369332"/>
          </a:xfrm>
          <a:prstGeom prst="rect">
            <a:avLst/>
          </a:prstGeom>
          <a:noFill/>
        </p:spPr>
        <p:txBody>
          <a:bodyPr wrap="square" rtlCol="0">
            <a:spAutoFit/>
          </a:bodyPr>
          <a:lstStyle/>
          <a:p>
            <a:pPr algn="r"/>
            <a:r>
              <a:rPr lang="en-US" b="1" dirty="0" smtClean="0">
                <a:solidFill>
                  <a:schemeClr val="bg1">
                    <a:lumMod val="95000"/>
                  </a:schemeClr>
                </a:solidFill>
                <a:latin typeface="Arial"/>
                <a:cs typeface="Arial"/>
              </a:rPr>
              <a:t>Photos by Ross Lazear</a:t>
            </a:r>
            <a:endParaRPr lang="en-US" b="1" dirty="0">
              <a:solidFill>
                <a:schemeClr val="bg1">
                  <a:lumMod val="95000"/>
                </a:schemeClr>
              </a:solidFill>
              <a:latin typeface="Arial"/>
              <a:cs typeface="Arial"/>
            </a:endParaRPr>
          </a:p>
        </p:txBody>
      </p:sp>
      <p:sp>
        <p:nvSpPr>
          <p:cNvPr id="8" name="TextBox 7"/>
          <p:cNvSpPr txBox="1"/>
          <p:nvPr/>
        </p:nvSpPr>
        <p:spPr>
          <a:xfrm>
            <a:off x="4888822" y="1058054"/>
            <a:ext cx="2754540" cy="369332"/>
          </a:xfrm>
          <a:prstGeom prst="rect">
            <a:avLst/>
          </a:prstGeom>
          <a:noFill/>
        </p:spPr>
        <p:txBody>
          <a:bodyPr wrap="square" rtlCol="0">
            <a:spAutoFit/>
          </a:bodyPr>
          <a:lstStyle/>
          <a:p>
            <a:pPr algn="r"/>
            <a:r>
              <a:rPr lang="en-US" b="1" dirty="0" smtClean="0">
                <a:solidFill>
                  <a:schemeClr val="bg1">
                    <a:lumMod val="95000"/>
                  </a:schemeClr>
                </a:solidFill>
                <a:latin typeface="Arial"/>
                <a:cs typeface="Arial"/>
              </a:rPr>
              <a:t>Photo by Rich </a:t>
            </a:r>
            <a:r>
              <a:rPr lang="en-US" b="1" dirty="0" err="1" smtClean="0">
                <a:solidFill>
                  <a:schemeClr val="bg1">
                    <a:lumMod val="95000"/>
                  </a:schemeClr>
                </a:solidFill>
                <a:latin typeface="Arial"/>
                <a:cs typeface="Arial"/>
              </a:rPr>
              <a:t>Iwanski</a:t>
            </a:r>
            <a:endParaRPr lang="en-US" b="1" dirty="0">
              <a:solidFill>
                <a:schemeClr val="bg1">
                  <a:lumMod val="95000"/>
                </a:schemeClr>
              </a:solidFill>
              <a:latin typeface="Arial"/>
              <a:cs typeface="Arial"/>
            </a:endParaRPr>
          </a:p>
        </p:txBody>
      </p:sp>
      <p:sp>
        <p:nvSpPr>
          <p:cNvPr id="9" name="TextBox 8"/>
          <p:cNvSpPr txBox="1"/>
          <p:nvPr/>
        </p:nvSpPr>
        <p:spPr>
          <a:xfrm>
            <a:off x="1434660" y="2728174"/>
            <a:ext cx="3301116" cy="369332"/>
          </a:xfrm>
          <a:prstGeom prst="rect">
            <a:avLst/>
          </a:prstGeom>
          <a:noFill/>
        </p:spPr>
        <p:txBody>
          <a:bodyPr wrap="square" rtlCol="0">
            <a:spAutoFit/>
          </a:bodyPr>
          <a:lstStyle/>
          <a:p>
            <a:pPr algn="r"/>
            <a:r>
              <a:rPr lang="en-US" b="1" dirty="0" smtClean="0">
                <a:solidFill>
                  <a:schemeClr val="bg1">
                    <a:lumMod val="95000"/>
                  </a:schemeClr>
                </a:solidFill>
                <a:latin typeface="Arial"/>
                <a:cs typeface="Arial"/>
              </a:rPr>
              <a:t>Photo by Mike Robinson</a:t>
            </a:r>
            <a:endParaRPr lang="en-US" b="1" dirty="0">
              <a:solidFill>
                <a:schemeClr val="bg1">
                  <a:lumMod val="95000"/>
                </a:schemeClr>
              </a:solidFill>
              <a:latin typeface="Arial"/>
              <a:cs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srcRect/>
          <a:stretch>
            <a:fillRect/>
          </a:stretch>
        </p:blipFill>
        <p:spPr bwMode="auto">
          <a:xfrm>
            <a:off x="0" y="504660"/>
            <a:ext cx="9144000" cy="5830886"/>
          </a:xfrm>
          <a:prstGeom prst="rect">
            <a:avLst/>
          </a:prstGeom>
          <a:noFill/>
          <a:ln w="9525">
            <a:noFill/>
            <a:miter lim="800000"/>
            <a:headEnd/>
            <a:tailEnd/>
          </a:ln>
        </p:spPr>
      </p:pic>
    </p:spTree>
    <p:extLst>
      <p:ext uri="{BB962C8B-B14F-4D97-AF65-F5344CB8AC3E}">
        <p14:creationId xmlns:p14="http://schemas.microsoft.com/office/powerpoint/2010/main" val="28196812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 y="484632"/>
            <a:ext cx="8316086" cy="6376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6"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22380102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000" y="484632"/>
            <a:ext cx="8316086" cy="6376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19560287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1" b="1"/>
          <a:stretch/>
        </p:blipFill>
        <p:spPr bwMode="auto">
          <a:xfrm>
            <a:off x="381000" y="484632"/>
            <a:ext cx="8316086" cy="63838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40021419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3"/>
          <a:stretch/>
        </p:blipFill>
        <p:spPr bwMode="auto">
          <a:xfrm>
            <a:off x="381000" y="484632"/>
            <a:ext cx="8316086" cy="6391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37435051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27"/>
          <a:stretch/>
        </p:blipFill>
        <p:spPr bwMode="auto">
          <a:xfrm>
            <a:off x="381000" y="484632"/>
            <a:ext cx="8316086" cy="63553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9859550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451"/>
          <a:stretch/>
        </p:blipFill>
        <p:spPr bwMode="auto">
          <a:xfrm>
            <a:off x="381000" y="398392"/>
            <a:ext cx="8316086" cy="64685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28594506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3" b="-1"/>
          <a:stretch/>
        </p:blipFill>
        <p:spPr bwMode="auto">
          <a:xfrm>
            <a:off x="381000" y="484632"/>
            <a:ext cx="8316086" cy="6391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23644770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37" b="1"/>
          <a:stretch/>
        </p:blipFill>
        <p:spPr bwMode="auto">
          <a:xfrm>
            <a:off x="381000" y="453272"/>
            <a:ext cx="8316086" cy="6354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6"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1048176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40" b="1"/>
          <a:stretch/>
        </p:blipFill>
        <p:spPr bwMode="auto">
          <a:xfrm>
            <a:off x="381000" y="390552"/>
            <a:ext cx="8316086" cy="65125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
        <p:nvSpPr>
          <p:cNvPr id="5"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Arial"/>
              </a:rPr>
              <a:t>Schenectady</a:t>
            </a:r>
            <a:endParaRPr lang="en-US" sz="1800" dirty="0">
              <a:solidFill>
                <a:srgbClr val="FFFF4D"/>
              </a:solidFill>
              <a:latin typeface="Arial"/>
            </a:endParaRPr>
          </a:p>
        </p:txBody>
      </p:sp>
    </p:spTree>
    <p:extLst>
      <p:ext uri="{BB962C8B-B14F-4D97-AF65-F5344CB8AC3E}">
        <p14:creationId xmlns:p14="http://schemas.microsoft.com/office/powerpoint/2010/main" val="3330862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srcRect l="-17297" t="35073" r="11416" b="34042"/>
          <a:stretch/>
        </p:blipFill>
        <p:spPr bwMode="auto">
          <a:xfrm>
            <a:off x="-862283" y="605264"/>
            <a:ext cx="9527544" cy="6252736"/>
          </a:xfrm>
          <a:prstGeom prst="rect">
            <a:avLst/>
          </a:prstGeom>
          <a:noFill/>
          <a:ln w="9525">
            <a:noFill/>
            <a:miter lim="800000"/>
            <a:headEnd/>
            <a:tailEnd/>
          </a:ln>
        </p:spPr>
      </p:pic>
      <p:sp>
        <p:nvSpPr>
          <p:cNvPr id="6" name="Rectangle 5"/>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Arial"/>
              </a:rPr>
              <a:t>Duanesburg</a:t>
            </a:r>
            <a:r>
              <a:rPr lang="en-US" sz="2400" b="1" dirty="0" smtClean="0">
                <a:solidFill>
                  <a:srgbClr val="FFFF4D"/>
                </a:solidFill>
                <a:effectLst>
                  <a:outerShdw blurRad="50800" dist="38100" dir="2700000" algn="tl" rotWithShape="0">
                    <a:srgbClr val="000000">
                      <a:alpha val="43000"/>
                    </a:srgbClr>
                  </a:outerShdw>
                </a:effectLst>
                <a:latin typeface="Arial"/>
              </a:rPr>
              <a:t>, NY Tornado</a:t>
            </a:r>
            <a:r>
              <a:rPr lang="en-US" sz="2400" b="1" dirty="0">
                <a:solidFill>
                  <a:srgbClr val="FFFF4D"/>
                </a:solidFill>
                <a:effectLst>
                  <a:outerShdw blurRad="50800" dist="38100" dir="2700000" algn="tl" rotWithShape="0">
                    <a:srgbClr val="000000">
                      <a:alpha val="43000"/>
                    </a:srgbClr>
                  </a:outerShdw>
                </a:effectLst>
                <a:latin typeface="Arial"/>
              </a:rPr>
              <a:t/>
            </a:r>
            <a:br>
              <a:rPr lang="en-US" sz="2400" b="1" dirty="0">
                <a:solidFill>
                  <a:srgbClr val="FFFF4D"/>
                </a:solidFill>
                <a:effectLst>
                  <a:outerShdw blurRad="50800" dist="38100" dir="2700000" algn="tl" rotWithShape="0">
                    <a:srgbClr val="000000">
                      <a:alpha val="43000"/>
                    </a:srgbClr>
                  </a:outerShdw>
                </a:effectLst>
                <a:latin typeface="Arial"/>
              </a:rPr>
            </a:br>
            <a:endParaRPr lang="en-US" sz="2400" dirty="0"/>
          </a:p>
        </p:txBody>
      </p:sp>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0919" y="283222"/>
            <a:ext cx="8659481"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Recent Major </a:t>
            </a:r>
            <a:r>
              <a:rPr lang="en-US" sz="2800" b="1" dirty="0">
                <a:solidFill>
                  <a:srgbClr val="FFFF4D"/>
                </a:solidFill>
                <a:effectLst>
                  <a:outerShdw blurRad="50800" dist="38100" dir="2700000" algn="tl" rotWithShape="0">
                    <a:srgbClr val="000000">
                      <a:alpha val="43000"/>
                    </a:srgbClr>
                  </a:outerShdw>
                </a:effectLst>
                <a:latin typeface="Arial"/>
              </a:rPr>
              <a:t>T</a:t>
            </a:r>
            <a:r>
              <a:rPr lang="en-US" sz="2800" b="1" dirty="0" smtClean="0">
                <a:solidFill>
                  <a:srgbClr val="FFFF4D"/>
                </a:solidFill>
                <a:effectLst>
                  <a:outerShdw blurRad="50800" dist="38100" dir="2700000" algn="tl" rotWithShape="0">
                    <a:srgbClr val="000000">
                      <a:alpha val="43000"/>
                    </a:srgbClr>
                  </a:outerShdw>
                </a:effectLst>
                <a:latin typeface="Arial"/>
              </a:rPr>
              <a:t>ornadoes in the Northeast</a:t>
            </a:r>
            <a:endParaRPr lang="en-US" sz="2800" b="1" dirty="0">
              <a:solidFill>
                <a:srgbClr val="FFFF4D"/>
              </a:solidFill>
              <a:effectLst>
                <a:outerShdw blurRad="50800" dist="38100" dir="2700000" algn="tl" rotWithShape="0">
                  <a:srgbClr val="000000">
                    <a:alpha val="43000"/>
                  </a:srgbClr>
                </a:outerShdw>
              </a:effectLst>
              <a:latin typeface="Arial"/>
            </a:endParaRPr>
          </a:p>
        </p:txBody>
      </p:sp>
      <p:sp>
        <p:nvSpPr>
          <p:cNvPr id="5" name="Title 1"/>
          <p:cNvSpPr txBox="1">
            <a:spLocks/>
          </p:cNvSpPr>
          <p:nvPr/>
        </p:nvSpPr>
        <p:spPr>
          <a:xfrm>
            <a:off x="478333" y="1599841"/>
            <a:ext cx="8132267" cy="50551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F6FF"/>
                </a:solidFill>
                <a:effectLst>
                  <a:outerShdw blurRad="50800" dist="38100" dir="2700000" algn="tl" rotWithShape="0">
                    <a:srgbClr val="000000">
                      <a:alpha val="43000"/>
                    </a:srgbClr>
                  </a:outerShdw>
                </a:effectLst>
                <a:latin typeface="Arial"/>
              </a:rPr>
              <a:t>• Great Barrington, MA – May 29, 1995</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00F6FF"/>
                </a:solidFill>
                <a:effectLst>
                  <a:outerShdw blurRad="50800" dist="38100" dir="2700000" algn="tl" rotWithShape="0">
                    <a:srgbClr val="000000">
                      <a:alpha val="43000"/>
                    </a:srgbClr>
                  </a:outerShdw>
                </a:effectLst>
                <a:latin typeface="Arial"/>
              </a:rPr>
              <a:t>• Mechanicville, NY – May 31, 1998</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00F6FF"/>
                </a:solidFill>
                <a:effectLst>
                  <a:outerShdw blurRad="50800" dist="38100" dir="2700000" algn="tl" rotWithShape="0">
                    <a:srgbClr val="000000">
                      <a:alpha val="43000"/>
                    </a:srgbClr>
                  </a:outerShdw>
                </a:effectLst>
                <a:latin typeface="Arial"/>
              </a:rPr>
              <a:t>• Springfield, MA – June 1, 2011</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00F6FF"/>
                </a:solidFill>
                <a:effectLst>
                  <a:outerShdw blurRad="50800" dist="38100" dir="2700000" algn="tl" rotWithShape="0">
                    <a:srgbClr val="000000">
                      <a:alpha val="43000"/>
                    </a:srgbClr>
                  </a:outerShdw>
                </a:effectLst>
                <a:latin typeface="Arial"/>
              </a:rPr>
              <a:t>• </a:t>
            </a:r>
            <a:r>
              <a:rPr lang="en-US" sz="3200" b="1" dirty="0" err="1" smtClean="0">
                <a:solidFill>
                  <a:srgbClr val="00F6FF"/>
                </a:solidFill>
                <a:effectLst>
                  <a:outerShdw blurRad="50800" dist="38100" dir="2700000" algn="tl" rotWithShape="0">
                    <a:srgbClr val="000000">
                      <a:alpha val="43000"/>
                    </a:srgbClr>
                  </a:outerShdw>
                </a:effectLst>
                <a:latin typeface="Arial"/>
              </a:rPr>
              <a:t>Duanesburg</a:t>
            </a:r>
            <a:r>
              <a:rPr lang="en-US" sz="3200" b="1" dirty="0" smtClean="0">
                <a:solidFill>
                  <a:srgbClr val="00F6FF"/>
                </a:solidFill>
                <a:effectLst>
                  <a:outerShdw blurRad="50800" dist="38100" dir="2700000" algn="tl" rotWithShape="0">
                    <a:srgbClr val="000000">
                      <a:alpha val="43000"/>
                    </a:srgbClr>
                  </a:outerShdw>
                </a:effectLst>
                <a:latin typeface="Arial"/>
              </a:rPr>
              <a:t>, NY – May 22, 2014</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00F6FF"/>
                </a:solidFill>
                <a:effectLst>
                  <a:outerShdw blurRad="50800" dist="38100" dir="2700000" algn="tl" rotWithShape="0">
                    <a:srgbClr val="000000">
                      <a:alpha val="43000"/>
                    </a:srgbClr>
                  </a:outerShdw>
                </a:effectLst>
                <a:latin typeface="Arial"/>
              </a:rPr>
              <a:t>• Smithfield, NY – July 8, 2014</a:t>
            </a:r>
          </a:p>
          <a:p>
            <a:endParaRPr lang="en-US" sz="3200" b="1" dirty="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28196812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763" y="0"/>
            <a:ext cx="9005557" cy="6858000"/>
            <a:chOff x="96763" y="-1"/>
            <a:chExt cx="9005557" cy="6858000"/>
          </a:xfrm>
        </p:grpSpPr>
        <p:pic>
          <p:nvPicPr>
            <p:cNvPr id="4" name="Picture 3" descr="duanesburg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3" y="-1"/>
              <a:ext cx="9005557" cy="6858000"/>
            </a:xfrm>
            <a:prstGeom prst="rect">
              <a:avLst/>
            </a:prstGeom>
          </p:spPr>
        </p:pic>
        <p:sp>
          <p:nvSpPr>
            <p:cNvPr id="8" name="Oval 7"/>
            <p:cNvSpPr/>
            <p:nvPr/>
          </p:nvSpPr>
          <p:spPr>
            <a:xfrm flipV="1">
              <a:off x="6247394" y="6016753"/>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86994" y="5784981"/>
              <a:ext cx="828810" cy="369332"/>
            </a:xfrm>
            <a:prstGeom prst="rect">
              <a:avLst/>
            </a:prstGeom>
            <a:noFill/>
          </p:spPr>
          <p:txBody>
            <a:bodyPr wrap="none" rtlCol="0">
              <a:spAutoFit/>
            </a:bodyPr>
            <a:lstStyle/>
            <a:p>
              <a:r>
                <a:rPr lang="en-US" dirty="0" smtClean="0">
                  <a:ln w="3175" cmpd="sng">
                    <a:noFill/>
                  </a:ln>
                  <a:solidFill>
                    <a:srgbClr val="FFFF00"/>
                  </a:solidFill>
                </a:rPr>
                <a:t>Albany</a:t>
              </a:r>
              <a:endParaRPr lang="en-US" dirty="0">
                <a:ln w="3175" cmpd="sng">
                  <a:noFill/>
                </a:ln>
                <a:solidFill>
                  <a:srgbClr val="FFFF00"/>
                </a:solidFill>
              </a:endParaRPr>
            </a:p>
          </p:txBody>
        </p:sp>
        <p:sp>
          <p:nvSpPr>
            <p:cNvPr id="10" name="Oval 9"/>
            <p:cNvSpPr/>
            <p:nvPr/>
          </p:nvSpPr>
          <p:spPr>
            <a:xfrm flipV="1">
              <a:off x="4609658" y="5496963"/>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56355" y="5331391"/>
              <a:ext cx="1316624" cy="369332"/>
            </a:xfrm>
            <a:prstGeom prst="rect">
              <a:avLst/>
            </a:prstGeom>
            <a:noFill/>
          </p:spPr>
          <p:txBody>
            <a:bodyPr wrap="none" rtlCol="0">
              <a:spAutoFit/>
            </a:bodyPr>
            <a:lstStyle/>
            <a:p>
              <a:r>
                <a:rPr lang="en-US" dirty="0" err="1" smtClean="0">
                  <a:ln w="3175" cmpd="sng">
                    <a:noFill/>
                  </a:ln>
                  <a:solidFill>
                    <a:srgbClr val="FFFF00"/>
                  </a:solidFill>
                </a:rPr>
                <a:t>Duanesburg</a:t>
              </a:r>
              <a:endParaRPr lang="en-US" dirty="0">
                <a:ln w="3175" cmpd="sng">
                  <a:noFill/>
                </a:ln>
                <a:solidFill>
                  <a:srgbClr val="FFFF00"/>
                </a:solidFill>
              </a:endParaRPr>
            </a:p>
          </p:txBody>
        </p:sp>
        <p:sp>
          <p:nvSpPr>
            <p:cNvPr id="12" name="Oval 11"/>
            <p:cNvSpPr/>
            <p:nvPr/>
          </p:nvSpPr>
          <p:spPr>
            <a:xfrm flipV="1">
              <a:off x="4307413" y="4402262"/>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316053" y="4373888"/>
              <a:ext cx="1281796" cy="369332"/>
            </a:xfrm>
            <a:prstGeom prst="rect">
              <a:avLst/>
            </a:prstGeom>
            <a:noFill/>
          </p:spPr>
          <p:txBody>
            <a:bodyPr wrap="none" rtlCol="0">
              <a:spAutoFit/>
            </a:bodyPr>
            <a:lstStyle/>
            <a:p>
              <a:r>
                <a:rPr lang="en-US" dirty="0" smtClean="0">
                  <a:ln w="3175" cmpd="sng">
                    <a:noFill/>
                  </a:ln>
                  <a:solidFill>
                    <a:srgbClr val="FFFF00"/>
                  </a:solidFill>
                </a:rPr>
                <a:t>Amsterdam</a:t>
              </a:r>
              <a:endParaRPr lang="en-US" dirty="0">
                <a:ln w="3175" cmpd="sng">
                  <a:noFill/>
                </a:ln>
                <a:solidFill>
                  <a:srgbClr val="FFFF00"/>
                </a:solidFill>
              </a:endParaRPr>
            </a:p>
          </p:txBody>
        </p:sp>
        <p:sp>
          <p:nvSpPr>
            <p:cNvPr id="15" name="TextBox 14"/>
            <p:cNvSpPr txBox="1"/>
            <p:nvPr/>
          </p:nvSpPr>
          <p:spPr>
            <a:xfrm>
              <a:off x="2577438" y="363226"/>
              <a:ext cx="760733" cy="369332"/>
            </a:xfrm>
            <a:prstGeom prst="rect">
              <a:avLst/>
            </a:prstGeom>
            <a:noFill/>
          </p:spPr>
          <p:txBody>
            <a:bodyPr wrap="none" rtlCol="0">
              <a:spAutoFit/>
            </a:bodyPr>
            <a:lstStyle/>
            <a:p>
              <a:r>
                <a:rPr lang="en-US" b="1" dirty="0" smtClean="0">
                  <a:solidFill>
                    <a:srgbClr val="FFFFFF"/>
                  </a:solidFill>
                </a:rPr>
                <a:t>1528Z</a:t>
              </a:r>
              <a:endParaRPr lang="en-US" b="1" dirty="0">
                <a:solidFill>
                  <a:srgbClr val="FFFFFF"/>
                </a:solidFill>
              </a:endParaRPr>
            </a:p>
          </p:txBody>
        </p:sp>
        <p:sp>
          <p:nvSpPr>
            <p:cNvPr id="16" name="TextBox 15"/>
            <p:cNvSpPr txBox="1"/>
            <p:nvPr/>
          </p:nvSpPr>
          <p:spPr>
            <a:xfrm>
              <a:off x="2743486" y="1013711"/>
              <a:ext cx="762987" cy="369332"/>
            </a:xfrm>
            <a:prstGeom prst="rect">
              <a:avLst/>
            </a:prstGeom>
            <a:noFill/>
          </p:spPr>
          <p:txBody>
            <a:bodyPr wrap="none" rtlCol="0">
              <a:spAutoFit/>
            </a:bodyPr>
            <a:lstStyle/>
            <a:p>
              <a:r>
                <a:rPr lang="en-US" b="1" dirty="0" smtClean="0">
                  <a:solidFill>
                    <a:srgbClr val="FFFFFF"/>
                  </a:solidFill>
                </a:rPr>
                <a:t>1630Z</a:t>
              </a:r>
              <a:endParaRPr lang="en-US" b="1" dirty="0">
                <a:solidFill>
                  <a:srgbClr val="FFFFFF"/>
                </a:solidFill>
              </a:endParaRPr>
            </a:p>
          </p:txBody>
        </p:sp>
        <p:sp>
          <p:nvSpPr>
            <p:cNvPr id="17" name="TextBox 16"/>
            <p:cNvSpPr txBox="1"/>
            <p:nvPr/>
          </p:nvSpPr>
          <p:spPr>
            <a:xfrm>
              <a:off x="2895886" y="2000403"/>
              <a:ext cx="762987" cy="369332"/>
            </a:xfrm>
            <a:prstGeom prst="rect">
              <a:avLst/>
            </a:prstGeom>
            <a:noFill/>
          </p:spPr>
          <p:txBody>
            <a:bodyPr wrap="none" rtlCol="0">
              <a:spAutoFit/>
            </a:bodyPr>
            <a:lstStyle/>
            <a:p>
              <a:r>
                <a:rPr lang="en-US" b="1" dirty="0" smtClean="0">
                  <a:solidFill>
                    <a:srgbClr val="FFFFFF"/>
                  </a:solidFill>
                </a:rPr>
                <a:t>1731Z</a:t>
              </a:r>
              <a:endParaRPr lang="en-US" b="1" dirty="0">
                <a:solidFill>
                  <a:srgbClr val="FFFFFF"/>
                </a:solidFill>
              </a:endParaRPr>
            </a:p>
          </p:txBody>
        </p:sp>
        <p:sp>
          <p:nvSpPr>
            <p:cNvPr id="18" name="TextBox 17"/>
            <p:cNvSpPr txBox="1"/>
            <p:nvPr/>
          </p:nvSpPr>
          <p:spPr>
            <a:xfrm>
              <a:off x="3137430" y="3273493"/>
              <a:ext cx="762987" cy="369332"/>
            </a:xfrm>
            <a:prstGeom prst="rect">
              <a:avLst/>
            </a:prstGeom>
            <a:noFill/>
          </p:spPr>
          <p:txBody>
            <a:bodyPr wrap="none" rtlCol="0">
              <a:spAutoFit/>
            </a:bodyPr>
            <a:lstStyle/>
            <a:p>
              <a:r>
                <a:rPr lang="en-US" b="1" dirty="0" smtClean="0">
                  <a:solidFill>
                    <a:srgbClr val="FFFFFF"/>
                  </a:solidFill>
                </a:rPr>
                <a:t>1832Z</a:t>
              </a:r>
              <a:endParaRPr lang="en-US" b="1" dirty="0">
                <a:solidFill>
                  <a:srgbClr val="FFFFFF"/>
                </a:solidFill>
              </a:endParaRPr>
            </a:p>
          </p:txBody>
        </p:sp>
        <p:sp>
          <p:nvSpPr>
            <p:cNvPr id="19" name="TextBox 18"/>
            <p:cNvSpPr txBox="1"/>
            <p:nvPr/>
          </p:nvSpPr>
          <p:spPr>
            <a:xfrm>
              <a:off x="3190222" y="3983122"/>
              <a:ext cx="762987" cy="369332"/>
            </a:xfrm>
            <a:prstGeom prst="rect">
              <a:avLst/>
            </a:prstGeom>
            <a:noFill/>
          </p:spPr>
          <p:txBody>
            <a:bodyPr wrap="none" rtlCol="0">
              <a:spAutoFit/>
            </a:bodyPr>
            <a:lstStyle/>
            <a:p>
              <a:r>
                <a:rPr lang="en-US" b="1" dirty="0" smtClean="0">
                  <a:solidFill>
                    <a:srgbClr val="FFFFFF"/>
                  </a:solidFill>
                </a:rPr>
                <a:t>1905Z</a:t>
              </a:r>
              <a:endParaRPr lang="en-US" b="1" dirty="0">
                <a:solidFill>
                  <a:srgbClr val="FFFFFF"/>
                </a:solidFill>
              </a:endParaRPr>
            </a:p>
          </p:txBody>
        </p:sp>
        <p:sp>
          <p:nvSpPr>
            <p:cNvPr id="20" name="TextBox 19"/>
            <p:cNvSpPr txBox="1"/>
            <p:nvPr/>
          </p:nvSpPr>
          <p:spPr>
            <a:xfrm>
              <a:off x="3609068" y="5013289"/>
              <a:ext cx="762987" cy="369332"/>
            </a:xfrm>
            <a:prstGeom prst="rect">
              <a:avLst/>
            </a:prstGeom>
            <a:noFill/>
          </p:spPr>
          <p:txBody>
            <a:bodyPr wrap="none" rtlCol="0">
              <a:spAutoFit/>
            </a:bodyPr>
            <a:lstStyle/>
            <a:p>
              <a:r>
                <a:rPr lang="en-US" b="1" dirty="0" smtClean="0">
                  <a:solidFill>
                    <a:srgbClr val="FFFFFF"/>
                  </a:solidFill>
                </a:rPr>
                <a:t>1947Z</a:t>
              </a:r>
              <a:endParaRPr lang="en-US" b="1" dirty="0">
                <a:solidFill>
                  <a:srgbClr val="FFFFFF"/>
                </a:solidFill>
              </a:endParaRPr>
            </a:p>
          </p:txBody>
        </p:sp>
        <p:sp>
          <p:nvSpPr>
            <p:cNvPr id="21" name="TextBox 20"/>
            <p:cNvSpPr txBox="1"/>
            <p:nvPr/>
          </p:nvSpPr>
          <p:spPr>
            <a:xfrm>
              <a:off x="3936173" y="5832087"/>
              <a:ext cx="762987" cy="369332"/>
            </a:xfrm>
            <a:prstGeom prst="rect">
              <a:avLst/>
            </a:prstGeom>
            <a:noFill/>
          </p:spPr>
          <p:txBody>
            <a:bodyPr wrap="none" rtlCol="0">
              <a:spAutoFit/>
            </a:bodyPr>
            <a:lstStyle/>
            <a:p>
              <a:r>
                <a:rPr lang="en-US" b="1" dirty="0" smtClean="0">
                  <a:solidFill>
                    <a:srgbClr val="FFFFFF"/>
                  </a:solidFill>
                </a:rPr>
                <a:t>2015Z</a:t>
              </a:r>
              <a:endParaRPr lang="en-US" b="1" dirty="0">
                <a:solidFill>
                  <a:srgbClr val="FFFFFF"/>
                </a:solidFill>
              </a:endParaRPr>
            </a:p>
          </p:txBody>
        </p:sp>
      </p:grpSp>
    </p:spTree>
    <p:extLst>
      <p:ext uri="{BB962C8B-B14F-4D97-AF65-F5344CB8AC3E}">
        <p14:creationId xmlns:p14="http://schemas.microsoft.com/office/powerpoint/2010/main" val="27856559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rr_plo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89"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rr_zoo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96"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rr_5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45"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6"/>
          <p:cNvSpPr>
            <a:spLocks noChangeShapeType="1"/>
          </p:cNvSpPr>
          <p:nvPr/>
        </p:nvSpPr>
        <p:spPr bwMode="auto">
          <a:xfrm flipH="1" flipV="1">
            <a:off x="3557424" y="5017039"/>
            <a:ext cx="1402560" cy="244651"/>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 name="Line 17"/>
          <p:cNvSpPr>
            <a:spLocks noChangeShapeType="1"/>
          </p:cNvSpPr>
          <p:nvPr/>
        </p:nvSpPr>
        <p:spPr bwMode="auto">
          <a:xfrm>
            <a:off x="2278112" y="2285891"/>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5" name="Title 1"/>
          <p:cNvSpPr txBox="1">
            <a:spLocks/>
          </p:cNvSpPr>
          <p:nvPr/>
        </p:nvSpPr>
        <p:spPr>
          <a:xfrm rot="379140">
            <a:off x="2311276" y="2580673"/>
            <a:ext cx="4859228" cy="506358"/>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Arial"/>
              </a:rPr>
              <a:t>Upper-level northwesterly wind</a:t>
            </a:r>
            <a:endParaRPr lang="en-US" sz="3000" b="1" dirty="0">
              <a:solidFill>
                <a:srgbClr val="00F6FF"/>
              </a:solidFill>
              <a:effectLst>
                <a:outerShdw blurRad="50800" dist="38100" dir="2700000" algn="tl" rotWithShape="0">
                  <a:srgbClr val="000000">
                    <a:alpha val="43000"/>
                  </a:srgbClr>
                </a:outerShdw>
              </a:effectLst>
              <a:latin typeface="Arial"/>
            </a:endParaRPr>
          </a:p>
        </p:txBody>
      </p:sp>
      <p:sp>
        <p:nvSpPr>
          <p:cNvPr id="7" name="Title 1"/>
          <p:cNvSpPr txBox="1">
            <a:spLocks/>
          </p:cNvSpPr>
          <p:nvPr/>
        </p:nvSpPr>
        <p:spPr>
          <a:xfrm rot="554186">
            <a:off x="1859164" y="5219807"/>
            <a:ext cx="4859228" cy="50635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Arial"/>
              </a:rPr>
              <a:t>Surface southeasterly wind</a:t>
            </a:r>
            <a:endParaRPr lang="en-US" sz="3000" b="1" dirty="0">
              <a:solidFill>
                <a:srgbClr val="00F6FF"/>
              </a:solidFill>
              <a:effectLst>
                <a:outerShdw blurRad="50800" dist="38100" dir="2700000" algn="tl" rotWithShape="0">
                  <a:srgbClr val="000000">
                    <a:alpha val="43000"/>
                  </a:srgbClr>
                </a:outerShdw>
              </a:effectLst>
              <a:latin typeface="Arial"/>
            </a:endParaRPr>
          </a:p>
        </p:txBody>
      </p:sp>
      <p:sp>
        <p:nvSpPr>
          <p:cNvPr id="8" name="Rectangle 7"/>
          <p:cNvSpPr/>
          <p:nvPr/>
        </p:nvSpPr>
        <p:spPr>
          <a:xfrm>
            <a:off x="267026" y="63539"/>
            <a:ext cx="866205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Arial"/>
              </a:rPr>
              <a:t>Wind Shear in Vicinity of </a:t>
            </a:r>
            <a:r>
              <a:rPr lang="en-US" sz="2800" b="1" dirty="0" err="1" smtClean="0">
                <a:solidFill>
                  <a:srgbClr val="FFFF4D"/>
                </a:solidFill>
                <a:effectLst>
                  <a:outerShdw blurRad="50800" dist="38100" dir="2700000" algn="tl" rotWithShape="0">
                    <a:srgbClr val="000000">
                      <a:alpha val="43000"/>
                    </a:srgbClr>
                  </a:outerShdw>
                </a:effectLst>
                <a:latin typeface="Arial"/>
              </a:rPr>
              <a:t>Duanesburg</a:t>
            </a:r>
            <a:r>
              <a:rPr lang="en-US" sz="2800" b="1" dirty="0" smtClean="0">
                <a:solidFill>
                  <a:srgbClr val="FFFF4D"/>
                </a:solidFill>
                <a:effectLst>
                  <a:outerShdw blurRad="50800" dist="38100" dir="2700000" algn="tl" rotWithShape="0">
                    <a:srgbClr val="000000">
                      <a:alpha val="43000"/>
                    </a:srgbClr>
                  </a:outerShdw>
                </a:effectLst>
                <a:latin typeface="Arial"/>
              </a:rPr>
              <a:t> Tornado</a:t>
            </a:r>
            <a:endParaRPr lang="en-US" sz="2800" dirty="0"/>
          </a:p>
        </p:txBody>
      </p:sp>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6"/>
          <p:cNvSpPr>
            <a:spLocks noChangeShapeType="1"/>
          </p:cNvSpPr>
          <p:nvPr/>
        </p:nvSpPr>
        <p:spPr bwMode="auto">
          <a:xfrm flipH="1" flipV="1">
            <a:off x="3557424" y="5017039"/>
            <a:ext cx="1402560" cy="244651"/>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 name="Line 17"/>
          <p:cNvSpPr>
            <a:spLocks noChangeShapeType="1"/>
          </p:cNvSpPr>
          <p:nvPr/>
        </p:nvSpPr>
        <p:spPr bwMode="auto">
          <a:xfrm>
            <a:off x="2278112" y="2285891"/>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5" name="Title 1"/>
          <p:cNvSpPr txBox="1">
            <a:spLocks/>
          </p:cNvSpPr>
          <p:nvPr/>
        </p:nvSpPr>
        <p:spPr>
          <a:xfrm rot="379140">
            <a:off x="2311276" y="2580673"/>
            <a:ext cx="4859228" cy="506358"/>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Arial"/>
              </a:rPr>
              <a:t>Upper-level northwesterly wind</a:t>
            </a:r>
            <a:endParaRPr lang="en-US" sz="3000" b="1" dirty="0">
              <a:solidFill>
                <a:srgbClr val="00F6FF"/>
              </a:solidFill>
              <a:effectLst>
                <a:outerShdw blurRad="50800" dist="38100" dir="2700000" algn="tl" rotWithShape="0">
                  <a:srgbClr val="000000">
                    <a:alpha val="43000"/>
                  </a:srgbClr>
                </a:outerShdw>
              </a:effectLst>
              <a:latin typeface="Arial"/>
            </a:endParaRPr>
          </a:p>
        </p:txBody>
      </p:sp>
      <p:sp>
        <p:nvSpPr>
          <p:cNvPr id="7" name="Title 1"/>
          <p:cNvSpPr txBox="1">
            <a:spLocks/>
          </p:cNvSpPr>
          <p:nvPr/>
        </p:nvSpPr>
        <p:spPr>
          <a:xfrm rot="554186">
            <a:off x="1859164" y="5219807"/>
            <a:ext cx="4859228" cy="50635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Arial"/>
              </a:rPr>
              <a:t>Surface southeasterly wind</a:t>
            </a:r>
            <a:endParaRPr lang="en-US" sz="3000" b="1" dirty="0">
              <a:solidFill>
                <a:srgbClr val="00F6FF"/>
              </a:solidFill>
              <a:effectLst>
                <a:outerShdw blurRad="50800" dist="38100" dir="2700000" algn="tl" rotWithShape="0">
                  <a:srgbClr val="000000">
                    <a:alpha val="43000"/>
                  </a:srgbClr>
                </a:outerShdw>
              </a:effectLst>
              <a:latin typeface="Arial"/>
            </a:endParaRPr>
          </a:p>
        </p:txBody>
      </p:sp>
      <p:sp>
        <p:nvSpPr>
          <p:cNvPr id="8" name="Freeform 27"/>
          <p:cNvSpPr>
            <a:spLocks/>
          </p:cNvSpPr>
          <p:nvPr/>
        </p:nvSpPr>
        <p:spPr bwMode="auto">
          <a:xfrm rot="511615">
            <a:off x="2758493" y="3158892"/>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rgbClr val="FFFF00"/>
            </a:solidFill>
            <a:round/>
            <a:headEnd/>
            <a:tailEnd/>
          </a:ln>
        </p:spPr>
        <p:txBody>
          <a:bodyPr wrap="none" anchor="ctr">
            <a:prstTxWarp prst="textNoShape">
              <a:avLst/>
            </a:prstTxWarp>
          </a:bodyPr>
          <a:lstStyle/>
          <a:p>
            <a:endParaRPr lang="en-US"/>
          </a:p>
        </p:txBody>
      </p:sp>
      <p:sp>
        <p:nvSpPr>
          <p:cNvPr id="9" name="AutoShape 36"/>
          <p:cNvSpPr>
            <a:spLocks noChangeArrowheads="1"/>
          </p:cNvSpPr>
          <p:nvPr/>
        </p:nvSpPr>
        <p:spPr bwMode="auto">
          <a:xfrm rot="10032531" flipH="1">
            <a:off x="6401604" y="3980809"/>
            <a:ext cx="519112"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10" name="Rectangle 9"/>
          <p:cNvSpPr/>
          <p:nvPr/>
        </p:nvSpPr>
        <p:spPr>
          <a:xfrm>
            <a:off x="267026" y="63539"/>
            <a:ext cx="866205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Arial"/>
              </a:rPr>
              <a:t>Wind Shear in Vicinity of </a:t>
            </a:r>
            <a:r>
              <a:rPr lang="en-US" sz="2800" b="1" dirty="0" err="1" smtClean="0">
                <a:solidFill>
                  <a:srgbClr val="FFFF4D"/>
                </a:solidFill>
                <a:effectLst>
                  <a:outerShdw blurRad="50800" dist="38100" dir="2700000" algn="tl" rotWithShape="0">
                    <a:srgbClr val="000000">
                      <a:alpha val="43000"/>
                    </a:srgbClr>
                  </a:outerShdw>
                </a:effectLst>
                <a:latin typeface="Arial"/>
              </a:rPr>
              <a:t>Duanesburg</a:t>
            </a:r>
            <a:r>
              <a:rPr lang="en-US" sz="2800" b="1" dirty="0" smtClean="0">
                <a:solidFill>
                  <a:srgbClr val="FFFF4D"/>
                </a:solidFill>
                <a:effectLst>
                  <a:outerShdw blurRad="50800" dist="38100" dir="2700000" algn="tl" rotWithShape="0">
                    <a:srgbClr val="000000">
                      <a:alpha val="43000"/>
                    </a:srgbClr>
                  </a:outerShdw>
                </a:effectLst>
                <a:latin typeface="Arial"/>
              </a:rPr>
              <a:t> Tornado</a:t>
            </a:r>
            <a:endParaRPr lang="en-US" sz="2800" dirty="0"/>
          </a:p>
        </p:txBody>
      </p:sp>
    </p:spTree>
    <p:extLst>
      <p:ext uri="{BB962C8B-B14F-4D97-AF65-F5344CB8AC3E}">
        <p14:creationId xmlns:p14="http://schemas.microsoft.com/office/powerpoint/2010/main" val="32011073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6977" y="63539"/>
            <a:ext cx="724413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Arial"/>
              </a:rPr>
              <a:t>Conclusions</a:t>
            </a:r>
            <a:endParaRPr lang="en-US" sz="2800" dirty="0"/>
          </a:p>
        </p:txBody>
      </p:sp>
      <p:sp>
        <p:nvSpPr>
          <p:cNvPr id="10" name="Title 1"/>
          <p:cNvSpPr txBox="1">
            <a:spLocks/>
          </p:cNvSpPr>
          <p:nvPr/>
        </p:nvSpPr>
        <p:spPr>
          <a:xfrm>
            <a:off x="97693" y="2225081"/>
            <a:ext cx="8824872" cy="4483134"/>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00F6FF"/>
                </a:solidFill>
                <a:effectLst>
                  <a:outerShdw blurRad="50800" dist="38100" dir="2700000" algn="tl" rotWithShape="0">
                    <a:srgbClr val="000000">
                      <a:alpha val="43000"/>
                    </a:srgbClr>
                  </a:outerShdw>
                </a:effectLst>
                <a:latin typeface="Arial"/>
              </a:rPr>
              <a:t>• Combination of </a:t>
            </a:r>
            <a:r>
              <a:rPr lang="en-US" sz="2800" b="1" i="1" dirty="0" smtClean="0">
                <a:solidFill>
                  <a:srgbClr val="FFFF00"/>
                </a:solidFill>
                <a:effectLst>
                  <a:outerShdw blurRad="50800" dist="38100" dir="2700000" algn="tl" rotWithShape="0">
                    <a:srgbClr val="000000">
                      <a:alpha val="43000"/>
                    </a:srgbClr>
                  </a:outerShdw>
                </a:effectLst>
                <a:latin typeface="Arial"/>
              </a:rPr>
              <a:t>shear</a:t>
            </a:r>
            <a:r>
              <a:rPr lang="en-US" sz="2800" dirty="0" smtClean="0">
                <a:solidFill>
                  <a:srgbClr val="FFFF00"/>
                </a:solidFill>
                <a:effectLst>
                  <a:outerShdw blurRad="50800" dist="38100" dir="2700000" algn="tl" rotWithShape="0">
                    <a:srgbClr val="000000">
                      <a:alpha val="43000"/>
                    </a:srgbClr>
                  </a:outerShdw>
                </a:effectLst>
                <a:latin typeface="Arial"/>
              </a:rPr>
              <a:t> </a:t>
            </a:r>
            <a:r>
              <a:rPr lang="en-US" sz="2800" dirty="0" smtClean="0">
                <a:solidFill>
                  <a:srgbClr val="00F6FF"/>
                </a:solidFill>
                <a:effectLst>
                  <a:outerShdw blurRad="50800" dist="38100" dir="2700000" algn="tl" rotWithShape="0">
                    <a:srgbClr val="000000">
                      <a:alpha val="43000"/>
                    </a:srgbClr>
                  </a:outerShdw>
                </a:effectLst>
                <a:latin typeface="Arial"/>
              </a:rPr>
              <a:t>and </a:t>
            </a:r>
            <a:r>
              <a:rPr lang="en-US" sz="2800" b="1" i="1" dirty="0" smtClean="0">
                <a:solidFill>
                  <a:srgbClr val="FFFF00"/>
                </a:solidFill>
                <a:effectLst>
                  <a:outerShdw blurRad="50800" dist="38100" dir="2700000" algn="tl" rotWithShape="0">
                    <a:srgbClr val="000000">
                      <a:alpha val="43000"/>
                    </a:srgbClr>
                  </a:outerShdw>
                </a:effectLst>
                <a:latin typeface="Arial"/>
              </a:rPr>
              <a:t>instability</a:t>
            </a:r>
            <a:r>
              <a:rPr lang="en-US" sz="2800" dirty="0" smtClean="0">
                <a:solidFill>
                  <a:srgbClr val="FFFF00"/>
                </a:solidFill>
                <a:effectLst>
                  <a:outerShdw blurRad="50800" dist="38100" dir="2700000" algn="tl" rotWithShape="0">
                    <a:srgbClr val="000000">
                      <a:alpha val="43000"/>
                    </a:srgbClr>
                  </a:outerShdw>
                </a:effectLst>
                <a:latin typeface="Arial"/>
              </a:rPr>
              <a:t> </a:t>
            </a:r>
            <a:r>
              <a:rPr lang="en-US" sz="2800" dirty="0" smtClean="0">
                <a:solidFill>
                  <a:srgbClr val="00F6FF"/>
                </a:solidFill>
                <a:effectLst>
                  <a:outerShdw blurRad="50800" dist="38100" dir="2700000" algn="tl" rotWithShape="0">
                    <a:srgbClr val="000000">
                      <a:alpha val="43000"/>
                    </a:srgbClr>
                  </a:outerShdw>
                </a:effectLst>
                <a:latin typeface="Arial"/>
              </a:rPr>
              <a:t>can result in rotating thunderstorms</a:t>
            </a:r>
          </a:p>
          <a:p>
            <a:pPr algn="l"/>
            <a:endParaRPr lang="en-US" sz="2800" dirty="0">
              <a:solidFill>
                <a:srgbClr val="00F6FF"/>
              </a:solidFill>
              <a:effectLst>
                <a:outerShdw blurRad="50800" dist="38100" dir="2700000" algn="tl" rotWithShape="0">
                  <a:srgbClr val="000000">
                    <a:alpha val="43000"/>
                  </a:srgbClr>
                </a:outerShdw>
              </a:effectLst>
              <a:latin typeface="Arial"/>
            </a:endParaRPr>
          </a:p>
          <a:p>
            <a:pPr algn="l"/>
            <a:r>
              <a:rPr lang="en-US" sz="2800" dirty="0" smtClean="0">
                <a:solidFill>
                  <a:srgbClr val="00F6FF"/>
                </a:solidFill>
                <a:effectLst>
                  <a:outerShdw blurRad="50800" dist="38100" dir="2700000" algn="tl" rotWithShape="0">
                    <a:srgbClr val="000000">
                      <a:alpha val="43000"/>
                    </a:srgbClr>
                  </a:outerShdw>
                </a:effectLst>
                <a:latin typeface="Arial"/>
              </a:rPr>
              <a:t>• Upstate N.Y.:  Challenge to predict when shear and instability line up just right.</a:t>
            </a:r>
          </a:p>
          <a:p>
            <a:pPr algn="l"/>
            <a:r>
              <a:rPr lang="en-US" sz="2800" dirty="0">
                <a:solidFill>
                  <a:srgbClr val="00F6FF"/>
                </a:solidFill>
                <a:effectLst>
                  <a:outerShdw blurRad="50800" dist="38100" dir="2700000" algn="tl" rotWithShape="0">
                    <a:srgbClr val="000000">
                      <a:alpha val="43000"/>
                    </a:srgbClr>
                  </a:outerShdw>
                </a:effectLst>
                <a:latin typeface="Arial"/>
              </a:rPr>
              <a:t>	</a:t>
            </a:r>
            <a:r>
              <a:rPr lang="en-US" sz="2800" i="1" dirty="0" smtClean="0">
                <a:solidFill>
                  <a:srgbClr val="00F6FF"/>
                </a:solidFill>
                <a:effectLst>
                  <a:outerShdw blurRad="50800" dist="38100" dir="2700000" algn="tl" rotWithShape="0">
                    <a:srgbClr val="000000">
                      <a:alpha val="43000"/>
                    </a:srgbClr>
                  </a:outerShdw>
                </a:effectLst>
                <a:latin typeface="Arial"/>
              </a:rPr>
              <a:t>-Example:  Monday, June 8 – High shear, low instability</a:t>
            </a:r>
            <a:endParaRPr lang="en-US" sz="2800" dirty="0" smtClean="0">
              <a:solidFill>
                <a:srgbClr val="00F6FF"/>
              </a:solidFill>
              <a:effectLst>
                <a:outerShdw blurRad="50800" dist="38100" dir="2700000" algn="tl" rotWithShape="0">
                  <a:srgbClr val="000000">
                    <a:alpha val="43000"/>
                  </a:srgbClr>
                </a:outerShdw>
              </a:effectLst>
              <a:latin typeface="Arial"/>
            </a:endParaRPr>
          </a:p>
          <a:p>
            <a:pPr algn="l"/>
            <a:endParaRPr lang="en-US" sz="2800" dirty="0">
              <a:solidFill>
                <a:srgbClr val="00F6FF"/>
              </a:solidFill>
              <a:effectLst>
                <a:outerShdw blurRad="50800" dist="38100" dir="2700000" algn="tl" rotWithShape="0">
                  <a:srgbClr val="000000">
                    <a:alpha val="43000"/>
                  </a:srgbClr>
                </a:outerShdw>
              </a:effectLst>
              <a:latin typeface="Arial"/>
            </a:endParaRPr>
          </a:p>
          <a:p>
            <a:pPr algn="l"/>
            <a:r>
              <a:rPr lang="en-US" sz="2800" dirty="0" smtClean="0">
                <a:solidFill>
                  <a:srgbClr val="00F6FF"/>
                </a:solidFill>
                <a:effectLst>
                  <a:outerShdw blurRad="50800" dist="38100" dir="2700000" algn="tl" rotWithShape="0">
                    <a:srgbClr val="000000">
                      <a:alpha val="43000"/>
                    </a:srgbClr>
                  </a:outerShdw>
                </a:effectLst>
                <a:latin typeface="Arial"/>
              </a:rPr>
              <a:t>• May 22, 2014:  </a:t>
            </a:r>
          </a:p>
          <a:p>
            <a:pPr algn="l"/>
            <a:r>
              <a:rPr lang="en-US" sz="2800" dirty="0">
                <a:solidFill>
                  <a:srgbClr val="00F6FF"/>
                </a:solidFill>
                <a:effectLst>
                  <a:outerShdw blurRad="50800" dist="38100" dir="2700000" algn="tl" rotWithShape="0">
                    <a:srgbClr val="000000">
                      <a:alpha val="43000"/>
                    </a:srgbClr>
                  </a:outerShdw>
                </a:effectLst>
                <a:latin typeface="Arial"/>
              </a:rPr>
              <a:t>	</a:t>
            </a:r>
            <a:r>
              <a:rPr lang="en-US" sz="2800" dirty="0" smtClean="0">
                <a:solidFill>
                  <a:srgbClr val="00F6FF"/>
                </a:solidFill>
                <a:effectLst>
                  <a:outerShdw blurRad="50800" dist="38100" dir="2700000" algn="tl" rotWithShape="0">
                    <a:srgbClr val="000000">
                      <a:alpha val="43000"/>
                    </a:srgbClr>
                  </a:outerShdw>
                </a:effectLst>
                <a:latin typeface="Arial"/>
              </a:rPr>
              <a:t>-Winds channeling up Mohawk Valley 	contributed to enhanced shear locally</a:t>
            </a:r>
          </a:p>
          <a:p>
            <a:pPr algn="l"/>
            <a:endParaRPr lang="en-US" sz="2800" dirty="0">
              <a:solidFill>
                <a:srgbClr val="00F6FF"/>
              </a:solidFill>
              <a:effectLst>
                <a:outerShdw blurRad="50800" dist="38100" dir="2700000" algn="tl" rotWithShape="0">
                  <a:srgbClr val="000000">
                    <a:alpha val="43000"/>
                  </a:srgbClr>
                </a:outerShdw>
              </a:effectLst>
              <a:latin typeface="Arial"/>
            </a:endParaRPr>
          </a:p>
          <a:p>
            <a:pPr algn="l"/>
            <a:endParaRPr lang="en-US" sz="2800" dirty="0" smtClean="0">
              <a:solidFill>
                <a:srgbClr val="00F6FF"/>
              </a:solidFill>
              <a:effectLst>
                <a:outerShdw blurRad="50800" dist="38100" dir="2700000" algn="tl" rotWithShape="0">
                  <a:srgbClr val="000000">
                    <a:alpha val="43000"/>
                  </a:srgbClr>
                </a:outerShdw>
              </a:effectLst>
              <a:latin typeface="Arial"/>
            </a:endParaRPr>
          </a:p>
          <a:p>
            <a:endParaRPr lang="en-US" sz="3200" b="1" dirty="0" smtClean="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7756539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6977" y="63539"/>
            <a:ext cx="724413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Arial"/>
              </a:rPr>
              <a:t>Research in Science</a:t>
            </a:r>
            <a:endParaRPr lang="en-US" sz="2800" dirty="0"/>
          </a:p>
        </p:txBody>
      </p:sp>
      <p:sp>
        <p:nvSpPr>
          <p:cNvPr id="10" name="Title 1"/>
          <p:cNvSpPr txBox="1">
            <a:spLocks/>
          </p:cNvSpPr>
          <p:nvPr/>
        </p:nvSpPr>
        <p:spPr>
          <a:xfrm>
            <a:off x="97693" y="1731164"/>
            <a:ext cx="8824872" cy="44831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00F6FF"/>
                </a:solidFill>
                <a:effectLst>
                  <a:outerShdw blurRad="50800" dist="38100" dir="2700000" algn="tl" rotWithShape="0">
                    <a:srgbClr val="000000">
                      <a:alpha val="43000"/>
                    </a:srgbClr>
                  </a:outerShdw>
                </a:effectLst>
                <a:latin typeface="Arial"/>
              </a:rPr>
              <a:t>•</a:t>
            </a:r>
            <a:r>
              <a:rPr lang="en-US" sz="3200" b="1" dirty="0" smtClean="0">
                <a:solidFill>
                  <a:srgbClr val="00F6FF"/>
                </a:solidFill>
                <a:effectLst>
                  <a:outerShdw blurRad="50800" dist="38100" dir="2700000" algn="tl" rotWithShape="0">
                    <a:srgbClr val="000000">
                      <a:alpha val="43000"/>
                    </a:srgbClr>
                  </a:outerShdw>
                </a:effectLst>
                <a:latin typeface="Arial"/>
              </a:rPr>
              <a:t>Research something that excites you…</a:t>
            </a:r>
          </a:p>
          <a:p>
            <a:pPr algn="l"/>
            <a:endParaRPr lang="en-US" sz="3200" b="1" dirty="0" smtClean="0">
              <a:solidFill>
                <a:srgbClr val="00F6FF"/>
              </a:solidFill>
              <a:effectLst>
                <a:outerShdw blurRad="50800" dist="38100" dir="2700000" algn="tl" rotWithShape="0">
                  <a:srgbClr val="000000">
                    <a:alpha val="43000"/>
                  </a:srgbClr>
                </a:outerShdw>
              </a:effectLst>
              <a:latin typeface="Arial"/>
            </a:endParaRPr>
          </a:p>
          <a:p>
            <a:pPr algn="l"/>
            <a:r>
              <a:rPr lang="en-US" sz="2800" dirty="0">
                <a:solidFill>
                  <a:srgbClr val="00F6FF"/>
                </a:solidFill>
                <a:effectLst>
                  <a:outerShdw blurRad="50800" dist="38100" dir="2700000" algn="tl" rotWithShape="0">
                    <a:srgbClr val="000000">
                      <a:alpha val="43000"/>
                    </a:srgbClr>
                  </a:outerShdw>
                </a:effectLst>
                <a:latin typeface="Arial"/>
              </a:rPr>
              <a:t>	</a:t>
            </a:r>
            <a:r>
              <a:rPr lang="en-US" sz="2800" dirty="0" smtClean="0">
                <a:solidFill>
                  <a:srgbClr val="00F6FF"/>
                </a:solidFill>
                <a:effectLst>
                  <a:outerShdw blurRad="50800" dist="38100" dir="2700000" algn="tl" rotWithShape="0">
                    <a:srgbClr val="000000">
                      <a:alpha val="43000"/>
                    </a:srgbClr>
                  </a:outerShdw>
                </a:effectLst>
                <a:latin typeface="Arial"/>
              </a:rPr>
              <a:t>-Scientific research often has a direct positive effect </a:t>
            </a:r>
            <a:r>
              <a:rPr lang="en-US" sz="2800" smtClean="0">
                <a:solidFill>
                  <a:srgbClr val="00F6FF"/>
                </a:solidFill>
                <a:effectLst>
                  <a:outerShdw blurRad="50800" dist="38100" dir="2700000" algn="tl" rotWithShape="0">
                    <a:srgbClr val="000000">
                      <a:alpha val="43000"/>
                    </a:srgbClr>
                  </a:outerShdw>
                </a:effectLst>
                <a:latin typeface="Arial"/>
              </a:rPr>
              <a:t>on </a:t>
            </a:r>
            <a:r>
              <a:rPr lang="en-US" sz="2800" smtClean="0">
                <a:solidFill>
                  <a:srgbClr val="00F6FF"/>
                </a:solidFill>
                <a:effectLst>
                  <a:outerShdw blurRad="50800" dist="38100" dir="2700000" algn="tl" rotWithShape="0">
                    <a:srgbClr val="000000">
                      <a:alpha val="43000"/>
                    </a:srgbClr>
                  </a:outerShdw>
                </a:effectLst>
                <a:latin typeface="Arial"/>
              </a:rPr>
              <a:t>the </a:t>
            </a:r>
            <a:r>
              <a:rPr lang="en-US" sz="2800" dirty="0" smtClean="0">
                <a:solidFill>
                  <a:srgbClr val="00F6FF"/>
                </a:solidFill>
                <a:effectLst>
                  <a:outerShdw blurRad="50800" dist="38100" dir="2700000" algn="tl" rotWithShape="0">
                    <a:srgbClr val="000000">
                      <a:alpha val="43000"/>
                    </a:srgbClr>
                  </a:outerShdw>
                </a:effectLst>
                <a:latin typeface="Arial"/>
              </a:rPr>
              <a:t>planet, and all living things on it!</a:t>
            </a:r>
          </a:p>
          <a:p>
            <a:pPr algn="l"/>
            <a:endParaRPr lang="en-US" sz="2800" dirty="0">
              <a:solidFill>
                <a:srgbClr val="00F6FF"/>
              </a:solidFill>
              <a:effectLst>
                <a:outerShdw blurRad="50800" dist="38100" dir="2700000" algn="tl" rotWithShape="0">
                  <a:srgbClr val="000000">
                    <a:alpha val="43000"/>
                  </a:srgbClr>
                </a:outerShdw>
              </a:effectLst>
              <a:latin typeface="Arial"/>
            </a:endParaRPr>
          </a:p>
          <a:p>
            <a:pPr algn="l"/>
            <a:endParaRPr lang="en-US" sz="2800" dirty="0" smtClean="0">
              <a:solidFill>
                <a:srgbClr val="00F6FF"/>
              </a:solidFill>
              <a:effectLst>
                <a:outerShdw blurRad="50800" dist="38100" dir="2700000" algn="tl" rotWithShape="0">
                  <a:srgbClr val="000000">
                    <a:alpha val="43000"/>
                  </a:srgbClr>
                </a:outerShdw>
              </a:effectLst>
              <a:latin typeface="Arial"/>
            </a:endParaRPr>
          </a:p>
          <a:p>
            <a:r>
              <a:rPr lang="en-US" sz="2800" dirty="0" smtClean="0">
                <a:solidFill>
                  <a:srgbClr val="00F6FF"/>
                </a:solidFill>
                <a:effectLst>
                  <a:outerShdw blurRad="50800" dist="38100" dir="2700000" algn="tl" rotWithShape="0">
                    <a:srgbClr val="000000">
                      <a:alpha val="43000"/>
                    </a:srgbClr>
                  </a:outerShdw>
                </a:effectLst>
                <a:latin typeface="Arial"/>
              </a:rPr>
              <a:t>Thank you!</a:t>
            </a:r>
          </a:p>
          <a:p>
            <a:endParaRPr lang="en-US" sz="3200" b="1" dirty="0" smtClean="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31771094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0919" y="283222"/>
            <a:ext cx="8659481"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Recent Major </a:t>
            </a:r>
            <a:r>
              <a:rPr lang="en-US" sz="2800" b="1" dirty="0">
                <a:solidFill>
                  <a:srgbClr val="FFFF4D"/>
                </a:solidFill>
                <a:effectLst>
                  <a:outerShdw blurRad="50800" dist="38100" dir="2700000" algn="tl" rotWithShape="0">
                    <a:srgbClr val="000000">
                      <a:alpha val="43000"/>
                    </a:srgbClr>
                  </a:outerShdw>
                </a:effectLst>
                <a:latin typeface="Arial"/>
              </a:rPr>
              <a:t>T</a:t>
            </a:r>
            <a:r>
              <a:rPr lang="en-US" sz="2800" b="1" dirty="0" smtClean="0">
                <a:solidFill>
                  <a:srgbClr val="FFFF4D"/>
                </a:solidFill>
                <a:effectLst>
                  <a:outerShdw blurRad="50800" dist="38100" dir="2700000" algn="tl" rotWithShape="0">
                    <a:srgbClr val="000000">
                      <a:alpha val="43000"/>
                    </a:srgbClr>
                  </a:outerShdw>
                </a:effectLst>
                <a:latin typeface="Arial"/>
              </a:rPr>
              <a:t>ornadoes in the Northeast</a:t>
            </a:r>
            <a:endParaRPr lang="en-US" sz="2800" b="1" dirty="0">
              <a:solidFill>
                <a:srgbClr val="FFFF4D"/>
              </a:solidFill>
              <a:effectLst>
                <a:outerShdw blurRad="50800" dist="38100" dir="2700000" algn="tl" rotWithShape="0">
                  <a:srgbClr val="000000">
                    <a:alpha val="43000"/>
                  </a:srgbClr>
                </a:outerShdw>
              </a:effectLst>
              <a:latin typeface="Arial"/>
            </a:endParaRPr>
          </a:p>
        </p:txBody>
      </p:sp>
      <p:sp>
        <p:nvSpPr>
          <p:cNvPr id="5" name="Title 1"/>
          <p:cNvSpPr txBox="1">
            <a:spLocks/>
          </p:cNvSpPr>
          <p:nvPr/>
        </p:nvSpPr>
        <p:spPr>
          <a:xfrm>
            <a:off x="478333" y="1599841"/>
            <a:ext cx="8132267" cy="50551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tx2">
                    <a:lumMod val="75000"/>
                  </a:schemeClr>
                </a:solidFill>
                <a:effectLst>
                  <a:outerShdw blurRad="50800" dist="38100" dir="2700000" algn="tl" rotWithShape="0">
                    <a:srgbClr val="000000">
                      <a:alpha val="43000"/>
                    </a:srgbClr>
                  </a:outerShdw>
                </a:effectLst>
                <a:latin typeface="Arial"/>
              </a:rPr>
              <a:t>• Great Barrington, MA – May 29, 1995</a:t>
            </a:r>
          </a:p>
          <a:p>
            <a:endParaRPr lang="en-US" sz="3200" b="1" dirty="0">
              <a:solidFill>
                <a:schemeClr val="tx2">
                  <a:lumMod val="75000"/>
                </a:schemeClr>
              </a:solidFill>
              <a:effectLst>
                <a:outerShdw blurRad="50800" dist="38100" dir="2700000" algn="tl" rotWithShape="0">
                  <a:srgbClr val="000000">
                    <a:alpha val="43000"/>
                  </a:srgbClr>
                </a:outerShdw>
              </a:effectLst>
              <a:latin typeface="Arial"/>
            </a:endParaRPr>
          </a:p>
          <a:p>
            <a:r>
              <a:rPr lang="en-US" sz="3200" b="1" dirty="0" smtClean="0">
                <a:solidFill>
                  <a:schemeClr val="tx2">
                    <a:lumMod val="75000"/>
                  </a:schemeClr>
                </a:solidFill>
                <a:effectLst>
                  <a:outerShdw blurRad="50800" dist="38100" dir="2700000" algn="tl" rotWithShape="0">
                    <a:srgbClr val="000000">
                      <a:alpha val="43000"/>
                    </a:srgbClr>
                  </a:outerShdw>
                </a:effectLst>
                <a:latin typeface="Arial"/>
              </a:rPr>
              <a:t>• Mechanicville, NY – May 31, 1998</a:t>
            </a:r>
          </a:p>
          <a:p>
            <a:endParaRPr lang="en-US" sz="3200" b="1" dirty="0">
              <a:solidFill>
                <a:schemeClr val="tx2">
                  <a:lumMod val="75000"/>
                </a:schemeClr>
              </a:solidFill>
              <a:effectLst>
                <a:outerShdw blurRad="50800" dist="38100" dir="2700000" algn="tl" rotWithShape="0">
                  <a:srgbClr val="000000">
                    <a:alpha val="43000"/>
                  </a:srgbClr>
                </a:outerShdw>
              </a:effectLst>
              <a:latin typeface="Arial"/>
            </a:endParaRPr>
          </a:p>
          <a:p>
            <a:r>
              <a:rPr lang="en-US" sz="3200" b="1" dirty="0" smtClean="0">
                <a:solidFill>
                  <a:schemeClr val="tx2">
                    <a:lumMod val="75000"/>
                  </a:schemeClr>
                </a:solidFill>
                <a:effectLst>
                  <a:outerShdw blurRad="50800" dist="38100" dir="2700000" algn="tl" rotWithShape="0">
                    <a:srgbClr val="000000">
                      <a:alpha val="43000"/>
                    </a:srgbClr>
                  </a:outerShdw>
                </a:effectLst>
                <a:latin typeface="Arial"/>
              </a:rPr>
              <a:t>• Springfield, MA – June 1, 2011</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00F6FF"/>
                </a:solidFill>
                <a:effectLst>
                  <a:outerShdw blurRad="50800" dist="38100" dir="2700000" algn="tl" rotWithShape="0">
                    <a:srgbClr val="000000">
                      <a:alpha val="43000"/>
                    </a:srgbClr>
                  </a:outerShdw>
                </a:effectLst>
                <a:latin typeface="Arial"/>
              </a:rPr>
              <a:t>• </a:t>
            </a:r>
            <a:r>
              <a:rPr lang="en-US" sz="3200" b="1" dirty="0" err="1" smtClean="0">
                <a:solidFill>
                  <a:srgbClr val="00F6FF"/>
                </a:solidFill>
                <a:effectLst>
                  <a:outerShdw blurRad="50800" dist="38100" dir="2700000" algn="tl" rotWithShape="0">
                    <a:srgbClr val="000000">
                      <a:alpha val="43000"/>
                    </a:srgbClr>
                  </a:outerShdw>
                </a:effectLst>
                <a:latin typeface="Arial"/>
              </a:rPr>
              <a:t>Duanesburg</a:t>
            </a:r>
            <a:r>
              <a:rPr lang="en-US" sz="3200" b="1" dirty="0" smtClean="0">
                <a:solidFill>
                  <a:srgbClr val="00F6FF"/>
                </a:solidFill>
                <a:effectLst>
                  <a:outerShdw blurRad="50800" dist="38100" dir="2700000" algn="tl" rotWithShape="0">
                    <a:srgbClr val="000000">
                      <a:alpha val="43000"/>
                    </a:srgbClr>
                  </a:outerShdw>
                </a:effectLst>
                <a:latin typeface="Arial"/>
              </a:rPr>
              <a:t>, NY – May 22, 2014</a:t>
            </a:r>
          </a:p>
          <a:p>
            <a:endParaRPr lang="en-US" sz="3200" b="1" dirty="0">
              <a:solidFill>
                <a:srgbClr val="00F6FF"/>
              </a:solidFill>
              <a:effectLst>
                <a:outerShdw blurRad="50800" dist="38100" dir="2700000" algn="tl" rotWithShape="0">
                  <a:srgbClr val="000000">
                    <a:alpha val="43000"/>
                  </a:srgbClr>
                </a:outerShdw>
              </a:effectLst>
              <a:latin typeface="Arial"/>
            </a:endParaRPr>
          </a:p>
          <a:p>
            <a:r>
              <a:rPr lang="en-US" sz="3200" b="1" dirty="0" smtClean="0">
                <a:solidFill>
                  <a:srgbClr val="17375E"/>
                </a:solidFill>
                <a:effectLst>
                  <a:outerShdw blurRad="50800" dist="38100" dir="2700000" algn="tl" rotWithShape="0">
                    <a:srgbClr val="000000">
                      <a:alpha val="43000"/>
                    </a:srgbClr>
                  </a:outerShdw>
                </a:effectLst>
                <a:latin typeface="Arial"/>
              </a:rPr>
              <a:t>• Smithfield, NY – July 8, 2014</a:t>
            </a:r>
          </a:p>
          <a:p>
            <a:endParaRPr lang="en-US" sz="3200" b="1" dirty="0">
              <a:solidFill>
                <a:srgbClr val="00F6FF"/>
              </a:solidFill>
              <a:effectLst>
                <a:outerShdw blurRad="50800" dist="38100" dir="2700000" algn="tl" rotWithShape="0">
                  <a:srgbClr val="000000">
                    <a:alpha val="43000"/>
                  </a:srgbClr>
                </a:outerShdw>
              </a:effectLst>
              <a:latin typeface="Arial"/>
            </a:endParaRPr>
          </a:p>
          <a:p>
            <a:endParaRPr lang="en-US" sz="3200" b="1" dirty="0">
              <a:solidFill>
                <a:srgbClr val="00F6FF"/>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170712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33740"/>
            <a:ext cx="8989367"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Ingredients for the Development of a Rotating Storm</a:t>
            </a:r>
            <a:endParaRPr lang="en-US" sz="2800" b="1" dirty="0">
              <a:solidFill>
                <a:srgbClr val="FFFF4D"/>
              </a:solidFill>
              <a:effectLst>
                <a:outerShdw blurRad="50800" dist="38100" dir="2700000" algn="tl" rotWithShape="0">
                  <a:srgbClr val="000000">
                    <a:alpha val="43000"/>
                  </a:srgbClr>
                </a:outerShdw>
              </a:effectLst>
              <a:latin typeface="Arial"/>
            </a:endParaRPr>
          </a:p>
        </p:txBody>
      </p:sp>
      <p:sp>
        <p:nvSpPr>
          <p:cNvPr id="4" name="Rectangle 3"/>
          <p:cNvSpPr/>
          <p:nvPr/>
        </p:nvSpPr>
        <p:spPr>
          <a:xfrm>
            <a:off x="842753" y="1394154"/>
            <a:ext cx="7610550" cy="4524315"/>
          </a:xfrm>
          <a:prstGeom prst="rect">
            <a:avLst/>
          </a:prstGeom>
        </p:spPr>
        <p:txBody>
          <a:bodyPr wrap="square">
            <a:spAutoFit/>
          </a:bodyPr>
          <a:lstStyle/>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Arial"/>
              </a:rPr>
              <a:t>	• Warm, moist air at surface</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Arial"/>
              </a:rPr>
              <a:t>	• Cool, dry air aloft (&gt; ~2 km above surface)</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Arial"/>
              </a:rPr>
              <a:t>		        </a:t>
            </a:r>
            <a:r>
              <a:rPr lang="en-US" sz="3200" i="1" dirty="0" smtClean="0">
                <a:solidFill>
                  <a:srgbClr val="00F6FF"/>
                </a:solidFill>
                <a:effectLst>
                  <a:outerShdw blurRad="50800" dist="38100" dir="2700000" algn="tl" rotWithShape="0">
                    <a:srgbClr val="000000">
                      <a:alpha val="43000"/>
                    </a:srgbClr>
                  </a:outerShdw>
                </a:effectLst>
                <a:latin typeface="Arial"/>
              </a:rPr>
              <a:t>-Unstable environment</a:t>
            </a:r>
          </a:p>
          <a:p>
            <a:pPr marL="342900" indent="-342900">
              <a:spcBef>
                <a:spcPct val="20000"/>
              </a:spcBef>
            </a:pPr>
            <a:endParaRPr lang="en-US" sz="3200" dirty="0" smtClean="0">
              <a:solidFill>
                <a:srgbClr val="00F6FF"/>
              </a:solidFill>
              <a:effectLst>
                <a:outerShdw blurRad="50800" dist="38100" dir="2700000" algn="tl" rotWithShape="0">
                  <a:srgbClr val="000000">
                    <a:alpha val="43000"/>
                  </a:srgbClr>
                </a:outerShdw>
              </a:effectLst>
              <a:latin typeface="Arial"/>
            </a:endParaRP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Arial"/>
              </a:rPr>
              <a:t>	• Change in wind speed and direction with height</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Arial"/>
              </a:rPr>
              <a:t>	</a:t>
            </a:r>
            <a:r>
              <a:rPr lang="en-US" sz="3200" i="1" dirty="0" smtClean="0">
                <a:solidFill>
                  <a:srgbClr val="00F6FF"/>
                </a:solidFill>
                <a:effectLst>
                  <a:outerShdw blurRad="50800" dist="38100" dir="2700000" algn="tl" rotWithShape="0">
                    <a:srgbClr val="000000">
                      <a:alpha val="43000"/>
                    </a:srgbClr>
                  </a:outerShdw>
                </a:effectLst>
                <a:latin typeface="Arial"/>
              </a:rPr>
              <a:t>	        -Wind shear</a:t>
            </a:r>
            <a:endParaRPr lang="en-US" sz="3200" i="1" dirty="0">
              <a:solidFill>
                <a:srgbClr val="00F6FF"/>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5"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Arial"/>
              </a:rPr>
              <a:t>--1 km</a:t>
            </a:r>
          </a:p>
        </p:txBody>
      </p:sp>
      <p:sp>
        <p:nvSpPr>
          <p:cNvPr id="6"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Arial"/>
              </a:rPr>
              <a:t>-- ~10 km:  Top of troposphere</a:t>
            </a:r>
          </a:p>
        </p:txBody>
      </p:sp>
      <p:sp>
        <p:nvSpPr>
          <p:cNvPr id="7" name="Rectangle 6"/>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00AD16"/>
                </a:solidFill>
                <a:latin typeface="Arial"/>
              </a:rPr>
              <a:t>Warm, moist air</a:t>
            </a:r>
          </a:p>
        </p:txBody>
      </p:sp>
      <p:sp>
        <p:nvSpPr>
          <p:cNvPr id="9"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Arial"/>
              </a:rPr>
              <a:t>Cold, dry air </a:t>
            </a:r>
            <a:r>
              <a:rPr lang="en-US" sz="2800" b="1" dirty="0" smtClean="0">
                <a:solidFill>
                  <a:srgbClr val="3C2C10"/>
                </a:solidFill>
                <a:latin typeface="Arial"/>
              </a:rPr>
              <a:t>aloft</a:t>
            </a:r>
            <a:endParaRPr lang="en-US" sz="2800" b="1" dirty="0">
              <a:solidFill>
                <a:srgbClr val="3C2C10"/>
              </a:solidFill>
              <a:latin typeface="Arial"/>
            </a:endParaRPr>
          </a:p>
        </p:txBody>
      </p:sp>
      <p:sp>
        <p:nvSpPr>
          <p:cNvPr id="10" name="Rectangle 9"/>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Unstable environment</a:t>
            </a:r>
            <a:endParaRPr lang="en-US" sz="2800" b="1" dirty="0">
              <a:solidFill>
                <a:srgbClr val="FFFF4D"/>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4038600" y="5334000"/>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Arial"/>
              </a:rPr>
              <a:t>Less dense</a:t>
            </a:r>
          </a:p>
        </p:txBody>
      </p:sp>
      <p:sp>
        <p:nvSpPr>
          <p:cNvPr id="3" name="Text Box 25"/>
          <p:cNvSpPr txBox="1">
            <a:spLocks noChangeArrowheads="1"/>
          </p:cNvSpPr>
          <p:nvPr/>
        </p:nvSpPr>
        <p:spPr bwMode="auto">
          <a:xfrm>
            <a:off x="4038600" y="2990093"/>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Arial"/>
              </a:rPr>
              <a:t>More dense</a:t>
            </a:r>
          </a:p>
        </p:txBody>
      </p:sp>
      <p:sp>
        <p:nvSpPr>
          <p:cNvPr id="4" name="Line 26"/>
          <p:cNvSpPr>
            <a:spLocks noChangeShapeType="1"/>
          </p:cNvSpPr>
          <p:nvPr/>
        </p:nvSpPr>
        <p:spPr bwMode="auto">
          <a:xfrm>
            <a:off x="838200" y="4897587"/>
            <a:ext cx="4648200" cy="0"/>
          </a:xfrm>
          <a:prstGeom prst="line">
            <a:avLst/>
          </a:prstGeom>
          <a:noFill/>
          <a:ln w="22225">
            <a:solidFill>
              <a:schemeClr val="bg1"/>
            </a:solidFill>
            <a:prstDash val="dash"/>
            <a:round/>
            <a:headEnd/>
            <a:tailEnd/>
          </a:ln>
        </p:spPr>
        <p:txBody>
          <a:bodyPr wrap="none" anchor="ctr">
            <a:prstTxWarp prst="textNoShape">
              <a:avLst/>
            </a:prstTxWarp>
          </a:bodyPr>
          <a:lstStyle/>
          <a:p>
            <a:endParaRPr lang="en-US"/>
          </a:p>
        </p:txBody>
      </p:sp>
      <p:sp>
        <p:nvSpPr>
          <p:cNvPr id="5"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10" name="Rectangle 9"/>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Arial"/>
              </a:rPr>
              <a:t>--1 km</a:t>
            </a:r>
          </a:p>
        </p:txBody>
      </p:sp>
      <p:sp>
        <p:nvSpPr>
          <p:cNvPr id="12"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Arial"/>
              </a:rPr>
              <a:t>-- ~10 km:  Top of troposphere</a:t>
            </a:r>
          </a:p>
        </p:txBody>
      </p:sp>
      <p:sp>
        <p:nvSpPr>
          <p:cNvPr id="13"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00AD16"/>
                </a:solidFill>
                <a:latin typeface="Arial"/>
              </a:rPr>
              <a:t>Warm, moist air</a:t>
            </a:r>
          </a:p>
        </p:txBody>
      </p:sp>
      <p:sp>
        <p:nvSpPr>
          <p:cNvPr id="14"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Arial"/>
              </a:rPr>
              <a:t>Cold, dry air aloft</a:t>
            </a:r>
          </a:p>
        </p:txBody>
      </p:sp>
      <p:sp>
        <p:nvSpPr>
          <p:cNvPr id="15" name="Rectangle 14"/>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Unstable environment</a:t>
            </a:r>
            <a:endParaRPr lang="en-US" sz="2800" b="1" dirty="0">
              <a:solidFill>
                <a:srgbClr val="FFFF4D"/>
              </a:solidFill>
              <a:effectLst>
                <a:outerShdw blurRad="50800" dist="38100" dir="2700000" algn="tl" rotWithShape="0">
                  <a:srgbClr val="000000">
                    <a:alpha val="43000"/>
                  </a:srgbClr>
                </a:outerShdw>
              </a:effectLst>
              <a:latin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6"/>
          <p:cNvSpPr>
            <a:spLocks noChangeShapeType="1"/>
          </p:cNvSpPr>
          <p:nvPr/>
        </p:nvSpPr>
        <p:spPr bwMode="auto">
          <a:xfrm>
            <a:off x="838200" y="4897587"/>
            <a:ext cx="4648200" cy="0"/>
          </a:xfrm>
          <a:prstGeom prst="line">
            <a:avLst/>
          </a:prstGeom>
          <a:noFill/>
          <a:ln w="22225">
            <a:solidFill>
              <a:schemeClr val="bg1"/>
            </a:solidFill>
            <a:prstDash val="dash"/>
            <a:round/>
            <a:headEnd/>
            <a:tailEnd/>
          </a:ln>
        </p:spPr>
        <p:txBody>
          <a:bodyPr wrap="none" anchor="ctr">
            <a:prstTxWarp prst="textNoShape">
              <a:avLst/>
            </a:prstTxWarp>
          </a:bodyPr>
          <a:lstStyle/>
          <a:p>
            <a:endParaRPr lang="en-US"/>
          </a:p>
        </p:txBody>
      </p:sp>
      <p:sp>
        <p:nvSpPr>
          <p:cNvPr id="5"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10" name="Rectangle 9"/>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Arial"/>
              </a:rPr>
              <a:t>--1 km</a:t>
            </a:r>
          </a:p>
        </p:txBody>
      </p:sp>
      <p:sp>
        <p:nvSpPr>
          <p:cNvPr id="12"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Arial"/>
              </a:rPr>
              <a:t>-- ~10 km:  Top of troposphere</a:t>
            </a:r>
          </a:p>
        </p:txBody>
      </p:sp>
      <p:sp>
        <p:nvSpPr>
          <p:cNvPr id="13"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00AD16"/>
                </a:solidFill>
                <a:latin typeface="Arial"/>
              </a:rPr>
              <a:t>Warm, moist air</a:t>
            </a:r>
          </a:p>
        </p:txBody>
      </p:sp>
      <p:sp>
        <p:nvSpPr>
          <p:cNvPr id="14"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Arial"/>
              </a:rPr>
              <a:t>Cold, dry air aloft</a:t>
            </a:r>
          </a:p>
        </p:txBody>
      </p:sp>
      <p:sp>
        <p:nvSpPr>
          <p:cNvPr id="15" name="Rectangle 14"/>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7"/>
          <p:cNvPicPr>
            <a:picLocks noChangeAspect="1" noChangeArrowheads="1"/>
          </p:cNvPicPr>
          <p:nvPr/>
        </p:nvPicPr>
        <p:blipFill>
          <a:blip r:embed="rId2"/>
          <a:srcRect l="62712" r="1695"/>
          <a:stretch>
            <a:fillRect/>
          </a:stretch>
        </p:blipFill>
        <p:spPr bwMode="auto">
          <a:xfrm>
            <a:off x="5873670" y="907116"/>
            <a:ext cx="3200400" cy="5220634"/>
          </a:xfrm>
          <a:prstGeom prst="rect">
            <a:avLst/>
          </a:prstGeom>
          <a:noFill/>
          <a:ln w="9525">
            <a:noFill/>
            <a:miter lim="800000"/>
            <a:headEnd/>
            <a:tailEnd/>
          </a:ln>
        </p:spPr>
      </p:pic>
      <p:sp>
        <p:nvSpPr>
          <p:cNvPr id="19"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Arial"/>
              </a:rPr>
              <a:t>Unstable environment</a:t>
            </a:r>
            <a:endParaRPr lang="en-US" sz="2800" b="1" dirty="0">
              <a:solidFill>
                <a:srgbClr val="FFFF4D"/>
              </a:solidFill>
              <a:effectLst>
                <a:outerShdw blurRad="50800" dist="38100" dir="2700000" algn="tl" rotWithShape="0">
                  <a:srgbClr val="000000">
                    <a:alpha val="43000"/>
                  </a:srgbClr>
                </a:outerShdw>
              </a:effectLst>
              <a:latin typeface="Arial"/>
            </a:endParaRPr>
          </a:p>
        </p:txBody>
      </p:sp>
      <p:sp>
        <p:nvSpPr>
          <p:cNvPr id="16" name="Text Box 24"/>
          <p:cNvSpPr txBox="1">
            <a:spLocks noChangeArrowheads="1"/>
          </p:cNvSpPr>
          <p:nvPr/>
        </p:nvSpPr>
        <p:spPr bwMode="auto">
          <a:xfrm>
            <a:off x="4038600" y="5334000"/>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Arial"/>
              </a:rPr>
              <a:t>Less dense</a:t>
            </a:r>
          </a:p>
        </p:txBody>
      </p:sp>
      <p:sp>
        <p:nvSpPr>
          <p:cNvPr id="20" name="Text Box 25"/>
          <p:cNvSpPr txBox="1">
            <a:spLocks noChangeArrowheads="1"/>
          </p:cNvSpPr>
          <p:nvPr/>
        </p:nvSpPr>
        <p:spPr bwMode="auto">
          <a:xfrm>
            <a:off x="4038600" y="2990093"/>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Arial"/>
              </a:rPr>
              <a:t>More dense</a:t>
            </a:r>
          </a:p>
        </p:txBody>
      </p:sp>
    </p:spTree>
    <p:extLst>
      <p:ext uri="{BB962C8B-B14F-4D97-AF65-F5344CB8AC3E}">
        <p14:creationId xmlns:p14="http://schemas.microsoft.com/office/powerpoint/2010/main" val="7735250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867400"/>
            <a:ext cx="7772400" cy="838200"/>
          </a:xfrm>
          <a:prstGeom prst="rect">
            <a:avLst/>
          </a:prstGeom>
          <a:noFill/>
          <a:ln/>
          <a:effectLst>
            <a:outerShdw blurRad="63500" dist="38099" dir="2700000" algn="ctr" rotWithShape="0">
              <a:srgbClr val="000000">
                <a:alpha val="74998"/>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FDFF"/>
                </a:solidFill>
                <a:latin typeface="Arial"/>
              </a:rPr>
              <a:t>Now we have convection (cumulonimbus).  </a:t>
            </a:r>
            <a:br>
              <a:rPr lang="en-US" sz="2400" dirty="0" smtClean="0">
                <a:solidFill>
                  <a:srgbClr val="00FDFF"/>
                </a:solidFill>
                <a:latin typeface="Arial"/>
              </a:rPr>
            </a:br>
            <a:r>
              <a:rPr lang="en-US" sz="2400" dirty="0" smtClean="0">
                <a:solidFill>
                  <a:srgbClr val="00FDFF"/>
                </a:solidFill>
                <a:latin typeface="Arial"/>
              </a:rPr>
              <a:t>How do we get </a:t>
            </a:r>
            <a:r>
              <a:rPr lang="en-US" sz="2400" b="1" dirty="0" smtClean="0">
                <a:solidFill>
                  <a:srgbClr val="00FDFF"/>
                </a:solidFill>
                <a:latin typeface="Arial"/>
              </a:rPr>
              <a:t>ROTATION</a:t>
            </a:r>
            <a:r>
              <a:rPr lang="en-US" sz="2400" dirty="0" smtClean="0">
                <a:solidFill>
                  <a:srgbClr val="00FDFF"/>
                </a:solidFill>
                <a:latin typeface="Arial"/>
              </a:rPr>
              <a:t>?</a:t>
            </a:r>
            <a:endParaRPr lang="en-US" dirty="0"/>
          </a:p>
        </p:txBody>
      </p:sp>
      <p:pic>
        <p:nvPicPr>
          <p:cNvPr id="5" name="Picture 4"/>
          <p:cNvPicPr>
            <a:picLocks noChangeAspect="1"/>
          </p:cNvPicPr>
          <p:nvPr/>
        </p:nvPicPr>
        <p:blipFill>
          <a:blip r:embed="rId2"/>
          <a:stretch>
            <a:fillRect/>
          </a:stretch>
        </p:blipFill>
        <p:spPr>
          <a:xfrm>
            <a:off x="445345" y="393700"/>
            <a:ext cx="8264213" cy="5473700"/>
          </a:xfrm>
          <a:prstGeom prst="rect">
            <a:avLst/>
          </a:prstGeom>
        </p:spPr>
      </p:pic>
      <p:sp>
        <p:nvSpPr>
          <p:cNvPr id="6" name="TextBox 5"/>
          <p:cNvSpPr txBox="1"/>
          <p:nvPr/>
        </p:nvSpPr>
        <p:spPr>
          <a:xfrm>
            <a:off x="5955018" y="5221069"/>
            <a:ext cx="2754540" cy="646331"/>
          </a:xfrm>
          <a:prstGeom prst="rect">
            <a:avLst/>
          </a:prstGeom>
          <a:noFill/>
        </p:spPr>
        <p:txBody>
          <a:bodyPr wrap="square" rtlCol="0">
            <a:spAutoFit/>
          </a:bodyPr>
          <a:lstStyle/>
          <a:p>
            <a:pPr algn="r"/>
            <a:r>
              <a:rPr lang="en-US" b="1" dirty="0" smtClean="0">
                <a:solidFill>
                  <a:srgbClr val="0000FF"/>
                </a:solidFill>
                <a:latin typeface="Arial"/>
                <a:cs typeface="Arial"/>
              </a:rPr>
              <a:t>Photo by Ross Lazear</a:t>
            </a:r>
          </a:p>
          <a:p>
            <a:pPr algn="r"/>
            <a:r>
              <a:rPr lang="en-US" b="1" dirty="0" smtClean="0">
                <a:solidFill>
                  <a:srgbClr val="0000FF"/>
                </a:solidFill>
                <a:latin typeface="Arial"/>
                <a:cs typeface="Arial"/>
              </a:rPr>
              <a:t>Kerrville, Texas</a:t>
            </a:r>
            <a:endParaRPr lang="en-US" b="1" dirty="0">
              <a:solidFill>
                <a:srgbClr val="0000FF"/>
              </a:solidFill>
              <a:latin typeface="Arial"/>
              <a:cs typeface="Arial"/>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402</TotalTime>
  <Words>571</Words>
  <Application>Microsoft Macintosh PowerPoint</Application>
  <PresentationFormat>On-screen Show (4:3)</PresentationFormat>
  <Paragraphs>162</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Supercell Thunderstorms and Tornadoes in Upstate New York</vt:lpstr>
      <vt:lpstr>PowerPoint Presentation</vt:lpstr>
      <vt:lpstr>Recent Major Tornadoes in the Northeast</vt:lpstr>
      <vt:lpstr>Recent Major Tornadoes in the Northeast</vt:lpstr>
      <vt:lpstr>Ingredients for the Development of a Rotating Storm</vt:lpstr>
      <vt:lpstr>Unstable environment</vt:lpstr>
      <vt:lpstr>Unstable environment</vt:lpstr>
      <vt:lpstr>Unstable environment</vt:lpstr>
      <vt:lpstr>PowerPoint Presentation</vt:lpstr>
      <vt:lpstr>Vertical wind shear Change in wind speed and direction with height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Duanesburg EF-3 Tornado May 22, 2014</vt:lpstr>
      <vt:lpstr>Duanesburg EF-3 Tornado May 22,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Supercell Thunderstorms and Tornadoes in Upstate New York</dc:title>
  <dc:creator>Ross Lazear</dc:creator>
  <cp:lastModifiedBy>Ross Lazear</cp:lastModifiedBy>
  <cp:revision>26</cp:revision>
  <dcterms:created xsi:type="dcterms:W3CDTF">2015-06-03T18:33:33Z</dcterms:created>
  <dcterms:modified xsi:type="dcterms:W3CDTF">2015-06-11T20:00:53Z</dcterms:modified>
</cp:coreProperties>
</file>