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242B"/>
    <a:srgbClr val="005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3A0CE-757C-F55A-D720-9326EF301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C1572F-21A4-D77F-124B-33E16862E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207CB-E061-C216-BAAC-1A95B1C3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25BBA-0F89-3474-04FD-383B91FC4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00B945-AAB8-FCC4-4E45-C74FB1A47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43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10232-6C7B-2CDF-4159-FD5AC9C13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3C989E-3E2E-081C-4B3C-E48031DB5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61684-6CC4-10E7-6C92-DD657774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17322-34AB-EFFA-4FA7-794D7F11C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37283-D3E9-B680-F037-E8FDE1CA1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100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0A2A03-9692-49B8-A37A-7F4D455B1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66A42-255F-7251-758F-8BDE1BD7FB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82C2DD-F260-9BD6-2C1C-AD7F5039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8CC641-BC04-A6C3-EECC-D308241FD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64956A-9B82-2B9F-A6AD-13E3C71DD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45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28467-676B-7182-C839-79A07C65F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A4EA7A-27C5-7AF4-5940-4F6F449D19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4612F-C7FC-3876-FF4A-B886B5059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FEE59-545A-56D5-E1C1-527F1252F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6303E-801D-F234-EE5E-D6248C2B6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93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C9A023-AEEB-467A-0CE8-644D21A48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FB9364-0C47-418F-9EF6-CCB2FF04B1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DC51C-F62D-309D-F4CB-B210B427E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2632B-45F2-82BA-A5B2-F194F99404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B25EDC-A163-652A-E742-B0451D408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03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728C-F3D0-E1A4-22BF-E44FB915B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853E94-3053-D797-90D5-4EDF7D1F4D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F67B48-22E1-2A57-2FD5-5CC57B30E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E8EF57-3034-121F-8011-78E617A8E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2436D-19A8-9FE4-AE7F-465AC4D1B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335D7F-A7C5-ACE5-CF18-15BCC917A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333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FCD2D-F5A5-D985-4F82-3DF50BC35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803F79-61C7-DF68-DAA6-F7C70C747C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2DCFA3-889E-B4AC-DC59-8E9BC6DA2C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E5EAF0-FFCB-39C7-DF70-AD7DF19A24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B126C4-999A-1E83-F895-A4A47DC9F0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5A07DE-6F30-3A00-F705-6EACDE8800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CB657A3-6C31-347F-4478-8D05552EA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248EA6-D882-E4B4-7522-939CD8FB9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82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8D555A-7E1B-082E-04A6-0D58B67CA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5C5A4F-DB43-188D-A133-60A6226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DB0AD5-4793-CD4D-523B-A472172E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C6661-127D-1D92-CABA-017F816D35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553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95C5D9-A24E-B0C2-2A53-3F24B0736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AD784F-A229-74D3-27A0-A59D7DA8B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BD7CF7-6CAA-674F-524A-204B011E2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9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04728-3D11-733B-AC1F-12E0154CB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F997D-8EE2-6C94-0196-06C2A4964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65A890-790E-BEBC-E8C3-135791D609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5B281-EB3F-18FC-5A22-5C43A68FD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001F9B-A81D-E185-BFCA-09EA7A4D8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E6685F-3420-5662-271A-DFB62962F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48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B9163-076A-6034-CFB6-F1FB60B87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6C8622-3833-39BB-DDEA-AAC1F4855F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A3C29F-EC27-101D-F7B4-1C106E203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598470-E0A9-589F-85F6-79642FC6C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3652A-5278-1881-1C8B-8CE52DCCF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30023-2CE4-72E5-6A61-B5327116D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69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5990"/>
            </a:gs>
            <a:gs pos="100000">
              <a:srgbClr val="10242B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8700E1-99ED-08C1-CBB6-A58F170FC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060056-105A-C45B-2534-32526F854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9F99E-5C9D-7EF3-3D93-412F2F531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252A2-D5F1-B846-8B43-95B2EBD5686F}" type="datetimeFigureOut">
              <a:rPr lang="en-US" smtClean="0"/>
              <a:t>5/3/23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85947-9958-0B4E-A32F-9973A101E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27EF3A-B899-1C0B-EB09-D5E3857826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8C066-EBB7-D948-9821-D118BF29C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376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AB56C95C-597D-40AE-F5A0-BE38E10EF0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97958"/>
          </a:xfrm>
        </p:spPr>
      </p:pic>
    </p:spTree>
    <p:extLst>
      <p:ext uri="{BB962C8B-B14F-4D97-AF65-F5344CB8AC3E}">
        <p14:creationId xmlns:p14="http://schemas.microsoft.com/office/powerpoint/2010/main" val="1936473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AD8CC8B-A56F-DBBB-FFDF-DB2334535AA6}"/>
              </a:ext>
            </a:extLst>
          </p:cNvPr>
          <p:cNvSpPr txBox="1"/>
          <p:nvPr/>
        </p:nvSpPr>
        <p:spPr>
          <a:xfrm>
            <a:off x="379970" y="889843"/>
            <a:ext cx="11606084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rgbClr val="FFFF00"/>
                </a:solidFill>
                <a:effectLst/>
                <a:latin typeface="EB Garamond" pitchFamily="2" charset="0"/>
              </a:rPr>
              <a:t>Courses that have changed time:</a:t>
            </a:r>
            <a:endParaRPr lang="en-US" sz="2400" b="1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rgbClr val="FFFF00"/>
                </a:solidFill>
                <a:effectLst/>
              </a:rPr>
            </a:b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210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→ Spring … Begins Spring ‘24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211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→ Fall … Begins Fall ‘24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311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→ Spring … Begins Spring ‘25 (combine soph/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320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→ Spring … Begins Spring ‘24 (This may be difficult to schedule, could wait until Spring ‘25).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1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Option 1:  Spring ’24</a:t>
            </a:r>
            <a:endParaRPr lang="en-US" sz="2400" i="1" dirty="0">
              <a:solidFill>
                <a:schemeClr val="bg1"/>
              </a:solidFill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1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Option 2:  After Fall ‘23, not taught again until Spring ‘25</a:t>
            </a:r>
            <a:endParaRPr lang="en-US" sz="2400" b="0" i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321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→ Fall … Begins Fall ‘24 (combine 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/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 depending on when ATM 320 moves)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419 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→ Fall … Begins Fall ‘24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Capstone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:  Begins Spring ‘25?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254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B89B8FE-5EC1-F56C-7DBD-F807EB6BD6CC}"/>
              </a:ext>
            </a:extLst>
          </p:cNvPr>
          <p:cNvSpPr txBox="1"/>
          <p:nvPr/>
        </p:nvSpPr>
        <p:spPr>
          <a:xfrm>
            <a:off x="2683990" y="668977"/>
            <a:ext cx="6824019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3200" b="1" i="0" dirty="0">
                <a:solidFill>
                  <a:srgbClr val="FFFF00"/>
                </a:solidFill>
                <a:effectLst/>
                <a:latin typeface="EB Garamond" pitchFamily="2" charset="0"/>
              </a:rPr>
              <a:t>Current Juniors (class of 2024)</a:t>
            </a: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endParaRPr lang="en-US" sz="3200" b="0" dirty="0">
              <a:solidFill>
                <a:srgbClr val="FFFF00"/>
              </a:solidFill>
              <a:effectLst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32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23 (</a:t>
            </a:r>
            <a:r>
              <a:rPr lang="en-US" sz="32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32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			Spring 24 (</a:t>
            </a:r>
            <a:r>
              <a:rPr lang="en-US" sz="32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32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3200" b="1" dirty="0">
              <a:solidFill>
                <a:schemeClr val="bg1"/>
              </a:solidFill>
              <a:effectLst/>
            </a:endParaRPr>
          </a:p>
          <a:p>
            <a:pPr algn="ctr"/>
            <a:r>
              <a:rPr lang="en-US" sz="32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			ATM 419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574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05A915-C913-DAA2-C736-04D847192B54}"/>
              </a:ext>
            </a:extLst>
          </p:cNvPr>
          <p:cNvSpPr txBox="1"/>
          <p:nvPr/>
        </p:nvSpPr>
        <p:spPr>
          <a:xfrm>
            <a:off x="805763" y="434198"/>
            <a:ext cx="11007296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1" i="0" dirty="0">
                <a:solidFill>
                  <a:srgbClr val="FFFF00"/>
                </a:solidFill>
                <a:effectLst/>
                <a:latin typeface="EB Garamond" pitchFamily="2" charset="0"/>
              </a:rPr>
              <a:t>Current Sophomores (class of 2025)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b="0" dirty="0">
              <a:solidFill>
                <a:srgbClr val="FFFF0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23 (</a:t>
            </a:r>
            <a:r>
              <a:rPr lang="en-US" sz="28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24 (</a:t>
            </a:r>
            <a:r>
              <a:rPr lang="en-US" sz="28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8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311 			ATM 317</a:t>
            </a:r>
            <a:endParaRPr lang="en-US" sz="28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316 			ATM 350</a:t>
            </a:r>
            <a:endParaRPr lang="en-US" sz="28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320 </a:t>
            </a:r>
            <a:endParaRPr lang="en-US" sz="28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800" b="0" dirty="0">
                <a:solidFill>
                  <a:schemeClr val="bg1"/>
                </a:solidFill>
                <a:effectLst/>
              </a:rPr>
            </a:br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24 (</a:t>
            </a:r>
            <a:r>
              <a:rPr lang="en-US" sz="28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25 (</a:t>
            </a:r>
            <a:r>
              <a:rPr lang="en-US" sz="28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8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8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321 (</a:t>
            </a:r>
            <a:r>
              <a:rPr lang="en-US" sz="2800" b="0" i="0" u="none" strike="noStrike" dirty="0">
                <a:solidFill>
                  <a:srgbClr val="00B0F0"/>
                </a:solidFill>
                <a:effectLst/>
                <a:latin typeface="EB Garamond" pitchFamily="2" charset="0"/>
              </a:rPr>
              <a:t>opt 1 w/</a:t>
            </a:r>
            <a:r>
              <a:rPr lang="en-US" sz="2800" b="0" i="0" u="none" strike="noStrike" dirty="0" err="1">
                <a:solidFill>
                  <a:srgbClr val="00B0F0"/>
                </a:solidFill>
                <a:effectLst/>
                <a:latin typeface="EB Garamond" pitchFamily="2" charset="0"/>
              </a:rPr>
              <a:t>jr</a:t>
            </a: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Capstone (not required yet for this class)</a:t>
            </a:r>
            <a:endParaRPr lang="en-US" sz="28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419</a:t>
            </a:r>
            <a:endParaRPr lang="en-US" sz="2800" b="0" dirty="0">
              <a:solidFill>
                <a:schemeClr val="bg1"/>
              </a:solidFill>
              <a:effectLst/>
            </a:endParaRPr>
          </a:p>
          <a:p>
            <a:br>
              <a:rPr lang="en-US" sz="3200" dirty="0"/>
            </a:b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287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A76230-771B-FE11-3F91-32E758D97155}"/>
              </a:ext>
            </a:extLst>
          </p:cNvPr>
          <p:cNvSpPr txBox="1"/>
          <p:nvPr/>
        </p:nvSpPr>
        <p:spPr>
          <a:xfrm>
            <a:off x="805763" y="434198"/>
            <a:ext cx="11007296" cy="82791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1" i="0" dirty="0">
                <a:solidFill>
                  <a:srgbClr val="FFFF00"/>
                </a:solidFill>
                <a:effectLst/>
                <a:latin typeface="EB Garamond" pitchFamily="2" charset="0"/>
              </a:rPr>
              <a:t>Current Freshmen (class of 2026)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23 (soph) 			Spring 24 (soph)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209 			ATM 211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210 			ATM 315 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B0F0"/>
                </a:solidFill>
                <a:effectLst/>
                <a:latin typeface="EB Garamond" pitchFamily="2" charset="0"/>
              </a:rPr>
              <a:t>				ATM 320 (opt 1)</a:t>
            </a:r>
            <a:endParaRPr lang="en-US" sz="2400" b="0" dirty="0">
              <a:solidFill>
                <a:srgbClr val="00B0F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24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25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B0F0"/>
                </a:solidFill>
                <a:effectLst/>
                <a:latin typeface="EB Garamond" pitchFamily="2" charset="0"/>
              </a:rPr>
              <a:t>ATM 321 (opt 1 w/</a:t>
            </a:r>
            <a:r>
              <a:rPr lang="en-US" sz="2400" b="0" i="0" u="none" strike="noStrike" dirty="0" err="1">
                <a:solidFill>
                  <a:srgbClr val="00B0F0"/>
                </a:solidFill>
                <a:effectLst/>
                <a:latin typeface="EB Garamond" pitchFamily="2" charset="0"/>
              </a:rPr>
              <a:t>sr</a:t>
            </a:r>
            <a:r>
              <a:rPr lang="en-US" sz="2400" b="0" i="0" u="none" strike="noStrike" dirty="0">
                <a:solidFill>
                  <a:srgbClr val="00B0F0"/>
                </a:solidFill>
                <a:effectLst/>
                <a:latin typeface="EB Garamond" pitchFamily="2" charset="0"/>
              </a:rPr>
              <a:t>) 	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ATM 311 (w/ soph)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316 			ATM 317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92D050"/>
                </a:solidFill>
                <a:effectLst/>
                <a:latin typeface="EB Garamond" pitchFamily="2" charset="0"/>
              </a:rPr>
              <a:t>ATM 320 (opt 2) *	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ATM 350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25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26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92D050"/>
                </a:solidFill>
                <a:effectLst/>
                <a:latin typeface="EB Garamond" pitchFamily="2" charset="0"/>
              </a:rPr>
              <a:t>ATM 321 (opt 2 w/</a:t>
            </a:r>
            <a:r>
              <a:rPr lang="en-US" sz="2400" b="0" i="0" u="none" strike="noStrike" dirty="0" err="1">
                <a:solidFill>
                  <a:srgbClr val="92D050"/>
                </a:solidFill>
                <a:effectLst/>
                <a:latin typeface="EB Garamond" pitchFamily="2" charset="0"/>
              </a:rPr>
              <a:t>jr</a:t>
            </a:r>
            <a:r>
              <a:rPr lang="en-US" sz="2400" b="0" i="0" u="none" strike="noStrike" dirty="0">
                <a:solidFill>
                  <a:srgbClr val="92D050"/>
                </a:solidFill>
                <a:effectLst/>
                <a:latin typeface="EB Garamond" pitchFamily="2" charset="0"/>
              </a:rPr>
              <a:t>) 		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Capstone (still not technically requirement)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419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latin typeface="EB Garamond" pitchFamily="2" charset="0"/>
            </a:endParaRPr>
          </a:p>
          <a:p>
            <a:r>
              <a:rPr lang="en-US" sz="2000" b="0" i="0" u="none" strike="noStrike" dirty="0">
                <a:solidFill>
                  <a:srgbClr val="92D050"/>
                </a:solidFill>
                <a:effectLst/>
                <a:latin typeface="EB Garamond" pitchFamily="2" charset="0"/>
              </a:rPr>
              <a:t>*With option 2, could also consider having ATM 320 spring ‘25, taken with the sophomores instead (only suggested if teaching schedule necessitates this).</a:t>
            </a:r>
            <a:endParaRPr lang="en-US" sz="2000" b="0" dirty="0">
              <a:solidFill>
                <a:srgbClr val="92D05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b="0" dirty="0">
              <a:solidFill>
                <a:schemeClr val="bg1"/>
              </a:solidFill>
              <a:effectLst/>
            </a:endParaRPr>
          </a:p>
          <a:p>
            <a:br>
              <a:rPr lang="en-US" sz="2800" dirty="0"/>
            </a:br>
            <a:br>
              <a:rPr lang="en-US" sz="3200" dirty="0"/>
            </a:b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544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525581-A882-4111-9574-6C1B5D381E0B}"/>
              </a:ext>
            </a:extLst>
          </p:cNvPr>
          <p:cNvSpPr txBox="1"/>
          <p:nvPr/>
        </p:nvSpPr>
        <p:spPr>
          <a:xfrm>
            <a:off x="805763" y="434198"/>
            <a:ext cx="11007296" cy="7694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1" i="0" dirty="0">
                <a:solidFill>
                  <a:srgbClr val="FFFF00"/>
                </a:solidFill>
                <a:effectLst/>
                <a:latin typeface="EB Garamond" pitchFamily="2" charset="0"/>
              </a:rPr>
              <a:t>Current H.S. seniors (class of 2027)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23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fr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24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fr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			ATM 210 (+lab)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24 (soph) 			Spring 25 (soph)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211 			ATM 311 (w/ </a:t>
            </a:r>
            <a:r>
              <a:rPr lang="en-US" sz="2400" b="0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			ATM 315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				ATM 320*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25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26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jr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321 (</a:t>
            </a:r>
            <a:r>
              <a:rPr lang="en-US" sz="2400" b="0" i="0" u="none" strike="noStrike" dirty="0">
                <a:solidFill>
                  <a:srgbClr val="92D050"/>
                </a:solidFill>
                <a:effectLst/>
                <a:latin typeface="EB Garamond" pitchFamily="2" charset="0"/>
              </a:rPr>
              <a:t>opt 2 w/</a:t>
            </a:r>
            <a:r>
              <a:rPr lang="en-US" sz="2400" b="0" i="0" u="none" strike="noStrike" dirty="0" err="1">
                <a:solidFill>
                  <a:srgbClr val="92D050"/>
                </a:solidFill>
                <a:effectLst/>
                <a:latin typeface="EB Garamond" pitchFamily="2" charset="0"/>
              </a:rPr>
              <a:t>sr</a:t>
            </a: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ATM 317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316 			ATM 350</a:t>
            </a:r>
            <a:endParaRPr lang="en-US" sz="2400" b="0" dirty="0">
              <a:solidFill>
                <a:schemeClr val="bg1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en-US" sz="2400" b="0" dirty="0">
                <a:solidFill>
                  <a:schemeClr val="bg1"/>
                </a:solidFill>
                <a:effectLst/>
              </a:rPr>
            </a:b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Fall 26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 			Spring 27 (</a:t>
            </a:r>
            <a:r>
              <a:rPr lang="en-US" sz="2400" b="1" i="0" u="none" strike="noStrike" dirty="0" err="1">
                <a:solidFill>
                  <a:schemeClr val="bg1"/>
                </a:solidFill>
                <a:effectLst/>
                <a:latin typeface="EB Garamond" pitchFamily="2" charset="0"/>
              </a:rPr>
              <a:t>sr</a:t>
            </a:r>
            <a:r>
              <a:rPr lang="en-US" sz="2400" b="1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)</a:t>
            </a:r>
            <a:endParaRPr lang="en-US" sz="2400" b="1" dirty="0">
              <a:solidFill>
                <a:schemeClr val="bg1"/>
              </a:solidFill>
              <a:effectLst/>
            </a:endParaRPr>
          </a:p>
          <a:p>
            <a:r>
              <a:rPr lang="en-US" sz="2400" b="0" i="0" u="none" strike="noStrike" dirty="0">
                <a:solidFill>
                  <a:schemeClr val="bg1"/>
                </a:solidFill>
                <a:effectLst/>
                <a:latin typeface="EB Garamond" pitchFamily="2" charset="0"/>
              </a:rPr>
              <a:t>ATM 419 			Capstone (still not technically req.?)</a:t>
            </a:r>
          </a:p>
          <a:p>
            <a:endParaRPr lang="en-US" dirty="0">
              <a:solidFill>
                <a:schemeClr val="bg1"/>
              </a:solidFill>
              <a:latin typeface="EB Garamond" pitchFamily="2" charset="0"/>
            </a:endParaRPr>
          </a:p>
          <a:p>
            <a:r>
              <a:rPr lang="en-US" sz="2000" b="0" dirty="0">
                <a:solidFill>
                  <a:schemeClr val="bg1"/>
                </a:solidFill>
                <a:effectLst/>
                <a:latin typeface="EB Garamond" pitchFamily="2" charset="0"/>
              </a:rPr>
              <a:t>*From previous slide, could be taken with juniors, to benefit teaching schedule</a:t>
            </a:r>
            <a:endParaRPr lang="en-US" sz="2000" b="0" dirty="0">
              <a:solidFill>
                <a:schemeClr val="bg1"/>
              </a:solidFill>
              <a:effectLst/>
            </a:endParaRPr>
          </a:p>
          <a:p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325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525581-A882-4111-9574-6C1B5D381E0B}"/>
              </a:ext>
            </a:extLst>
          </p:cNvPr>
          <p:cNvSpPr txBox="1"/>
          <p:nvPr/>
        </p:nvSpPr>
        <p:spPr>
          <a:xfrm>
            <a:off x="805763" y="434198"/>
            <a:ext cx="11007296" cy="66787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1" i="0" dirty="0">
                <a:solidFill>
                  <a:srgbClr val="FFFF00"/>
                </a:solidFill>
                <a:effectLst/>
                <a:latin typeface="EB Garamond" pitchFamily="2" charset="0"/>
              </a:rPr>
              <a:t>Cours</a:t>
            </a:r>
            <a:r>
              <a:rPr lang="en-US" sz="2800" b="1" dirty="0">
                <a:solidFill>
                  <a:srgbClr val="FFFF00"/>
                </a:solidFill>
                <a:latin typeface="EB Garamond" pitchFamily="2" charset="0"/>
              </a:rPr>
              <a:t>e schedules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solidFill>
                <a:srgbClr val="FFFF00"/>
              </a:solidFill>
              <a:effectLst/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dirty="0">
                <a:solidFill>
                  <a:schemeClr val="bg1"/>
                </a:solidFill>
                <a:effectLst/>
                <a:latin typeface="EB Garamond" pitchFamily="2" charset="0"/>
              </a:rPr>
              <a:t>ATM 210			ATM 311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Fall 2023			Fall 2023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Spring 2024 (+lab?)		Spring 2024		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Spring 2025 (+lab)		Spring 2025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…				…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EB Garamond" pitchFamily="2" charset="0"/>
              </a:rPr>
              <a:t>ATM 211			ATM 419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Spring  2023			Spring 2024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Fall 2024 (+lab)		Fall 2024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Fall 2025 (+lab)		Fall 2025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000" i="0" dirty="0">
                <a:solidFill>
                  <a:schemeClr val="bg1"/>
                </a:solidFill>
                <a:effectLst/>
                <a:latin typeface="EB Garamond" pitchFamily="2" charset="0"/>
              </a:rPr>
              <a:t>…				…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000" i="0" dirty="0">
              <a:solidFill>
                <a:schemeClr val="bg1"/>
              </a:solidFill>
              <a:effectLst/>
              <a:latin typeface="EB Garamond" pitchFamily="2" charset="0"/>
            </a:endParaRPr>
          </a:p>
          <a:p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82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525581-A882-4111-9574-6C1B5D381E0B}"/>
              </a:ext>
            </a:extLst>
          </p:cNvPr>
          <p:cNvSpPr txBox="1"/>
          <p:nvPr/>
        </p:nvSpPr>
        <p:spPr>
          <a:xfrm>
            <a:off x="805763" y="434198"/>
            <a:ext cx="11007296" cy="78483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b="1" i="0" dirty="0">
                <a:solidFill>
                  <a:srgbClr val="FFFF00"/>
                </a:solidFill>
                <a:effectLst/>
                <a:latin typeface="EB Garamond" pitchFamily="2" charset="0"/>
              </a:rPr>
              <a:t>Cours</a:t>
            </a:r>
            <a:r>
              <a:rPr lang="en-US" sz="2800" b="1" dirty="0">
                <a:solidFill>
                  <a:srgbClr val="FFFF00"/>
                </a:solidFill>
                <a:latin typeface="EB Garamond" pitchFamily="2" charset="0"/>
              </a:rPr>
              <a:t>e schedules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800" b="1" i="0" dirty="0">
              <a:solidFill>
                <a:srgbClr val="FFFF00"/>
              </a:solidFill>
              <a:effectLst/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800" i="0" dirty="0">
                <a:solidFill>
                  <a:srgbClr val="00B0F0"/>
                </a:solidFill>
                <a:effectLst/>
                <a:latin typeface="EB Garamond" pitchFamily="2" charset="0"/>
              </a:rPr>
              <a:t>Option 1					</a:t>
            </a:r>
            <a:r>
              <a:rPr lang="en-US" sz="2800" i="0" dirty="0">
                <a:solidFill>
                  <a:srgbClr val="92D050"/>
                </a:solidFill>
                <a:effectLst/>
                <a:latin typeface="EB Garamond" pitchFamily="2" charset="0"/>
              </a:rPr>
              <a:t>Option 2</a:t>
            </a:r>
            <a:endParaRPr lang="en-US" sz="2800" i="0" dirty="0">
              <a:solidFill>
                <a:srgbClr val="00B0F0"/>
              </a:solidFill>
              <a:effectLst/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i="0" dirty="0">
                <a:solidFill>
                  <a:schemeClr val="bg1"/>
                </a:solidFill>
                <a:effectLst/>
                <a:latin typeface="EB Garamond" pitchFamily="2" charset="0"/>
              </a:rPr>
              <a:t>ATM 320					ATM 320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Fall 2023 (taught to juniors)			Fall 2023 (taught to juniors)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Spring 2024 (taught to sophomores)		</a:t>
            </a:r>
            <a:r>
              <a:rPr lang="en-US" sz="2400" dirty="0">
                <a:solidFill>
                  <a:srgbClr val="FFC000"/>
                </a:solidFill>
                <a:latin typeface="EB Garamond" pitchFamily="2" charset="0"/>
              </a:rPr>
              <a:t>Fall 2024 (taught to juniors)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Spring 2025					</a:t>
            </a:r>
            <a:r>
              <a:rPr lang="en-US" sz="2400" i="0" dirty="0">
                <a:solidFill>
                  <a:srgbClr val="FFC000"/>
                </a:solidFill>
                <a:effectLst/>
                <a:latin typeface="EB Garamond" pitchFamily="2" charset="0"/>
              </a:rPr>
              <a:t>or…Spring 2025 (taught to </a:t>
            </a:r>
            <a:r>
              <a:rPr lang="en-US" sz="2400" i="0" dirty="0" err="1">
                <a:solidFill>
                  <a:srgbClr val="FFC000"/>
                </a:solidFill>
                <a:effectLst/>
                <a:latin typeface="EB Garamond" pitchFamily="2" charset="0"/>
              </a:rPr>
              <a:t>jr</a:t>
            </a:r>
            <a:r>
              <a:rPr lang="en-US" sz="2400" i="0" dirty="0">
                <a:solidFill>
                  <a:srgbClr val="FFC000"/>
                </a:solidFill>
                <a:effectLst/>
                <a:latin typeface="EB Garamond" pitchFamily="2" charset="0"/>
              </a:rPr>
              <a:t> and soph)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…						Spring 2026 (taught to soph)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…						…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400" i="0" dirty="0">
              <a:solidFill>
                <a:schemeClr val="bg1"/>
              </a:solidFill>
              <a:effectLst/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latin typeface="EB Garamond" pitchFamily="2" charset="0"/>
              </a:rPr>
              <a:t>ATM 321					ATM 321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Fall 2024 (taught to seniors and juniors)	Fall 2024 (taught to seniors)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latin typeface="EB Garamond" pitchFamily="2" charset="0"/>
              </a:rPr>
              <a:t>Fall 2025 (taught to juniors)			Fall 2025 (taught to juniors and seniors)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Fall 2026 (taught to juniors)			Fall 2026 (taught to juniors)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i="0" dirty="0">
                <a:solidFill>
                  <a:schemeClr val="bg1"/>
                </a:solidFill>
                <a:effectLst/>
                <a:latin typeface="EB Garamond" pitchFamily="2" charset="0"/>
              </a:rPr>
              <a:t>…						…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000" b="1" i="0" dirty="0">
              <a:solidFill>
                <a:schemeClr val="bg1"/>
              </a:solidFill>
              <a:effectLst/>
              <a:latin typeface="EB Garamond" pitchFamily="2" charset="0"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sz="2000" i="0" dirty="0">
              <a:solidFill>
                <a:schemeClr val="bg1"/>
              </a:solidFill>
              <a:effectLst/>
              <a:latin typeface="EB Garamond" pitchFamily="2" charset="0"/>
            </a:endParaRPr>
          </a:p>
          <a:p>
            <a:br>
              <a:rPr lang="en-US" sz="28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111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777</Words>
  <Application>Microsoft Macintosh PowerPoint</Application>
  <PresentationFormat>Widescreen</PresentationFormat>
  <Paragraphs>89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EB 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Lazear, Ross</dc:creator>
  <cp:lastModifiedBy>Lazear, Ross</cp:lastModifiedBy>
  <cp:revision>9</cp:revision>
  <dcterms:created xsi:type="dcterms:W3CDTF">2023-05-03T13:18:26Z</dcterms:created>
  <dcterms:modified xsi:type="dcterms:W3CDTF">2023-05-03T14:11:26Z</dcterms:modified>
</cp:coreProperties>
</file>