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FB7"/>
    <a:srgbClr val="A2C951"/>
    <a:srgbClr val="6097DB"/>
    <a:srgbClr val="A285C8"/>
    <a:srgbClr val="E2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B726-E4AB-EE45-961D-533ABA0B99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E27D-CCB3-9C4C-B2ED-143D6A89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0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0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5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9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8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5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4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217E-6D32-D34F-9E74-15DEE4659678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2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atmos.albany.edu/facstaff/torn/CSTAR_ediff/gefs_diff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713" y="390838"/>
            <a:ext cx="737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Palatino"/>
                <a:cs typeface="Palatino"/>
              </a:rPr>
              <a:t>R2O</a:t>
            </a:r>
            <a:endParaRPr lang="en-US" sz="2800" b="1" dirty="0">
              <a:latin typeface="Palatino"/>
              <a:cs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462" y="1324074"/>
            <a:ext cx="80381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alatino"/>
                <a:cs typeface="Palatino"/>
              </a:rPr>
              <a:t>• In addition to theses</a:t>
            </a:r>
            <a:r>
              <a:rPr lang="en-US" sz="2400" b="1" dirty="0">
                <a:latin typeface="Palatino"/>
                <a:cs typeface="Palatino"/>
              </a:rPr>
              <a:t>,</a:t>
            </a:r>
            <a:r>
              <a:rPr lang="en-US" sz="2400" b="1" dirty="0" smtClean="0">
                <a:latin typeface="Palatino"/>
                <a:cs typeface="Palatino"/>
              </a:rPr>
              <a:t> oral and </a:t>
            </a:r>
            <a:r>
              <a:rPr lang="en-US" sz="2400" b="1" dirty="0" err="1" smtClean="0">
                <a:latin typeface="Palatino"/>
                <a:cs typeface="Palatino"/>
              </a:rPr>
              <a:t>powerpoint</a:t>
            </a:r>
            <a:r>
              <a:rPr lang="en-US" sz="2400" b="1" dirty="0" smtClean="0">
                <a:latin typeface="Palatino"/>
                <a:cs typeface="Palatino"/>
              </a:rPr>
              <a:t> presentations</a:t>
            </a:r>
            <a:r>
              <a:rPr lang="is-IS" sz="2400" b="1" dirty="0" smtClean="0">
                <a:latin typeface="Palatino"/>
                <a:cs typeface="Palatino"/>
              </a:rPr>
              <a:t>…</a:t>
            </a:r>
            <a:endParaRPr lang="en-US" sz="2400" b="1" dirty="0" smtClean="0">
              <a:latin typeface="Palatino"/>
              <a:cs typeface="Palatino"/>
            </a:endParaRPr>
          </a:p>
          <a:p>
            <a:endParaRPr lang="en-US" sz="2400" b="1" dirty="0" smtClean="0">
              <a:latin typeface="Palatino"/>
              <a:cs typeface="Palatino"/>
            </a:endParaRPr>
          </a:p>
          <a:p>
            <a:endParaRPr lang="en-US" sz="2400" b="1" dirty="0">
              <a:latin typeface="Palatino"/>
              <a:cs typeface="Palatino"/>
            </a:endParaRPr>
          </a:p>
          <a:p>
            <a:r>
              <a:rPr lang="en-US" sz="2400" b="1" dirty="0" smtClean="0">
                <a:latin typeface="Palatino"/>
                <a:cs typeface="Palatino"/>
              </a:rPr>
              <a:t>• Short (approx. five page) PDF</a:t>
            </a:r>
          </a:p>
          <a:p>
            <a:r>
              <a:rPr lang="en-US" sz="2400" b="1" dirty="0" smtClean="0">
                <a:latin typeface="Palatino"/>
                <a:cs typeface="Palatino"/>
              </a:rPr>
              <a:t>	</a:t>
            </a:r>
            <a:r>
              <a:rPr lang="en-US" sz="2400" dirty="0" smtClean="0">
                <a:latin typeface="Palatino"/>
                <a:cs typeface="Palatino"/>
              </a:rPr>
              <a:t>- Only results pertinent to operations</a:t>
            </a:r>
          </a:p>
          <a:p>
            <a:r>
              <a:rPr lang="en-US" sz="2400" b="1" dirty="0">
                <a:latin typeface="Palatino"/>
                <a:cs typeface="Palatino"/>
              </a:rPr>
              <a:t>	</a:t>
            </a:r>
            <a:r>
              <a:rPr lang="en-US" sz="2400" dirty="0" smtClean="0">
                <a:latin typeface="Palatino"/>
                <a:cs typeface="Palatino"/>
              </a:rPr>
              <a:t>- (e.g., no methodology, data used, etc.)</a:t>
            </a:r>
            <a:endParaRPr lang="en-US" sz="2400" dirty="0">
              <a:latin typeface="Palatino"/>
              <a:cs typeface="Palatino"/>
              <a:sym typeface="Wingdings"/>
            </a:endParaRPr>
          </a:p>
          <a:p>
            <a:r>
              <a:rPr lang="en-US" sz="2400" dirty="0" smtClean="0">
                <a:latin typeface="Palatino"/>
                <a:cs typeface="Palatino"/>
                <a:sym typeface="Wingdings"/>
              </a:rPr>
              <a:t>	- </a:t>
            </a:r>
            <a:r>
              <a:rPr lang="en-US" sz="2400" i="1" dirty="0" smtClean="0">
                <a:latin typeface="Palatino"/>
                <a:cs typeface="Palatino"/>
                <a:sym typeface="Wingdings"/>
              </a:rPr>
              <a:t>T</a:t>
            </a:r>
            <a:r>
              <a:rPr lang="is-IS" sz="2400" i="1" dirty="0" smtClean="0">
                <a:latin typeface="Palatino"/>
                <a:cs typeface="Palatino"/>
                <a:sym typeface="Wingdings"/>
              </a:rPr>
              <a:t>heses and other details available!</a:t>
            </a:r>
          </a:p>
          <a:p>
            <a:endParaRPr lang="is-IS" sz="2400" b="1" dirty="0" smtClean="0">
              <a:latin typeface="Palatino"/>
              <a:cs typeface="Palatino"/>
              <a:sym typeface="Wingdings"/>
            </a:endParaRPr>
          </a:p>
          <a:p>
            <a:endParaRPr lang="is-IS" sz="2400" b="1" dirty="0">
              <a:latin typeface="Palatino"/>
              <a:cs typeface="Palatino"/>
              <a:sym typeface="Wingdings"/>
            </a:endParaRPr>
          </a:p>
          <a:p>
            <a:r>
              <a:rPr lang="is-IS" sz="2400" b="1" dirty="0" smtClean="0">
                <a:latin typeface="Palatino"/>
                <a:cs typeface="Palatino"/>
                <a:sym typeface="Wingdings"/>
              </a:rPr>
              <a:t>• Annotated web video</a:t>
            </a:r>
          </a:p>
          <a:p>
            <a:r>
              <a:rPr lang="is-IS" sz="2400" b="1" dirty="0">
                <a:latin typeface="Palatino"/>
                <a:cs typeface="Palatino"/>
                <a:sym typeface="Wingdings"/>
              </a:rPr>
              <a:t>	</a:t>
            </a:r>
            <a:r>
              <a:rPr lang="is-IS" sz="2400" dirty="0" smtClean="0">
                <a:latin typeface="Palatino"/>
                <a:cs typeface="Palatino"/>
                <a:sym typeface="Wingdings"/>
              </a:rPr>
              <a:t>- Talk through operationally relevant results with 	supporting figures</a:t>
            </a:r>
            <a:endParaRPr lang="en-US" sz="2400" b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8130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713" y="123710"/>
            <a:ext cx="73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alatino"/>
                <a:cs typeface="Palatino"/>
              </a:rPr>
              <a:t>Low probability of detection (POD) high impact event example</a:t>
            </a:r>
            <a:endParaRPr lang="en-US" b="1" dirty="0">
              <a:latin typeface="Palatino"/>
              <a:cs typeface="Palatino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3" y="727924"/>
            <a:ext cx="7115799" cy="48457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10712" y="1200060"/>
            <a:ext cx="1534949" cy="1527298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850" y="5650398"/>
            <a:ext cx="8521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latino"/>
                <a:cs typeface="Palatino"/>
              </a:rPr>
              <a:t>• What characterizes an event with low POD?</a:t>
            </a:r>
          </a:p>
          <a:p>
            <a:pPr algn="ctr"/>
            <a:endParaRPr lang="en-US" dirty="0" smtClean="0">
              <a:latin typeface="Palatino"/>
              <a:cs typeface="Palatino"/>
            </a:endParaRPr>
          </a:p>
          <a:p>
            <a:pPr algn="ctr"/>
            <a:r>
              <a:rPr lang="en-US" dirty="0" smtClean="0">
                <a:latin typeface="Palatino"/>
                <a:cs typeface="Palatino"/>
              </a:rPr>
              <a:t>• What synoptic-scale patterns might represent such “</a:t>
            </a:r>
            <a:r>
              <a:rPr lang="en-US" dirty="0" err="1" smtClean="0">
                <a:latin typeface="Palatino"/>
                <a:cs typeface="Palatino"/>
              </a:rPr>
              <a:t>overperforming</a:t>
            </a:r>
            <a:r>
              <a:rPr lang="en-US" dirty="0" smtClean="0">
                <a:latin typeface="Palatino"/>
                <a:cs typeface="Palatino"/>
              </a:rPr>
              <a:t>” cases?</a:t>
            </a:r>
            <a:endParaRPr lang="en-US" dirty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7982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0713" y="123710"/>
            <a:ext cx="73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alatino"/>
                <a:cs typeface="Palatino"/>
              </a:rPr>
              <a:t>MUCAPE–Wind Shear Phase Space for case types </a:t>
            </a:r>
            <a:endParaRPr lang="en-US" b="1" dirty="0">
              <a:latin typeface="Palatino"/>
              <a:cs typeface="Palatino"/>
            </a:endParaRPr>
          </a:p>
        </p:txBody>
      </p:sp>
      <p:pic>
        <p:nvPicPr>
          <p:cNvPr id="7" name="Content Placeholder 9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2003" r="377" b="1842"/>
          <a:stretch/>
        </p:blipFill>
        <p:spPr>
          <a:xfrm>
            <a:off x="666667" y="448825"/>
            <a:ext cx="7795715" cy="5118959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44144" y="462629"/>
            <a:ext cx="2712657" cy="255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27691" y="5326409"/>
            <a:ext cx="2712657" cy="255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6-11-03 at 2.16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3" y="5028132"/>
            <a:ext cx="264714" cy="256928"/>
          </a:xfrm>
          <a:prstGeom prst="rect">
            <a:avLst/>
          </a:prstGeom>
        </p:spPr>
      </p:pic>
      <p:pic>
        <p:nvPicPr>
          <p:cNvPr id="5" name="Picture 4" descr="Screen Shot 2016-11-03 at 2.16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7" y="5278158"/>
            <a:ext cx="317246" cy="269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2967" y="4993622"/>
            <a:ext cx="425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26463"/>
                </a:solidFill>
                <a:latin typeface="Palatino"/>
                <a:cs typeface="Palatino"/>
              </a:rPr>
              <a:t>Low Probability of Detection cases</a:t>
            </a:r>
            <a:endParaRPr lang="en-US" sz="1400" b="1" dirty="0">
              <a:solidFill>
                <a:srgbClr val="E26463"/>
              </a:solidFill>
              <a:latin typeface="Palatino"/>
              <a:cs typeface="Palatin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65" y="5257452"/>
            <a:ext cx="425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A285C8"/>
                </a:solidFill>
                <a:latin typeface="Palatino"/>
                <a:cs typeface="Palatino"/>
              </a:rPr>
              <a:t>Good forecast cases</a:t>
            </a:r>
            <a:endParaRPr lang="en-US" sz="1400" b="1" dirty="0">
              <a:solidFill>
                <a:srgbClr val="A285C8"/>
              </a:solidFill>
              <a:latin typeface="Palatino"/>
              <a:cs typeface="Palatin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50" y="5650398"/>
            <a:ext cx="852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alatino"/>
                <a:cs typeface="Palatino"/>
              </a:rPr>
              <a:t>• Low POD cases are characterized as having less deep-layer shear than good forecast cases</a:t>
            </a:r>
          </a:p>
          <a:p>
            <a:pPr algn="ctr"/>
            <a:endParaRPr lang="en-US" sz="1400" dirty="0">
              <a:latin typeface="Palatino"/>
              <a:cs typeface="Palatino"/>
            </a:endParaRPr>
          </a:p>
          <a:p>
            <a:pPr algn="ctr"/>
            <a:r>
              <a:rPr lang="en-US" sz="1400" dirty="0" smtClean="0">
                <a:latin typeface="Palatino"/>
                <a:cs typeface="Palatino"/>
              </a:rPr>
              <a:t>• Associated with weaker upper-level winds and less </a:t>
            </a:r>
            <a:r>
              <a:rPr lang="en-US" sz="1400" dirty="0" err="1" smtClean="0">
                <a:latin typeface="Palatino"/>
                <a:cs typeface="Palatino"/>
              </a:rPr>
              <a:t>syntopic</a:t>
            </a:r>
            <a:r>
              <a:rPr lang="en-US" sz="1400" dirty="0" smtClean="0">
                <a:latin typeface="Palatino"/>
                <a:cs typeface="Palatino"/>
              </a:rPr>
              <a:t>-scale forcing for ascent</a:t>
            </a:r>
            <a:endParaRPr lang="en-US" sz="14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70853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144" y="462629"/>
            <a:ext cx="2712657" cy="255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7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" b="706"/>
          <a:stretch/>
        </p:blipFill>
        <p:spPr bwMode="auto">
          <a:xfrm>
            <a:off x="457200" y="438717"/>
            <a:ext cx="8229600" cy="418998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56565" y="4149953"/>
            <a:ext cx="3659897" cy="3793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2967" y="4880608"/>
            <a:ext cx="425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097DB"/>
                </a:solidFill>
                <a:latin typeface="Palatino"/>
                <a:cs typeface="Palatino"/>
              </a:rPr>
              <a:t>High impact events</a:t>
            </a:r>
            <a:endParaRPr lang="en-US" sz="1400" b="1" dirty="0">
              <a:solidFill>
                <a:srgbClr val="6097DB"/>
              </a:solidFill>
              <a:latin typeface="Palatino"/>
              <a:cs typeface="Palatin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966" y="5068737"/>
            <a:ext cx="483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26463"/>
                </a:solidFill>
                <a:latin typeface="Palatino"/>
                <a:cs typeface="Palatino"/>
              </a:rPr>
              <a:t>Low Probability of Detection events (</a:t>
            </a:r>
            <a:r>
              <a:rPr lang="en-US" sz="1400" b="1" dirty="0" err="1" smtClean="0">
                <a:solidFill>
                  <a:srgbClr val="E26463"/>
                </a:solidFill>
                <a:latin typeface="Palatino"/>
                <a:cs typeface="Palatino"/>
              </a:rPr>
              <a:t>overperforming</a:t>
            </a:r>
            <a:r>
              <a:rPr lang="en-US" sz="1400" b="1" dirty="0" smtClean="0">
                <a:solidFill>
                  <a:srgbClr val="E26463"/>
                </a:solidFill>
                <a:latin typeface="Palatino"/>
                <a:cs typeface="Palatino"/>
              </a:rPr>
              <a:t>)</a:t>
            </a:r>
            <a:endParaRPr lang="en-US" sz="1400" b="1" dirty="0">
              <a:solidFill>
                <a:srgbClr val="E26463"/>
              </a:solidFill>
              <a:latin typeface="Palatino"/>
              <a:cs typeface="Palatin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967" y="5277178"/>
            <a:ext cx="425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A2C951"/>
                </a:solidFill>
                <a:latin typeface="Palatino"/>
                <a:cs typeface="Palatino"/>
              </a:rPr>
              <a:t>High False Alarm Rate events (underperforming)</a:t>
            </a:r>
            <a:endParaRPr lang="en-US" sz="1400" b="1" dirty="0">
              <a:solidFill>
                <a:srgbClr val="A2C951"/>
              </a:solidFill>
              <a:latin typeface="Palatino"/>
              <a:cs typeface="Palatin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967" y="5494478"/>
            <a:ext cx="425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06FB7"/>
                </a:solidFill>
                <a:latin typeface="Palatino"/>
                <a:cs typeface="Palatino"/>
              </a:rPr>
              <a:t>Good forecast events</a:t>
            </a:r>
            <a:endParaRPr lang="en-US" sz="1400" b="1" dirty="0">
              <a:solidFill>
                <a:srgbClr val="906FB7"/>
              </a:solidFill>
              <a:latin typeface="Palatino"/>
              <a:cs typeface="Palatino"/>
            </a:endParaRPr>
          </a:p>
        </p:txBody>
      </p:sp>
      <p:pic>
        <p:nvPicPr>
          <p:cNvPr id="4" name="Picture 3" descr="Screen Shot 2016-11-03 at 2.35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5" y="5155286"/>
            <a:ext cx="146029" cy="158198"/>
          </a:xfrm>
          <a:prstGeom prst="rect">
            <a:avLst/>
          </a:prstGeom>
        </p:spPr>
      </p:pic>
      <p:pic>
        <p:nvPicPr>
          <p:cNvPr id="8" name="Picture 7" descr="Screen Shot 2016-11-03 at 2.35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8" y="4960187"/>
            <a:ext cx="145498" cy="145498"/>
          </a:xfrm>
          <a:prstGeom prst="rect">
            <a:avLst/>
          </a:prstGeom>
        </p:spPr>
      </p:pic>
      <p:pic>
        <p:nvPicPr>
          <p:cNvPr id="9" name="Picture 8" descr="Screen Shot 2016-11-03 at 2.36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1" y="5364236"/>
            <a:ext cx="154838" cy="154838"/>
          </a:xfrm>
          <a:prstGeom prst="rect">
            <a:avLst/>
          </a:prstGeom>
        </p:spPr>
      </p:pic>
      <p:pic>
        <p:nvPicPr>
          <p:cNvPr id="10" name="Picture 9" descr="Screen Shot 2016-11-03 at 2.36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7" y="5560487"/>
            <a:ext cx="146027" cy="1593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5777" y="5915269"/>
            <a:ext cx="68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latino"/>
                <a:cs typeface="Palatino"/>
              </a:rPr>
              <a:t>• </a:t>
            </a:r>
            <a:r>
              <a:rPr lang="en-US" b="1" dirty="0" smtClean="0">
                <a:solidFill>
                  <a:srgbClr val="E26463"/>
                </a:solidFill>
                <a:latin typeface="Palatino"/>
                <a:cs typeface="Palatino"/>
              </a:rPr>
              <a:t>Low</a:t>
            </a:r>
            <a:r>
              <a:rPr lang="en-US" dirty="0" smtClean="0">
                <a:solidFill>
                  <a:srgbClr val="E26463"/>
                </a:solidFill>
                <a:latin typeface="Palatino"/>
                <a:cs typeface="Palatino"/>
              </a:rPr>
              <a:t> </a:t>
            </a:r>
            <a:r>
              <a:rPr lang="en-US" b="1" dirty="0" smtClean="0">
                <a:solidFill>
                  <a:srgbClr val="E26463"/>
                </a:solidFill>
                <a:latin typeface="Palatino"/>
                <a:cs typeface="Palatino"/>
              </a:rPr>
              <a:t>probability of detection </a:t>
            </a:r>
            <a:r>
              <a:rPr lang="en-US" dirty="0" smtClean="0">
                <a:latin typeface="Palatino"/>
                <a:cs typeface="Palatino"/>
              </a:rPr>
              <a:t>events are the most common type of </a:t>
            </a:r>
            <a:r>
              <a:rPr lang="en-US" b="1" i="1" dirty="0" smtClean="0">
                <a:latin typeface="Palatino"/>
                <a:cs typeface="Palatino"/>
              </a:rPr>
              <a:t>northwesterly 500-hPa flow</a:t>
            </a:r>
            <a:r>
              <a:rPr lang="en-US" i="1" dirty="0" smtClean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events 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447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0713" y="123710"/>
            <a:ext cx="737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Palatino"/>
                <a:cs typeface="Palatino"/>
              </a:rPr>
              <a:t>Low Probability of Detection – Northwesterly flow cases</a:t>
            </a:r>
            <a:endParaRPr lang="en-US" sz="2000" b="1" dirty="0">
              <a:latin typeface="Palatino"/>
              <a:cs typeface="Palatin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4144" y="462629"/>
            <a:ext cx="2712657" cy="255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60161" r="17268"/>
          <a:stretch/>
        </p:blipFill>
        <p:spPr bwMode="auto">
          <a:xfrm>
            <a:off x="3940177" y="4555047"/>
            <a:ext cx="4803984" cy="1474447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208" r="465" b="11062"/>
          <a:stretch/>
        </p:blipFill>
        <p:spPr bwMode="auto">
          <a:xfrm>
            <a:off x="3940177" y="1056727"/>
            <a:ext cx="4803984" cy="3438297"/>
          </a:xfrm>
          <a:prstGeom prst="rect">
            <a:avLst/>
          </a:prstGeom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460" y="1012736"/>
            <a:ext cx="35678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• </a:t>
            </a:r>
            <a:r>
              <a:rPr lang="en-US" sz="2000" b="1" dirty="0" smtClean="0">
                <a:latin typeface="Palatino"/>
                <a:cs typeface="Palatino"/>
              </a:rPr>
              <a:t>TS </a:t>
            </a:r>
            <a:r>
              <a:rPr lang="en-US" sz="2000" b="1" dirty="0" smtClean="0">
                <a:latin typeface="Palatino"/>
                <a:cs typeface="Palatino"/>
              </a:rPr>
              <a:t>initiation upstream in high </a:t>
            </a:r>
            <a:r>
              <a:rPr lang="en-US" sz="2000" b="1" dirty="0" err="1" smtClean="0">
                <a:latin typeface="Palatino"/>
                <a:cs typeface="Palatino"/>
              </a:rPr>
              <a:t>precipitable</a:t>
            </a:r>
            <a:r>
              <a:rPr lang="en-US" sz="2000" b="1" dirty="0" smtClean="0">
                <a:latin typeface="Palatino"/>
                <a:cs typeface="Palatino"/>
              </a:rPr>
              <a:t> water environment on leading edge of a low-level jet (LLJ)</a:t>
            </a:r>
            <a:endParaRPr lang="en-US" sz="2000" b="1" dirty="0">
              <a:latin typeface="Palatino"/>
              <a:cs typeface="Palatino"/>
            </a:endParaRPr>
          </a:p>
          <a:p>
            <a:r>
              <a:rPr lang="en-US" sz="2000" dirty="0" smtClean="0">
                <a:latin typeface="Palatino"/>
                <a:cs typeface="Palatino"/>
              </a:rPr>
              <a:t>	-Equatorward of zonal jet 	and </a:t>
            </a:r>
            <a:r>
              <a:rPr lang="en-US" sz="2000" dirty="0" err="1" smtClean="0">
                <a:latin typeface="Palatino"/>
                <a:cs typeface="Palatino"/>
              </a:rPr>
              <a:t>baroclinic</a:t>
            </a:r>
            <a:r>
              <a:rPr lang="en-US" sz="2000" dirty="0" smtClean="0">
                <a:latin typeface="Palatino"/>
                <a:cs typeface="Palatino"/>
              </a:rPr>
              <a:t> zone</a:t>
            </a:r>
          </a:p>
          <a:p>
            <a:endParaRPr lang="en-US" sz="2000" b="1" dirty="0" smtClean="0">
              <a:latin typeface="Palatino"/>
              <a:cs typeface="Palatino"/>
            </a:endParaRPr>
          </a:p>
          <a:p>
            <a:endParaRPr lang="en-US" sz="2000" b="1" dirty="0">
              <a:latin typeface="Palatino"/>
              <a:cs typeface="Palatino"/>
            </a:endParaRPr>
          </a:p>
          <a:p>
            <a:r>
              <a:rPr lang="en-US" sz="2000" b="1" dirty="0" smtClean="0">
                <a:latin typeface="Palatino"/>
                <a:cs typeface="Palatino"/>
              </a:rPr>
              <a:t>• TS moves into environment with high DCAPE and high LCL height (deep PBL)</a:t>
            </a:r>
          </a:p>
          <a:p>
            <a:endParaRPr lang="en-US" sz="2000" b="1" dirty="0" smtClean="0">
              <a:latin typeface="Palatino"/>
              <a:cs typeface="Palatino"/>
            </a:endParaRPr>
          </a:p>
          <a:p>
            <a:endParaRPr lang="en-US" sz="2000" b="1" dirty="0">
              <a:latin typeface="Palatino"/>
              <a:cs typeface="Palatino"/>
            </a:endParaRPr>
          </a:p>
          <a:p>
            <a:r>
              <a:rPr lang="en-US" sz="2000" b="1" dirty="0" smtClean="0">
                <a:latin typeface="Palatino"/>
                <a:cs typeface="Palatino"/>
              </a:rPr>
              <a:t>• Despite weaker shear, </a:t>
            </a:r>
            <a:r>
              <a:rPr lang="en-US" sz="2000" b="1" dirty="0" smtClean="0">
                <a:solidFill>
                  <a:srgbClr val="0070C0"/>
                </a:solidFill>
                <a:latin typeface="Palatino"/>
                <a:cs typeface="Palatino"/>
              </a:rPr>
              <a:t>severe wind </a:t>
            </a:r>
            <a:r>
              <a:rPr lang="en-US" sz="2000" b="1" dirty="0" smtClean="0">
                <a:latin typeface="Palatino"/>
                <a:cs typeface="Palatino"/>
              </a:rPr>
              <a:t>threat enhanced  </a:t>
            </a:r>
            <a:endParaRPr lang="en-US" sz="20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4432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2 at 12.1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54802" cy="63119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0713" y="6373142"/>
            <a:ext cx="737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Palatino"/>
                <a:cs typeface="Palatino"/>
                <a:hlinkClick r:id="rId3"/>
              </a:rPr>
              <a:t>www.atmos.albany.edu</a:t>
            </a:r>
            <a:r>
              <a:rPr lang="en-US" b="1" dirty="0" smtClean="0">
                <a:latin typeface="Palatino"/>
                <a:cs typeface="Palatino"/>
                <a:hlinkClick r:id="rId3"/>
              </a:rPr>
              <a:t>/</a:t>
            </a:r>
            <a:r>
              <a:rPr lang="en-US" b="1" dirty="0" err="1" smtClean="0">
                <a:latin typeface="Palatino"/>
                <a:cs typeface="Palatino"/>
                <a:hlinkClick r:id="rId3"/>
              </a:rPr>
              <a:t>facstaff</a:t>
            </a:r>
            <a:r>
              <a:rPr lang="en-US" b="1" dirty="0" smtClean="0">
                <a:latin typeface="Palatino"/>
                <a:cs typeface="Palatino"/>
                <a:hlinkClick r:id="rId3"/>
              </a:rPr>
              <a:t>/torn/</a:t>
            </a:r>
            <a:r>
              <a:rPr lang="en-US" b="1" dirty="0" err="1" smtClean="0">
                <a:latin typeface="Palatino"/>
                <a:cs typeface="Palatino"/>
                <a:hlinkClick r:id="rId3"/>
              </a:rPr>
              <a:t>CSTAR_ediff</a:t>
            </a:r>
            <a:r>
              <a:rPr lang="en-US" b="1" dirty="0" smtClean="0">
                <a:latin typeface="Palatino"/>
                <a:cs typeface="Palatino"/>
                <a:hlinkClick r:id="rId3"/>
              </a:rPr>
              <a:t>/</a:t>
            </a:r>
            <a:r>
              <a:rPr lang="en-US" b="1" dirty="0" err="1" smtClean="0">
                <a:latin typeface="Palatino"/>
                <a:cs typeface="Palatino"/>
                <a:hlinkClick r:id="rId3"/>
              </a:rPr>
              <a:t>gefs_diff.php</a:t>
            </a:r>
            <a:endParaRPr lang="en-US" b="1" dirty="0" smtClean="0">
              <a:latin typeface="Palatino"/>
              <a:cs typeface="Palatino"/>
            </a:endParaRPr>
          </a:p>
          <a:p>
            <a:pPr algn="ctr"/>
            <a:endParaRPr lang="en-US" b="1" dirty="0">
              <a:latin typeface="Palatino"/>
              <a:cs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22350"/>
            <a:ext cx="2609850" cy="30777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Palatino"/>
                <a:cs typeface="Palatino"/>
              </a:rPr>
              <a:t>Select GEFS initialization time</a:t>
            </a:r>
            <a:endParaRPr lang="en-US" sz="1400" dirty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325" y="3879850"/>
            <a:ext cx="1857375" cy="30777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Palatino"/>
                <a:cs typeface="Palatino"/>
              </a:rPr>
              <a:t>Select forecast metric</a:t>
            </a:r>
            <a:endParaRPr lang="en-US" sz="1400" dirty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822450" y="1330127"/>
            <a:ext cx="596900" cy="63837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58925" y="3216473"/>
            <a:ext cx="527050" cy="67607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rot="5400000">
            <a:off x="5224423" y="3065585"/>
            <a:ext cx="67169" cy="4800183"/>
          </a:xfrm>
          <a:custGeom>
            <a:avLst/>
            <a:gdLst>
              <a:gd name="connsiteX0" fmla="*/ 0 w 216733"/>
              <a:gd name="connsiteY0" fmla="*/ 0 h 2762257"/>
              <a:gd name="connsiteX1" fmla="*/ 25400 w 216733"/>
              <a:gd name="connsiteY1" fmla="*/ 31750 h 2762257"/>
              <a:gd name="connsiteX2" fmla="*/ 63500 w 216733"/>
              <a:gd name="connsiteY2" fmla="*/ 69850 h 2762257"/>
              <a:gd name="connsiteX3" fmla="*/ 88900 w 216733"/>
              <a:gd name="connsiteY3" fmla="*/ 127000 h 2762257"/>
              <a:gd name="connsiteX4" fmla="*/ 95250 w 216733"/>
              <a:gd name="connsiteY4" fmla="*/ 146050 h 2762257"/>
              <a:gd name="connsiteX5" fmla="*/ 107950 w 216733"/>
              <a:gd name="connsiteY5" fmla="*/ 177800 h 2762257"/>
              <a:gd name="connsiteX6" fmla="*/ 114300 w 216733"/>
              <a:gd name="connsiteY6" fmla="*/ 203200 h 2762257"/>
              <a:gd name="connsiteX7" fmla="*/ 127000 w 216733"/>
              <a:gd name="connsiteY7" fmla="*/ 234950 h 2762257"/>
              <a:gd name="connsiteX8" fmla="*/ 133350 w 216733"/>
              <a:gd name="connsiteY8" fmla="*/ 254000 h 2762257"/>
              <a:gd name="connsiteX9" fmla="*/ 146050 w 216733"/>
              <a:gd name="connsiteY9" fmla="*/ 285750 h 2762257"/>
              <a:gd name="connsiteX10" fmla="*/ 158750 w 216733"/>
              <a:gd name="connsiteY10" fmla="*/ 349250 h 2762257"/>
              <a:gd name="connsiteX11" fmla="*/ 171450 w 216733"/>
              <a:gd name="connsiteY11" fmla="*/ 412750 h 2762257"/>
              <a:gd name="connsiteX12" fmla="*/ 184150 w 216733"/>
              <a:gd name="connsiteY12" fmla="*/ 476250 h 2762257"/>
              <a:gd name="connsiteX13" fmla="*/ 196850 w 216733"/>
              <a:gd name="connsiteY13" fmla="*/ 552450 h 2762257"/>
              <a:gd name="connsiteX14" fmla="*/ 209550 w 216733"/>
              <a:gd name="connsiteY14" fmla="*/ 711200 h 2762257"/>
              <a:gd name="connsiteX15" fmla="*/ 215900 w 216733"/>
              <a:gd name="connsiteY15" fmla="*/ 768350 h 2762257"/>
              <a:gd name="connsiteX16" fmla="*/ 209550 w 216733"/>
              <a:gd name="connsiteY16" fmla="*/ 933450 h 2762257"/>
              <a:gd name="connsiteX17" fmla="*/ 196850 w 216733"/>
              <a:gd name="connsiteY17" fmla="*/ 952500 h 2762257"/>
              <a:gd name="connsiteX18" fmla="*/ 177800 w 216733"/>
              <a:gd name="connsiteY18" fmla="*/ 1022350 h 2762257"/>
              <a:gd name="connsiteX19" fmla="*/ 165100 w 216733"/>
              <a:gd name="connsiteY19" fmla="*/ 1041400 h 2762257"/>
              <a:gd name="connsiteX20" fmla="*/ 139700 w 216733"/>
              <a:gd name="connsiteY20" fmla="*/ 1092200 h 2762257"/>
              <a:gd name="connsiteX21" fmla="*/ 127000 w 216733"/>
              <a:gd name="connsiteY21" fmla="*/ 1111250 h 2762257"/>
              <a:gd name="connsiteX22" fmla="*/ 120650 w 216733"/>
              <a:gd name="connsiteY22" fmla="*/ 1136650 h 2762257"/>
              <a:gd name="connsiteX23" fmla="*/ 107950 w 216733"/>
              <a:gd name="connsiteY23" fmla="*/ 1174750 h 2762257"/>
              <a:gd name="connsiteX24" fmla="*/ 95250 w 216733"/>
              <a:gd name="connsiteY24" fmla="*/ 1238250 h 2762257"/>
              <a:gd name="connsiteX25" fmla="*/ 107950 w 216733"/>
              <a:gd name="connsiteY25" fmla="*/ 1365250 h 2762257"/>
              <a:gd name="connsiteX26" fmla="*/ 114300 w 216733"/>
              <a:gd name="connsiteY26" fmla="*/ 1384300 h 2762257"/>
              <a:gd name="connsiteX27" fmla="*/ 133350 w 216733"/>
              <a:gd name="connsiteY27" fmla="*/ 1409700 h 2762257"/>
              <a:gd name="connsiteX28" fmla="*/ 165100 w 216733"/>
              <a:gd name="connsiteY28" fmla="*/ 1435100 h 2762257"/>
              <a:gd name="connsiteX29" fmla="*/ 139700 w 216733"/>
              <a:gd name="connsiteY29" fmla="*/ 1466850 h 2762257"/>
              <a:gd name="connsiteX30" fmla="*/ 120650 w 216733"/>
              <a:gd name="connsiteY30" fmla="*/ 1543050 h 2762257"/>
              <a:gd name="connsiteX31" fmla="*/ 114300 w 216733"/>
              <a:gd name="connsiteY31" fmla="*/ 1625600 h 2762257"/>
              <a:gd name="connsiteX32" fmla="*/ 127000 w 216733"/>
              <a:gd name="connsiteY32" fmla="*/ 1930400 h 2762257"/>
              <a:gd name="connsiteX33" fmla="*/ 133350 w 216733"/>
              <a:gd name="connsiteY33" fmla="*/ 1974850 h 2762257"/>
              <a:gd name="connsiteX34" fmla="*/ 158750 w 216733"/>
              <a:gd name="connsiteY34" fmla="*/ 2038350 h 2762257"/>
              <a:gd name="connsiteX35" fmla="*/ 171450 w 216733"/>
              <a:gd name="connsiteY35" fmla="*/ 2089150 h 2762257"/>
              <a:gd name="connsiteX36" fmla="*/ 184150 w 216733"/>
              <a:gd name="connsiteY36" fmla="*/ 2127250 h 2762257"/>
              <a:gd name="connsiteX37" fmla="*/ 190500 w 216733"/>
              <a:gd name="connsiteY37" fmla="*/ 2152650 h 2762257"/>
              <a:gd name="connsiteX38" fmla="*/ 203200 w 216733"/>
              <a:gd name="connsiteY38" fmla="*/ 2228850 h 2762257"/>
              <a:gd name="connsiteX39" fmla="*/ 215900 w 216733"/>
              <a:gd name="connsiteY39" fmla="*/ 2343150 h 2762257"/>
              <a:gd name="connsiteX40" fmla="*/ 203200 w 216733"/>
              <a:gd name="connsiteY40" fmla="*/ 2565400 h 2762257"/>
              <a:gd name="connsiteX41" fmla="*/ 190500 w 216733"/>
              <a:gd name="connsiteY41" fmla="*/ 2603500 h 2762257"/>
              <a:gd name="connsiteX42" fmla="*/ 184150 w 216733"/>
              <a:gd name="connsiteY42" fmla="*/ 2622550 h 2762257"/>
              <a:gd name="connsiteX43" fmla="*/ 177800 w 216733"/>
              <a:gd name="connsiteY43" fmla="*/ 2641600 h 2762257"/>
              <a:gd name="connsiteX44" fmla="*/ 158750 w 216733"/>
              <a:gd name="connsiteY44" fmla="*/ 2679700 h 2762257"/>
              <a:gd name="connsiteX45" fmla="*/ 133350 w 216733"/>
              <a:gd name="connsiteY45" fmla="*/ 2717800 h 2762257"/>
              <a:gd name="connsiteX46" fmla="*/ 120650 w 216733"/>
              <a:gd name="connsiteY46" fmla="*/ 2736850 h 2762257"/>
              <a:gd name="connsiteX47" fmla="*/ 88900 w 216733"/>
              <a:gd name="connsiteY47" fmla="*/ 2762250 h 276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6733" h="2762257">
                <a:moveTo>
                  <a:pt x="0" y="0"/>
                </a:moveTo>
                <a:cubicBezTo>
                  <a:pt x="8467" y="10583"/>
                  <a:pt x="15816" y="22166"/>
                  <a:pt x="25400" y="31750"/>
                </a:cubicBezTo>
                <a:cubicBezTo>
                  <a:pt x="81112" y="87462"/>
                  <a:pt x="1242" y="-13161"/>
                  <a:pt x="63500" y="69850"/>
                </a:cubicBezTo>
                <a:cubicBezTo>
                  <a:pt x="96265" y="168144"/>
                  <a:pt x="58711" y="66623"/>
                  <a:pt x="88900" y="127000"/>
                </a:cubicBezTo>
                <a:cubicBezTo>
                  <a:pt x="91893" y="132987"/>
                  <a:pt x="92900" y="139783"/>
                  <a:pt x="95250" y="146050"/>
                </a:cubicBezTo>
                <a:cubicBezTo>
                  <a:pt x="99252" y="156723"/>
                  <a:pt x="104345" y="166986"/>
                  <a:pt x="107950" y="177800"/>
                </a:cubicBezTo>
                <a:cubicBezTo>
                  <a:pt x="110710" y="186079"/>
                  <a:pt x="111540" y="194921"/>
                  <a:pt x="114300" y="203200"/>
                </a:cubicBezTo>
                <a:cubicBezTo>
                  <a:pt x="117905" y="214014"/>
                  <a:pt x="122998" y="224277"/>
                  <a:pt x="127000" y="234950"/>
                </a:cubicBezTo>
                <a:cubicBezTo>
                  <a:pt x="129350" y="241217"/>
                  <a:pt x="131000" y="247733"/>
                  <a:pt x="133350" y="254000"/>
                </a:cubicBezTo>
                <a:cubicBezTo>
                  <a:pt x="137352" y="264673"/>
                  <a:pt x="143113" y="274736"/>
                  <a:pt x="146050" y="285750"/>
                </a:cubicBezTo>
                <a:cubicBezTo>
                  <a:pt x="151612" y="306607"/>
                  <a:pt x="154517" y="328083"/>
                  <a:pt x="158750" y="349250"/>
                </a:cubicBezTo>
                <a:lnTo>
                  <a:pt x="171450" y="412750"/>
                </a:lnTo>
                <a:lnTo>
                  <a:pt x="184150" y="476250"/>
                </a:lnTo>
                <a:cubicBezTo>
                  <a:pt x="189760" y="504301"/>
                  <a:pt x="194070" y="522798"/>
                  <a:pt x="196850" y="552450"/>
                </a:cubicBezTo>
                <a:cubicBezTo>
                  <a:pt x="201805" y="605304"/>
                  <a:pt x="203688" y="658439"/>
                  <a:pt x="209550" y="711200"/>
                </a:cubicBezTo>
                <a:lnTo>
                  <a:pt x="215900" y="768350"/>
                </a:lnTo>
                <a:cubicBezTo>
                  <a:pt x="213783" y="823383"/>
                  <a:pt x="215217" y="878668"/>
                  <a:pt x="209550" y="933450"/>
                </a:cubicBezTo>
                <a:cubicBezTo>
                  <a:pt x="208765" y="941041"/>
                  <a:pt x="199530" y="945354"/>
                  <a:pt x="196850" y="952500"/>
                </a:cubicBezTo>
                <a:cubicBezTo>
                  <a:pt x="186626" y="979764"/>
                  <a:pt x="195462" y="995858"/>
                  <a:pt x="177800" y="1022350"/>
                </a:cubicBezTo>
                <a:cubicBezTo>
                  <a:pt x="173567" y="1028700"/>
                  <a:pt x="168754" y="1034700"/>
                  <a:pt x="165100" y="1041400"/>
                </a:cubicBezTo>
                <a:cubicBezTo>
                  <a:pt x="156034" y="1058020"/>
                  <a:pt x="150202" y="1076448"/>
                  <a:pt x="139700" y="1092200"/>
                </a:cubicBezTo>
                <a:lnTo>
                  <a:pt x="127000" y="1111250"/>
                </a:lnTo>
                <a:cubicBezTo>
                  <a:pt x="124883" y="1119717"/>
                  <a:pt x="123158" y="1128291"/>
                  <a:pt x="120650" y="1136650"/>
                </a:cubicBezTo>
                <a:cubicBezTo>
                  <a:pt x="116803" y="1149472"/>
                  <a:pt x="111197" y="1161763"/>
                  <a:pt x="107950" y="1174750"/>
                </a:cubicBezTo>
                <a:cubicBezTo>
                  <a:pt x="102715" y="1195691"/>
                  <a:pt x="95250" y="1238250"/>
                  <a:pt x="95250" y="1238250"/>
                </a:cubicBezTo>
                <a:cubicBezTo>
                  <a:pt x="99483" y="1280583"/>
                  <a:pt x="102447" y="1323063"/>
                  <a:pt x="107950" y="1365250"/>
                </a:cubicBezTo>
                <a:cubicBezTo>
                  <a:pt x="108816" y="1371887"/>
                  <a:pt x="110979" y="1378488"/>
                  <a:pt x="114300" y="1384300"/>
                </a:cubicBezTo>
                <a:cubicBezTo>
                  <a:pt x="119551" y="1393489"/>
                  <a:pt x="127199" y="1401088"/>
                  <a:pt x="133350" y="1409700"/>
                </a:cubicBezTo>
                <a:cubicBezTo>
                  <a:pt x="151302" y="1434832"/>
                  <a:pt x="137460" y="1425887"/>
                  <a:pt x="165100" y="1435100"/>
                </a:cubicBezTo>
                <a:cubicBezTo>
                  <a:pt x="141942" y="1504575"/>
                  <a:pt x="180732" y="1401198"/>
                  <a:pt x="139700" y="1466850"/>
                </a:cubicBezTo>
                <a:cubicBezTo>
                  <a:pt x="128265" y="1485146"/>
                  <a:pt x="124068" y="1522539"/>
                  <a:pt x="120650" y="1543050"/>
                </a:cubicBezTo>
                <a:cubicBezTo>
                  <a:pt x="118533" y="1570567"/>
                  <a:pt x="114300" y="1598002"/>
                  <a:pt x="114300" y="1625600"/>
                </a:cubicBezTo>
                <a:cubicBezTo>
                  <a:pt x="114300" y="1898546"/>
                  <a:pt x="90978" y="1822335"/>
                  <a:pt x="127000" y="1930400"/>
                </a:cubicBezTo>
                <a:cubicBezTo>
                  <a:pt x="129117" y="1945217"/>
                  <a:pt x="129985" y="1960266"/>
                  <a:pt x="133350" y="1974850"/>
                </a:cubicBezTo>
                <a:cubicBezTo>
                  <a:pt x="142986" y="2016605"/>
                  <a:pt x="144347" y="2004742"/>
                  <a:pt x="158750" y="2038350"/>
                </a:cubicBezTo>
                <a:cubicBezTo>
                  <a:pt x="168384" y="2060829"/>
                  <a:pt x="163996" y="2061818"/>
                  <a:pt x="171450" y="2089150"/>
                </a:cubicBezTo>
                <a:cubicBezTo>
                  <a:pt x="174972" y="2102065"/>
                  <a:pt x="180903" y="2114263"/>
                  <a:pt x="184150" y="2127250"/>
                </a:cubicBezTo>
                <a:cubicBezTo>
                  <a:pt x="186267" y="2135717"/>
                  <a:pt x="188892" y="2144072"/>
                  <a:pt x="190500" y="2152650"/>
                </a:cubicBezTo>
                <a:cubicBezTo>
                  <a:pt x="195245" y="2177959"/>
                  <a:pt x="200006" y="2203298"/>
                  <a:pt x="203200" y="2228850"/>
                </a:cubicBezTo>
                <a:cubicBezTo>
                  <a:pt x="212188" y="2300758"/>
                  <a:pt x="207852" y="2262670"/>
                  <a:pt x="215900" y="2343150"/>
                </a:cubicBezTo>
                <a:cubicBezTo>
                  <a:pt x="213306" y="2423568"/>
                  <a:pt x="224936" y="2492947"/>
                  <a:pt x="203200" y="2565400"/>
                </a:cubicBezTo>
                <a:cubicBezTo>
                  <a:pt x="199353" y="2578222"/>
                  <a:pt x="194733" y="2590800"/>
                  <a:pt x="190500" y="2603500"/>
                </a:cubicBezTo>
                <a:lnTo>
                  <a:pt x="184150" y="2622550"/>
                </a:lnTo>
                <a:cubicBezTo>
                  <a:pt x="182033" y="2628900"/>
                  <a:pt x="181513" y="2636031"/>
                  <a:pt x="177800" y="2641600"/>
                </a:cubicBezTo>
                <a:cubicBezTo>
                  <a:pt x="121420" y="2726170"/>
                  <a:pt x="202567" y="2600830"/>
                  <a:pt x="158750" y="2679700"/>
                </a:cubicBezTo>
                <a:cubicBezTo>
                  <a:pt x="151337" y="2693043"/>
                  <a:pt x="141817" y="2705100"/>
                  <a:pt x="133350" y="2717800"/>
                </a:cubicBezTo>
                <a:cubicBezTo>
                  <a:pt x="129117" y="2724150"/>
                  <a:pt x="127000" y="2732617"/>
                  <a:pt x="120650" y="2736850"/>
                </a:cubicBezTo>
                <a:cubicBezTo>
                  <a:pt x="80789" y="2763424"/>
                  <a:pt x="67286" y="2762250"/>
                  <a:pt x="88900" y="2762250"/>
                </a:cubicBezTo>
              </a:path>
            </a:pathLst>
          </a:cu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7750" y="5524658"/>
            <a:ext cx="1758950" cy="738664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Palatino"/>
                <a:cs typeface="Palatino"/>
              </a:rPr>
              <a:t>Composite difference variables for selected metric</a:t>
            </a:r>
            <a:endParaRPr lang="en-US" sz="1400" dirty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46375" y="5499262"/>
            <a:ext cx="2327275" cy="42694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101118_hght_500hPa_compd_f3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850713" y="631624"/>
            <a:ext cx="7426849" cy="4670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713" y="123710"/>
            <a:ext cx="73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alatino"/>
                <a:cs typeface="Palatino"/>
              </a:rPr>
              <a:t>Metric:  Total precipitation at KALB between F48-F72   </a:t>
            </a:r>
            <a:endParaRPr lang="en-US" b="1" dirty="0">
              <a:latin typeface="Palatino"/>
              <a:cs typeface="Palati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5337976"/>
            <a:ext cx="8521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alatino"/>
                <a:cs typeface="Palatino"/>
              </a:rPr>
              <a:t>Normalized 500-hPa height difference between the mean of the five members with the largest metric value (ALB </a:t>
            </a:r>
            <a:r>
              <a:rPr lang="en-US" sz="1400" dirty="0" err="1" smtClean="0">
                <a:latin typeface="Palatino"/>
                <a:cs typeface="Palatino"/>
              </a:rPr>
              <a:t>precip</a:t>
            </a:r>
            <a:r>
              <a:rPr lang="en-US" sz="1400" dirty="0" smtClean="0">
                <a:latin typeface="Palatino"/>
                <a:cs typeface="Palatino"/>
              </a:rPr>
              <a:t>), and the mean of the five members with the smallest metric value</a:t>
            </a:r>
          </a:p>
          <a:p>
            <a:pPr algn="ctr"/>
            <a:endParaRPr lang="en-US" sz="1400" dirty="0">
              <a:latin typeface="Palatino"/>
              <a:cs typeface="Palatino"/>
            </a:endParaRPr>
          </a:p>
          <a:p>
            <a:pPr algn="ctr"/>
            <a:r>
              <a:rPr lang="en-US" sz="1400" b="1" dirty="0" smtClean="0">
                <a:solidFill>
                  <a:srgbClr val="496BF4"/>
                </a:solidFill>
                <a:latin typeface="Palatino"/>
                <a:cs typeface="Palatino"/>
              </a:rPr>
              <a:t>Blue shading </a:t>
            </a:r>
            <a:r>
              <a:rPr lang="en-US" sz="1400" dirty="0" smtClean="0">
                <a:latin typeface="Palatino"/>
                <a:cs typeface="Palatino"/>
              </a:rPr>
              <a:t>– Wetter members have lower 500-hPa heights (stippling = 95% statistical significance)</a:t>
            </a:r>
          </a:p>
          <a:p>
            <a:pPr algn="ctr"/>
            <a:r>
              <a:rPr lang="en-US" sz="1400" b="1" dirty="0" smtClean="0">
                <a:solidFill>
                  <a:srgbClr val="F70B17"/>
                </a:solidFill>
                <a:latin typeface="Palatino"/>
                <a:cs typeface="Palatino"/>
              </a:rPr>
              <a:t>Red shading </a:t>
            </a:r>
            <a:r>
              <a:rPr lang="en-US" sz="1400" dirty="0" smtClean="0">
                <a:latin typeface="Palatino"/>
                <a:cs typeface="Palatino"/>
              </a:rPr>
              <a:t>– Wetter members have higher 500-hPa heights (stippling = 95% statistical significance)</a:t>
            </a:r>
          </a:p>
          <a:p>
            <a:pPr algn="ctr"/>
            <a:r>
              <a:rPr lang="en-US" sz="1400" b="1" dirty="0" smtClean="0">
                <a:latin typeface="Palatino"/>
                <a:cs typeface="Palatino"/>
              </a:rPr>
              <a:t>Black contours </a:t>
            </a:r>
            <a:r>
              <a:rPr lang="en-US" sz="1400" dirty="0" smtClean="0">
                <a:latin typeface="Palatino"/>
                <a:cs typeface="Palatino"/>
              </a:rPr>
              <a:t>– GEFS mean 500-hPa height (m)</a:t>
            </a:r>
            <a:endParaRPr lang="en-US" sz="1400" b="1" dirty="0" smtClean="0">
              <a:latin typeface="Palatino"/>
              <a:cs typeface="Palatino"/>
            </a:endParaRPr>
          </a:p>
          <a:p>
            <a:pPr algn="ctr"/>
            <a:endParaRPr lang="en-US" sz="1400" dirty="0" smtClean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413" y="4279900"/>
            <a:ext cx="2825937" cy="64633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GEFS F36 initialized at</a:t>
            </a:r>
          </a:p>
          <a:p>
            <a:r>
              <a:rPr lang="en-US" dirty="0" smtClean="0">
                <a:latin typeface="Palatino"/>
                <a:cs typeface="Palatino"/>
              </a:rPr>
              <a:t>1800 UTC 11 October 2016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095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101118_hght_500hPa_compd_f3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850713" y="631624"/>
            <a:ext cx="7426849" cy="4670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713" y="123710"/>
            <a:ext cx="73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alatino"/>
                <a:cs typeface="Palatino"/>
              </a:rPr>
              <a:t>Metric:  Total precipitation at KALB between F48-F72   </a:t>
            </a:r>
            <a:endParaRPr lang="en-US" b="1" dirty="0"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413" y="4279900"/>
            <a:ext cx="2825937" cy="64633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GEFS F36 initialized at</a:t>
            </a:r>
          </a:p>
          <a:p>
            <a:r>
              <a:rPr lang="en-US" dirty="0" smtClean="0">
                <a:latin typeface="Palatino"/>
                <a:cs typeface="Palatino"/>
              </a:rPr>
              <a:t>1800 UTC 11 October 2016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95126"/>
            <a:ext cx="86804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"/>
                <a:cs typeface="Palatino"/>
              </a:rPr>
              <a:t>• </a:t>
            </a:r>
            <a:r>
              <a:rPr lang="en-US" sz="1600" b="1" dirty="0" smtClean="0">
                <a:latin typeface="Palatino"/>
                <a:cs typeface="Palatino"/>
              </a:rPr>
              <a:t>A </a:t>
            </a:r>
            <a:r>
              <a:rPr lang="en-US" sz="1600" b="1" dirty="0" smtClean="0">
                <a:solidFill>
                  <a:srgbClr val="496BF4"/>
                </a:solidFill>
                <a:latin typeface="Palatino"/>
                <a:cs typeface="Palatino"/>
              </a:rPr>
              <a:t>deeper</a:t>
            </a:r>
            <a:r>
              <a:rPr lang="en-US" sz="1600" b="1" dirty="0" smtClean="0">
                <a:latin typeface="Palatino"/>
                <a:cs typeface="Palatino"/>
              </a:rPr>
              <a:t>, </a:t>
            </a:r>
            <a:r>
              <a:rPr lang="en-US" sz="1600" b="1" dirty="0" smtClean="0">
                <a:solidFill>
                  <a:srgbClr val="F70B17"/>
                </a:solidFill>
                <a:latin typeface="Palatino"/>
                <a:cs typeface="Palatino"/>
              </a:rPr>
              <a:t>slower</a:t>
            </a:r>
            <a:r>
              <a:rPr lang="en-US" sz="1600" b="1" dirty="0" smtClean="0">
                <a:latin typeface="Palatino"/>
                <a:cs typeface="Palatino"/>
              </a:rPr>
              <a:t> 500-hPa shortwave </a:t>
            </a:r>
            <a:r>
              <a:rPr lang="en-US" sz="1600" dirty="0" smtClean="0">
                <a:latin typeface="Palatino"/>
                <a:cs typeface="Palatino"/>
              </a:rPr>
              <a:t>trough at F36 results in </a:t>
            </a:r>
          </a:p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Palatino"/>
                <a:cs typeface="Palatino"/>
              </a:rPr>
              <a:t>more precipitation </a:t>
            </a:r>
            <a:r>
              <a:rPr lang="en-US" sz="1600" dirty="0" smtClean="0">
                <a:latin typeface="Palatino"/>
                <a:cs typeface="Palatino"/>
              </a:rPr>
              <a:t>at KALB between F48-F72</a:t>
            </a:r>
          </a:p>
          <a:p>
            <a:pPr algn="ctr"/>
            <a:endParaRPr lang="en-US" sz="1600" dirty="0">
              <a:latin typeface="Palatino"/>
              <a:cs typeface="Palatino"/>
            </a:endParaRPr>
          </a:p>
          <a:p>
            <a:pPr algn="ctr"/>
            <a:r>
              <a:rPr lang="en-US" sz="1600" dirty="0" smtClean="0">
                <a:latin typeface="Palatino"/>
                <a:cs typeface="Palatino"/>
              </a:rPr>
              <a:t>• Forecasters can easily track the timing of this shortwave in successive model simulations, having a better understanding of its implications on KALB precipitation</a:t>
            </a:r>
          </a:p>
          <a:p>
            <a:pPr algn="ctr"/>
            <a:endParaRPr lang="en-US" sz="1400" dirty="0" smtClean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949700" y="2165350"/>
            <a:ext cx="241300" cy="1289050"/>
          </a:xfrm>
          <a:custGeom>
            <a:avLst/>
            <a:gdLst>
              <a:gd name="connsiteX0" fmla="*/ 241300 w 241300"/>
              <a:gd name="connsiteY0" fmla="*/ 0 h 1289050"/>
              <a:gd name="connsiteX1" fmla="*/ 203200 w 241300"/>
              <a:gd name="connsiteY1" fmla="*/ 177800 h 1289050"/>
              <a:gd name="connsiteX2" fmla="*/ 76200 w 241300"/>
              <a:gd name="connsiteY2" fmla="*/ 565150 h 1289050"/>
              <a:gd name="connsiteX3" fmla="*/ 31750 w 241300"/>
              <a:gd name="connsiteY3" fmla="*/ 736600 h 1289050"/>
              <a:gd name="connsiteX4" fmla="*/ 12700 w 241300"/>
              <a:gd name="connsiteY4" fmla="*/ 901700 h 1289050"/>
              <a:gd name="connsiteX5" fmla="*/ 12700 w 241300"/>
              <a:gd name="connsiteY5" fmla="*/ 1149350 h 1289050"/>
              <a:gd name="connsiteX6" fmla="*/ 0 w 241300"/>
              <a:gd name="connsiteY6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00" h="1289050">
                <a:moveTo>
                  <a:pt x="241300" y="0"/>
                </a:moveTo>
                <a:cubicBezTo>
                  <a:pt x="236008" y="41804"/>
                  <a:pt x="230717" y="83608"/>
                  <a:pt x="203200" y="177800"/>
                </a:cubicBezTo>
                <a:cubicBezTo>
                  <a:pt x="175683" y="271992"/>
                  <a:pt x="104775" y="472017"/>
                  <a:pt x="76200" y="565150"/>
                </a:cubicBezTo>
                <a:cubicBezTo>
                  <a:pt x="47625" y="658283"/>
                  <a:pt x="42333" y="680508"/>
                  <a:pt x="31750" y="736600"/>
                </a:cubicBezTo>
                <a:cubicBezTo>
                  <a:pt x="21167" y="792692"/>
                  <a:pt x="15875" y="832908"/>
                  <a:pt x="12700" y="901700"/>
                </a:cubicBezTo>
                <a:cubicBezTo>
                  <a:pt x="9525" y="970492"/>
                  <a:pt x="14817" y="1084792"/>
                  <a:pt x="12700" y="1149350"/>
                </a:cubicBezTo>
                <a:cubicBezTo>
                  <a:pt x="10583" y="1213908"/>
                  <a:pt x="0" y="1289050"/>
                  <a:pt x="0" y="128905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3412" y="658142"/>
            <a:ext cx="7397599" cy="369332"/>
          </a:xfrm>
          <a:prstGeom prst="rect">
            <a:avLst/>
          </a:prstGeom>
          <a:solidFill>
            <a:srgbClr val="FFF591"/>
          </a:solidFill>
          <a:ln>
            <a:solidFill>
              <a:srgbClr val="496B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96BF4"/>
                </a:solidFill>
                <a:latin typeface="Palatino"/>
                <a:cs typeface="Palatino"/>
              </a:rPr>
              <a:t>How can a forecaster use this information?</a:t>
            </a:r>
            <a:endParaRPr lang="en-US" b="1" dirty="0">
              <a:solidFill>
                <a:srgbClr val="496BF4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107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fs_fig5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30185" r="21721" b="30926"/>
          <a:stretch/>
        </p:blipFill>
        <p:spPr>
          <a:xfrm>
            <a:off x="5384800" y="50800"/>
            <a:ext cx="3759200" cy="3289300"/>
          </a:xfrm>
          <a:prstGeom prst="rect">
            <a:avLst/>
          </a:prstGeom>
        </p:spPr>
      </p:pic>
      <p:pic>
        <p:nvPicPr>
          <p:cNvPr id="5" name="Picture 4" descr="gfs_fig5_lege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86" y="2115820"/>
            <a:ext cx="1531693" cy="878840"/>
          </a:xfrm>
          <a:prstGeom prst="rect">
            <a:avLst/>
          </a:prstGeom>
        </p:spPr>
      </p:pic>
      <p:pic>
        <p:nvPicPr>
          <p:cNvPr id="9" name="Picture 8" descr="wrf_fig4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/>
          <a:stretch/>
        </p:blipFill>
        <p:spPr>
          <a:xfrm>
            <a:off x="0" y="3390900"/>
            <a:ext cx="9144000" cy="3232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563" y="139470"/>
            <a:ext cx="5130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Palatino"/>
                <a:cs typeface="Palatino"/>
              </a:rPr>
              <a:t>Hurricane Irene – 28 August 2011</a:t>
            </a:r>
          </a:p>
          <a:p>
            <a:endParaRPr lang="en-US" b="1" u="sng" dirty="0" smtClean="0">
              <a:latin typeface="Palatino"/>
              <a:cs typeface="Palatino"/>
            </a:endParaRPr>
          </a:p>
          <a:p>
            <a:r>
              <a:rPr lang="en-US" sz="1600" dirty="0" smtClean="0">
                <a:latin typeface="Palatino"/>
                <a:cs typeface="Palatino"/>
              </a:rPr>
              <a:t>• </a:t>
            </a:r>
            <a:r>
              <a:rPr lang="en-US" sz="1600" dirty="0" smtClean="0">
                <a:solidFill>
                  <a:srgbClr val="F70B17"/>
                </a:solidFill>
                <a:latin typeface="Palatino"/>
                <a:cs typeface="Palatino"/>
              </a:rPr>
              <a:t>10 wettest GEFS members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in Catskill region</a:t>
            </a:r>
            <a:r>
              <a:rPr lang="en-US" sz="1600" dirty="0" smtClean="0">
                <a:solidFill>
                  <a:srgbClr val="F70B17"/>
                </a:solidFill>
                <a:latin typeface="Palatino"/>
                <a:cs typeface="Palatino"/>
              </a:rPr>
              <a:t> </a:t>
            </a:r>
            <a:r>
              <a:rPr lang="en-US" sz="1600" dirty="0" smtClean="0">
                <a:latin typeface="Palatino"/>
                <a:cs typeface="Palatino"/>
              </a:rPr>
              <a:t>have a track farther west than </a:t>
            </a:r>
            <a:r>
              <a:rPr lang="en-US" sz="1600" dirty="0" smtClean="0">
                <a:solidFill>
                  <a:srgbClr val="0B1BF7"/>
                </a:solidFill>
                <a:latin typeface="Palatino"/>
                <a:cs typeface="Palatino"/>
              </a:rPr>
              <a:t>10 driest GEFS members </a:t>
            </a:r>
            <a:r>
              <a:rPr lang="en-US" sz="1600" b="1" dirty="0" smtClean="0">
                <a:latin typeface="Palatino"/>
                <a:cs typeface="Palatino"/>
              </a:rPr>
              <a:t>(right)</a:t>
            </a:r>
          </a:p>
          <a:p>
            <a:endParaRPr lang="en-US" sz="1600" dirty="0">
              <a:solidFill>
                <a:srgbClr val="000000"/>
              </a:solidFill>
              <a:latin typeface="Palatino"/>
              <a:cs typeface="Palatin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• Track differences appear to be a result of how upstream potential </a:t>
            </a:r>
            <a:r>
              <a:rPr lang="en-US" sz="1600" dirty="0" err="1" smtClean="0">
                <a:solidFill>
                  <a:srgbClr val="000000"/>
                </a:solidFill>
                <a:latin typeface="Palatino"/>
                <a:cs typeface="Palatino"/>
              </a:rPr>
              <a:t>vorticity</a:t>
            </a:r>
            <a:r>
              <a:rPr lang="en-US" sz="1600" dirty="0">
                <a:solidFill>
                  <a:srgbClr val="000000"/>
                </a:solidFill>
                <a:latin typeface="Palatino"/>
                <a:cs typeface="Palatin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within interacting trough</a:t>
            </a:r>
          </a:p>
          <a:p>
            <a:endParaRPr lang="en-US" sz="1600" dirty="0">
              <a:solidFill>
                <a:srgbClr val="0B1BF7"/>
              </a:solidFill>
              <a:latin typeface="Palatino"/>
              <a:cs typeface="Palatin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• 3-km WRF ensemble </a:t>
            </a:r>
            <a:r>
              <a:rPr lang="en-US" sz="1600" b="1" dirty="0" smtClean="0">
                <a:solidFill>
                  <a:srgbClr val="000000"/>
                </a:solidFill>
                <a:latin typeface="Palatino"/>
                <a:cs typeface="Palatino"/>
              </a:rPr>
              <a:t>(below)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continues to show dramatic differences in Catskill precipitation due to subtle differences in Irene’s track</a:t>
            </a:r>
            <a:endParaRPr lang="en-US" sz="16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00" y="3221623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Western members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450" y="3268246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4040"/>
                </a:solidFill>
                <a:latin typeface="Palatino"/>
                <a:cs typeface="Palatino"/>
              </a:rPr>
              <a:t>Central members</a:t>
            </a:r>
            <a:endParaRPr lang="en-US" sz="1600" b="1" dirty="0">
              <a:solidFill>
                <a:srgbClr val="404040"/>
              </a:solidFill>
              <a:latin typeface="Palatino"/>
              <a:cs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6850" y="3227973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4040"/>
                </a:solidFill>
                <a:latin typeface="Palatino"/>
                <a:cs typeface="Palatino"/>
              </a:rPr>
              <a:t>Eastern members</a:t>
            </a:r>
            <a:endParaRPr lang="en-US" sz="1600" b="1" dirty="0">
              <a:solidFill>
                <a:srgbClr val="404040"/>
              </a:solidFill>
              <a:latin typeface="Palatino"/>
              <a:cs typeface="Palatin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50" y="6533346"/>
            <a:ext cx="81724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alatino"/>
                <a:cs typeface="Palatino"/>
              </a:rPr>
              <a:t>Low-</a:t>
            </a:r>
            <a:r>
              <a:rPr lang="en-US" sz="1400" smtClean="0">
                <a:latin typeface="Palatino"/>
                <a:cs typeface="Palatino"/>
              </a:rPr>
              <a:t>level flow direction </a:t>
            </a:r>
            <a:r>
              <a:rPr lang="en-US" sz="1400" dirty="0" smtClean="0">
                <a:latin typeface="Palatino"/>
                <a:cs typeface="Palatino"/>
              </a:rPr>
              <a:t>during heaviest precipitation</a:t>
            </a:r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3450" y="6194792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alatino"/>
                <a:cs typeface="Palatino"/>
              </a:rPr>
              <a:t>Northeasterly</a:t>
            </a:r>
            <a:endParaRPr lang="en-US" sz="1600" b="1" dirty="0">
              <a:latin typeface="Palatino"/>
              <a:cs typeface="Palatin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800" y="6194792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alatino"/>
                <a:cs typeface="Palatino"/>
              </a:rPr>
              <a:t>Easterly</a:t>
            </a:r>
            <a:endParaRPr lang="en-US" sz="1600" b="1" dirty="0">
              <a:latin typeface="Palatino"/>
              <a:cs typeface="Palatin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6850" y="6194792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alatino"/>
                <a:cs typeface="Palatino"/>
              </a:rPr>
              <a:t>Northerly</a:t>
            </a:r>
            <a:endParaRPr lang="en-US" sz="1600" b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468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415</Words>
  <Application>Microsoft Macintosh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Palatino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Albany, DAES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Lazear</dc:creator>
  <cp:lastModifiedBy>Lazear, Ross</cp:lastModifiedBy>
  <cp:revision>13</cp:revision>
  <dcterms:created xsi:type="dcterms:W3CDTF">2016-11-03T17:57:30Z</dcterms:created>
  <dcterms:modified xsi:type="dcterms:W3CDTF">2016-11-04T03:08:03Z</dcterms:modified>
</cp:coreProperties>
</file>