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FB7"/>
    <a:srgbClr val="A2C951"/>
    <a:srgbClr val="6097DB"/>
    <a:srgbClr val="A285C8"/>
    <a:srgbClr val="E26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6"/>
    <p:restoredTop sz="94687"/>
  </p:normalViewPr>
  <p:slideViewPr>
    <p:cSldViewPr snapToGrid="0" snapToObjects="1">
      <p:cViewPr varScale="1">
        <p:scale>
          <a:sx n="149" d="100"/>
          <a:sy n="149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2B726-E4AB-EE45-961D-533ABA0B9969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E27D-CCB3-9C4C-B2ED-143D6A89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8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5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6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217E-6D32-D34F-9E74-15DEE4659678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584B-D243-9143-9D15-F511628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Low probability of detection (POD) high impact event example</a:t>
            </a:r>
            <a:endParaRPr lang="en-US" b="1" dirty="0">
              <a:latin typeface="Palatino"/>
              <a:cs typeface="Palatino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13" y="727924"/>
            <a:ext cx="7115799" cy="48457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10712" y="1200060"/>
            <a:ext cx="1534949" cy="1527298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850" y="5650398"/>
            <a:ext cx="85217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What characterizes an event with low POD?</a:t>
            </a:r>
          </a:p>
          <a:p>
            <a:pPr algn="ctr"/>
            <a:endParaRPr lang="en-US" dirty="0" smtClean="0">
              <a:latin typeface="Palatino"/>
              <a:cs typeface="Palatino"/>
            </a:endParaRPr>
          </a:p>
          <a:p>
            <a:pPr algn="ctr"/>
            <a:r>
              <a:rPr lang="en-US" dirty="0" smtClean="0">
                <a:latin typeface="Palatino"/>
                <a:cs typeface="Palatino"/>
              </a:rPr>
              <a:t>• What synoptic-scale patterns might represent such “</a:t>
            </a:r>
            <a:r>
              <a:rPr lang="en-US" dirty="0" err="1" smtClean="0">
                <a:latin typeface="Palatino"/>
                <a:cs typeface="Palatino"/>
              </a:rPr>
              <a:t>overperforming</a:t>
            </a:r>
            <a:r>
              <a:rPr lang="en-US" dirty="0" smtClean="0">
                <a:latin typeface="Palatino"/>
                <a:cs typeface="Palatino"/>
              </a:rPr>
              <a:t>” cases?</a:t>
            </a:r>
            <a:endParaRPr lang="en-US" dirty="0">
              <a:latin typeface="Palatino"/>
              <a:cs typeface="Palatino"/>
            </a:endParaRPr>
          </a:p>
          <a:p>
            <a:pPr algn="ctr"/>
            <a:endParaRPr lang="en-US" sz="14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27982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latino"/>
                <a:cs typeface="Palatino"/>
              </a:rPr>
              <a:t>MUCAPE–Wind Shear Phase Space for case types </a:t>
            </a:r>
            <a:endParaRPr lang="en-US" b="1" dirty="0">
              <a:latin typeface="Palatino"/>
              <a:cs typeface="Palatino"/>
            </a:endParaRPr>
          </a:p>
        </p:txBody>
      </p:sp>
      <p:pic>
        <p:nvPicPr>
          <p:cNvPr id="7" name="Content Placeholder 9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t="2003" r="377" b="1842"/>
          <a:stretch/>
        </p:blipFill>
        <p:spPr>
          <a:xfrm>
            <a:off x="666667" y="448825"/>
            <a:ext cx="7795715" cy="5118959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27691" y="532640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Shot 2016-11-03 at 2.16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3" y="5028132"/>
            <a:ext cx="264714" cy="256928"/>
          </a:xfrm>
          <a:prstGeom prst="rect">
            <a:avLst/>
          </a:prstGeom>
        </p:spPr>
      </p:pic>
      <p:pic>
        <p:nvPicPr>
          <p:cNvPr id="5" name="Picture 4" descr="Screen Shot 2016-11-03 at 2.16.5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7" y="5278158"/>
            <a:ext cx="317246" cy="2691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2967" y="499362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Low Probability of Detection cases</a:t>
            </a:r>
            <a:endParaRPr lang="en-US" sz="1400" b="1" dirty="0">
              <a:solidFill>
                <a:srgbClr val="E26463"/>
              </a:solidFill>
              <a:latin typeface="Palatino"/>
              <a:cs typeface="Palatin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065" y="5257452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A285C8"/>
                </a:solidFill>
                <a:latin typeface="Palatino"/>
                <a:cs typeface="Palatino"/>
              </a:rPr>
              <a:t>Good forecast cases</a:t>
            </a:r>
            <a:endParaRPr lang="en-US" sz="1400" b="1" dirty="0">
              <a:solidFill>
                <a:srgbClr val="A285C8"/>
              </a:solidFill>
              <a:latin typeface="Palatino"/>
              <a:cs typeface="Palatin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850" y="5650398"/>
            <a:ext cx="8521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Palatino"/>
                <a:cs typeface="Palatino"/>
              </a:rPr>
              <a:t>• Low POD cases are characterized as having less deep-layer shear than good forecast cases</a:t>
            </a:r>
          </a:p>
          <a:p>
            <a:pPr algn="ctr"/>
            <a:endParaRPr lang="en-US" sz="1400" dirty="0">
              <a:latin typeface="Palatino"/>
              <a:cs typeface="Palatino"/>
            </a:endParaRPr>
          </a:p>
          <a:p>
            <a:pPr algn="ctr"/>
            <a:r>
              <a:rPr lang="en-US" sz="1400" dirty="0" smtClean="0">
                <a:latin typeface="Palatino"/>
                <a:cs typeface="Palatino"/>
              </a:rPr>
              <a:t>• Associated with weaker upper-level winds and less </a:t>
            </a:r>
            <a:r>
              <a:rPr lang="en-US" sz="1400" dirty="0" err="1" smtClean="0">
                <a:latin typeface="Palatino"/>
                <a:cs typeface="Palatino"/>
              </a:rPr>
              <a:t>syntopic</a:t>
            </a:r>
            <a:r>
              <a:rPr lang="en-US" sz="1400" dirty="0" smtClean="0">
                <a:latin typeface="Palatino"/>
                <a:cs typeface="Palatino"/>
              </a:rPr>
              <a:t>-scale forcing for ascent</a:t>
            </a:r>
            <a:endParaRPr lang="en-US" sz="14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0853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7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" b="706"/>
          <a:stretch/>
        </p:blipFill>
        <p:spPr bwMode="auto">
          <a:xfrm>
            <a:off x="457200" y="438717"/>
            <a:ext cx="8229600" cy="4189986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56565" y="4149953"/>
            <a:ext cx="3659897" cy="379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2967" y="4880608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097DB"/>
                </a:solidFill>
                <a:latin typeface="Palatino"/>
                <a:cs typeface="Palatino"/>
              </a:rPr>
              <a:t>High impact events</a:t>
            </a:r>
            <a:endParaRPr lang="en-US" sz="1400" b="1" dirty="0">
              <a:solidFill>
                <a:srgbClr val="6097DB"/>
              </a:solidFill>
              <a:latin typeface="Palatino"/>
              <a:cs typeface="Palatin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966" y="5068737"/>
            <a:ext cx="4838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Low Probability of Detection events (</a:t>
            </a:r>
            <a:r>
              <a:rPr lang="en-US" sz="1400" b="1" dirty="0" err="1" smtClean="0">
                <a:solidFill>
                  <a:srgbClr val="E26463"/>
                </a:solidFill>
                <a:latin typeface="Palatino"/>
                <a:cs typeface="Palatino"/>
              </a:rPr>
              <a:t>overperforming</a:t>
            </a:r>
            <a:r>
              <a:rPr lang="en-US" sz="1400" b="1" dirty="0" smtClean="0">
                <a:solidFill>
                  <a:srgbClr val="E26463"/>
                </a:solidFill>
                <a:latin typeface="Palatino"/>
                <a:cs typeface="Palatino"/>
              </a:rPr>
              <a:t>)</a:t>
            </a:r>
            <a:endParaRPr lang="en-US" sz="1400" b="1" dirty="0">
              <a:solidFill>
                <a:srgbClr val="E26463"/>
              </a:solidFill>
              <a:latin typeface="Palatino"/>
              <a:cs typeface="Palatin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967" y="5277178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A2C951"/>
                </a:solidFill>
                <a:latin typeface="Palatino"/>
                <a:cs typeface="Palatino"/>
              </a:rPr>
              <a:t>High False Alarm Rate events (underperforming)</a:t>
            </a:r>
            <a:endParaRPr lang="en-US" sz="1400" b="1" dirty="0">
              <a:solidFill>
                <a:srgbClr val="A2C951"/>
              </a:solidFill>
              <a:latin typeface="Palatino"/>
              <a:cs typeface="Palatin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67" y="5494478"/>
            <a:ext cx="425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06FB7"/>
                </a:solidFill>
                <a:latin typeface="Palatino"/>
                <a:cs typeface="Palatino"/>
              </a:rPr>
              <a:t>Good forecast events</a:t>
            </a:r>
            <a:endParaRPr lang="en-US" sz="1400" b="1" dirty="0">
              <a:solidFill>
                <a:srgbClr val="906FB7"/>
              </a:solidFill>
              <a:latin typeface="Palatino"/>
              <a:cs typeface="Palatino"/>
            </a:endParaRPr>
          </a:p>
        </p:txBody>
      </p:sp>
      <p:pic>
        <p:nvPicPr>
          <p:cNvPr id="4" name="Picture 3" descr="Screen Shot 2016-11-03 at 2.35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5" y="5155286"/>
            <a:ext cx="146029" cy="158198"/>
          </a:xfrm>
          <a:prstGeom prst="rect">
            <a:avLst/>
          </a:prstGeom>
        </p:spPr>
      </p:pic>
      <p:pic>
        <p:nvPicPr>
          <p:cNvPr id="8" name="Picture 7" descr="Screen Shot 2016-11-03 at 2.35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8" y="4960187"/>
            <a:ext cx="145498" cy="145498"/>
          </a:xfrm>
          <a:prstGeom prst="rect">
            <a:avLst/>
          </a:prstGeom>
        </p:spPr>
      </p:pic>
      <p:pic>
        <p:nvPicPr>
          <p:cNvPr id="9" name="Picture 8" descr="Screen Shot 2016-11-03 at 2.36.1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1" y="5364236"/>
            <a:ext cx="154838" cy="154838"/>
          </a:xfrm>
          <a:prstGeom prst="rect">
            <a:avLst/>
          </a:prstGeom>
        </p:spPr>
      </p:pic>
      <p:pic>
        <p:nvPicPr>
          <p:cNvPr id="10" name="Picture 9" descr="Screen Shot 2016-11-03 at 2.36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7" y="5560487"/>
            <a:ext cx="146027" cy="15930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25777" y="5915269"/>
            <a:ext cx="681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Palatino"/>
                <a:cs typeface="Palatino"/>
              </a:rPr>
              <a:t>•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Low</a:t>
            </a:r>
            <a:r>
              <a:rPr lang="en-US" dirty="0" smtClean="0">
                <a:solidFill>
                  <a:srgbClr val="E26463"/>
                </a:solidFill>
                <a:latin typeface="Palatino"/>
                <a:cs typeface="Palatino"/>
              </a:rPr>
              <a:t> </a:t>
            </a:r>
            <a:r>
              <a:rPr lang="en-US" b="1" dirty="0" smtClean="0">
                <a:solidFill>
                  <a:srgbClr val="E26463"/>
                </a:solidFill>
                <a:latin typeface="Palatino"/>
                <a:cs typeface="Palatino"/>
              </a:rPr>
              <a:t>probability of detection </a:t>
            </a:r>
            <a:r>
              <a:rPr lang="en-US" dirty="0" smtClean="0">
                <a:latin typeface="Palatino"/>
                <a:cs typeface="Palatino"/>
              </a:rPr>
              <a:t>events are the most common type of </a:t>
            </a:r>
            <a:r>
              <a:rPr lang="en-US" b="1" i="1" dirty="0" smtClean="0">
                <a:latin typeface="Palatino"/>
                <a:cs typeface="Palatino"/>
              </a:rPr>
              <a:t>northwesterly 500-hPa flow</a:t>
            </a:r>
            <a:r>
              <a:rPr lang="en-US" i="1" dirty="0" smtClean="0">
                <a:latin typeface="Palatino"/>
                <a:cs typeface="Palatino"/>
              </a:rPr>
              <a:t> </a:t>
            </a:r>
            <a:r>
              <a:rPr lang="en-US" dirty="0" smtClean="0">
                <a:latin typeface="Palatino"/>
                <a:cs typeface="Palatino"/>
              </a:rPr>
              <a:t>events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447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0713" y="123710"/>
            <a:ext cx="73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alatino"/>
                <a:cs typeface="Palatino"/>
              </a:rPr>
              <a:t>Low Probability of Detection – Northwesterly flow cases</a:t>
            </a:r>
            <a:endParaRPr lang="en-US" sz="2000" b="1" dirty="0">
              <a:latin typeface="Palatino"/>
              <a:cs typeface="Palatin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144" y="462629"/>
            <a:ext cx="2712657" cy="2551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" t="60161" r="17268"/>
          <a:stretch/>
        </p:blipFill>
        <p:spPr bwMode="auto">
          <a:xfrm>
            <a:off x="3940177" y="4555047"/>
            <a:ext cx="4803984" cy="1474447"/>
          </a:xfrm>
          <a:prstGeom prst="rect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1" name="Picture 2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5208" r="465" b="11062"/>
          <a:stretch/>
        </p:blipFill>
        <p:spPr bwMode="auto">
          <a:xfrm>
            <a:off x="3940177" y="1056727"/>
            <a:ext cx="4803984" cy="3438297"/>
          </a:xfrm>
          <a:prstGeom prst="rect">
            <a:avLst/>
          </a:prstGeom>
          <a:ln w="381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8460" y="1012736"/>
            <a:ext cx="35678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alatino"/>
                <a:cs typeface="Palatino"/>
              </a:rPr>
              <a:t>• </a:t>
            </a:r>
            <a:r>
              <a:rPr lang="en-US" sz="2000" b="1" dirty="0" smtClean="0">
                <a:latin typeface="Palatino"/>
                <a:cs typeface="Palatino"/>
              </a:rPr>
              <a:t>TS initiation upstream in high </a:t>
            </a:r>
            <a:r>
              <a:rPr lang="en-US" sz="2000" b="1" dirty="0" err="1" smtClean="0">
                <a:latin typeface="Palatino"/>
                <a:cs typeface="Palatino"/>
              </a:rPr>
              <a:t>precipitable</a:t>
            </a:r>
            <a:r>
              <a:rPr lang="en-US" sz="2000" b="1" dirty="0" smtClean="0">
                <a:latin typeface="Palatino"/>
                <a:cs typeface="Palatino"/>
              </a:rPr>
              <a:t> water environment on leading edge of a low-level jet (LLJ)</a:t>
            </a:r>
            <a:endParaRPr lang="en-US" sz="2000" b="1" dirty="0">
              <a:latin typeface="Palatino"/>
              <a:cs typeface="Palatino"/>
            </a:endParaRPr>
          </a:p>
          <a:p>
            <a:r>
              <a:rPr lang="en-US" sz="2000" dirty="0" smtClean="0">
                <a:latin typeface="Palatino"/>
                <a:cs typeface="Palatino"/>
              </a:rPr>
              <a:t>	-Equatorward of zonal jet 	and </a:t>
            </a:r>
            <a:r>
              <a:rPr lang="en-US" sz="2000" dirty="0" err="1" smtClean="0">
                <a:latin typeface="Palatino"/>
                <a:cs typeface="Palatino"/>
              </a:rPr>
              <a:t>baroclinic</a:t>
            </a:r>
            <a:r>
              <a:rPr lang="en-US" sz="2000" dirty="0" smtClean="0">
                <a:latin typeface="Palatino"/>
                <a:cs typeface="Palatino"/>
              </a:rPr>
              <a:t> zone</a:t>
            </a:r>
          </a:p>
          <a:p>
            <a:endParaRPr lang="en-US" sz="2000" b="1" dirty="0" smtClean="0">
              <a:latin typeface="Palatino"/>
              <a:cs typeface="Palatino"/>
            </a:endParaRPr>
          </a:p>
          <a:p>
            <a:endParaRPr lang="en-US" sz="2000" b="1" dirty="0">
              <a:latin typeface="Palatino"/>
              <a:cs typeface="Palatino"/>
            </a:endParaRPr>
          </a:p>
          <a:p>
            <a:r>
              <a:rPr lang="en-US" sz="2000" b="1" dirty="0" smtClean="0">
                <a:latin typeface="Palatino"/>
                <a:cs typeface="Palatino"/>
              </a:rPr>
              <a:t>• TS moves into environment with high DCAPE and high LCL height (deep PBL)</a:t>
            </a:r>
          </a:p>
          <a:p>
            <a:endParaRPr lang="en-US" sz="2000" b="1" dirty="0" smtClean="0">
              <a:latin typeface="Palatino"/>
              <a:cs typeface="Palatino"/>
            </a:endParaRPr>
          </a:p>
          <a:p>
            <a:endParaRPr lang="en-US" sz="2000" b="1" dirty="0">
              <a:latin typeface="Palatino"/>
              <a:cs typeface="Palatino"/>
            </a:endParaRPr>
          </a:p>
          <a:p>
            <a:r>
              <a:rPr lang="en-US" sz="2000" b="1" dirty="0" smtClean="0">
                <a:latin typeface="Palatino"/>
                <a:cs typeface="Palatino"/>
              </a:rPr>
              <a:t>• Despite weaker shear, </a:t>
            </a:r>
            <a:r>
              <a:rPr lang="en-US" sz="2000" b="1" dirty="0" smtClean="0">
                <a:solidFill>
                  <a:srgbClr val="0070C0"/>
                </a:solidFill>
                <a:latin typeface="Palatino"/>
                <a:cs typeface="Palatino"/>
              </a:rPr>
              <a:t>severe wind </a:t>
            </a:r>
            <a:r>
              <a:rPr lang="en-US" sz="2000" b="1" dirty="0" smtClean="0">
                <a:latin typeface="Palatino"/>
                <a:cs typeface="Palatino"/>
              </a:rPr>
              <a:t>threat enhanced  </a:t>
            </a:r>
            <a:endParaRPr lang="en-US" sz="20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4432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139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Palatino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Albany, DAES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Lazear</dc:creator>
  <cp:lastModifiedBy>Lazear, Ross</cp:lastModifiedBy>
  <cp:revision>14</cp:revision>
  <dcterms:created xsi:type="dcterms:W3CDTF">2016-11-03T17:57:30Z</dcterms:created>
  <dcterms:modified xsi:type="dcterms:W3CDTF">2016-11-28T04:34:41Z</dcterms:modified>
</cp:coreProperties>
</file>