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6FB7"/>
    <a:srgbClr val="A2C951"/>
    <a:srgbClr val="6097DB"/>
    <a:srgbClr val="A285C8"/>
    <a:srgbClr val="E264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66"/>
    <p:restoredTop sz="94687"/>
  </p:normalViewPr>
  <p:slideViewPr>
    <p:cSldViewPr snapToGrid="0" snapToObjects="1">
      <p:cViewPr varScale="1">
        <p:scale>
          <a:sx n="149" d="100"/>
          <a:sy n="149" d="100"/>
        </p:scale>
        <p:origin x="14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2B726-E4AB-EE45-961D-533ABA0B9969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DE27D-CCB3-9C4C-B2ED-143D6A896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03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8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0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0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5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9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8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6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5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7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4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7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B217E-6D32-D34F-9E74-15DEE4659678}" type="datetimeFigureOut">
              <a:rPr lang="en-US" smtClean="0"/>
              <a:t>11/27/16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2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0713" y="123710"/>
            <a:ext cx="7375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Palatino"/>
                <a:cs typeface="Palatino"/>
              </a:rPr>
              <a:t>Low probability of detection (POD) high impact event example</a:t>
            </a:r>
            <a:endParaRPr lang="en-US" b="1" dirty="0">
              <a:latin typeface="Palatino"/>
              <a:cs typeface="Palatino"/>
            </a:endParaRPr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13" y="727924"/>
            <a:ext cx="7115799" cy="484572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310712" y="1200060"/>
            <a:ext cx="1534949" cy="1527298"/>
          </a:xfrm>
          <a:prstGeom prst="rect">
            <a:avLst/>
          </a:prstGeom>
          <a:noFill/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23850" y="5650398"/>
            <a:ext cx="85217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Palatino"/>
                <a:cs typeface="Palatino"/>
              </a:rPr>
              <a:t>• What characterizes an event with low POD?</a:t>
            </a:r>
          </a:p>
          <a:p>
            <a:pPr algn="ctr"/>
            <a:endParaRPr lang="en-US" dirty="0" smtClean="0">
              <a:latin typeface="Palatino"/>
              <a:cs typeface="Palatino"/>
            </a:endParaRPr>
          </a:p>
          <a:p>
            <a:pPr algn="ctr"/>
            <a:r>
              <a:rPr lang="en-US" dirty="0" smtClean="0">
                <a:latin typeface="Palatino"/>
                <a:cs typeface="Palatino"/>
              </a:rPr>
              <a:t>• What synoptic-scale patterns might represent such “</a:t>
            </a:r>
            <a:r>
              <a:rPr lang="en-US" dirty="0" err="1" smtClean="0">
                <a:latin typeface="Palatino"/>
                <a:cs typeface="Palatino"/>
              </a:rPr>
              <a:t>overperforming</a:t>
            </a:r>
            <a:r>
              <a:rPr lang="en-US" dirty="0" smtClean="0">
                <a:latin typeface="Palatino"/>
                <a:cs typeface="Palatino"/>
              </a:rPr>
              <a:t>” cases?</a:t>
            </a:r>
            <a:endParaRPr lang="en-US" dirty="0">
              <a:latin typeface="Palatino"/>
              <a:cs typeface="Palatino"/>
            </a:endParaRPr>
          </a:p>
          <a:p>
            <a:pPr algn="ctr"/>
            <a:endParaRPr lang="en-US" sz="1400" dirty="0">
              <a:latin typeface="Palatino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3279826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50713" y="123710"/>
            <a:ext cx="7375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Palatino"/>
                <a:cs typeface="Palatino"/>
              </a:rPr>
              <a:t>MUCAPE–Wind Shear Phase Space for case types </a:t>
            </a:r>
            <a:endParaRPr lang="en-US" b="1" dirty="0">
              <a:latin typeface="Palatino"/>
              <a:cs typeface="Palatino"/>
            </a:endParaRPr>
          </a:p>
        </p:txBody>
      </p:sp>
      <p:pic>
        <p:nvPicPr>
          <p:cNvPr id="7" name="Content Placeholder 9"/>
          <p:cNvPicPr>
            <a:picLocks noGrp="1"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t="2003" r="377" b="1842"/>
          <a:stretch/>
        </p:blipFill>
        <p:spPr>
          <a:xfrm>
            <a:off x="666667" y="448825"/>
            <a:ext cx="7795715" cy="5118959"/>
          </a:xfrm>
          <a:prstGeom prst="rect">
            <a:avLst/>
          </a:prstGeom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3244144" y="462629"/>
            <a:ext cx="2712657" cy="2551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27691" y="5326409"/>
            <a:ext cx="2712657" cy="2551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creen Shot 2016-11-03 at 2.16.3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83" y="5028132"/>
            <a:ext cx="264714" cy="256928"/>
          </a:xfrm>
          <a:prstGeom prst="rect">
            <a:avLst/>
          </a:prstGeom>
        </p:spPr>
      </p:pic>
      <p:pic>
        <p:nvPicPr>
          <p:cNvPr id="5" name="Picture 4" descr="Screen Shot 2016-11-03 at 2.16.55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57" y="5278158"/>
            <a:ext cx="317246" cy="26917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62967" y="4993622"/>
            <a:ext cx="425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E26463"/>
                </a:solidFill>
                <a:latin typeface="Palatino"/>
                <a:cs typeface="Palatino"/>
              </a:rPr>
              <a:t>Low Probability of Detection cases</a:t>
            </a:r>
            <a:endParaRPr lang="en-US" sz="1400" b="1" dirty="0">
              <a:solidFill>
                <a:srgbClr val="E26463"/>
              </a:solidFill>
              <a:latin typeface="Palatino"/>
              <a:cs typeface="Palatino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6065" y="5257452"/>
            <a:ext cx="425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A285C8"/>
                </a:solidFill>
                <a:latin typeface="Palatino"/>
                <a:cs typeface="Palatino"/>
              </a:rPr>
              <a:t>Good forecast cases</a:t>
            </a:r>
            <a:endParaRPr lang="en-US" sz="1400" b="1" dirty="0">
              <a:solidFill>
                <a:srgbClr val="A285C8"/>
              </a:solidFill>
              <a:latin typeface="Palatino"/>
              <a:cs typeface="Palatino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3850" y="5650398"/>
            <a:ext cx="8521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Palatino"/>
                <a:cs typeface="Palatino"/>
              </a:rPr>
              <a:t>• Low POD cases are characterized as having less deep-layer shear than good forecast cases</a:t>
            </a:r>
          </a:p>
          <a:p>
            <a:pPr algn="ctr"/>
            <a:endParaRPr lang="en-US" sz="1400" dirty="0">
              <a:latin typeface="Palatino"/>
              <a:cs typeface="Palatino"/>
            </a:endParaRPr>
          </a:p>
          <a:p>
            <a:pPr algn="ctr"/>
            <a:r>
              <a:rPr lang="en-US" sz="1400" dirty="0" smtClean="0">
                <a:latin typeface="Palatino"/>
                <a:cs typeface="Palatino"/>
              </a:rPr>
              <a:t>• Associated with weaker upper-level winds and less </a:t>
            </a:r>
            <a:r>
              <a:rPr lang="en-US" sz="1400" dirty="0" err="1" smtClean="0">
                <a:latin typeface="Palatino"/>
                <a:cs typeface="Palatino"/>
              </a:rPr>
              <a:t>syntopic</a:t>
            </a:r>
            <a:r>
              <a:rPr lang="en-US" sz="1400" dirty="0" smtClean="0">
                <a:latin typeface="Palatino"/>
                <a:cs typeface="Palatino"/>
              </a:rPr>
              <a:t>-scale forcing for ascent</a:t>
            </a:r>
            <a:endParaRPr lang="en-US" sz="1400" dirty="0">
              <a:latin typeface="Palatino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3708531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44144" y="462629"/>
            <a:ext cx="2712657" cy="2551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Content Placeholder 7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0" b="706"/>
          <a:stretch/>
        </p:blipFill>
        <p:spPr bwMode="auto">
          <a:xfrm>
            <a:off x="457200" y="438717"/>
            <a:ext cx="8229600" cy="4189986"/>
          </a:xfrm>
          <a:prstGeom prst="rect">
            <a:avLst/>
          </a:prstGeom>
          <a:ln>
            <a:solidFill>
              <a:srgbClr val="000000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756565" y="4149953"/>
            <a:ext cx="3659897" cy="3793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62967" y="4880608"/>
            <a:ext cx="425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6097DB"/>
                </a:solidFill>
                <a:latin typeface="Palatino"/>
                <a:cs typeface="Palatino"/>
              </a:rPr>
              <a:t>High impact events</a:t>
            </a:r>
            <a:endParaRPr lang="en-US" sz="1400" b="1" dirty="0">
              <a:solidFill>
                <a:srgbClr val="6097DB"/>
              </a:solidFill>
              <a:latin typeface="Palatino"/>
              <a:cs typeface="Palatino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2966" y="5068737"/>
            <a:ext cx="4838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E26463"/>
                </a:solidFill>
                <a:latin typeface="Palatino"/>
                <a:cs typeface="Palatino"/>
              </a:rPr>
              <a:t>Low Probability of Detection events (</a:t>
            </a:r>
            <a:r>
              <a:rPr lang="en-US" sz="1400" b="1" dirty="0" err="1" smtClean="0">
                <a:solidFill>
                  <a:srgbClr val="E26463"/>
                </a:solidFill>
                <a:latin typeface="Palatino"/>
                <a:cs typeface="Palatino"/>
              </a:rPr>
              <a:t>overperforming</a:t>
            </a:r>
            <a:r>
              <a:rPr lang="en-US" sz="1400" b="1" dirty="0" smtClean="0">
                <a:solidFill>
                  <a:srgbClr val="E26463"/>
                </a:solidFill>
                <a:latin typeface="Palatino"/>
                <a:cs typeface="Palatino"/>
              </a:rPr>
              <a:t>)</a:t>
            </a:r>
            <a:endParaRPr lang="en-US" sz="1400" b="1" dirty="0">
              <a:solidFill>
                <a:srgbClr val="E26463"/>
              </a:solidFill>
              <a:latin typeface="Palatino"/>
              <a:cs typeface="Palatino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2967" y="5277178"/>
            <a:ext cx="425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A2C951"/>
                </a:solidFill>
                <a:latin typeface="Palatino"/>
                <a:cs typeface="Palatino"/>
              </a:rPr>
              <a:t>High False Alarm Rate events (underperforming)</a:t>
            </a:r>
            <a:endParaRPr lang="en-US" sz="1400" b="1" dirty="0">
              <a:solidFill>
                <a:srgbClr val="A2C951"/>
              </a:solidFill>
              <a:latin typeface="Palatino"/>
              <a:cs typeface="Palatino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2967" y="5494478"/>
            <a:ext cx="425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906FB7"/>
                </a:solidFill>
                <a:latin typeface="Palatino"/>
                <a:cs typeface="Palatino"/>
              </a:rPr>
              <a:t>Good forecast events</a:t>
            </a:r>
            <a:endParaRPr lang="en-US" sz="1400" b="1" dirty="0">
              <a:solidFill>
                <a:srgbClr val="906FB7"/>
              </a:solidFill>
              <a:latin typeface="Palatino"/>
              <a:cs typeface="Palatino"/>
            </a:endParaRPr>
          </a:p>
        </p:txBody>
      </p:sp>
      <p:pic>
        <p:nvPicPr>
          <p:cNvPr id="4" name="Picture 3" descr="Screen Shot 2016-11-03 at 2.35.3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85" y="5155286"/>
            <a:ext cx="146029" cy="158198"/>
          </a:xfrm>
          <a:prstGeom prst="rect">
            <a:avLst/>
          </a:prstGeom>
        </p:spPr>
      </p:pic>
      <p:pic>
        <p:nvPicPr>
          <p:cNvPr id="8" name="Picture 7" descr="Screen Shot 2016-11-03 at 2.35.5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18" y="4960187"/>
            <a:ext cx="145498" cy="145498"/>
          </a:xfrm>
          <a:prstGeom prst="rect">
            <a:avLst/>
          </a:prstGeom>
        </p:spPr>
      </p:pic>
      <p:pic>
        <p:nvPicPr>
          <p:cNvPr id="9" name="Picture 8" descr="Screen Shot 2016-11-03 at 2.36.12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81" y="5364236"/>
            <a:ext cx="154838" cy="154838"/>
          </a:xfrm>
          <a:prstGeom prst="rect">
            <a:avLst/>
          </a:prstGeom>
        </p:spPr>
      </p:pic>
      <p:pic>
        <p:nvPicPr>
          <p:cNvPr id="10" name="Picture 9" descr="Screen Shot 2016-11-03 at 2.36.28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87" y="5560487"/>
            <a:ext cx="146027" cy="159302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125777" y="5915269"/>
            <a:ext cx="6818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Palatino"/>
                <a:cs typeface="Palatino"/>
              </a:rPr>
              <a:t>• </a:t>
            </a:r>
            <a:r>
              <a:rPr lang="en-US" b="1" dirty="0" smtClean="0">
                <a:solidFill>
                  <a:srgbClr val="E26463"/>
                </a:solidFill>
                <a:latin typeface="Palatino"/>
                <a:cs typeface="Palatino"/>
              </a:rPr>
              <a:t>Low</a:t>
            </a:r>
            <a:r>
              <a:rPr lang="en-US" dirty="0" smtClean="0">
                <a:solidFill>
                  <a:srgbClr val="E26463"/>
                </a:solidFill>
                <a:latin typeface="Palatino"/>
                <a:cs typeface="Palatino"/>
              </a:rPr>
              <a:t> </a:t>
            </a:r>
            <a:r>
              <a:rPr lang="en-US" b="1" dirty="0" smtClean="0">
                <a:solidFill>
                  <a:srgbClr val="E26463"/>
                </a:solidFill>
                <a:latin typeface="Palatino"/>
                <a:cs typeface="Palatino"/>
              </a:rPr>
              <a:t>probability of detection </a:t>
            </a:r>
            <a:r>
              <a:rPr lang="en-US" dirty="0" smtClean="0">
                <a:latin typeface="Palatino"/>
                <a:cs typeface="Palatino"/>
              </a:rPr>
              <a:t>events are the most common type of </a:t>
            </a:r>
            <a:r>
              <a:rPr lang="en-US" b="1" i="1" dirty="0" smtClean="0">
                <a:latin typeface="Palatino"/>
                <a:cs typeface="Palatino"/>
              </a:rPr>
              <a:t>northwesterly 500-hPa flow</a:t>
            </a:r>
            <a:r>
              <a:rPr lang="en-US" i="1" dirty="0" smtClean="0">
                <a:latin typeface="Palatino"/>
                <a:cs typeface="Palatino"/>
              </a:rPr>
              <a:t> </a:t>
            </a:r>
            <a:r>
              <a:rPr lang="en-US" dirty="0" smtClean="0">
                <a:latin typeface="Palatino"/>
                <a:cs typeface="Palatino"/>
              </a:rPr>
              <a:t>events </a:t>
            </a:r>
            <a:endParaRPr lang="en-US" dirty="0">
              <a:latin typeface="Palatino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94479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50713" y="123710"/>
            <a:ext cx="7375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Palatino"/>
                <a:cs typeface="Palatino"/>
              </a:rPr>
              <a:t>Low Probability of Detection – Northwesterly flow cases</a:t>
            </a:r>
            <a:endParaRPr lang="en-US" sz="2000" b="1" dirty="0">
              <a:latin typeface="Palatino"/>
              <a:cs typeface="Palatino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44144" y="462629"/>
            <a:ext cx="2712657" cy="2551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3" t="60161" r="17268"/>
          <a:stretch/>
        </p:blipFill>
        <p:spPr bwMode="auto">
          <a:xfrm>
            <a:off x="3940177" y="4555047"/>
            <a:ext cx="4803984" cy="1474447"/>
          </a:xfrm>
          <a:prstGeom prst="rect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21" name="Picture 2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9" t="5208" r="465" b="11062"/>
          <a:stretch/>
        </p:blipFill>
        <p:spPr bwMode="auto">
          <a:xfrm>
            <a:off x="3940177" y="1056727"/>
            <a:ext cx="4803984" cy="3438297"/>
          </a:xfrm>
          <a:prstGeom prst="rect">
            <a:avLst/>
          </a:prstGeom>
          <a:ln w="381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28460" y="1012736"/>
            <a:ext cx="35678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Palatino"/>
                <a:cs typeface="Palatino"/>
              </a:rPr>
              <a:t>• </a:t>
            </a:r>
            <a:r>
              <a:rPr lang="en-US" sz="2000" b="1" dirty="0" smtClean="0">
                <a:latin typeface="Palatino"/>
                <a:cs typeface="Palatino"/>
              </a:rPr>
              <a:t>TS initiation upstream in high </a:t>
            </a:r>
            <a:r>
              <a:rPr lang="en-US" sz="2000" b="1" dirty="0" err="1" smtClean="0">
                <a:latin typeface="Palatino"/>
                <a:cs typeface="Palatino"/>
              </a:rPr>
              <a:t>precipitable</a:t>
            </a:r>
            <a:r>
              <a:rPr lang="en-US" sz="2000" b="1" dirty="0" smtClean="0">
                <a:latin typeface="Palatino"/>
                <a:cs typeface="Palatino"/>
              </a:rPr>
              <a:t> water environment on leading edge of a low-level jet (LLJ)</a:t>
            </a:r>
            <a:endParaRPr lang="en-US" sz="2000" b="1" dirty="0">
              <a:latin typeface="Palatino"/>
              <a:cs typeface="Palatino"/>
            </a:endParaRPr>
          </a:p>
          <a:p>
            <a:r>
              <a:rPr lang="en-US" sz="2000" dirty="0" smtClean="0">
                <a:latin typeface="Palatino"/>
                <a:cs typeface="Palatino"/>
              </a:rPr>
              <a:t>	-Equatorward of zonal jet 	and </a:t>
            </a:r>
            <a:r>
              <a:rPr lang="en-US" sz="2000" dirty="0" err="1" smtClean="0">
                <a:latin typeface="Palatino"/>
                <a:cs typeface="Palatino"/>
              </a:rPr>
              <a:t>baroclinic</a:t>
            </a:r>
            <a:r>
              <a:rPr lang="en-US" sz="2000" dirty="0" smtClean="0">
                <a:latin typeface="Palatino"/>
                <a:cs typeface="Palatino"/>
              </a:rPr>
              <a:t> zone</a:t>
            </a:r>
          </a:p>
          <a:p>
            <a:endParaRPr lang="en-US" sz="2000" b="1" dirty="0" smtClean="0">
              <a:latin typeface="Palatino"/>
              <a:cs typeface="Palatino"/>
            </a:endParaRPr>
          </a:p>
          <a:p>
            <a:endParaRPr lang="en-US" sz="2000" b="1" dirty="0">
              <a:latin typeface="Palatino"/>
              <a:cs typeface="Palatino"/>
            </a:endParaRPr>
          </a:p>
          <a:p>
            <a:r>
              <a:rPr lang="en-US" sz="2000" b="1" dirty="0" smtClean="0">
                <a:latin typeface="Palatino"/>
                <a:cs typeface="Palatino"/>
              </a:rPr>
              <a:t>• TS moves into environment with high DCAPE and high LCL height (deep PBL)</a:t>
            </a:r>
          </a:p>
          <a:p>
            <a:endParaRPr lang="en-US" sz="2000" b="1" dirty="0" smtClean="0">
              <a:latin typeface="Palatino"/>
              <a:cs typeface="Palatino"/>
            </a:endParaRPr>
          </a:p>
          <a:p>
            <a:endParaRPr lang="en-US" sz="2000" b="1" dirty="0">
              <a:latin typeface="Palatino"/>
              <a:cs typeface="Palatino"/>
            </a:endParaRPr>
          </a:p>
          <a:p>
            <a:r>
              <a:rPr lang="en-US" sz="2000" b="1" dirty="0" smtClean="0">
                <a:latin typeface="Palatino"/>
                <a:cs typeface="Palatino"/>
              </a:rPr>
              <a:t>• Despite weaker shear, </a:t>
            </a:r>
            <a:r>
              <a:rPr lang="en-US" sz="2000" b="1" dirty="0" smtClean="0">
                <a:solidFill>
                  <a:srgbClr val="0070C0"/>
                </a:solidFill>
                <a:latin typeface="Palatino"/>
                <a:cs typeface="Palatino"/>
              </a:rPr>
              <a:t>severe wind </a:t>
            </a:r>
            <a:r>
              <a:rPr lang="en-US" sz="2000" b="1" dirty="0" smtClean="0">
                <a:latin typeface="Palatino"/>
                <a:cs typeface="Palatino"/>
              </a:rPr>
              <a:t>threat enhanced  </a:t>
            </a:r>
            <a:endParaRPr lang="en-US" sz="2000" dirty="0">
              <a:latin typeface="Palatino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2244320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139</Words>
  <Application>Microsoft Macintosh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Palatino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at Albany, DAES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 Lazear</dc:creator>
  <cp:lastModifiedBy>Lazear, Ross</cp:lastModifiedBy>
  <cp:revision>14</cp:revision>
  <dcterms:created xsi:type="dcterms:W3CDTF">2016-11-03T17:57:30Z</dcterms:created>
  <dcterms:modified xsi:type="dcterms:W3CDTF">2016-11-28T04:34:41Z</dcterms:modified>
</cp:coreProperties>
</file>