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79" r:id="rId4"/>
    <p:sldId id="269" r:id="rId5"/>
    <p:sldId id="274" r:id="rId6"/>
    <p:sldId id="276" r:id="rId7"/>
    <p:sldId id="277" r:id="rId8"/>
    <p:sldId id="273" r:id="rId9"/>
    <p:sldId id="257" r:id="rId10"/>
    <p:sldId id="258" r:id="rId11"/>
    <p:sldId id="259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0"/>
    <p:restoredTop sz="94619"/>
  </p:normalViewPr>
  <p:slideViewPr>
    <p:cSldViewPr snapToGrid="0" snapToObjects="1">
      <p:cViewPr varScale="1">
        <p:scale>
          <a:sx n="153" d="100"/>
          <a:sy n="153" d="100"/>
        </p:scale>
        <p:origin x="-91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F3572-91BE-A146-B3ED-1551CBD67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51A41FE-59BB-7F46-9B59-5722CEBFC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EF3B52-3CCE-F744-83F6-D15CF786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EC8-9F65-9B48-9A77-0F9016DFE416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091CC4-D0AC-5A42-A2D8-6C19F5514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6701E0-BF20-444D-A3A4-E2DEAD2C6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4AA9-3E99-B944-A9F7-4220ECDC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5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389268-ECF8-8847-BFCE-F0C8A28B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C217B8-6224-0547-A0DE-B8F823DC7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DA2ED-7DF6-BF46-B837-DC4643EFA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EC8-9F65-9B48-9A77-0F9016DFE416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E21C1F-5545-004D-B565-DA7AF67F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9285EA-1B94-A841-A558-80B301F4F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4AA9-3E99-B944-A9F7-4220ECDC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6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B9D1F8A-039F-CD41-8776-B0C15A799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3A41A3-1960-3B4B-A27B-0BF440A08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232072-C941-6544-BF8B-7A3AE9ED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EC8-9F65-9B48-9A77-0F9016DFE416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F25445-2EBB-CA47-9A94-D655452E3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9E1D7A-2D24-EE45-A4BA-8371B78E7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4AA9-3E99-B944-A9F7-4220ECDC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7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38738-4124-CF42-B523-3A0EFE61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4E2A69-5DEC-AE4F-81EF-4D2E26354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621B09-0113-3F4F-ADCB-777AB44B4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EC8-9F65-9B48-9A77-0F9016DFE416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41CE35-60DC-2140-8997-45348A9D8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1951CA-AF4D-504A-9B50-8DD549410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4AA9-3E99-B944-A9F7-4220ECDC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7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0C415-169E-834F-8D70-C7BE638AC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B06E80-39CB-8D4D-9E48-33C0B5FCD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E2505F-E6F0-8448-A460-D6B09D7B7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EC8-9F65-9B48-9A77-0F9016DFE416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ED2F5F-28BB-2F4F-AFAD-F231566F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BCCE6B-4F93-374B-A949-03589C955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4AA9-3E99-B944-A9F7-4220ECDC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4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1C141-9D10-7B40-8586-35354CCBC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A8217C-FAC4-DE4E-874B-AF69ED0C3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4F36C2-5ABD-3541-A271-0F0153F3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375017-0198-4B47-80BB-2D12E8080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EC8-9F65-9B48-9A77-0F9016DFE416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BACC18-2BD8-7A47-AB9E-A60D0F3D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B9C689-2447-9345-AD85-50F0C231C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4AA9-3E99-B944-A9F7-4220ECDC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6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F3FB4B-C19C-D346-8394-05660488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ABC3A5-25B1-9D42-B931-6CAD40CF7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341CFF-5536-9A4C-A0E2-69C5F0F6C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EBF8FFF-D9B6-F04E-8B6D-DF34F69B4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DC511B-231B-B346-8063-4C5D1EBD5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E11537B-EF19-5E4E-9762-801B162A3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EC8-9F65-9B48-9A77-0F9016DFE416}" type="datetimeFigureOut">
              <a:rPr lang="en-US" smtClean="0"/>
              <a:t>11/8/19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7D65D9-4B2E-9342-A51A-02A32A79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C5BA0F-5ABB-B745-88C7-7D1605E8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4AA9-3E99-B944-A9F7-4220ECDC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7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F4D4AD-EC85-F249-A811-7C2BD345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352B8E-9654-974F-A465-0D1E4E9EA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EC8-9F65-9B48-9A77-0F9016DFE416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AF279A-F059-1140-8741-654AF5632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0181EC-4D38-3D47-A708-13502357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4AA9-3E99-B944-A9F7-4220ECDC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4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4E3E72-53A2-F248-A06D-5F9E43F9D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EC8-9F65-9B48-9A77-0F9016DFE416}" type="datetimeFigureOut">
              <a:rPr lang="en-US" smtClean="0"/>
              <a:t>11/8/19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D8478EB-8750-8247-9774-9267542D7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D19FF67-A1B4-1B4C-99AB-1C3D032D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4AA9-3E99-B944-A9F7-4220ECDC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35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B72D-4082-164D-8359-4B39F78D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8BE945-C02C-9547-9137-8ED2379A4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22425E-5F26-9842-88B6-1F7953ACC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6EF085-F83E-9F4B-9EE9-1C7CE27C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EC8-9F65-9B48-9A77-0F9016DFE416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450140-2691-3F40-BE11-1777B4051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1846CF-647E-C645-90F2-47DF2D930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4AA9-3E99-B944-A9F7-4220ECDC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0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025AB1-109C-B544-A05F-C2496BCF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5D8E45-13AC-794A-86EF-46ADBAC97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001929-7842-C34F-AD72-47D175EC6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15F3AE-4838-7049-9D27-59FB020C9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EC8-9F65-9B48-9A77-0F9016DFE416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F145D9-F5A4-D04C-99F1-EB05F8F8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4B8E6A-7FE6-D440-BCA7-68105902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4AA9-3E99-B944-A9F7-4220ECDC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2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8627553-14CA-B34F-BCE2-4F9099C82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F82C80-3AFF-364A-99F5-BBA9D14DC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5DE41B-EFA2-C64B-A24A-DCB0F4195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CEC8-9F65-9B48-9A77-0F9016DFE416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F0F58-774D-FB40-BA43-858CED32C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898FA-8581-0E43-AEAB-1C75FF38C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04AA9-3E99-B944-A9F7-4220ECDC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2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6268CB-8030-A74D-9079-F330F16EA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763" y="0"/>
            <a:ext cx="5762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09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Traffic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107" y="2075290"/>
            <a:ext cx="5822592" cy="4439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51" y="2075290"/>
            <a:ext cx="5820002" cy="44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60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74489" cy="4351338"/>
          </a:xfrm>
        </p:spPr>
        <p:txBody>
          <a:bodyPr/>
          <a:lstStyle/>
          <a:p>
            <a:r>
              <a:rPr lang="en-US" dirty="0"/>
              <a:t>Session by country</a:t>
            </a:r>
          </a:p>
          <a:p>
            <a:r>
              <a:rPr lang="en-US" dirty="0"/>
              <a:t>Users by time of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565" y="1747547"/>
            <a:ext cx="63817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58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Page Visits and Trends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83" y="2000001"/>
            <a:ext cx="978217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72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Devices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5215" y="1825625"/>
            <a:ext cx="28215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74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E50844-BEC6-8A43-8E86-8699C60EB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544" y="0"/>
            <a:ext cx="7296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41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47F5CB-0607-0A46-8B85-7C96B3B84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192" y="0"/>
            <a:ext cx="7297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29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691822-8000-1A4D-8586-46159B899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9898"/>
            <a:ext cx="10515600" cy="592810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HRRR-based WRF-ARW configuration, not assessing all differences between HREFv2.1 members and NAM Nest </a:t>
            </a:r>
          </a:p>
          <a:p>
            <a:r>
              <a:rPr lang="en-US" b="1" dirty="0"/>
              <a:t>All results are specific to </a:t>
            </a:r>
            <a:r>
              <a:rPr lang="en-US" b="1" dirty="0" err="1"/>
              <a:t>OWLeS</a:t>
            </a:r>
            <a:r>
              <a:rPr lang="en-US" b="1" dirty="0"/>
              <a:t> IOP2b, may not be representative of other </a:t>
            </a:r>
            <a:r>
              <a:rPr lang="en-US" b="1" dirty="0" err="1"/>
              <a:t>LeS</a:t>
            </a:r>
            <a:r>
              <a:rPr lang="en-US" b="1" dirty="0"/>
              <a:t> cases</a:t>
            </a:r>
            <a:endParaRPr lang="en-US" dirty="0"/>
          </a:p>
          <a:p>
            <a:endParaRPr lang="en-US"/>
          </a:p>
          <a:p>
            <a:r>
              <a:rPr lang="en-US"/>
              <a:t>Does </a:t>
            </a:r>
            <a:r>
              <a:rPr lang="en-US" dirty="0"/>
              <a:t>MP or PBL/SL choice contribute more to spread in QPF amounts? Key causes?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PBL/SL ensemble has slightly more spread in max QPF amounts than MP ensemble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MP mostly affects intensity, PBL affects intensity + </a:t>
            </a:r>
            <a:r>
              <a:rPr lang="en-US" dirty="0" err="1">
                <a:solidFill>
                  <a:srgbClr val="0070C0"/>
                </a:solidFill>
              </a:rPr>
              <a:t>LeS</a:t>
            </a:r>
            <a:r>
              <a:rPr lang="en-US" dirty="0">
                <a:solidFill>
                  <a:srgbClr val="0070C0"/>
                </a:solidFill>
              </a:rPr>
              <a:t> band morphology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MP differences due to relative amounts of snow and graupel produced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PBL differences due to amount of heat/moisture fluxes off Lake Ontario </a:t>
            </a:r>
            <a:endParaRPr lang="en-US" dirty="0"/>
          </a:p>
          <a:p>
            <a:r>
              <a:rPr lang="en-US" dirty="0"/>
              <a:t>Which schemes used in operational models don’t perform well in this case?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Thompson MP (HRRR) is too snow-dominant while WSM6 (HREF ARW &amp; NSSL) is too graupel-dominant, reality is somewhere in between but closer to Thompson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WSM6 has too-intense </a:t>
            </a:r>
            <a:r>
              <a:rPr lang="en-US" dirty="0" err="1">
                <a:solidFill>
                  <a:srgbClr val="0070C0"/>
                </a:solidFill>
              </a:rPr>
              <a:t>LeS</a:t>
            </a:r>
            <a:r>
              <a:rPr lang="en-US" dirty="0">
                <a:solidFill>
                  <a:srgbClr val="0070C0"/>
                </a:solidFill>
              </a:rPr>
              <a:t> rates, more QPF windward of Tug Hill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MYJ PBL/SL (HREF ARW NSSL, NMMB, NAM Nest) has larger fluxes than MYNN (HRRR), increasing QPF, MYJ </a:t>
            </a:r>
            <a:r>
              <a:rPr lang="en-US" dirty="0" err="1">
                <a:solidFill>
                  <a:srgbClr val="0070C0"/>
                </a:solidFill>
              </a:rPr>
              <a:t>LeS</a:t>
            </a:r>
            <a:r>
              <a:rPr lang="en-US" dirty="0">
                <a:solidFill>
                  <a:srgbClr val="0070C0"/>
                </a:solidFill>
              </a:rPr>
              <a:t> band-max intensity too high but QPF may be slightly better than MYNN</a:t>
            </a:r>
            <a:endParaRPr lang="en-US" dirty="0"/>
          </a:p>
          <a:p>
            <a:r>
              <a:rPr lang="en-US" dirty="0"/>
              <a:t>Any other consistent model biases in </a:t>
            </a:r>
            <a:r>
              <a:rPr lang="en-US" dirty="0" err="1"/>
              <a:t>LeS</a:t>
            </a:r>
            <a:r>
              <a:rPr lang="en-US" dirty="0"/>
              <a:t> representation?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Model forecast </a:t>
            </a:r>
            <a:r>
              <a:rPr lang="en-US" dirty="0" err="1">
                <a:solidFill>
                  <a:srgbClr val="0070C0"/>
                </a:solidFill>
              </a:rPr>
              <a:t>LeS</a:t>
            </a:r>
            <a:r>
              <a:rPr lang="en-US" dirty="0">
                <a:solidFill>
                  <a:srgbClr val="0070C0"/>
                </a:solidFill>
              </a:rPr>
              <a:t> bands are consistently too small in total area across both MP and PBL/SL ensembles (QNSE PBL only exception)</a:t>
            </a:r>
          </a:p>
          <a:p>
            <a:r>
              <a:rPr lang="en-US" dirty="0"/>
              <a:t>Position of </a:t>
            </a:r>
            <a:r>
              <a:rPr lang="en-US" dirty="0" err="1"/>
              <a:t>LeS</a:t>
            </a:r>
            <a:r>
              <a:rPr lang="en-US" dirty="0"/>
              <a:t> bands is also likely sensitive to differences in initial and boundary conditions affecting wind flow across Lake Ontario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B69322B-D508-BE4C-BDF5-A7148025329B}"/>
              </a:ext>
            </a:extLst>
          </p:cNvPr>
          <p:cNvSpPr txBox="1">
            <a:spLocks/>
          </p:cNvSpPr>
          <p:nvPr/>
        </p:nvSpPr>
        <p:spPr>
          <a:xfrm>
            <a:off x="838200" y="117152"/>
            <a:ext cx="10088105" cy="812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Research Overview</a:t>
            </a:r>
          </a:p>
        </p:txBody>
      </p:sp>
    </p:spTree>
    <p:extLst>
      <p:ext uri="{BB962C8B-B14F-4D97-AF65-F5344CB8AC3E}">
        <p14:creationId xmlns:p14="http://schemas.microsoft.com/office/powerpoint/2010/main" val="3023930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691822-8000-1A4D-8586-46159B899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9898"/>
            <a:ext cx="10515600" cy="5247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B69322B-D508-BE4C-BDF5-A7148025329B}"/>
              </a:ext>
            </a:extLst>
          </p:cNvPr>
          <p:cNvSpPr txBox="1">
            <a:spLocks/>
          </p:cNvSpPr>
          <p:nvPr/>
        </p:nvSpPr>
        <p:spPr>
          <a:xfrm>
            <a:off x="838200" y="117152"/>
            <a:ext cx="10088105" cy="812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MP Sensitivity – Key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BF5C0A-7332-5649-AF29-99E44832F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673" y="835695"/>
            <a:ext cx="5639127" cy="40662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8DBCE9-CA10-E643-B146-14B23B310F6A}"/>
              </a:ext>
            </a:extLst>
          </p:cNvPr>
          <p:cNvSpPr/>
          <p:nvPr/>
        </p:nvSpPr>
        <p:spPr>
          <a:xfrm>
            <a:off x="6399673" y="860623"/>
            <a:ext cx="1841145" cy="103667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ADEBF7-CFB5-744A-8951-AD21E2657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55" y="811027"/>
            <a:ext cx="5707543" cy="4115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DEB06B-FC2E-EC4A-89C3-7C2796112F16}"/>
              </a:ext>
            </a:extLst>
          </p:cNvPr>
          <p:cNvSpPr txBox="1"/>
          <p:nvPr/>
        </p:nvSpPr>
        <p:spPr>
          <a:xfrm>
            <a:off x="2689392" y="945396"/>
            <a:ext cx="3309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Event-Total Precipitation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7C7A1D-2645-7047-B345-297BAF5F8584}"/>
              </a:ext>
            </a:extLst>
          </p:cNvPr>
          <p:cNvSpPr txBox="1"/>
          <p:nvPr/>
        </p:nvSpPr>
        <p:spPr>
          <a:xfrm>
            <a:off x="8921127" y="945395"/>
            <a:ext cx="230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Graupel Fraction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DD5D69F-4D06-6B44-8BF3-D1BEC937F38B}"/>
              </a:ext>
            </a:extLst>
          </p:cNvPr>
          <p:cNvSpPr txBox="1"/>
          <p:nvPr/>
        </p:nvSpPr>
        <p:spPr>
          <a:xfrm>
            <a:off x="6669331" y="1253271"/>
            <a:ext cx="1311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Red = all SN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B93105D-442E-5B4A-A2A1-A07B083EB261}"/>
              </a:ext>
            </a:extLst>
          </p:cNvPr>
          <p:cNvSpPr txBox="1"/>
          <p:nvPr/>
        </p:nvSpPr>
        <p:spPr>
          <a:xfrm>
            <a:off x="6449935" y="1502653"/>
            <a:ext cx="155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5838CF"/>
                </a:solidFill>
              </a:rPr>
              <a:t>Indigo = all GR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6FB363-AB81-F844-9019-E5306C2E1B03}"/>
              </a:ext>
            </a:extLst>
          </p:cNvPr>
          <p:cNvSpPr txBox="1"/>
          <p:nvPr/>
        </p:nvSpPr>
        <p:spPr>
          <a:xfrm>
            <a:off x="629255" y="5376881"/>
            <a:ext cx="11241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Primary differences between MP scheme experiments are </a:t>
            </a:r>
            <a:r>
              <a:rPr lang="en-US" sz="2000" u="sng" dirty="0"/>
              <a:t>precipitation intensity</a:t>
            </a:r>
            <a:r>
              <a:rPr lang="en-US" sz="2000" dirty="0"/>
              <a:t> and </a:t>
            </a:r>
            <a:r>
              <a:rPr lang="en-US" sz="2000" u="sng" dirty="0"/>
              <a:t>precipitation-type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Precipitation-type affects whether the heaviest precipitation remains near the coast or extends inland</a:t>
            </a:r>
          </a:p>
        </p:txBody>
      </p:sp>
    </p:spTree>
    <p:extLst>
      <p:ext uri="{BB962C8B-B14F-4D97-AF65-F5344CB8AC3E}">
        <p14:creationId xmlns:p14="http://schemas.microsoft.com/office/powerpoint/2010/main" val="1736423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5B69322B-D508-BE4C-BDF5-A7148025329B}"/>
              </a:ext>
            </a:extLst>
          </p:cNvPr>
          <p:cNvSpPr txBox="1">
            <a:spLocks/>
          </p:cNvSpPr>
          <p:nvPr/>
        </p:nvSpPr>
        <p:spPr>
          <a:xfrm>
            <a:off x="838200" y="117152"/>
            <a:ext cx="10088105" cy="812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PBL/SL Sensitivity – Key Results v1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ADEBF7-CFB5-744A-8951-AD21E2657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3" y="929898"/>
            <a:ext cx="6038925" cy="4354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DEB06B-FC2E-EC4A-89C3-7C2796112F16}"/>
              </a:ext>
            </a:extLst>
          </p:cNvPr>
          <p:cNvSpPr txBox="1"/>
          <p:nvPr/>
        </p:nvSpPr>
        <p:spPr>
          <a:xfrm>
            <a:off x="2712816" y="733149"/>
            <a:ext cx="3309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MP Ensemble </a:t>
            </a:r>
          </a:p>
          <a:p>
            <a:pPr algn="ctr"/>
            <a:r>
              <a:rPr lang="en-US" sz="2400" b="1" dirty="0"/>
              <a:t>Event-Total Precipitation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6FB363-AB81-F844-9019-E5306C2E1B03}"/>
              </a:ext>
            </a:extLst>
          </p:cNvPr>
          <p:cNvSpPr txBox="1"/>
          <p:nvPr/>
        </p:nvSpPr>
        <p:spPr>
          <a:xfrm>
            <a:off x="263322" y="5589373"/>
            <a:ext cx="11610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Primary differences between PBL/SL scheme experiments are </a:t>
            </a:r>
            <a:r>
              <a:rPr lang="en-US" sz="2000" dirty="0" err="1"/>
              <a:t>LeS</a:t>
            </a:r>
            <a:r>
              <a:rPr lang="en-US" sz="2000" dirty="0"/>
              <a:t> band morphology and </a:t>
            </a:r>
            <a:r>
              <a:rPr lang="en-US" sz="2000" u="sng" dirty="0"/>
              <a:t>precipitation intensity</a:t>
            </a:r>
            <a:r>
              <a:rPr lang="en-US" sz="2000" dirty="0"/>
              <a:t> due to differences in sensible and latent heat flux off Lake Ontario</a:t>
            </a:r>
            <a:endParaRPr lang="en-US" sz="20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Precipitation-type affects whether the heaviest precipitation remains near the coast or extends inland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D9137A-F0F5-174C-A8E1-89E12FA03120}"/>
              </a:ext>
            </a:extLst>
          </p:cNvPr>
          <p:cNvSpPr txBox="1"/>
          <p:nvPr/>
        </p:nvSpPr>
        <p:spPr>
          <a:xfrm>
            <a:off x="7616681" y="792776"/>
            <a:ext cx="3309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PBL/SL Ensemble </a:t>
            </a:r>
          </a:p>
          <a:p>
            <a:pPr algn="ctr"/>
            <a:r>
              <a:rPr lang="en-US" sz="2400" b="1" dirty="0"/>
              <a:t>Event-Total Precipitation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xmlns="" id="{65A6889C-5411-2644-8752-428482296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2991"/>
          <a:stretch/>
        </p:blipFill>
        <p:spPr>
          <a:xfrm>
            <a:off x="6676481" y="1591667"/>
            <a:ext cx="5190023" cy="3660686"/>
          </a:xfrm>
        </p:spPr>
      </p:pic>
    </p:spTree>
    <p:extLst>
      <p:ext uri="{BB962C8B-B14F-4D97-AF65-F5344CB8AC3E}">
        <p14:creationId xmlns:p14="http://schemas.microsoft.com/office/powerpoint/2010/main" val="12401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5B69322B-D508-BE4C-BDF5-A7148025329B}"/>
              </a:ext>
            </a:extLst>
          </p:cNvPr>
          <p:cNvSpPr txBox="1">
            <a:spLocks/>
          </p:cNvSpPr>
          <p:nvPr/>
        </p:nvSpPr>
        <p:spPr>
          <a:xfrm>
            <a:off x="838200" y="117152"/>
            <a:ext cx="10088105" cy="812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PBL/SL Sensitivity – Key Results v2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DEB06B-FC2E-EC4A-89C3-7C2796112F16}"/>
              </a:ext>
            </a:extLst>
          </p:cNvPr>
          <p:cNvSpPr txBox="1"/>
          <p:nvPr/>
        </p:nvSpPr>
        <p:spPr>
          <a:xfrm>
            <a:off x="1809694" y="917685"/>
            <a:ext cx="3309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Event-Total Precipitation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xmlns="" id="{333FD57B-3616-CE49-A4E2-C0E071F36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262"/>
          <a:stretch/>
        </p:blipFill>
        <p:spPr>
          <a:xfrm>
            <a:off x="869495" y="1323540"/>
            <a:ext cx="5190023" cy="42182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4B05263-FC7B-3E49-8265-EA55F8E7A326}"/>
              </a:ext>
            </a:extLst>
          </p:cNvPr>
          <p:cNvSpPr txBox="1"/>
          <p:nvPr/>
        </p:nvSpPr>
        <p:spPr>
          <a:xfrm>
            <a:off x="263322" y="5589373"/>
            <a:ext cx="1161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Primary differences between PBL/SL scheme experiments are </a:t>
            </a:r>
            <a:r>
              <a:rPr lang="en-US" sz="2000" dirty="0" err="1"/>
              <a:t>LeS</a:t>
            </a:r>
            <a:r>
              <a:rPr lang="en-US" sz="2000" dirty="0"/>
              <a:t> band morphology and </a:t>
            </a:r>
            <a:r>
              <a:rPr lang="en-US" sz="2000" u="sng" dirty="0"/>
              <a:t>precipitation intensity</a:t>
            </a:r>
            <a:r>
              <a:rPr lang="en-US" sz="2000" dirty="0"/>
              <a:t> due to differences in sensible and latent heat fluxes off Lake Ontario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xmlns="" id="{8F6734B2-C588-6448-9ED4-4354971E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16291" y="1233056"/>
            <a:ext cx="5322398" cy="4384027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E8C28D-1931-1342-A360-E4B10B3DB903}"/>
              </a:ext>
            </a:extLst>
          </p:cNvPr>
          <p:cNvSpPr txBox="1"/>
          <p:nvPr/>
        </p:nvSpPr>
        <p:spPr>
          <a:xfrm>
            <a:off x="7095803" y="861875"/>
            <a:ext cx="3769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24-h Avg. Sensible Heat Flux</a:t>
            </a:r>
          </a:p>
        </p:txBody>
      </p:sp>
    </p:spTree>
    <p:extLst>
      <p:ext uri="{BB962C8B-B14F-4D97-AF65-F5344CB8AC3E}">
        <p14:creationId xmlns:p14="http://schemas.microsoft.com/office/powerpoint/2010/main" val="470028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21171-E8BE-5841-95A1-D3A77BF24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152"/>
            <a:ext cx="10088105" cy="812746"/>
          </a:xfrm>
        </p:spPr>
        <p:txBody>
          <a:bodyPr/>
          <a:lstStyle/>
          <a:p>
            <a:pPr algn="ctr"/>
            <a:r>
              <a:rPr lang="en-US" b="1" dirty="0"/>
              <a:t>Summary of Key MP and PBL/SL Results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C477010E-E975-3F40-A35E-5E3CAB25275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5980" y="1027906"/>
          <a:ext cx="11541588" cy="2460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598">
                  <a:extLst>
                    <a:ext uri="{9D8B030D-6E8A-4147-A177-3AD203B41FA5}">
                      <a16:colId xmlns:a16="http://schemas.microsoft.com/office/drawing/2014/main" xmlns="" val="1756144260"/>
                    </a:ext>
                  </a:extLst>
                </a:gridCol>
                <a:gridCol w="1923598">
                  <a:extLst>
                    <a:ext uri="{9D8B030D-6E8A-4147-A177-3AD203B41FA5}">
                      <a16:colId xmlns:a16="http://schemas.microsoft.com/office/drawing/2014/main" xmlns="" val="3736407019"/>
                    </a:ext>
                  </a:extLst>
                </a:gridCol>
                <a:gridCol w="1923598">
                  <a:extLst>
                    <a:ext uri="{9D8B030D-6E8A-4147-A177-3AD203B41FA5}">
                      <a16:colId xmlns:a16="http://schemas.microsoft.com/office/drawing/2014/main" xmlns="" val="3824575918"/>
                    </a:ext>
                  </a:extLst>
                </a:gridCol>
                <a:gridCol w="1923598">
                  <a:extLst>
                    <a:ext uri="{9D8B030D-6E8A-4147-A177-3AD203B41FA5}">
                      <a16:colId xmlns:a16="http://schemas.microsoft.com/office/drawing/2014/main" xmlns="" val="2178693193"/>
                    </a:ext>
                  </a:extLst>
                </a:gridCol>
                <a:gridCol w="1923598">
                  <a:extLst>
                    <a:ext uri="{9D8B030D-6E8A-4147-A177-3AD203B41FA5}">
                      <a16:colId xmlns:a16="http://schemas.microsoft.com/office/drawing/2014/main" xmlns="" val="2716931624"/>
                    </a:ext>
                  </a:extLst>
                </a:gridCol>
                <a:gridCol w="1923598">
                  <a:extLst>
                    <a:ext uri="{9D8B030D-6E8A-4147-A177-3AD203B41FA5}">
                      <a16:colId xmlns:a16="http://schemas.microsoft.com/office/drawing/2014/main" xmlns="" val="448965514"/>
                    </a:ext>
                  </a:extLst>
                </a:gridCol>
              </a:tblGrid>
              <a:tr h="748434">
                <a:tc>
                  <a:txBody>
                    <a:bodyPr/>
                    <a:lstStyle/>
                    <a:p>
                      <a:r>
                        <a:rPr lang="en-US" dirty="0"/>
                        <a:t>MP Scheme (HREFv2.1 Model)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Band-Max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Band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Precipitation 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QPF relative to CTRL (THOM)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Heat/Moisture Fluxes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4338436"/>
                  </a:ext>
                </a:extLst>
              </a:tr>
              <a:tr h="523904">
                <a:tc>
                  <a:txBody>
                    <a:bodyPr/>
                    <a:lstStyle/>
                    <a:p>
                      <a:r>
                        <a:rPr lang="en-US" dirty="0"/>
                        <a:t>THOM (HRRR)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to KTYX </a:t>
                      </a:r>
                      <a:r>
                        <a:rPr lang="en-US" dirty="0" err="1"/>
                        <a:t>obs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 small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&gt;95% SN, very little GR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85032391"/>
                  </a:ext>
                </a:extLst>
              </a:tr>
              <a:tr h="1071737">
                <a:tc>
                  <a:txBody>
                    <a:bodyPr/>
                    <a:lstStyle/>
                    <a:p>
                      <a:r>
                        <a:rPr lang="en-US" dirty="0"/>
                        <a:t>WSM6 (ARW, NSSL)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 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 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30% GR windward of Tug, SN elsewhere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 QPF windward of Tug, less leeward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6248035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xmlns="" id="{D952DC7D-9701-B84E-BCD5-6840F7597D88}"/>
              </a:ext>
            </a:extLst>
          </p:cNvPr>
          <p:cNvGraphicFramePr>
            <a:graphicFrameLocks/>
          </p:cNvGraphicFramePr>
          <p:nvPr/>
        </p:nvGraphicFramePr>
        <p:xfrm>
          <a:off x="185980" y="3623600"/>
          <a:ext cx="11530740" cy="30987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1790">
                  <a:extLst>
                    <a:ext uri="{9D8B030D-6E8A-4147-A177-3AD203B41FA5}">
                      <a16:colId xmlns:a16="http://schemas.microsoft.com/office/drawing/2014/main" xmlns="" val="1756144260"/>
                    </a:ext>
                  </a:extLst>
                </a:gridCol>
                <a:gridCol w="1921790">
                  <a:extLst>
                    <a:ext uri="{9D8B030D-6E8A-4147-A177-3AD203B41FA5}">
                      <a16:colId xmlns:a16="http://schemas.microsoft.com/office/drawing/2014/main" xmlns="" val="3736407019"/>
                    </a:ext>
                  </a:extLst>
                </a:gridCol>
                <a:gridCol w="1921790">
                  <a:extLst>
                    <a:ext uri="{9D8B030D-6E8A-4147-A177-3AD203B41FA5}">
                      <a16:colId xmlns:a16="http://schemas.microsoft.com/office/drawing/2014/main" xmlns="" val="3824575918"/>
                    </a:ext>
                  </a:extLst>
                </a:gridCol>
                <a:gridCol w="1921790">
                  <a:extLst>
                    <a:ext uri="{9D8B030D-6E8A-4147-A177-3AD203B41FA5}">
                      <a16:colId xmlns:a16="http://schemas.microsoft.com/office/drawing/2014/main" xmlns="" val="2178693193"/>
                    </a:ext>
                  </a:extLst>
                </a:gridCol>
                <a:gridCol w="1921790">
                  <a:extLst>
                    <a:ext uri="{9D8B030D-6E8A-4147-A177-3AD203B41FA5}">
                      <a16:colId xmlns:a16="http://schemas.microsoft.com/office/drawing/2014/main" xmlns="" val="2716931624"/>
                    </a:ext>
                  </a:extLst>
                </a:gridCol>
                <a:gridCol w="1921790">
                  <a:extLst>
                    <a:ext uri="{9D8B030D-6E8A-4147-A177-3AD203B41FA5}">
                      <a16:colId xmlns:a16="http://schemas.microsoft.com/office/drawing/2014/main" xmlns="" val="54398327"/>
                    </a:ext>
                  </a:extLst>
                </a:gridCol>
              </a:tblGrid>
              <a:tr h="671413">
                <a:tc>
                  <a:txBody>
                    <a:bodyPr/>
                    <a:lstStyle/>
                    <a:p>
                      <a:r>
                        <a:rPr lang="en-US" dirty="0"/>
                        <a:t>PBL/SL Scheme (HREFv2.1 Model)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Band-Max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Band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Precipitation 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QPF relative to CTRL (MYNN)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Heat/Moisture Fluxes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4338436"/>
                  </a:ext>
                </a:extLst>
              </a:tr>
              <a:tr h="469989">
                <a:tc>
                  <a:txBody>
                    <a:bodyPr/>
                    <a:lstStyle/>
                    <a:p>
                      <a:r>
                        <a:rPr lang="en-US" dirty="0"/>
                        <a:t>MYNN/MYNN (HRRR)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to KTYX </a:t>
                      </a:r>
                      <a:r>
                        <a:rPr lang="en-US" dirty="0" err="1"/>
                        <a:t>obs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 small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&gt;95% 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85032391"/>
                  </a:ext>
                </a:extLst>
              </a:tr>
              <a:tr h="872836">
                <a:tc>
                  <a:txBody>
                    <a:bodyPr/>
                    <a:lstStyle/>
                    <a:p>
                      <a:r>
                        <a:rPr lang="en-US" dirty="0"/>
                        <a:t>YSU/RevMM5 (ARW)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to KTYX </a:t>
                      </a:r>
                      <a:r>
                        <a:rPr lang="en-US" dirty="0" err="1"/>
                        <a:t>obs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 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&gt;95% 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to MYNN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to MYNN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6248035"/>
                  </a:ext>
                </a:extLst>
              </a:tr>
              <a:tr h="739573">
                <a:tc>
                  <a:txBody>
                    <a:bodyPr/>
                    <a:lstStyle/>
                    <a:p>
                      <a:r>
                        <a:rPr lang="en-US" dirty="0"/>
                        <a:t>MYJ/MYJ  (NSSL, NMMB, NAM Nest)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 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 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&gt;95% 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 QPF windward of Tug, similar elsewhere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Higher than MYNN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7837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015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CSTAR Google Analytics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Fall 2019 CSTAR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728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618</Words>
  <Application>Microsoft Macintosh PowerPoint</Application>
  <PresentationFormat>Custom</PresentationFormat>
  <Paragraphs>80</Paragraphs>
  <Slides>13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Key MP and PBL/SL Results</vt:lpstr>
      <vt:lpstr>CSTAR Google Analytics </vt:lpstr>
      <vt:lpstr>Traffic</vt:lpstr>
      <vt:lpstr>Location</vt:lpstr>
      <vt:lpstr>Page Visits and Trends</vt:lpstr>
      <vt:lpstr>Devices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Lazear</dc:creator>
  <cp:lastModifiedBy>Ross Lazear</cp:lastModifiedBy>
  <cp:revision>3</cp:revision>
  <dcterms:created xsi:type="dcterms:W3CDTF">2019-11-08T01:32:20Z</dcterms:created>
  <dcterms:modified xsi:type="dcterms:W3CDTF">2019-11-08T16:34:23Z</dcterms:modified>
</cp:coreProperties>
</file>