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23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65FEA-56F2-1743-8F7D-6DE60CCD1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430EC-8399-FA45-93EE-56144B91A6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3E553-6A5E-D94C-8E2C-F9A8E7483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FD5-336A-C94E-961B-3737C1672405}" type="datetimeFigureOut">
              <a:rPr lang="en-US" smtClean="0"/>
              <a:t>4/6/21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F77C6-D83F-2844-887B-E06AFB2C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F4D4A-7FDE-D340-B450-06258D390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F81A-8CAF-1E40-B275-0AB4791A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89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8BBEF-915E-E744-9EFE-244D12890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F0214F-2DF1-5D45-A469-D66CD9CDEC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F087C-717A-B048-847C-9D34B2C2F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FD5-336A-C94E-961B-3737C1672405}" type="datetimeFigureOut">
              <a:rPr lang="en-US" smtClean="0"/>
              <a:t>4/6/21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F499C-2518-7743-A316-A3F4EA6CA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051D7-D14E-4B4F-8870-B81115C77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F81A-8CAF-1E40-B275-0AB4791A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5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D41837-70AE-3840-BADF-1D2B6426E7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F4E66A-46FA-4E48-AAD6-77C78953D8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6ED88-FB16-B245-8376-E6CAF4613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FD5-336A-C94E-961B-3737C1672405}" type="datetimeFigureOut">
              <a:rPr lang="en-US" smtClean="0"/>
              <a:t>4/6/21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B7965-FC94-1344-9361-D9F2FAF8F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F66EF-BB56-F44F-945C-9695133D6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F81A-8CAF-1E40-B275-0AB4791A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05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D561D-5F54-074A-8210-E04F290A8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D0CD8-6759-484A-8906-31BADEEDC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CB422-A46B-9542-BCE7-0DF9F2705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FD5-336A-C94E-961B-3737C1672405}" type="datetimeFigureOut">
              <a:rPr lang="en-US" smtClean="0"/>
              <a:t>4/6/21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62024-02CF-A84C-83F7-2DEEEFADD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4883C-FC42-6048-8027-1D3F9797A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F81A-8CAF-1E40-B275-0AB4791A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0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BA69D-B39A-BF4C-9CFD-B83E4CCA3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FAA9A-2490-6546-82C5-A9FC19720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DC95B-2251-0942-9160-FE3181FA8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FD5-336A-C94E-961B-3737C1672405}" type="datetimeFigureOut">
              <a:rPr lang="en-US" smtClean="0"/>
              <a:t>4/6/21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EB9BD-D12F-AD46-8CE0-51EB78336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056F7-0A16-7542-9BFC-F634D746A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F81A-8CAF-1E40-B275-0AB4791A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65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D0B53-FC00-9745-93FF-3963A95DC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FEF79-5537-CA48-9EB3-28BC693C5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A66E38-2289-5B43-9702-305168BF99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DA9CDC-1964-E149-A38B-F8831CFBA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FD5-336A-C94E-961B-3737C1672405}" type="datetimeFigureOut">
              <a:rPr lang="en-US" smtClean="0"/>
              <a:t>4/6/21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D07B4-8935-704A-98D2-19A843C9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D40FBD-2643-E54E-8596-7E6D610D3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F81A-8CAF-1E40-B275-0AB4791A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112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B0C2-2FE1-584E-A59A-0096B680E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B60AD9-BF4A-E54A-8817-B7AB72B9E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51F4D5-C2E0-9842-A493-CBC263DA4A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63C714-795C-1A42-A177-BE66F05D37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560A38-B7FC-8F4A-883C-B1642CE1C2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0FC237-1D88-8B46-B71C-7A9768EE4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FD5-336A-C94E-961B-3737C1672405}" type="datetimeFigureOut">
              <a:rPr lang="en-US" smtClean="0"/>
              <a:t>4/6/21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21B434-B3E2-374E-AD85-224D4A8AF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043CAB-F13A-AC4B-AE33-19A4621FF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F81A-8CAF-1E40-B275-0AB4791A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3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AF524-ABF0-7845-BFB2-8F801F735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01058D-318D-D74F-AF92-893264524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FD5-336A-C94E-961B-3737C1672405}" type="datetimeFigureOut">
              <a:rPr lang="en-US" smtClean="0"/>
              <a:t>4/6/21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6C4827-CA7B-C84C-8009-FD9865C58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371384-999C-E94D-A274-D22574820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F81A-8CAF-1E40-B275-0AB4791A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10810F-F5DE-2545-A759-D5DE99294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FD5-336A-C94E-961B-3737C1672405}" type="datetimeFigureOut">
              <a:rPr lang="en-US" smtClean="0"/>
              <a:t>4/6/21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1B621E-C211-AE44-9A33-FDAEB26DF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61B60-F9D2-BF48-A4A0-460DBBB80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F81A-8CAF-1E40-B275-0AB4791A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45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0762F-B550-414D-8C5B-41181E508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0B40D-6EB4-2A47-83D7-BD6D03C18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144F53-D40B-9841-AA2A-49846AC4D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CEE025-14A9-CA43-97BE-86E5056A9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FD5-336A-C94E-961B-3737C1672405}" type="datetimeFigureOut">
              <a:rPr lang="en-US" smtClean="0"/>
              <a:t>4/6/21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F95C2-8FE7-4348-AEC4-D2E08B4B6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1A2F5B-15EA-6C41-8967-26026F2F3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F81A-8CAF-1E40-B275-0AB4791A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58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336DA-F064-3D48-9801-05F301ACC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EF3111-B991-6546-86D1-F587E2B1D3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F05393-7141-6641-986D-EA3BE570A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86FDFF-580D-1D49-BEB0-C4DB3599A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FD5-336A-C94E-961B-3737C1672405}" type="datetimeFigureOut">
              <a:rPr lang="en-US" smtClean="0"/>
              <a:t>4/6/21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485C42-EC5A-A648-A207-1188F53DC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9139B3-A654-544C-BA50-FD1D191E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F81A-8CAF-1E40-B275-0AB4791A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8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056334-65D1-EF4E-BC41-105A00483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D26B7-325E-1645-B541-3E4CB397F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F104B-69FD-F247-82F9-77E304767D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90FD5-336A-C94E-961B-3737C1672405}" type="datetimeFigureOut">
              <a:rPr lang="en-US" smtClean="0"/>
              <a:t>4/6/21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5389E-B945-0348-9912-64AB4C11E4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ADE29-E413-524B-AB20-0335539A9B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CF81A-8CAF-1E40-B275-0AB4791A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1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6F09C5-5DD5-F84C-BF42-A0DEB553F403}"/>
              </a:ext>
            </a:extLst>
          </p:cNvPr>
          <p:cNvSpPr txBox="1"/>
          <p:nvPr/>
        </p:nvSpPr>
        <p:spPr>
          <a:xfrm>
            <a:off x="0" y="0"/>
            <a:ext cx="12192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Palatino" pitchFamily="2" charset="77"/>
                <a:ea typeface="Palatino" pitchFamily="2" charset="77"/>
              </a:rPr>
              <a:t>Department of Atmospheric and Environmental Sciences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Internships</a:t>
            </a:r>
          </a:p>
          <a:p>
            <a:pPr algn="ctr"/>
            <a:endParaRPr lang="en-US" sz="2000" b="1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1–3 cr. ATM 490</a:t>
            </a:r>
          </a:p>
          <a:p>
            <a:endParaRPr lang="en-US" sz="2000" b="1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b="1" u="sng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Well-established programs:</a:t>
            </a:r>
          </a:p>
          <a:p>
            <a:endParaRPr lang="en-US" sz="2000" b="1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50083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6F09C5-5DD5-F84C-BF42-A0DEB553F403}"/>
              </a:ext>
            </a:extLst>
          </p:cNvPr>
          <p:cNvSpPr txBox="1"/>
          <p:nvPr/>
        </p:nvSpPr>
        <p:spPr>
          <a:xfrm>
            <a:off x="0" y="0"/>
            <a:ext cx="12192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Palatino" pitchFamily="2" charset="77"/>
                <a:ea typeface="Palatino" pitchFamily="2" charset="77"/>
              </a:rPr>
              <a:t>Department of Atmospheric and Environmental Sciences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Internships</a:t>
            </a:r>
          </a:p>
          <a:p>
            <a:pPr algn="ctr"/>
            <a:endParaRPr lang="en-US" sz="2000" b="1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1–3 cr. ATM 490</a:t>
            </a:r>
          </a:p>
          <a:p>
            <a:endParaRPr lang="en-US" sz="2000" b="1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b="1" u="sng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Well-established programs:</a:t>
            </a:r>
          </a:p>
          <a:p>
            <a:endParaRPr lang="en-US" sz="2000" b="1" u="sng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-National Weather Service 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Juniors and seniors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Academic year and summer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Approx. 8–10 students per year</a:t>
            </a:r>
          </a:p>
          <a:p>
            <a:endParaRPr lang="en-US" sz="2000" b="1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8652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6F09C5-5DD5-F84C-BF42-A0DEB553F403}"/>
              </a:ext>
            </a:extLst>
          </p:cNvPr>
          <p:cNvSpPr txBox="1"/>
          <p:nvPr/>
        </p:nvSpPr>
        <p:spPr>
          <a:xfrm>
            <a:off x="0" y="0"/>
            <a:ext cx="12192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Palatino" pitchFamily="2" charset="77"/>
                <a:ea typeface="Palatino" pitchFamily="2" charset="77"/>
              </a:rPr>
              <a:t>Department of Atmospheric and Environmental Sciences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Internships</a:t>
            </a:r>
          </a:p>
          <a:p>
            <a:pPr algn="ctr"/>
            <a:endParaRPr lang="en-US" sz="2000" b="1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1–3 cr. ATM 490</a:t>
            </a:r>
          </a:p>
          <a:p>
            <a:endParaRPr lang="en-US" sz="2000" b="1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b="1" u="sng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Well-established programs:</a:t>
            </a:r>
          </a:p>
          <a:p>
            <a:endParaRPr lang="en-US" sz="2000" b="1" u="sng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-National Weather Service 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Juniors and seniors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Academic year and summer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Approx. 8–10 students per year</a:t>
            </a:r>
          </a:p>
          <a:p>
            <a:endParaRPr lang="en-US" sz="2000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-New York State </a:t>
            </a:r>
            <a:r>
              <a:rPr lang="en-US" sz="2000" dirty="0" err="1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Mesonet</a:t>
            </a:r>
            <a:endParaRPr lang="en-US" sz="2000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Sophomores, juniors and seniors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Fall and spring semesters, and summer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Approx. 8–10 students per year</a:t>
            </a:r>
          </a:p>
          <a:p>
            <a:endParaRPr lang="en-US" sz="2000" b="1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52718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6F09C5-5DD5-F84C-BF42-A0DEB553F403}"/>
              </a:ext>
            </a:extLst>
          </p:cNvPr>
          <p:cNvSpPr txBox="1"/>
          <p:nvPr/>
        </p:nvSpPr>
        <p:spPr>
          <a:xfrm>
            <a:off x="0" y="0"/>
            <a:ext cx="12192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Palatino" pitchFamily="2" charset="77"/>
                <a:ea typeface="Palatino" pitchFamily="2" charset="77"/>
              </a:rPr>
              <a:t>Department of Atmospheric and Environmental Sciences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Internships</a:t>
            </a:r>
          </a:p>
          <a:p>
            <a:pPr algn="ctr"/>
            <a:endParaRPr lang="en-US" sz="2000" b="1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1–3 cr. ATM 490</a:t>
            </a:r>
          </a:p>
          <a:p>
            <a:endParaRPr lang="en-US" sz="2000" b="1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b="1" u="sng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Well-established programs:</a:t>
            </a:r>
          </a:p>
          <a:p>
            <a:endParaRPr lang="en-US" sz="2000" b="1" u="sng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-New York State Office of Emergency Management (DHSES)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Juniors and seniors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Fall or spring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Approx. 2–3 students per year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Taken from allotment of 15 total </a:t>
            </a:r>
            <a:r>
              <a:rPr lang="en-US" sz="2000" dirty="0" err="1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UAlbany</a:t>
            </a:r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 interns per semester 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	</a:t>
            </a:r>
            <a:r>
              <a:rPr lang="en-US" sz="2000" i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ad-hoc selection based on interest in emergency management</a:t>
            </a:r>
            <a:endParaRPr lang="en-US" sz="2000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</a:t>
            </a:r>
          </a:p>
          <a:p>
            <a:endParaRPr lang="en-US" sz="2000" b="1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87834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6F09C5-5DD5-F84C-BF42-A0DEB553F403}"/>
              </a:ext>
            </a:extLst>
          </p:cNvPr>
          <p:cNvSpPr txBox="1"/>
          <p:nvPr/>
        </p:nvSpPr>
        <p:spPr>
          <a:xfrm>
            <a:off x="0" y="0"/>
            <a:ext cx="12192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Palatino" pitchFamily="2" charset="77"/>
                <a:ea typeface="Palatino" pitchFamily="2" charset="77"/>
              </a:rPr>
              <a:t>Department of Atmospheric and Environmental Sciences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Internships</a:t>
            </a:r>
          </a:p>
          <a:p>
            <a:pPr algn="ctr"/>
            <a:endParaRPr lang="en-US" sz="2000" b="1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1–3 cr. ATM 490</a:t>
            </a:r>
          </a:p>
          <a:p>
            <a:endParaRPr lang="en-US" sz="2000" b="1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b="1" u="sng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Other:</a:t>
            </a:r>
          </a:p>
          <a:p>
            <a:endParaRPr lang="en-US" sz="2000" b="1" u="sng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-Broadcast meteorology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Approx. 1–2 students per year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Challenging due to internship rules from station ownership	</a:t>
            </a:r>
          </a:p>
          <a:p>
            <a:endParaRPr lang="en-US" sz="2000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-Private sector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Shade Tree Meteorology (forensic meteorology)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</a:t>
            </a:r>
            <a:r>
              <a:rPr lang="en-US" sz="2000" dirty="0" err="1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TruWeather</a:t>
            </a:r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 Solutions</a:t>
            </a:r>
          </a:p>
          <a:p>
            <a:endParaRPr lang="en-US" sz="2000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-Environmental science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Albany Pine Bush (ENV 365)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NYS Museum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NYS Department of Environmental Conservation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</a:t>
            </a:r>
            <a:r>
              <a:rPr lang="en-US" sz="2000" dirty="0" err="1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Huyck</a:t>
            </a:r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 Preserve</a:t>
            </a:r>
          </a:p>
          <a:p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</a:t>
            </a:r>
            <a:r>
              <a:rPr lang="en-US" sz="2000" dirty="0" err="1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Mohonk</a:t>
            </a:r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 Preserve</a:t>
            </a:r>
          </a:p>
          <a:p>
            <a:endParaRPr lang="en-US" sz="2000" b="1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92218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6F09C5-5DD5-F84C-BF42-A0DEB553F403}"/>
              </a:ext>
            </a:extLst>
          </p:cNvPr>
          <p:cNvSpPr txBox="1"/>
          <p:nvPr/>
        </p:nvSpPr>
        <p:spPr>
          <a:xfrm>
            <a:off x="0" y="0"/>
            <a:ext cx="121920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Palatino" pitchFamily="2" charset="77"/>
                <a:ea typeface="Palatino" pitchFamily="2" charset="77"/>
              </a:rPr>
              <a:t>Department of Atmospheric and Environmental Sciences</a:t>
            </a:r>
          </a:p>
          <a:p>
            <a:pPr algn="ctr"/>
            <a:r>
              <a:rPr lang="en-US" sz="2400" b="1" dirty="0">
                <a:solidFill>
                  <a:srgbClr val="00B0F0"/>
                </a:solidFill>
                <a:latin typeface="Palatino" pitchFamily="2" charset="77"/>
                <a:ea typeface="Palatino" pitchFamily="2" charset="77"/>
              </a:rPr>
              <a:t>Research</a:t>
            </a:r>
          </a:p>
          <a:p>
            <a:pPr algn="ctr"/>
            <a:endParaRPr lang="en-US" sz="2000" b="1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497 (Independent Study):  1–3 cr.</a:t>
            </a:r>
          </a:p>
          <a:p>
            <a:endParaRPr lang="en-US" sz="2000" b="1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499 (Undergraduate Research):  3 cr.</a:t>
            </a:r>
          </a:p>
          <a:p>
            <a:r>
              <a:rPr lang="en-US" sz="20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</a:t>
            </a:r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Required for ATM Honors</a:t>
            </a:r>
          </a:p>
          <a:p>
            <a:r>
              <a:rPr lang="en-US" sz="20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</a:t>
            </a:r>
            <a:r>
              <a:rPr lang="en-US" sz="20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Departmental presentation, and final paper (thesis) required</a:t>
            </a:r>
          </a:p>
          <a:p>
            <a:endParaRPr lang="en-US" sz="2000" b="1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000" i="1" u="sng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Recent research topics (+advisor’s name):</a:t>
            </a:r>
          </a:p>
          <a:p>
            <a:pPr lvl="1"/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pPr lvl="1"/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Terrain effects on Upstate N.Y. tornado events using high-resolution simulations (Tang and Lazear)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High-resolution simulation of a major tornado outbreak in Bangladesh (Lazear)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Rapid weakening of Hurricane Fred in 2009 (</a:t>
            </a:r>
            <a:r>
              <a:rPr lang="en-US" dirty="0" err="1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Corbosiero</a:t>
            </a:r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)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Evaluation of airborne size distribution from an atmospheric river event in the Pacific NW (Minder)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The genesis and early development of Hurricane Igor (Tang)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Impact of climate change on distribution of alpine tundra in the Adirondacks (Minder)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Geospatial energy and life cycle assessment of oscillating water column systems in the NE (Freedman)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Spatial variability in the stratospheric polar vortex: Implications on Northeast U.S. temperature (Lang)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North-Pacific jet regimes conducive do cool-season U.S. tornado outbreaks (Winters and Lazear)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Ice storm detection using the New York State </a:t>
            </a:r>
            <a:r>
              <a:rPr lang="en-US" dirty="0" err="1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Mesonet</a:t>
            </a:r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 (Wang)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Land—water interactions and ozone transport in Long Island (Schwab)</a:t>
            </a:r>
          </a:p>
        </p:txBody>
      </p:sp>
    </p:spTree>
    <p:extLst>
      <p:ext uri="{BB962C8B-B14F-4D97-AF65-F5344CB8AC3E}">
        <p14:creationId xmlns:p14="http://schemas.microsoft.com/office/powerpoint/2010/main" val="2794071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457</Words>
  <Application>Microsoft Macintosh PowerPoint</Application>
  <PresentationFormat>Widescreen</PresentationFormat>
  <Paragraphs>90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Palatino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9</cp:revision>
  <dcterms:created xsi:type="dcterms:W3CDTF">2021-04-07T00:37:45Z</dcterms:created>
  <dcterms:modified xsi:type="dcterms:W3CDTF">2021-04-07T01:58:54Z</dcterms:modified>
</cp:coreProperties>
</file>