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A618F"/>
    <a:srgbClr val="00C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372" autoAdjust="0"/>
  </p:normalViewPr>
  <p:slideViewPr>
    <p:cSldViewPr snapToGrid="0" snapToObjects="1">
      <p:cViewPr varScale="1">
        <p:scale>
          <a:sx n="133" d="100"/>
          <a:sy n="133" d="100"/>
        </p:scale>
        <p:origin x="-5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DDD8E9-ED36-3C4A-BDE3-902A8B8C7AE3}" type="datetime1">
              <a:rPr lang="en-US"/>
              <a:pPr/>
              <a:t>2/29/12</a:t>
            </a:fld>
            <a:endParaRPr lang="en-US"/>
          </a:p>
        </p:txBody>
      </p:sp>
      <p:sp>
        <p:nvSpPr>
          <p:cNvPr id="19460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846C69-78E3-244B-8231-8B9BEBEF60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9" charset="0"/>
        <a:ea typeface="ＭＳ Ｐゴシック" pitchFamily="-109" charset="-128"/>
        <a:cs typeface="ＭＳ Ｐゴシック" pitchFamily="-109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9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9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9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6951-3CA0-8644-B8BB-CDF2211B1F0F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D87A-CAC7-B241-ABFE-34E515D42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1C36-C54A-2044-AE9F-F9C58BC17F2A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AD2A6-62E4-E34A-8220-2178D5395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A615-922B-354D-96AC-92F42CDB615E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6EA8-E67B-194D-9A80-42DB3422A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A82C7-7566-E542-A07F-880BF113551D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2DFA-DD38-FA45-88FB-3DA15A57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4FD50-E16A-CE45-9D19-5AE43FE76B51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F646-64E6-A046-B947-9DE279428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709D-848E-0447-98A5-3F7B387A7C65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1A62-F9C6-2D41-8031-D2C6B588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4C9B-2987-064B-A256-9E0811B5C0ED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F0C7-ED8E-7543-A8B0-3554EAE8B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F1E5-6B7D-4641-8AD6-8B1C2C6235FB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A39-C3D4-F948-BAC5-D59322EF4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D9CDA-4BCF-524D-A8FC-F071ADB437A8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C0B4-B4BE-9947-A76E-A2E1045FE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D138-A8E3-414F-B063-2C34686D2536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8CF6-C41E-0648-808C-64B0A7F3F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D379-2D1F-1B41-8B18-E50CB5F91F3F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65CD-88C3-564B-8572-031882C1D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>
            <a:lum bright="-46000" contrast="-7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AA8CB6-1F34-5B45-963F-040C216C703D}" type="datetime1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40BA11-564B-FF46-9773-46658E6D8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09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09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09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063" y="1016000"/>
            <a:ext cx="6383337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How do Meteorologists Make a Forecast?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Rockwell"/>
              <a:ea typeface="+mj-ea"/>
              <a:cs typeface="Rockwel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78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Ross A. Lazear</a:t>
            </a:r>
          </a:p>
          <a:p>
            <a:r>
              <a:rPr lang="en-US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February 29, 2012</a:t>
            </a:r>
            <a:endParaRPr lang="en-US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85750" y="123825"/>
            <a:ext cx="8577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Short/Medium Range Forecasting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075" y="1146175"/>
            <a:ext cx="5083175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97325" y="5881688"/>
            <a:ext cx="3373438" cy="646112"/>
          </a:xfrm>
          <a:ln/>
        </p:spPr>
        <p:txBody>
          <a:bodyPr/>
          <a:lstStyle/>
          <a:p>
            <a:pPr marL="0" indent="0" algn="ctr">
              <a:buFont typeface="Arial" pitchFamily="-109" charset="0"/>
              <a:buNone/>
            </a:pPr>
            <a:r>
              <a:rPr lang="en-US" sz="16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From MetEd / UCAR</a:t>
            </a:r>
            <a:endParaRPr lang="en-US" sz="1600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85750" y="123825"/>
            <a:ext cx="85772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Models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285750" y="966788"/>
            <a:ext cx="8380413" cy="5545137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GFS - 16 days, global, U.S.A.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NAM - 84 hours, N. America, U.S.A.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HRRR/Rapid Refresh, 18 hours, U.S.A.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ECMWF - 10 days, global, U.K.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UKMET - global, U.K.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NOGAPS - global, U.S.A. (Navy)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JMA - Japan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CMC - Canada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WRF - Multiple domains, also run locally at Albany!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573088" y="1933575"/>
            <a:ext cx="7807325" cy="42910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3A618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*Nowcasting (Up to six hours)</a:t>
            </a: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3A618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*Short/medium range (Up to 7-10 days)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3A618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*Long range/intraseasonal/seasonal</a:t>
            </a:r>
            <a:endParaRPr lang="en-US" sz="3000" b="1" smtClean="0">
              <a:solidFill>
                <a:srgbClr val="3A618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3A618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3A618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*Climate (IPCC)</a:t>
            </a:r>
            <a:endParaRPr lang="en-US" sz="3000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85750" y="123825"/>
            <a:ext cx="8577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Types of Forecasts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85750" y="123825"/>
            <a:ext cx="8577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Long Range/Intraseasonal/Seasonal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603250" y="1146175"/>
            <a:ext cx="7732713" cy="5168900"/>
          </a:xfrm>
          <a:ln/>
        </p:spPr>
        <p:txBody>
          <a:bodyPr/>
          <a:lstStyle/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Various global “signals” that help meteorologists forecast on longer time scales.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	-ENSO (El Ni</a:t>
            </a:r>
            <a:r>
              <a:rPr lang="en-US" altLang="ja-JP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ño/La Niña)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altLang="ja-JP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	</a:t>
            </a: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 algn="ctr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488" y="3386138"/>
            <a:ext cx="4503737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85750" y="123825"/>
            <a:ext cx="8577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Long Range/Intraseasonal/Seasonal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603250" y="1146175"/>
            <a:ext cx="7732713" cy="5168900"/>
          </a:xfrm>
          <a:ln/>
        </p:spPr>
        <p:txBody>
          <a:bodyPr/>
          <a:lstStyle/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Also…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	-Lots of other complex atmospheric waves in the tropics…</a:t>
            </a:r>
            <a:endParaRPr lang="en-US" altLang="ja-JP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altLang="ja-JP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	</a:t>
            </a: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 algn="ctr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3035300"/>
            <a:ext cx="766603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/>
          </p:cNvSpPr>
          <p:nvPr/>
        </p:nvSpPr>
        <p:spPr bwMode="auto">
          <a:xfrm>
            <a:off x="2486025" y="6264275"/>
            <a:ext cx="3792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pitchFamily="-109" charset="0"/>
              <a:buNone/>
            </a:pPr>
            <a:r>
              <a:rPr lang="en-US" sz="1600" b="1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From Dr. Paul Roundy, UAlbany</a:t>
            </a:r>
            <a:endParaRPr lang="en-US" sz="1600" b="1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5750" y="4899025"/>
            <a:ext cx="8577263" cy="1470025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Why the discrepancy?</a:t>
            </a:r>
            <a:b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</a:b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/>
            </a:r>
            <a:b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</a:b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Forecasting is often extremely challenging!</a:t>
            </a:r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547688"/>
            <a:ext cx="6400800" cy="429101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There are *many* forecasts made available to the public…</a:t>
            </a:r>
          </a:p>
          <a:p>
            <a:pPr>
              <a:lnSpc>
                <a:spcPct val="80000"/>
              </a:lnSpc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algn="l">
              <a:lnSpc>
                <a:spcPct val="80000"/>
              </a:lnSpc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*National Weather Service</a:t>
            </a:r>
          </a:p>
          <a:p>
            <a:pPr algn="l">
              <a:lnSpc>
                <a:spcPct val="80000"/>
              </a:lnSpc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*The Weather Channel</a:t>
            </a:r>
          </a:p>
          <a:p>
            <a:pPr algn="l">
              <a:lnSpc>
                <a:spcPct val="80000"/>
              </a:lnSpc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*AccuWeather</a:t>
            </a:r>
          </a:p>
          <a:p>
            <a:pPr algn="l">
              <a:lnSpc>
                <a:spcPct val="80000"/>
              </a:lnSpc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*Wunderground</a:t>
            </a:r>
          </a:p>
          <a:p>
            <a:pPr algn="l">
              <a:lnSpc>
                <a:spcPct val="80000"/>
              </a:lnSpc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*Your iPhone</a:t>
            </a:r>
          </a:p>
          <a:p>
            <a:pPr algn="l">
              <a:lnSpc>
                <a:spcPct val="80000"/>
              </a:lnSpc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…etc…</a:t>
            </a:r>
            <a:endParaRPr lang="en-US" sz="3000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088" y="1933575"/>
            <a:ext cx="7807325" cy="429101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*Nowcasting (Up to six hours)</a:t>
            </a:r>
          </a:p>
          <a:p>
            <a:pPr algn="l">
              <a:lnSpc>
                <a:spcPct val="80000"/>
              </a:lnSpc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algn="l">
              <a:lnSpc>
                <a:spcPct val="80000"/>
              </a:lnSpc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*Short/medium range (Up to 7-10 days)</a:t>
            </a:r>
          </a:p>
          <a:p>
            <a:pPr algn="l">
              <a:lnSpc>
                <a:spcPct val="80000"/>
              </a:lnSpc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algn="l">
              <a:lnSpc>
                <a:spcPct val="80000"/>
              </a:lnSpc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*Long range/intraseasonal/seasonal</a:t>
            </a:r>
          </a:p>
          <a:p>
            <a:pPr algn="l">
              <a:lnSpc>
                <a:spcPct val="80000"/>
              </a:lnSpc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algn="l">
              <a:lnSpc>
                <a:spcPct val="80000"/>
              </a:lnSpc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*Climate (IPCC)</a:t>
            </a:r>
            <a:endParaRPr lang="en-US" sz="3000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85750" y="123825"/>
            <a:ext cx="8577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Types of Forecasts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573088" y="1933575"/>
            <a:ext cx="7807325" cy="42910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*Nowcasting (Up to six hours)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3A618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*Short/medium range (Up to 7-10 days)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3A618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3A618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*Long range/intraseasonal/seasonal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3A618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3A618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*Climate (IPCC)</a:t>
            </a:r>
            <a:endParaRPr lang="en-US" sz="3000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85750" y="123825"/>
            <a:ext cx="8577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Types of Forecasts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573088" y="1933575"/>
            <a:ext cx="7807325" cy="42910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When will the thunderstorm hit?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When will the snow taper?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When will the rain change to snow/sleet/freezing rain?</a:t>
            </a:r>
            <a:endParaRPr lang="en-US" sz="3000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85750" y="123825"/>
            <a:ext cx="8577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Nowcasting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285750" y="1081088"/>
            <a:ext cx="8577263" cy="64293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    Radar			   Satellite			    Soundings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71450" y="123825"/>
            <a:ext cx="8577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Nowcasting Tools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pic>
        <p:nvPicPr>
          <p:cNvPr id="17412" name="Picture 1028"/>
          <p:cNvPicPr>
            <a:picLocks noChangeAspect="1" noChangeArrowheads="1"/>
          </p:cNvPicPr>
          <p:nvPr/>
        </p:nvPicPr>
        <p:blipFill>
          <a:blip r:embed="rId3"/>
          <a:srcRect r="20343"/>
          <a:stretch>
            <a:fillRect/>
          </a:stretch>
        </p:blipFill>
        <p:spPr bwMode="auto">
          <a:xfrm>
            <a:off x="285750" y="1824038"/>
            <a:ext cx="2193925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29"/>
          <p:cNvPicPr>
            <a:picLocks noChangeAspect="1" noChangeArrowheads="1"/>
          </p:cNvPicPr>
          <p:nvPr/>
        </p:nvPicPr>
        <p:blipFill>
          <a:blip r:embed="rId4"/>
          <a:srcRect t="2094"/>
          <a:stretch>
            <a:fillRect/>
          </a:stretch>
        </p:blipFill>
        <p:spPr bwMode="auto">
          <a:xfrm>
            <a:off x="3062288" y="1824038"/>
            <a:ext cx="2347912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6163" y="1824038"/>
            <a:ext cx="2393950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71450" y="123825"/>
            <a:ext cx="8577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Nowcasting Tools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 t="8501"/>
          <a:stretch>
            <a:fillRect/>
          </a:stretch>
        </p:blipFill>
        <p:spPr bwMode="auto">
          <a:xfrm>
            <a:off x="1244600" y="989013"/>
            <a:ext cx="6491288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257175" y="6229350"/>
            <a:ext cx="8577263" cy="642938"/>
          </a:xfrm>
          <a:noFill/>
          <a:ln/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Surface (airport) 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573088" y="1933575"/>
            <a:ext cx="7807325" cy="42910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3A618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*Nowcasting (Up to six hours)</a:t>
            </a: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*Short/medium range (Up to 7-10 days)</a:t>
            </a:r>
            <a:endParaRPr lang="en-US" sz="3000" b="1" smtClean="0">
              <a:solidFill>
                <a:srgbClr val="3A618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3A618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3A618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*Long range/intraseasonal/seasonal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3A618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3A618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*Climate (IPCC)</a:t>
            </a:r>
            <a:endParaRPr lang="en-US" sz="3000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85750" y="123825"/>
            <a:ext cx="8577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Types of Forecasts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85750" y="123825"/>
            <a:ext cx="8577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pitchFamily="-109" charset="0"/>
                <a:ea typeface="Rockwell" pitchFamily="-109" charset="0"/>
                <a:cs typeface="Rockwell" pitchFamily="-109" charset="0"/>
              </a:rPr>
              <a:t>Short/Medium Range Forecasting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603250" y="1146175"/>
            <a:ext cx="7732713" cy="5168900"/>
          </a:xfrm>
          <a:ln/>
        </p:spPr>
        <p:txBody>
          <a:bodyPr/>
          <a:lstStyle/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Computer models needed!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Models use: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	-Current surface observations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	-Upper air observations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	-Previous forecast</a:t>
            </a: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r>
              <a:rPr lang="en-US" sz="3000" b="1" smtClean="0">
                <a:solidFill>
                  <a:srgbClr val="00C3FF"/>
                </a:solidFill>
                <a:latin typeface="Rockwell" pitchFamily="-109" charset="0"/>
                <a:ea typeface="Rockwell" pitchFamily="-109" charset="0"/>
                <a:cs typeface="Rockwell" pitchFamily="-109" charset="0"/>
              </a:rPr>
              <a:t>…and then…</a:t>
            </a:r>
          </a:p>
          <a:p>
            <a:pPr marL="0" indent="0" algn="ctr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latin typeface="Rockwell" pitchFamily="-109" charset="0"/>
              <a:ea typeface="Rockwell" pitchFamily="-109" charset="0"/>
              <a:cs typeface="Rockwell" pitchFamily="-109" charset="0"/>
            </a:endParaRPr>
          </a:p>
          <a:p>
            <a:pPr marL="0" indent="0">
              <a:lnSpc>
                <a:spcPct val="80000"/>
              </a:lnSpc>
              <a:buFont typeface="Arial" pitchFamily="-109" charset="0"/>
              <a:buNone/>
            </a:pPr>
            <a:endParaRPr lang="en-US" sz="3000" b="1" smtClean="0">
              <a:solidFill>
                <a:srgbClr val="00C3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" pitchFamily="-109" charset="0"/>
              <a:ea typeface="Rockwell" pitchFamily="-109" charset="0"/>
              <a:cs typeface="Rockwell" pitchFamily="-109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5213" y="4048125"/>
            <a:ext cx="37512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5653088" y="3290888"/>
            <a:ext cx="231775" cy="617537"/>
          </a:xfrm>
          <a:prstGeom prst="line">
            <a:avLst/>
          </a:prstGeom>
          <a:noFill/>
          <a:ln w="22225">
            <a:solidFill>
              <a:srgbClr val="00C3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438</Words>
  <Application>Microsoft Macintosh PowerPoint</Application>
  <PresentationFormat>On-screen Show (4:3)</PresentationFormat>
  <Paragraphs>89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ＭＳ Ｐゴシック</vt:lpstr>
      <vt:lpstr>Arial</vt:lpstr>
      <vt:lpstr>Rockwell</vt:lpstr>
      <vt:lpstr>Office Theme</vt:lpstr>
      <vt:lpstr>How do Meteorologists Make a Forecast?</vt:lpstr>
      <vt:lpstr>Why the discrepancy?  Forecasting is often extremely challenging!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University @ Albany, SUNY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Meteorologists Make a Forecast?</dc:title>
  <dc:creator>Ross A. Lazear</dc:creator>
  <cp:lastModifiedBy>Ross A. Lazear</cp:lastModifiedBy>
  <cp:revision>11</cp:revision>
  <dcterms:created xsi:type="dcterms:W3CDTF">2012-02-29T16:11:28Z</dcterms:created>
  <dcterms:modified xsi:type="dcterms:W3CDTF">2012-02-29T16:12:22Z</dcterms:modified>
</cp:coreProperties>
</file>