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6D2C71-5E48-0C41-AC00-FDF3F3325A3B}" v="5" dt="2024-09-17T18:05:46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 snapToObjects="1"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7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6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1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7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8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3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0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97A7B-3FC0-BD44-86C3-7150A5B05D0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A2E61-4C5F-124C-BF1B-3BD81F37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2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mos.albany.edu/facstaff/ralazear/img/NICLtour.mp4" TargetMode="External"/><Relationship Id="rId2" Type="http://schemas.openxmlformats.org/officeDocument/2006/relationships/hyperlink" Target="http://www.atmos.albany.edu/facstaff/ralazear/img/Drilling_3xspeed.mp4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106" y="2872923"/>
            <a:ext cx="641124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Weather and Climate Observations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Freshman Seminar</a:t>
            </a:r>
          </a:p>
        </p:txBody>
      </p:sp>
    </p:spTree>
    <p:extLst>
      <p:ext uri="{BB962C8B-B14F-4D97-AF65-F5344CB8AC3E}">
        <p14:creationId xmlns:p14="http://schemas.microsoft.com/office/powerpoint/2010/main" val="3127738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106" y="230921"/>
            <a:ext cx="641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Weather observations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703" y="973004"/>
            <a:ext cx="81566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As an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air parcel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 lifted from the surface, there is expansion due to less atmospheric pressure exerted on the parcel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Result:  As volume increases (expansion), temperature decreases (</a:t>
            </a:r>
            <a:r>
              <a:rPr lang="en-US" sz="2400" b="1" dirty="0">
                <a:solidFill>
                  <a:srgbClr val="00D2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Ideal Gas Law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)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Now, let’s experiment with barometers and thermometers as we rise 24 stories in Mohawk Tower . . .</a:t>
            </a:r>
          </a:p>
          <a:p>
            <a:endParaRPr lang="en-US" sz="2400" i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4 m (12 ft.) per floor * 24 = 96 m, or ~300 ft.</a:t>
            </a:r>
            <a:endParaRPr lang="en-US" sz="2400" i="1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3131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2799C-C82A-2A43-A99D-28907587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, holding, hand&#10;&#10;Description automatically generated">
            <a:extLst>
              <a:ext uri="{FF2B5EF4-FFF2-40B4-BE49-F238E27FC236}">
                <a16:creationId xmlns:a16="http://schemas.microsoft.com/office/drawing/2014/main" id="{D7A1C8F4-36DE-584C-BE1F-2E0B88B38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54691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3072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710B-711B-AE46-97C3-6C831CC4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holding, hand, indoor&#10;&#10;Description automatically generated">
            <a:extLst>
              <a:ext uri="{FF2B5EF4-FFF2-40B4-BE49-F238E27FC236}">
                <a16:creationId xmlns:a16="http://schemas.microsoft.com/office/drawing/2014/main" id="{5AD97F80-0933-7747-B707-DE31BA619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54691" y="130307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0371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E1F3-AAB6-D349-A4A4-FC864BE6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person holding a remote control&#10;&#10;Description automatically generated with medium confidence">
            <a:extLst>
              <a:ext uri="{FF2B5EF4-FFF2-40B4-BE49-F238E27FC236}">
                <a16:creationId xmlns:a16="http://schemas.microsoft.com/office/drawing/2014/main" id="{3A8FEE9E-4BF5-3E40-B497-B71EC4DC0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54691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5695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E1F3-AAB6-D349-A4A4-FC864BE6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7F8EA5D-8D16-8B48-A628-0BEA17706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6100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5106" y="359964"/>
            <a:ext cx="641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Climate Observations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94" y="1409700"/>
            <a:ext cx="7199101" cy="316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658" y="4818353"/>
            <a:ext cx="7959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How do we know?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r>
              <a:rPr lang="en-US" sz="2400" b="1" dirty="0">
                <a:solidFill>
                  <a:srgbClr val="00D2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“Indirect” measurements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tell us about past climates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9687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5106" y="142627"/>
            <a:ext cx="641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Climate Observations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658" y="614241"/>
            <a:ext cx="7959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Isotopic studies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703" y="1373719"/>
            <a:ext cx="815667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O-18 (Heavy Oxygen) within H</a:t>
            </a:r>
            <a:r>
              <a:rPr lang="en-US" sz="2400" baseline="-25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O evaporates from oceans in less abundance in </a:t>
            </a:r>
            <a:r>
              <a:rPr lang="en-US" sz="2400" dirty="0">
                <a:solidFill>
                  <a:srgbClr val="00D2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cold temperatures</a:t>
            </a:r>
          </a:p>
          <a:p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H</a:t>
            </a:r>
            <a:r>
              <a:rPr lang="en-US" sz="2400" baseline="-25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O forms clouds, and ultimately snow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Air is trapped inside snow, and deep ice sheets (Greenland, Antarctica)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Analyzing trapped air tells us about the temperatures during the time period when the snow fell!</a:t>
            </a:r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9687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80" y="387130"/>
            <a:ext cx="4772607" cy="5965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38" y="1290437"/>
            <a:ext cx="33889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Gas trapped within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ice core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Photo courtesy of Melinda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Nicewonger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, UC Irvine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9687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89" y="556924"/>
            <a:ext cx="7416394" cy="55622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4967" y="5946084"/>
            <a:ext cx="60812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Photo courtesy of Melinda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Nicewonger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, UC Irvine</a:t>
            </a:r>
          </a:p>
        </p:txBody>
      </p:sp>
    </p:spTree>
    <p:extLst>
      <p:ext uri="{BB962C8B-B14F-4D97-AF65-F5344CB8AC3E}">
        <p14:creationId xmlns:p14="http://schemas.microsoft.com/office/powerpoint/2010/main" val="379687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4967" y="5946084"/>
            <a:ext cx="60812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Videos courtesy of Melinda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Nicewonger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, UC Irvine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703" y="1373719"/>
            <a:ext cx="8156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Ice core drilling video: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http://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www.atmos.albany.edu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facstaff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ralazear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img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2"/>
              </a:rPr>
              <a:t>/Drilling_3xspeed.mp4</a:t>
            </a:r>
            <a:endParaRPr lang="en-US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National Ice Core Laboratory video: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http://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www.atmos.albany.edu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facstaff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ralazear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/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img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  <a:hlinkClick r:id="rId3"/>
              </a:rPr>
              <a:t>/NICLtour.mp4</a:t>
            </a:r>
            <a:endParaRPr lang="en-US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96871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106" y="359964"/>
            <a:ext cx="641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Other types of indirect climate observations: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03" y="1373719"/>
            <a:ext cx="815667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Tree rings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Sediment (mud) layers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Fossils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Corals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Pollen distribution (in ice, sediment, etc.)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3963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106" y="359964"/>
            <a:ext cx="641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Weather observations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703" y="877916"/>
            <a:ext cx="8156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Pressure (barometer)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Temperature (thermometer)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Moisture (hygrometer)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Wind speed and direction (anemometer)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Observations taken at </a:t>
            </a:r>
            <a:r>
              <a:rPr lang="en-US" sz="2400" dirty="0">
                <a:solidFill>
                  <a:srgbClr val="00D2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(airports) and using </a:t>
            </a:r>
            <a:r>
              <a:rPr lang="en-US" sz="2400" dirty="0">
                <a:solidFill>
                  <a:srgbClr val="00D2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weather balloons</a:t>
            </a:r>
          </a:p>
          <a:p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534" y="5988314"/>
            <a:ext cx="35384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(NYS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Mesonet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)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  Photo courtesy of Bridget Collins</a:t>
            </a:r>
          </a:p>
        </p:txBody>
      </p:sp>
      <p:pic>
        <p:nvPicPr>
          <p:cNvPr id="2" name="Picture 1" descr="Screen Shot 2016-10-24 at 11.50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8" y="3580085"/>
            <a:ext cx="3423989" cy="2294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3126" y="5988314"/>
            <a:ext cx="35384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Upper air (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radiosonde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)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		From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innovim.com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1026" name="Picture 2" descr="Atmospheric Science Faculty, Students Launch Weather Balloons for Capital  Region Research Project | University at Albany">
            <a:extLst>
              <a:ext uri="{FF2B5EF4-FFF2-40B4-BE49-F238E27FC236}">
                <a16:creationId xmlns:a16="http://schemas.microsoft.com/office/drawing/2014/main" id="{484A1122-6AE3-4DC8-38A1-593F3BE2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22" y="3477802"/>
            <a:ext cx="3952065" cy="24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00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106" y="230921"/>
            <a:ext cx="641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Weather observations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703" y="973004"/>
            <a:ext cx="8156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• Atmospheric pressure:  The pressure (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force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per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unit area)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exerted by the molecules in the atmosphere on the surface</a:t>
            </a:r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endParaRPr lang="en-US" sz="2400" dirty="0">
              <a:solidFill>
                <a:srgbClr val="00D2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5" name="Picture 4" descr="Sea-Level-Barometric-Press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03" y="1892364"/>
            <a:ext cx="5732085" cy="4179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3326" y="6071639"/>
            <a:ext cx="794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latin typeface="Palatino"/>
                <a:cs typeface="Palatino"/>
              </a:rPr>
              <a:t>http://hendrix2.uoregon.edu/~</a:t>
            </a:r>
            <a:r>
              <a:rPr lang="en-US" sz="1400" dirty="0" err="1">
                <a:solidFill>
                  <a:srgbClr val="FFFF00"/>
                </a:solidFill>
                <a:latin typeface="Palatino"/>
                <a:cs typeface="Palatino"/>
              </a:rPr>
              <a:t>imamura</a:t>
            </a:r>
            <a:r>
              <a:rPr lang="en-US" sz="1400" dirty="0">
                <a:solidFill>
                  <a:srgbClr val="FFFF00"/>
                </a:solidFill>
                <a:latin typeface="Palatino"/>
                <a:cs typeface="Palatino"/>
              </a:rPr>
              <a:t>/102/images/Sea-Level-Barometric-</a:t>
            </a:r>
            <a:r>
              <a:rPr lang="en-US" sz="1400" dirty="0" err="1">
                <a:solidFill>
                  <a:srgbClr val="FFFF00"/>
                </a:solidFill>
                <a:latin typeface="Palatino"/>
                <a:cs typeface="Palatino"/>
              </a:rPr>
              <a:t>Pressure.jpg</a:t>
            </a:r>
            <a:endParaRPr lang="en-US" sz="1400" dirty="0">
              <a:solidFill>
                <a:srgbClr val="FFFF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02245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377</Words>
  <Application>Microsoft Macintosh PowerPoint</Application>
  <PresentationFormat>On-screen Show (4:3)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Lazear, Ross</cp:lastModifiedBy>
  <cp:revision>15</cp:revision>
  <dcterms:created xsi:type="dcterms:W3CDTF">2016-10-21T18:16:34Z</dcterms:created>
  <dcterms:modified xsi:type="dcterms:W3CDTF">2024-09-17T18:05:48Z</dcterms:modified>
</cp:coreProperties>
</file>